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8388" cy="30275213"/>
  <p:notesSz cx="6715125" cy="9239250"/>
  <p:defaultTextStyle>
    <a:defPPr>
      <a:defRPr lang="en-US"/>
    </a:defPPr>
    <a:lvl1pPr algn="ctr" rtl="0" fontAlgn="base">
      <a:spcBef>
        <a:spcPct val="0"/>
      </a:spcBef>
      <a:spcAft>
        <a:spcPct val="0"/>
      </a:spcAft>
      <a:defRPr sz="5800" kern="1200">
        <a:solidFill>
          <a:schemeClr val="tx1"/>
        </a:solidFill>
        <a:latin typeface="Arial" charset="0"/>
        <a:ea typeface="+mn-ea"/>
        <a:cs typeface="+mn-cs"/>
      </a:defRPr>
    </a:lvl1pPr>
    <a:lvl2pPr marL="457200" algn="ctr" rtl="0" fontAlgn="base">
      <a:spcBef>
        <a:spcPct val="0"/>
      </a:spcBef>
      <a:spcAft>
        <a:spcPct val="0"/>
      </a:spcAft>
      <a:defRPr sz="5800" kern="1200">
        <a:solidFill>
          <a:schemeClr val="tx1"/>
        </a:solidFill>
        <a:latin typeface="Arial" charset="0"/>
        <a:ea typeface="+mn-ea"/>
        <a:cs typeface="+mn-cs"/>
      </a:defRPr>
    </a:lvl2pPr>
    <a:lvl3pPr marL="914400" algn="ctr" rtl="0" fontAlgn="base">
      <a:spcBef>
        <a:spcPct val="0"/>
      </a:spcBef>
      <a:spcAft>
        <a:spcPct val="0"/>
      </a:spcAft>
      <a:defRPr sz="5800" kern="1200">
        <a:solidFill>
          <a:schemeClr val="tx1"/>
        </a:solidFill>
        <a:latin typeface="Arial" charset="0"/>
        <a:ea typeface="+mn-ea"/>
        <a:cs typeface="+mn-cs"/>
      </a:defRPr>
    </a:lvl3pPr>
    <a:lvl4pPr marL="1371600" algn="ctr" rtl="0" fontAlgn="base">
      <a:spcBef>
        <a:spcPct val="0"/>
      </a:spcBef>
      <a:spcAft>
        <a:spcPct val="0"/>
      </a:spcAft>
      <a:defRPr sz="5800" kern="1200">
        <a:solidFill>
          <a:schemeClr val="tx1"/>
        </a:solidFill>
        <a:latin typeface="Arial" charset="0"/>
        <a:ea typeface="+mn-ea"/>
        <a:cs typeface="+mn-cs"/>
      </a:defRPr>
    </a:lvl4pPr>
    <a:lvl5pPr marL="1828800" algn="ctr" rtl="0" fontAlgn="base">
      <a:spcBef>
        <a:spcPct val="0"/>
      </a:spcBef>
      <a:spcAft>
        <a:spcPct val="0"/>
      </a:spcAft>
      <a:defRPr sz="5800" kern="1200">
        <a:solidFill>
          <a:schemeClr val="tx1"/>
        </a:solidFill>
        <a:latin typeface="Arial" charset="0"/>
        <a:ea typeface="+mn-ea"/>
        <a:cs typeface="+mn-cs"/>
      </a:defRPr>
    </a:lvl5pPr>
    <a:lvl6pPr marL="2286000" algn="l" defTabSz="914400" rtl="0" eaLnBrk="1" latinLnBrk="0" hangingPunct="1">
      <a:defRPr sz="5800" kern="1200">
        <a:solidFill>
          <a:schemeClr val="tx1"/>
        </a:solidFill>
        <a:latin typeface="Arial" charset="0"/>
        <a:ea typeface="+mn-ea"/>
        <a:cs typeface="+mn-cs"/>
      </a:defRPr>
    </a:lvl6pPr>
    <a:lvl7pPr marL="2743200" algn="l" defTabSz="914400" rtl="0" eaLnBrk="1" latinLnBrk="0" hangingPunct="1">
      <a:defRPr sz="5800" kern="1200">
        <a:solidFill>
          <a:schemeClr val="tx1"/>
        </a:solidFill>
        <a:latin typeface="Arial" charset="0"/>
        <a:ea typeface="+mn-ea"/>
        <a:cs typeface="+mn-cs"/>
      </a:defRPr>
    </a:lvl7pPr>
    <a:lvl8pPr marL="3200400" algn="l" defTabSz="914400" rtl="0" eaLnBrk="1" latinLnBrk="0" hangingPunct="1">
      <a:defRPr sz="5800" kern="1200">
        <a:solidFill>
          <a:schemeClr val="tx1"/>
        </a:solidFill>
        <a:latin typeface="Arial" charset="0"/>
        <a:ea typeface="+mn-ea"/>
        <a:cs typeface="+mn-cs"/>
      </a:defRPr>
    </a:lvl8pPr>
    <a:lvl9pPr marL="3657600" algn="l" defTabSz="914400" rtl="0" eaLnBrk="1" latinLnBrk="0" hangingPunct="1">
      <a:defRPr sz="5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448">
          <p15:clr>
            <a:srgbClr val="A4A3A4"/>
          </p15:clr>
        </p15:guide>
        <p15:guide id="2" orient="horz" pos="18574">
          <p15:clr>
            <a:srgbClr val="A4A3A4"/>
          </p15:clr>
        </p15:guide>
        <p15:guide id="3" orient="horz" pos="1975">
          <p15:clr>
            <a:srgbClr val="A4A3A4"/>
          </p15:clr>
        </p15:guide>
        <p15:guide id="4"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p:scale>
          <a:sx n="30" d="100"/>
          <a:sy n="30" d="100"/>
        </p:scale>
        <p:origin x="1580" y="16"/>
      </p:cViewPr>
      <p:guideLst>
        <p:guide orient="horz" pos="4448"/>
        <p:guide orient="horz" pos="18574"/>
        <p:guide orient="horz" pos="1975"/>
        <p:guide pos="673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2135188" y="692150"/>
            <a:ext cx="244633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65DA07E-465E-4553-A51E-2A5FA60BC036}" type="slidenum">
              <a:rPr lang="en-US" altLang="en-US"/>
              <a:pPr/>
              <a:t>‹#›</a:t>
            </a:fld>
            <a:endParaRPr lang="en-US" altLang="en-US"/>
          </a:p>
        </p:txBody>
      </p:sp>
    </p:spTree>
    <p:extLst>
      <p:ext uri="{BB962C8B-B14F-4D97-AF65-F5344CB8AC3E}">
        <p14:creationId xmlns:p14="http://schemas.microsoft.com/office/powerpoint/2010/main" val="22116547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5354E-EB7A-4613-837A-B85956EC7E31}"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375" y="9404350"/>
            <a:ext cx="18181638" cy="648970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3208338" y="17156113"/>
            <a:ext cx="14971712" cy="77374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4357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50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69975" y="7064375"/>
            <a:ext cx="19248438" cy="199802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697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6700" y="1212850"/>
            <a:ext cx="4811713" cy="258318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9975" y="1212850"/>
            <a:ext cx="14284325" cy="25831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098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507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069975" y="7064375"/>
            <a:ext cx="19248438" cy="199802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478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0" y="19454813"/>
            <a:ext cx="18180050" cy="6013450"/>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689100" y="12831763"/>
            <a:ext cx="18180050" cy="66230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403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50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9975" y="7064375"/>
            <a:ext cx="9547225"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769600" y="7064375"/>
            <a:ext cx="9548813"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90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5075"/>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69975" y="6777038"/>
            <a:ext cx="9450388"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975" y="9601200"/>
            <a:ext cx="9450388"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864850" y="6777038"/>
            <a:ext cx="9453563"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0864850" y="9601200"/>
            <a:ext cx="9453563"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372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9975" y="1212850"/>
            <a:ext cx="19248438" cy="50450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52391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8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975" y="1204913"/>
            <a:ext cx="7035800" cy="51308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362950" y="1204913"/>
            <a:ext cx="11955463" cy="258397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69975" y="6335713"/>
            <a:ext cx="7035800" cy="207089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765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588" y="21193125"/>
            <a:ext cx="12833350" cy="2501900"/>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192588" y="2705100"/>
            <a:ext cx="12833350" cy="181657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192588" y="23695025"/>
            <a:ext cx="12833350" cy="35528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1345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megaprint.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1039" name="Object 15">
            <a:hlinkClick r:id="rId14"/>
          </p:cNvPr>
          <p:cNvGraphicFramePr>
            <a:graphicFrameLocks noChangeAspect="1"/>
          </p:cNvGraphicFramePr>
          <p:nvPr userDrawn="1"/>
        </p:nvGraphicFramePr>
        <p:xfrm>
          <a:off x="16176625" y="29816425"/>
          <a:ext cx="2706688" cy="138113"/>
        </p:xfrm>
        <a:graphic>
          <a:graphicData uri="http://schemas.openxmlformats.org/presentationml/2006/ole">
            <mc:AlternateContent xmlns:mc="http://schemas.openxmlformats.org/markup-compatibility/2006">
              <mc:Choice xmlns:v="urn:schemas-microsoft-com:vml" Requires="v">
                <p:oleObj spid="_x0000_s1044" name="CorelDRAW" r:id="rId15" imgW="8828280" imgH="313200" progId="CorelDraw.Graphic.15">
                  <p:embed/>
                </p:oleObj>
              </mc:Choice>
              <mc:Fallback>
                <p:oleObj name="CorelDRAW" r:id="rId15" imgW="8828280" imgH="313200" progId="CorelDraw.Graphic.15">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r="38562"/>
                      <a:stretch>
                        <a:fillRect/>
                      </a:stretch>
                    </p:blipFill>
                    <p:spPr bwMode="auto">
                      <a:xfrm>
                        <a:off x="16176625" y="29816425"/>
                        <a:ext cx="2706688" cy="138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Text Box 16"/>
          <p:cNvSpPr txBox="1">
            <a:spLocks noChangeArrowheads="1"/>
          </p:cNvSpPr>
          <p:nvPr userDrawn="1"/>
        </p:nvSpPr>
        <p:spPr bwMode="auto">
          <a:xfrm>
            <a:off x="18878550" y="29760863"/>
            <a:ext cx="1520825"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185" tIns="38592" rIns="77185" bIns="38592">
            <a:spAutoFit/>
          </a:bodyPr>
          <a:lstStyle>
            <a:lvl1pPr algn="l" defTabSz="2952750">
              <a:defRPr>
                <a:solidFill>
                  <a:schemeClr val="tx1"/>
                </a:solidFill>
                <a:latin typeface="Arial" charset="0"/>
              </a:defRPr>
            </a:lvl1pPr>
            <a:lvl2pPr marL="385763" algn="l" defTabSz="2952750">
              <a:defRPr>
                <a:solidFill>
                  <a:schemeClr val="tx1"/>
                </a:solidFill>
                <a:latin typeface="Arial" charset="0"/>
              </a:defRPr>
            </a:lvl2pPr>
            <a:lvl3pPr marL="771525" algn="l" defTabSz="2952750">
              <a:defRPr>
                <a:solidFill>
                  <a:schemeClr val="tx1"/>
                </a:solidFill>
                <a:latin typeface="Arial" charset="0"/>
              </a:defRPr>
            </a:lvl3pPr>
            <a:lvl4pPr marL="1157288" algn="l" defTabSz="2952750">
              <a:defRPr>
                <a:solidFill>
                  <a:schemeClr val="tx1"/>
                </a:solidFill>
                <a:latin typeface="Arial" charset="0"/>
              </a:defRPr>
            </a:lvl4pPr>
            <a:lvl5pPr marL="1543050" algn="l" defTabSz="2952750">
              <a:defRPr>
                <a:solidFill>
                  <a:schemeClr val="tx1"/>
                </a:solidFill>
                <a:latin typeface="Arial" charset="0"/>
              </a:defRPr>
            </a:lvl5pPr>
            <a:lvl6pPr marL="2000250" defTabSz="2952750" fontAlgn="base">
              <a:spcBef>
                <a:spcPct val="0"/>
              </a:spcBef>
              <a:spcAft>
                <a:spcPct val="0"/>
              </a:spcAft>
              <a:defRPr>
                <a:solidFill>
                  <a:schemeClr val="tx1"/>
                </a:solidFill>
                <a:latin typeface="Arial" charset="0"/>
              </a:defRPr>
            </a:lvl6pPr>
            <a:lvl7pPr marL="2457450" defTabSz="2952750" fontAlgn="base">
              <a:spcBef>
                <a:spcPct val="0"/>
              </a:spcBef>
              <a:spcAft>
                <a:spcPct val="0"/>
              </a:spcAft>
              <a:defRPr>
                <a:solidFill>
                  <a:schemeClr val="tx1"/>
                </a:solidFill>
                <a:latin typeface="Arial" charset="0"/>
              </a:defRPr>
            </a:lvl7pPr>
            <a:lvl8pPr marL="2914650" defTabSz="2952750" fontAlgn="base">
              <a:spcBef>
                <a:spcPct val="0"/>
              </a:spcBef>
              <a:spcAft>
                <a:spcPct val="0"/>
              </a:spcAft>
              <a:defRPr>
                <a:solidFill>
                  <a:schemeClr val="tx1"/>
                </a:solidFill>
                <a:latin typeface="Arial" charset="0"/>
              </a:defRPr>
            </a:lvl8pPr>
            <a:lvl9pPr marL="3371850" defTabSz="2952750" fontAlgn="base">
              <a:spcBef>
                <a:spcPct val="0"/>
              </a:spcBef>
              <a:spcAft>
                <a:spcPct val="0"/>
              </a:spcAft>
              <a:defRPr>
                <a:solidFill>
                  <a:schemeClr val="tx1"/>
                </a:solidFill>
                <a:latin typeface="Arial" charset="0"/>
              </a:defRPr>
            </a:lvl9pPr>
          </a:lstStyle>
          <a:p>
            <a:pPr algn="ctr"/>
            <a:r>
              <a:rPr lang="en-US" altLang="en-US" sz="100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750" rtl="0" fontAlgn="base">
        <a:spcBef>
          <a:spcPct val="0"/>
        </a:spcBef>
        <a:spcAft>
          <a:spcPct val="0"/>
        </a:spcAft>
        <a:defRPr sz="14200">
          <a:solidFill>
            <a:schemeClr val="tx2"/>
          </a:solidFill>
          <a:latin typeface="+mj-lt"/>
          <a:ea typeface="+mj-ea"/>
          <a:cs typeface="+mj-cs"/>
        </a:defRPr>
      </a:lvl1pPr>
      <a:lvl2pPr algn="ctr" defTabSz="2952750" rtl="0" fontAlgn="base">
        <a:spcBef>
          <a:spcPct val="0"/>
        </a:spcBef>
        <a:spcAft>
          <a:spcPct val="0"/>
        </a:spcAft>
        <a:defRPr sz="14200">
          <a:solidFill>
            <a:schemeClr val="tx2"/>
          </a:solidFill>
          <a:latin typeface="Arial" charset="0"/>
        </a:defRPr>
      </a:lvl2pPr>
      <a:lvl3pPr algn="ctr" defTabSz="2952750" rtl="0" fontAlgn="base">
        <a:spcBef>
          <a:spcPct val="0"/>
        </a:spcBef>
        <a:spcAft>
          <a:spcPct val="0"/>
        </a:spcAft>
        <a:defRPr sz="14200">
          <a:solidFill>
            <a:schemeClr val="tx2"/>
          </a:solidFill>
          <a:latin typeface="Arial" charset="0"/>
        </a:defRPr>
      </a:lvl3pPr>
      <a:lvl4pPr algn="ctr" defTabSz="2952750" rtl="0" fontAlgn="base">
        <a:spcBef>
          <a:spcPct val="0"/>
        </a:spcBef>
        <a:spcAft>
          <a:spcPct val="0"/>
        </a:spcAft>
        <a:defRPr sz="14200">
          <a:solidFill>
            <a:schemeClr val="tx2"/>
          </a:solidFill>
          <a:latin typeface="Arial" charset="0"/>
        </a:defRPr>
      </a:lvl4pPr>
      <a:lvl5pPr algn="ctr" defTabSz="2952750" rtl="0" fontAlgn="base">
        <a:spcBef>
          <a:spcPct val="0"/>
        </a:spcBef>
        <a:spcAft>
          <a:spcPct val="0"/>
        </a:spcAft>
        <a:defRPr sz="14200">
          <a:solidFill>
            <a:schemeClr val="tx2"/>
          </a:solidFill>
          <a:latin typeface="Arial" charset="0"/>
        </a:defRPr>
      </a:lvl5pPr>
      <a:lvl6pPr marL="457200" algn="ctr" defTabSz="2952750" rtl="0" fontAlgn="base">
        <a:spcBef>
          <a:spcPct val="0"/>
        </a:spcBef>
        <a:spcAft>
          <a:spcPct val="0"/>
        </a:spcAft>
        <a:defRPr sz="14200">
          <a:solidFill>
            <a:schemeClr val="tx2"/>
          </a:solidFill>
          <a:latin typeface="Arial" charset="0"/>
        </a:defRPr>
      </a:lvl6pPr>
      <a:lvl7pPr marL="914400" algn="ctr" defTabSz="2952750" rtl="0" fontAlgn="base">
        <a:spcBef>
          <a:spcPct val="0"/>
        </a:spcBef>
        <a:spcAft>
          <a:spcPct val="0"/>
        </a:spcAft>
        <a:defRPr sz="14200">
          <a:solidFill>
            <a:schemeClr val="tx2"/>
          </a:solidFill>
          <a:latin typeface="Arial" charset="0"/>
        </a:defRPr>
      </a:lvl7pPr>
      <a:lvl8pPr marL="1371600" algn="ctr" defTabSz="2952750" rtl="0" fontAlgn="base">
        <a:spcBef>
          <a:spcPct val="0"/>
        </a:spcBef>
        <a:spcAft>
          <a:spcPct val="0"/>
        </a:spcAft>
        <a:defRPr sz="14200">
          <a:solidFill>
            <a:schemeClr val="tx2"/>
          </a:solidFill>
          <a:latin typeface="Arial" charset="0"/>
        </a:defRPr>
      </a:lvl8pPr>
      <a:lvl9pPr marL="1828800" algn="ctr" defTabSz="2952750" rtl="0" fontAlgn="base">
        <a:spcBef>
          <a:spcPct val="0"/>
        </a:spcBef>
        <a:spcAft>
          <a:spcPct val="0"/>
        </a:spcAft>
        <a:defRPr sz="14200">
          <a:solidFill>
            <a:schemeClr val="tx2"/>
          </a:solidFill>
          <a:latin typeface="Arial" charset="0"/>
        </a:defRPr>
      </a:lvl9pPr>
    </p:titleStyle>
    <p:bodyStyle>
      <a:lvl1pPr marL="1106488" indent="-1106488" algn="l" defTabSz="2952750" rtl="0" fontAlgn="base">
        <a:spcBef>
          <a:spcPct val="20000"/>
        </a:spcBef>
        <a:spcAft>
          <a:spcPct val="0"/>
        </a:spcAft>
        <a:buChar char="•"/>
        <a:defRPr sz="10400">
          <a:solidFill>
            <a:schemeClr val="tx1"/>
          </a:solidFill>
          <a:latin typeface="+mn-lt"/>
          <a:ea typeface="+mn-ea"/>
          <a:cs typeface="+mn-cs"/>
        </a:defRPr>
      </a:lvl1pPr>
      <a:lvl2pPr marL="2397125" indent="-922338" algn="l" defTabSz="2952750" rtl="0" fontAlgn="base">
        <a:spcBef>
          <a:spcPct val="20000"/>
        </a:spcBef>
        <a:spcAft>
          <a:spcPct val="0"/>
        </a:spcAft>
        <a:buChar char="–"/>
        <a:defRPr sz="9000">
          <a:solidFill>
            <a:schemeClr val="tx1"/>
          </a:solidFill>
          <a:latin typeface="+mn-lt"/>
        </a:defRPr>
      </a:lvl2pPr>
      <a:lvl3pPr marL="3689350" indent="-736600" algn="l" defTabSz="2952750" rtl="0" fontAlgn="base">
        <a:spcBef>
          <a:spcPct val="20000"/>
        </a:spcBef>
        <a:spcAft>
          <a:spcPct val="0"/>
        </a:spcAft>
        <a:buChar char="•"/>
        <a:defRPr sz="7800">
          <a:solidFill>
            <a:schemeClr val="tx1"/>
          </a:solidFill>
          <a:latin typeface="+mn-lt"/>
        </a:defRPr>
      </a:lvl3pPr>
      <a:lvl4pPr marL="5164138" indent="-736600" algn="l" defTabSz="2952750" rtl="0" fontAlgn="base">
        <a:spcBef>
          <a:spcPct val="20000"/>
        </a:spcBef>
        <a:spcAft>
          <a:spcPct val="0"/>
        </a:spcAft>
        <a:buChar char="–"/>
        <a:defRPr sz="6400">
          <a:solidFill>
            <a:schemeClr val="tx1"/>
          </a:solidFill>
          <a:latin typeface="+mn-lt"/>
        </a:defRPr>
      </a:lvl4pPr>
      <a:lvl5pPr marL="6640513" indent="-736600" algn="l" defTabSz="2952750" rtl="0" fontAlgn="base">
        <a:spcBef>
          <a:spcPct val="20000"/>
        </a:spcBef>
        <a:spcAft>
          <a:spcPct val="0"/>
        </a:spcAft>
        <a:buChar char="»"/>
        <a:defRPr sz="6400">
          <a:solidFill>
            <a:schemeClr val="tx1"/>
          </a:solidFill>
          <a:latin typeface="+mn-lt"/>
        </a:defRPr>
      </a:lvl5pPr>
      <a:lvl6pPr marL="7097713" indent="-736600" algn="l" defTabSz="2952750" rtl="0" fontAlgn="base">
        <a:spcBef>
          <a:spcPct val="20000"/>
        </a:spcBef>
        <a:spcAft>
          <a:spcPct val="0"/>
        </a:spcAft>
        <a:buChar char="»"/>
        <a:defRPr sz="6400">
          <a:solidFill>
            <a:schemeClr val="tx1"/>
          </a:solidFill>
          <a:latin typeface="+mn-lt"/>
        </a:defRPr>
      </a:lvl6pPr>
      <a:lvl7pPr marL="7554913" indent="-736600" algn="l" defTabSz="2952750" rtl="0" fontAlgn="base">
        <a:spcBef>
          <a:spcPct val="20000"/>
        </a:spcBef>
        <a:spcAft>
          <a:spcPct val="0"/>
        </a:spcAft>
        <a:buChar char="»"/>
        <a:defRPr sz="6400">
          <a:solidFill>
            <a:schemeClr val="tx1"/>
          </a:solidFill>
          <a:latin typeface="+mn-lt"/>
        </a:defRPr>
      </a:lvl7pPr>
      <a:lvl8pPr marL="8012113" indent="-736600" algn="l" defTabSz="2952750" rtl="0" fontAlgn="base">
        <a:spcBef>
          <a:spcPct val="20000"/>
        </a:spcBef>
        <a:spcAft>
          <a:spcPct val="0"/>
        </a:spcAft>
        <a:buChar char="»"/>
        <a:defRPr sz="6400">
          <a:solidFill>
            <a:schemeClr val="tx1"/>
          </a:solidFill>
          <a:latin typeface="+mn-lt"/>
        </a:defRPr>
      </a:lvl8pPr>
      <a:lvl9pPr marL="8469313" indent="-736600" algn="l" defTabSz="2952750" rtl="0" fontAlgn="base">
        <a:spcBef>
          <a:spcPct val="20000"/>
        </a:spcBef>
        <a:spcAft>
          <a:spcPct val="0"/>
        </a:spcAft>
        <a:buChar char="»"/>
        <a:defRPr sz="6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98" name="AutoShape 50"/>
          <p:cNvSpPr>
            <a:spLocks noChangeArrowheads="1"/>
          </p:cNvSpPr>
          <p:nvPr/>
        </p:nvSpPr>
        <p:spPr bwMode="auto">
          <a:xfrm>
            <a:off x="10675938" y="5161952"/>
            <a:ext cx="10063162" cy="23898225"/>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52" name="AutoShape 4"/>
          <p:cNvSpPr>
            <a:spLocks noChangeArrowheads="1"/>
          </p:cNvSpPr>
          <p:nvPr/>
        </p:nvSpPr>
        <p:spPr bwMode="auto">
          <a:xfrm>
            <a:off x="371475" y="5605463"/>
            <a:ext cx="10063163" cy="23899812"/>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Text Box 9"/>
          <p:cNvSpPr txBox="1">
            <a:spLocks noChangeArrowheads="1"/>
          </p:cNvSpPr>
          <p:nvPr/>
        </p:nvSpPr>
        <p:spPr bwMode="auto">
          <a:xfrm>
            <a:off x="512763" y="7216808"/>
            <a:ext cx="9704387" cy="5442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eaLnBrk="0" hangingPunct="0">
              <a:lnSpc>
                <a:spcPct val="95000"/>
              </a:lnSpc>
            </a:pPr>
            <a:r>
              <a:rPr lang="en-US" altLang="en-US" sz="2100" dirty="0" err="1" smtClean="0">
                <a:latin typeface="Times New Roman" pitchFamily="18" charset="0"/>
              </a:rPr>
              <a:t>RateChain</a:t>
            </a:r>
            <a:r>
              <a:rPr lang="en-US" altLang="en-US" sz="2100" dirty="0" smtClean="0">
                <a:latin typeface="Times New Roman" pitchFamily="18" charset="0"/>
              </a:rPr>
              <a:t> </a:t>
            </a:r>
            <a:r>
              <a:rPr lang="en-US" altLang="en-US" sz="2100" dirty="0">
                <a:latin typeface="Times New Roman" pitchFamily="18" charset="0"/>
              </a:rPr>
              <a:t>has solution for car rental companies to manage their rates in online distribution channels. </a:t>
            </a:r>
            <a:r>
              <a:rPr lang="en-US" altLang="en-US" sz="2100" dirty="0" err="1">
                <a:latin typeface="Times New Roman" pitchFamily="18" charset="0"/>
              </a:rPr>
              <a:t>RateChain</a:t>
            </a:r>
            <a:r>
              <a:rPr lang="en-US" altLang="en-US" sz="2100" dirty="0">
                <a:latin typeface="Times New Roman" pitchFamily="18" charset="0"/>
              </a:rPr>
              <a:t> collects market price data from different websites to monitor car rental </a:t>
            </a:r>
            <a:r>
              <a:rPr lang="en-US" altLang="en-US" sz="2100" dirty="0" smtClean="0">
                <a:latin typeface="Times New Roman" pitchFamily="18" charset="0"/>
              </a:rPr>
              <a:t>prices.</a:t>
            </a:r>
          </a:p>
          <a:p>
            <a:pPr eaLnBrk="0" hangingPunct="0">
              <a:lnSpc>
                <a:spcPct val="95000"/>
              </a:lnSpc>
            </a:pPr>
            <a:r>
              <a:rPr lang="en-US" altLang="en-US" sz="2100" dirty="0">
                <a:latin typeface="Times New Roman" pitchFamily="18" charset="0"/>
              </a:rPr>
              <a:t>Car rental companies are providing prices for a car class not for a specific car model. Usually ACRISS classification codes are used to describe the car class but there are no specific instructions in which class a car model should belong. </a:t>
            </a:r>
            <a:r>
              <a:rPr lang="en-US" altLang="en-US" sz="2100" dirty="0" smtClean="0">
                <a:latin typeface="Times New Roman" pitchFamily="18" charset="0"/>
              </a:rPr>
              <a:t>Different </a:t>
            </a:r>
            <a:r>
              <a:rPr lang="en-US" altLang="en-US" sz="2100" dirty="0">
                <a:latin typeface="Times New Roman" pitchFamily="18" charset="0"/>
              </a:rPr>
              <a:t>car rental companies may provide different ACRISS code for the same car model. Therefore, it is not enough to use only ACRISS code if we want to compare offers. Also, we should consider that certain car models are equal alternatives for customer even if assigned ACRISS codes are different</a:t>
            </a:r>
            <a:r>
              <a:rPr lang="en-US" altLang="en-US" sz="2100" dirty="0" smtClean="0">
                <a:latin typeface="Times New Roman" pitchFamily="18" charset="0"/>
              </a:rPr>
              <a:t>. </a:t>
            </a:r>
            <a:endParaRPr lang="en-US" altLang="en-US" sz="2100" dirty="0">
              <a:latin typeface="Times New Roman" pitchFamily="18" charset="0"/>
            </a:endParaRPr>
          </a:p>
          <a:p>
            <a:pPr eaLnBrk="0" hangingPunct="0">
              <a:lnSpc>
                <a:spcPct val="95000"/>
              </a:lnSpc>
            </a:pPr>
            <a:r>
              <a:rPr lang="en-US" altLang="en-US" sz="2100" dirty="0" smtClean="0">
                <a:latin typeface="Times New Roman" pitchFamily="18" charset="0"/>
              </a:rPr>
              <a:t>Our main goal is to help </a:t>
            </a:r>
            <a:r>
              <a:rPr lang="en-US" altLang="en-US" sz="2100" dirty="0" err="1" smtClean="0">
                <a:latin typeface="Times New Roman" pitchFamily="18" charset="0"/>
              </a:rPr>
              <a:t>Raitchain</a:t>
            </a:r>
            <a:r>
              <a:rPr lang="en-US" altLang="en-US" sz="2100" dirty="0" smtClean="0">
                <a:latin typeface="Times New Roman" pitchFamily="18" charset="0"/>
              </a:rPr>
              <a:t> classify offers more accurately, to assign correct ACRISS </a:t>
            </a:r>
            <a:r>
              <a:rPr lang="en-US" altLang="en-US" sz="2100" dirty="0">
                <a:latin typeface="Times New Roman" pitchFamily="18" charset="0"/>
              </a:rPr>
              <a:t>code </a:t>
            </a:r>
            <a:r>
              <a:rPr lang="en-US" altLang="en-US" sz="2100" dirty="0" smtClean="0">
                <a:latin typeface="Times New Roman" pitchFamily="18" charset="0"/>
              </a:rPr>
              <a:t>for </a:t>
            </a:r>
            <a:r>
              <a:rPr lang="en-US" altLang="en-US" sz="2100" dirty="0">
                <a:latin typeface="Times New Roman" pitchFamily="18" charset="0"/>
              </a:rPr>
              <a:t>car models </a:t>
            </a:r>
            <a:r>
              <a:rPr lang="en-US" altLang="en-US" sz="2100" dirty="0" smtClean="0">
                <a:latin typeface="Times New Roman" pitchFamily="18" charset="0"/>
              </a:rPr>
              <a:t>and to find which car </a:t>
            </a:r>
            <a:r>
              <a:rPr lang="en-US" altLang="en-US" sz="2100" dirty="0">
                <a:latin typeface="Times New Roman" pitchFamily="18" charset="0"/>
              </a:rPr>
              <a:t>models can be considered as alternatives to each other from pricing </a:t>
            </a:r>
            <a:r>
              <a:rPr lang="en-US" altLang="en-US" sz="2100" dirty="0" smtClean="0">
                <a:latin typeface="Times New Roman" pitchFamily="18" charset="0"/>
              </a:rPr>
              <a:t>perspective.</a:t>
            </a:r>
            <a:endParaRPr lang="en-US" altLang="en-US" sz="2100" dirty="0" smtClean="0">
              <a:latin typeface="Times New Roman" pitchFamily="18" charset="0"/>
            </a:endParaRPr>
          </a:p>
          <a:p>
            <a:pPr eaLnBrk="0" hangingPunct="0">
              <a:lnSpc>
                <a:spcPct val="95000"/>
              </a:lnSpc>
            </a:pPr>
            <a:endParaRPr lang="en-US" altLang="en-US" sz="1900" dirty="0" smtClean="0">
              <a:latin typeface="Times New Roman" pitchFamily="18" charset="0"/>
            </a:endParaRPr>
          </a:p>
          <a:p>
            <a:pPr eaLnBrk="0" hangingPunct="0">
              <a:lnSpc>
                <a:spcPct val="95000"/>
              </a:lnSpc>
            </a:pPr>
            <a:endParaRPr lang="en-US" altLang="en-US" sz="1900" dirty="0">
              <a:latin typeface="Times New Roman" pitchFamily="18" charset="0"/>
            </a:endParaRPr>
          </a:p>
          <a:p>
            <a:pPr eaLnBrk="0" hangingPunct="0">
              <a:lnSpc>
                <a:spcPct val="95000"/>
              </a:lnSpc>
            </a:pPr>
            <a:endParaRPr lang="en-US" altLang="en-US" sz="1900" dirty="0" smtClean="0">
              <a:latin typeface="Times New Roman" pitchFamily="18" charset="0"/>
            </a:endParaRPr>
          </a:p>
          <a:p>
            <a:pPr eaLnBrk="0" hangingPunct="0">
              <a:lnSpc>
                <a:spcPct val="95000"/>
              </a:lnSpc>
            </a:pPr>
            <a:endParaRPr lang="en-US" altLang="en-US" sz="1900" dirty="0">
              <a:latin typeface="Times New Roman" pitchFamily="18" charset="0"/>
            </a:endParaRPr>
          </a:p>
          <a:p>
            <a:pPr eaLnBrk="0" hangingPunct="0">
              <a:lnSpc>
                <a:spcPct val="95000"/>
              </a:lnSpc>
            </a:pPr>
            <a:endParaRPr lang="en-US" altLang="en-US" sz="1900" dirty="0">
              <a:latin typeface="Times New Roman" pitchFamily="18" charset="0"/>
            </a:endParaRPr>
          </a:p>
        </p:txBody>
      </p:sp>
      <p:sp>
        <p:nvSpPr>
          <p:cNvPr id="2058" name="Text Box 10"/>
          <p:cNvSpPr txBox="1">
            <a:spLocks noChangeArrowheads="1"/>
          </p:cNvSpPr>
          <p:nvPr/>
        </p:nvSpPr>
        <p:spPr bwMode="auto">
          <a:xfrm>
            <a:off x="2673350" y="11577713"/>
            <a:ext cx="4791075"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b="1" dirty="0"/>
              <a:t>Methods</a:t>
            </a:r>
          </a:p>
        </p:txBody>
      </p:sp>
      <p:sp>
        <p:nvSpPr>
          <p:cNvPr id="2059" name="Text Box 11"/>
          <p:cNvSpPr txBox="1">
            <a:spLocks noChangeArrowheads="1"/>
          </p:cNvSpPr>
          <p:nvPr/>
        </p:nvSpPr>
        <p:spPr bwMode="auto">
          <a:xfrm>
            <a:off x="13404850" y="18558210"/>
            <a:ext cx="4791075"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b="1" dirty="0"/>
              <a:t>Conclusions</a:t>
            </a:r>
          </a:p>
        </p:txBody>
      </p:sp>
      <p:sp>
        <p:nvSpPr>
          <p:cNvPr id="2061" name="AutoShape 13"/>
          <p:cNvSpPr>
            <a:spLocks noChangeArrowheads="1"/>
          </p:cNvSpPr>
          <p:nvPr/>
        </p:nvSpPr>
        <p:spPr bwMode="auto">
          <a:xfrm>
            <a:off x="333375" y="349250"/>
            <a:ext cx="20721638" cy="48355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93" tIns="30746" rIns="61493" bIns="30746" anchor="ct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062" name="Text Box 14"/>
          <p:cNvSpPr txBox="1">
            <a:spLocks noChangeArrowheads="1"/>
          </p:cNvSpPr>
          <p:nvPr/>
        </p:nvSpPr>
        <p:spPr bwMode="auto">
          <a:xfrm>
            <a:off x="706438" y="1227138"/>
            <a:ext cx="19939000" cy="421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b="1" dirty="0" smtClean="0"/>
              <a:t>RATECHAIN</a:t>
            </a:r>
            <a:endParaRPr lang="en-US" altLang="en-US" sz="8400" b="1" dirty="0" smtClean="0"/>
          </a:p>
          <a:p>
            <a:pPr algn="ctr"/>
            <a:r>
              <a:rPr lang="en-US" dirty="0"/>
              <a:t>Market price </a:t>
            </a:r>
            <a:r>
              <a:rPr lang="en-US" dirty="0" smtClean="0"/>
              <a:t>analysis</a:t>
            </a:r>
            <a:r>
              <a:rPr lang="en-US" dirty="0"/>
              <a:t/>
            </a:r>
            <a:br>
              <a:rPr lang="en-US" dirty="0"/>
            </a:br>
            <a:r>
              <a:rPr lang="en-US" altLang="en-US" sz="3200" b="1" i="1" dirty="0" smtClean="0"/>
              <a:t>Khatia </a:t>
            </a:r>
            <a:r>
              <a:rPr lang="en-US" altLang="en-US" sz="3200" b="1" i="1" dirty="0" err="1" smtClean="0"/>
              <a:t>Kilanava</a:t>
            </a:r>
            <a:r>
              <a:rPr lang="en-US" altLang="en-US" sz="3200" b="1" i="1" dirty="0" smtClean="0"/>
              <a:t>, Alexander </a:t>
            </a:r>
            <a:r>
              <a:rPr lang="en-US" altLang="en-US" sz="3200" b="1" i="1" dirty="0" err="1" smtClean="0"/>
              <a:t>Swed</a:t>
            </a:r>
            <a:r>
              <a:rPr lang="en-US" altLang="en-US" sz="3200" b="1" i="1" dirty="0" smtClean="0"/>
              <a:t>, Giorgi </a:t>
            </a:r>
            <a:r>
              <a:rPr lang="en-US" altLang="en-US" sz="3200" b="1" i="1" dirty="0" err="1" smtClean="0"/>
              <a:t>Sheklashvili</a:t>
            </a:r>
            <a:r>
              <a:rPr lang="en-US" altLang="en-US" sz="3200" b="1" i="1" dirty="0" smtClean="0"/>
              <a:t/>
            </a:r>
            <a:br>
              <a:rPr lang="en-US" altLang="en-US" sz="3200" b="1" i="1" dirty="0" smtClean="0"/>
            </a:br>
            <a:r>
              <a:rPr lang="en-US" altLang="en-US" sz="3200" b="1" i="1" dirty="0" smtClean="0"/>
              <a:t>Institute of Compute Science, University of Tartu</a:t>
            </a:r>
            <a:br>
              <a:rPr lang="en-US" altLang="en-US" sz="3200" b="1" i="1" dirty="0" smtClean="0"/>
            </a:br>
            <a:r>
              <a:rPr lang="en-US" altLang="en-US" sz="3200" b="1" i="1" dirty="0" smtClean="0"/>
              <a:t>Institute of Software Engineering, University of Tartu</a:t>
            </a:r>
            <a:br>
              <a:rPr lang="en-US" altLang="en-US" sz="3200" b="1" i="1" dirty="0" smtClean="0"/>
            </a:br>
            <a:endParaRPr lang="en-US" altLang="en-US" dirty="0"/>
          </a:p>
        </p:txBody>
      </p:sp>
      <p:sp>
        <p:nvSpPr>
          <p:cNvPr id="2064" name="Text Box 16"/>
          <p:cNvSpPr txBox="1">
            <a:spLocks noChangeArrowheads="1"/>
          </p:cNvSpPr>
          <p:nvPr/>
        </p:nvSpPr>
        <p:spPr bwMode="auto">
          <a:xfrm>
            <a:off x="333375" y="2032000"/>
            <a:ext cx="2673350" cy="139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endParaRPr lang="en-US" altLang="en-US" b="1" dirty="0"/>
          </a:p>
          <a:p>
            <a:pPr algn="ctr">
              <a:spcBef>
                <a:spcPct val="50000"/>
              </a:spcBef>
            </a:pPr>
            <a:endParaRPr lang="en-US" altLang="en-US" sz="1900" dirty="0">
              <a:solidFill>
                <a:srgbClr val="FF0000"/>
              </a:solidFill>
            </a:endParaRPr>
          </a:p>
        </p:txBody>
      </p:sp>
      <p:sp>
        <p:nvSpPr>
          <p:cNvPr id="2075" name="Text Box 27"/>
          <p:cNvSpPr txBox="1">
            <a:spLocks noChangeArrowheads="1"/>
          </p:cNvSpPr>
          <p:nvPr/>
        </p:nvSpPr>
        <p:spPr bwMode="auto">
          <a:xfrm>
            <a:off x="13771563" y="25492075"/>
            <a:ext cx="40481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sz="4400" dirty="0"/>
              <a:t>Bibliography</a:t>
            </a:r>
          </a:p>
        </p:txBody>
      </p:sp>
      <p:sp>
        <p:nvSpPr>
          <p:cNvPr id="2084" name="Text Box 36"/>
          <p:cNvSpPr txBox="1">
            <a:spLocks noChangeArrowheads="1"/>
          </p:cNvSpPr>
          <p:nvPr/>
        </p:nvSpPr>
        <p:spPr bwMode="auto">
          <a:xfrm>
            <a:off x="606425" y="12609038"/>
            <a:ext cx="9344025" cy="196292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136" tIns="20567" rIns="41136" bIns="20567">
            <a:spAutoFit/>
          </a:bodyPr>
          <a:lstStyle>
            <a:lvl1pPr algn="l" defTabSz="412750">
              <a:defRPr>
                <a:solidFill>
                  <a:schemeClr val="tx1"/>
                </a:solidFill>
                <a:latin typeface="Arial" charset="0"/>
              </a:defRPr>
            </a:lvl1pPr>
            <a:lvl2pPr marL="206375" algn="l" defTabSz="412750">
              <a:defRPr>
                <a:solidFill>
                  <a:schemeClr val="tx1"/>
                </a:solidFill>
                <a:latin typeface="Arial" charset="0"/>
              </a:defRPr>
            </a:lvl2pPr>
            <a:lvl3pPr marL="412750" algn="l" defTabSz="412750">
              <a:defRPr>
                <a:solidFill>
                  <a:schemeClr val="tx1"/>
                </a:solidFill>
                <a:latin typeface="Arial" charset="0"/>
              </a:defRPr>
            </a:lvl3pPr>
            <a:lvl4pPr marL="615950" algn="l" defTabSz="412750">
              <a:defRPr>
                <a:solidFill>
                  <a:schemeClr val="tx1"/>
                </a:solidFill>
                <a:latin typeface="Arial" charset="0"/>
              </a:defRPr>
            </a:lvl4pPr>
            <a:lvl5pPr marL="820738" algn="l" defTabSz="412750">
              <a:defRPr>
                <a:solidFill>
                  <a:schemeClr val="tx1"/>
                </a:solidFill>
                <a:latin typeface="Arial" charset="0"/>
              </a:defRPr>
            </a:lvl5pPr>
            <a:lvl6pPr marL="1277938" defTabSz="412750" fontAlgn="base">
              <a:spcBef>
                <a:spcPct val="0"/>
              </a:spcBef>
              <a:spcAft>
                <a:spcPct val="0"/>
              </a:spcAft>
              <a:defRPr>
                <a:solidFill>
                  <a:schemeClr val="tx1"/>
                </a:solidFill>
                <a:latin typeface="Arial" charset="0"/>
              </a:defRPr>
            </a:lvl6pPr>
            <a:lvl7pPr marL="1735138" defTabSz="412750" fontAlgn="base">
              <a:spcBef>
                <a:spcPct val="0"/>
              </a:spcBef>
              <a:spcAft>
                <a:spcPct val="0"/>
              </a:spcAft>
              <a:defRPr>
                <a:solidFill>
                  <a:schemeClr val="tx1"/>
                </a:solidFill>
                <a:latin typeface="Arial" charset="0"/>
              </a:defRPr>
            </a:lvl7pPr>
            <a:lvl8pPr marL="2192338" defTabSz="412750" fontAlgn="base">
              <a:spcBef>
                <a:spcPct val="0"/>
              </a:spcBef>
              <a:spcAft>
                <a:spcPct val="0"/>
              </a:spcAft>
              <a:defRPr>
                <a:solidFill>
                  <a:schemeClr val="tx1"/>
                </a:solidFill>
                <a:latin typeface="Arial" charset="0"/>
              </a:defRPr>
            </a:lvl8pPr>
            <a:lvl9pPr marL="2649538" defTabSz="412750" fontAlgn="base">
              <a:spcBef>
                <a:spcPct val="0"/>
              </a:spcBef>
              <a:spcAft>
                <a:spcPct val="0"/>
              </a:spcAft>
              <a:defRPr>
                <a:solidFill>
                  <a:schemeClr val="tx1"/>
                </a:solidFill>
                <a:latin typeface="Arial" charset="0"/>
              </a:defRPr>
            </a:lvl9pPr>
          </a:lstStyle>
          <a:p>
            <a:pPr eaLnBrk="0" hangingPunct="0">
              <a:lnSpc>
                <a:spcPct val="95000"/>
              </a:lnSpc>
            </a:pPr>
            <a:r>
              <a:rPr lang="en-US" altLang="en-US" sz="2100" dirty="0" smtClean="0">
                <a:latin typeface="Times New Roman" pitchFamily="18" charset="0"/>
              </a:rPr>
              <a:t>We tried different issues to classify the offers. Firstly we began by cleaning the data.</a:t>
            </a:r>
          </a:p>
          <a:p>
            <a:pPr eaLnBrk="0" hangingPunct="0">
              <a:lnSpc>
                <a:spcPct val="95000"/>
              </a:lnSpc>
            </a:pPr>
            <a:r>
              <a:rPr lang="en-US" altLang="en-US" sz="2100" dirty="0" smtClean="0">
                <a:latin typeface="Times New Roman" pitchFamily="18" charset="0"/>
              </a:rPr>
              <a:t>We got rid of missing data, capitalization errors and some anomalies in it.</a:t>
            </a: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r>
              <a:rPr lang="en-US" altLang="en-US" sz="2100" dirty="0" smtClean="0">
                <a:latin typeface="Times New Roman" pitchFamily="18" charset="0"/>
              </a:rPr>
              <a:t>You can easily catch these “anomalies</a:t>
            </a:r>
            <a:r>
              <a:rPr lang="en-US" altLang="en-US" sz="2100" dirty="0">
                <a:latin typeface="Times New Roman" pitchFamily="18" charset="0"/>
              </a:rPr>
              <a:t>”. Some </a:t>
            </a:r>
            <a:r>
              <a:rPr lang="en-US" altLang="en-US" sz="2100" dirty="0" smtClean="0">
                <a:latin typeface="Times New Roman" pitchFamily="18" charset="0"/>
              </a:rPr>
              <a:t>cars </a:t>
            </a:r>
            <a:r>
              <a:rPr lang="en-US" altLang="en-US" sz="2100" dirty="0">
                <a:latin typeface="Times New Roman" pitchFamily="18" charset="0"/>
              </a:rPr>
              <a:t>have </a:t>
            </a:r>
            <a:r>
              <a:rPr lang="en-US" altLang="en-US" sz="2100" dirty="0" smtClean="0">
                <a:latin typeface="Times New Roman" pitchFamily="18" charset="0"/>
              </a:rPr>
              <a:t>prices </a:t>
            </a:r>
            <a:r>
              <a:rPr lang="en-US" altLang="en-US" sz="2100" dirty="0">
                <a:latin typeface="Times New Roman" pitchFamily="18" charset="0"/>
              </a:rPr>
              <a:t>like 25 000 euro +. Per day. Really? For the same cars which have 90-100 euro price</a:t>
            </a:r>
            <a:r>
              <a:rPr lang="en-US" altLang="en-US" sz="2100" dirty="0" smtClean="0">
                <a:latin typeface="Times New Roman" pitchFamily="18" charset="0"/>
              </a:rPr>
              <a:t>? </a:t>
            </a: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r>
              <a:rPr lang="en-US" altLang="en-US" sz="2100" dirty="0" smtClean="0">
                <a:latin typeface="Times New Roman" pitchFamily="18" charset="0"/>
              </a:rPr>
              <a:t>Now it looks better.</a:t>
            </a:r>
          </a:p>
          <a:p>
            <a:pPr eaLnBrk="0" hangingPunct="0">
              <a:lnSpc>
                <a:spcPct val="95000"/>
              </a:lnSpc>
            </a:pPr>
            <a:r>
              <a:rPr lang="en-US" altLang="en-US" sz="2100" dirty="0" smtClean="0">
                <a:latin typeface="Times New Roman" pitchFamily="18" charset="0"/>
              </a:rPr>
              <a:t>Our first method for car classifying is clustering by th</a:t>
            </a:r>
            <a:r>
              <a:rPr lang="en-US" altLang="en-US" sz="2100" dirty="0" smtClean="0">
                <a:latin typeface="Times New Roman" pitchFamily="18" charset="0"/>
              </a:rPr>
              <a:t>e features, that we think</a:t>
            </a:r>
          </a:p>
          <a:p>
            <a:pPr eaLnBrk="0" hangingPunct="0">
              <a:lnSpc>
                <a:spcPct val="95000"/>
              </a:lnSpc>
            </a:pPr>
            <a:r>
              <a:rPr lang="en-US" altLang="en-US" sz="2100" dirty="0">
                <a:latin typeface="Times New Roman" pitchFamily="18" charset="0"/>
              </a:rPr>
              <a:t>a</a:t>
            </a:r>
            <a:r>
              <a:rPr lang="en-US" altLang="en-US" sz="2100" dirty="0" smtClean="0">
                <a:latin typeface="Times New Roman" pitchFamily="18" charset="0"/>
              </a:rPr>
              <a:t>re related to each other. </a:t>
            </a:r>
          </a:p>
          <a:p>
            <a:pPr marL="342900" indent="-342900" eaLnBrk="0" hangingPunct="0">
              <a:lnSpc>
                <a:spcPct val="95000"/>
              </a:lnSpc>
              <a:buFont typeface="Arial" panose="020B0604020202020204" pitchFamily="34" charset="0"/>
              <a:buChar char="•"/>
            </a:pPr>
            <a:r>
              <a:rPr lang="en-US" altLang="en-US" sz="2100" dirty="0" smtClean="0">
                <a:latin typeface="Times New Roman" pitchFamily="18" charset="0"/>
              </a:rPr>
              <a:t>Transmission</a:t>
            </a:r>
            <a:endParaRPr lang="en-US" altLang="en-US" sz="2100" dirty="0">
              <a:latin typeface="Times New Roman" pitchFamily="18" charset="0"/>
            </a:endParaRPr>
          </a:p>
          <a:p>
            <a:pPr marL="342900" indent="-342900" eaLnBrk="0" hangingPunct="0">
              <a:lnSpc>
                <a:spcPct val="95000"/>
              </a:lnSpc>
              <a:buFont typeface="Arial" panose="020B0604020202020204" pitchFamily="34" charset="0"/>
              <a:buChar char="•"/>
            </a:pPr>
            <a:r>
              <a:rPr lang="en-US" altLang="en-US" sz="2100" dirty="0" smtClean="0">
                <a:latin typeface="Times New Roman" pitchFamily="18" charset="0"/>
              </a:rPr>
              <a:t> Price per day</a:t>
            </a:r>
          </a:p>
          <a:p>
            <a:pPr marL="342900" indent="-342900" eaLnBrk="0" hangingPunct="0">
              <a:lnSpc>
                <a:spcPct val="95000"/>
              </a:lnSpc>
              <a:buFont typeface="Arial" panose="020B0604020202020204" pitchFamily="34" charset="0"/>
              <a:buChar char="•"/>
            </a:pPr>
            <a:r>
              <a:rPr lang="en-US" altLang="en-US" sz="2100" dirty="0" smtClean="0">
                <a:latin typeface="Times New Roman" pitchFamily="18" charset="0"/>
              </a:rPr>
              <a:t> Car model name </a:t>
            </a:r>
          </a:p>
          <a:p>
            <a:pPr marL="342900" indent="-342900" eaLnBrk="0" hangingPunct="0">
              <a:lnSpc>
                <a:spcPct val="95000"/>
              </a:lnSpc>
              <a:buFont typeface="Arial" panose="020B0604020202020204" pitchFamily="34" charset="0"/>
              <a:buChar char="•"/>
            </a:pPr>
            <a:r>
              <a:rPr lang="en-US" altLang="en-US" sz="2100" dirty="0" smtClean="0">
                <a:latin typeface="Times New Roman" pitchFamily="18" charset="0"/>
              </a:rPr>
              <a:t>ACCRISS code</a:t>
            </a:r>
          </a:p>
          <a:p>
            <a:pPr eaLnBrk="0" hangingPunct="0">
              <a:lnSpc>
                <a:spcPct val="95000"/>
              </a:lnSpc>
            </a:pPr>
            <a:r>
              <a:rPr lang="en-US" altLang="en-US" sz="2100" dirty="0" smtClean="0">
                <a:latin typeface="Times New Roman" panose="02020603050405020304" pitchFamily="18" charset="0"/>
                <a:cs typeface="Times New Roman" panose="02020603050405020304" pitchFamily="18" charset="0"/>
              </a:rPr>
              <a:t>We use K-means clustering, but first before we cluster... Is the Data really </a:t>
            </a:r>
            <a:r>
              <a:rPr lang="en-US" altLang="en-US" sz="2100" dirty="0" err="1" smtClean="0">
                <a:latin typeface="Times New Roman" panose="02020603050405020304" pitchFamily="18" charset="0"/>
                <a:cs typeface="Times New Roman" panose="02020603050405020304" pitchFamily="18" charset="0"/>
              </a:rPr>
              <a:t>clustarable</a:t>
            </a:r>
            <a:r>
              <a:rPr lang="en-US" altLang="en-US" sz="2100" dirty="0" smtClean="0">
                <a:latin typeface="Times New Roman" panose="02020603050405020304" pitchFamily="18" charset="0"/>
                <a:cs typeface="Times New Roman" panose="02020603050405020304" pitchFamily="18" charset="0"/>
              </a:rPr>
              <a:t>?</a:t>
            </a:r>
          </a:p>
          <a:p>
            <a:pPr eaLnBrk="0" hangingPunct="0">
              <a:lnSpc>
                <a:spcPct val="95000"/>
              </a:lnSpc>
            </a:pPr>
            <a:r>
              <a:rPr lang="en-US" altLang="en-US" sz="2100" dirty="0" smtClean="0">
                <a:latin typeface="Times New Roman" panose="02020603050405020304" pitchFamily="18" charset="0"/>
                <a:cs typeface="Times New Roman" panose="02020603050405020304" pitchFamily="18" charset="0"/>
              </a:rPr>
              <a:t>If it is, what K should be? You will find the answers below!</a:t>
            </a:r>
          </a:p>
          <a:p>
            <a:pPr eaLnBrk="0" hangingPunct="0">
              <a:lnSpc>
                <a:spcPct val="95000"/>
              </a:lnSpc>
            </a:pPr>
            <a:r>
              <a:rPr lang="en-US" altLang="en-US" sz="2100" b="1" dirty="0">
                <a:latin typeface="Times New Roman" panose="02020603050405020304" pitchFamily="18" charset="0"/>
                <a:cs typeface="Times New Roman" panose="02020603050405020304" pitchFamily="18" charset="0"/>
              </a:rPr>
              <a:t>Assessing clustering </a:t>
            </a:r>
            <a:r>
              <a:rPr lang="en-US" altLang="en-US" sz="2100" b="1" dirty="0" smtClean="0">
                <a:latin typeface="Times New Roman" panose="02020603050405020304" pitchFamily="18" charset="0"/>
                <a:cs typeface="Times New Roman" panose="02020603050405020304" pitchFamily="18" charset="0"/>
              </a:rPr>
              <a:t>tendency</a:t>
            </a:r>
          </a:p>
          <a:p>
            <a:pPr eaLnBrk="0" hangingPunct="0">
              <a:lnSpc>
                <a:spcPct val="95000"/>
              </a:lnSpc>
            </a:pPr>
            <a:r>
              <a:rPr lang="en-US" altLang="en-US" sz="2100" dirty="0" smtClean="0">
                <a:latin typeface="Times New Roman" panose="02020603050405020304" pitchFamily="18" charset="0"/>
                <a:cs typeface="Times New Roman" panose="02020603050405020304" pitchFamily="18" charset="0"/>
              </a:rPr>
              <a:t>To </a:t>
            </a:r>
            <a:r>
              <a:rPr lang="en-US" altLang="en-US" sz="2100" dirty="0">
                <a:latin typeface="Times New Roman" panose="02020603050405020304" pitchFamily="18" charset="0"/>
                <a:cs typeface="Times New Roman" panose="02020603050405020304" pitchFamily="18" charset="0"/>
              </a:rPr>
              <a:t>assess the clustering tendency, the Hopkins’ statistic and a visual approach can be </a:t>
            </a:r>
            <a:r>
              <a:rPr lang="en-US" altLang="en-US" sz="2100" dirty="0" smtClean="0">
                <a:latin typeface="Times New Roman" panose="02020603050405020304" pitchFamily="18" charset="0"/>
                <a:cs typeface="Times New Roman" panose="02020603050405020304" pitchFamily="18" charset="0"/>
              </a:rPr>
              <a:t>used.</a:t>
            </a:r>
          </a:p>
          <a:p>
            <a:pPr marL="342900" indent="-342900" eaLnBrk="0" hangingPunct="0">
              <a:lnSpc>
                <a:spcPct val="95000"/>
              </a:lnSpc>
              <a:buFont typeface="Arial" panose="020B0604020202020204" pitchFamily="34" charset="0"/>
              <a:buChar char="•"/>
            </a:pPr>
            <a:r>
              <a:rPr lang="en-US" altLang="en-US" sz="2100" b="1" dirty="0">
                <a:latin typeface="Times New Roman" panose="02020603050405020304" pitchFamily="18" charset="0"/>
                <a:cs typeface="Times New Roman" panose="02020603050405020304" pitchFamily="18" charset="0"/>
              </a:rPr>
              <a:t>Hopkins </a:t>
            </a:r>
            <a:r>
              <a:rPr lang="en-US" altLang="en-US" sz="2100" b="1" dirty="0" smtClean="0">
                <a:latin typeface="Times New Roman" panose="02020603050405020304" pitchFamily="18" charset="0"/>
                <a:cs typeface="Times New Roman" panose="02020603050405020304" pitchFamily="18" charset="0"/>
              </a:rPr>
              <a:t>statistic: </a:t>
            </a:r>
            <a:r>
              <a:rPr lang="en-US" altLang="en-US" sz="2100" dirty="0" smtClean="0">
                <a:latin typeface="Times New Roman" panose="02020603050405020304" pitchFamily="18" charset="0"/>
                <a:cs typeface="Times New Roman" panose="02020603050405020304" pitchFamily="18" charset="0"/>
              </a:rPr>
              <a:t>If</a:t>
            </a:r>
            <a:r>
              <a:rPr lang="en-US" altLang="en-US" sz="2100" b="1" dirty="0" smtClean="0">
                <a:latin typeface="Times New Roman" panose="02020603050405020304" pitchFamily="18" charset="0"/>
                <a:cs typeface="Times New Roman" panose="02020603050405020304" pitchFamily="18" charset="0"/>
              </a:rPr>
              <a:t> </a:t>
            </a:r>
            <a:r>
              <a:rPr lang="en-US" altLang="en-US" sz="2100" dirty="0">
                <a:latin typeface="Times New Roman" panose="02020603050405020304" pitchFamily="18" charset="0"/>
                <a:cs typeface="Times New Roman" panose="02020603050405020304" pitchFamily="18" charset="0"/>
              </a:rPr>
              <a:t>the value of Hopkins statistic is close to zero (far below 0.5), then we can conclude that the dataset is significantly </a:t>
            </a:r>
            <a:r>
              <a:rPr lang="en-US" altLang="en-US" sz="2100" dirty="0" err="1" smtClean="0">
                <a:latin typeface="Times New Roman" panose="02020603050405020304" pitchFamily="18" charset="0"/>
                <a:cs typeface="Times New Roman" panose="02020603050405020304" pitchFamily="18" charset="0"/>
              </a:rPr>
              <a:t>clusterable</a:t>
            </a:r>
            <a:r>
              <a:rPr lang="en-US" altLang="en-US" sz="2100" dirty="0" smtClean="0">
                <a:latin typeface="Times New Roman" panose="02020603050405020304" pitchFamily="18" charset="0"/>
                <a:cs typeface="Times New Roman" panose="02020603050405020304" pitchFamily="18" charset="0"/>
              </a:rPr>
              <a:t>.</a:t>
            </a:r>
          </a:p>
          <a:p>
            <a:pPr eaLnBrk="0" hangingPunct="0">
              <a:lnSpc>
                <a:spcPct val="95000"/>
              </a:lnSpc>
            </a:pPr>
            <a:r>
              <a:rPr lang="en-US" sz="2100" dirty="0">
                <a:latin typeface="Times New Roman" panose="02020603050405020304" pitchFamily="18" charset="0"/>
                <a:cs typeface="Times New Roman" panose="02020603050405020304" pitchFamily="18" charset="0"/>
              </a:rPr>
              <a:t>Hopkins statistic </a:t>
            </a:r>
            <a:r>
              <a:rPr lang="en-US" sz="2100" dirty="0" smtClean="0">
                <a:latin typeface="Times New Roman" panose="02020603050405020304" pitchFamily="18" charset="0"/>
                <a:cs typeface="Times New Roman" panose="02020603050405020304" pitchFamily="18" charset="0"/>
              </a:rPr>
              <a:t>value in our case: 0.055</a:t>
            </a:r>
            <a:r>
              <a:rPr lang="en-US" sz="2100" dirty="0">
                <a:latin typeface="Times New Roman" panose="02020603050405020304" pitchFamily="18" charset="0"/>
                <a:cs typeface="Times New Roman" panose="02020603050405020304" pitchFamily="18" charset="0"/>
              </a:rPr>
              <a:t>. The data is </a:t>
            </a:r>
            <a:r>
              <a:rPr lang="en-US" sz="2100" dirty="0" err="1">
                <a:latin typeface="Times New Roman" panose="02020603050405020304" pitchFamily="18" charset="0"/>
                <a:cs typeface="Times New Roman" panose="02020603050405020304" pitchFamily="18" charset="0"/>
              </a:rPr>
              <a:t>clustarable</a:t>
            </a:r>
            <a:r>
              <a:rPr lang="en-US" sz="2100" dirty="0">
                <a:latin typeface="Times New Roman" panose="02020603050405020304" pitchFamily="18" charset="0"/>
                <a:cs typeface="Times New Roman" panose="02020603050405020304" pitchFamily="18" charset="0"/>
              </a:rPr>
              <a:t>.</a:t>
            </a:r>
          </a:p>
          <a:p>
            <a:pPr eaLnBrk="0" hangingPunct="0">
              <a:lnSpc>
                <a:spcPct val="95000"/>
              </a:lnSpc>
            </a:pPr>
            <a:endParaRPr lang="en-US" altLang="en-US" sz="2100" dirty="0" smtClean="0">
              <a:latin typeface="Times New Roman" pitchFamily="18" charset="0"/>
            </a:endParaRPr>
          </a:p>
          <a:p>
            <a:pPr marL="342900" indent="-342900" eaLnBrk="0" hangingPunct="0">
              <a:lnSpc>
                <a:spcPct val="95000"/>
              </a:lnSpc>
              <a:buFont typeface="Arial" panose="020B0604020202020204" pitchFamily="34" charset="0"/>
              <a:buChar char="•"/>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a:p>
            <a:pPr eaLnBrk="0" hangingPunct="0">
              <a:lnSpc>
                <a:spcPct val="95000"/>
              </a:lnSpc>
            </a:pPr>
            <a:endParaRPr lang="en-US" altLang="en-US" sz="2100" dirty="0">
              <a:latin typeface="Times New Roman" pitchFamily="18" charset="0"/>
            </a:endParaRPr>
          </a:p>
          <a:p>
            <a:pPr eaLnBrk="0" hangingPunct="0">
              <a:lnSpc>
                <a:spcPct val="95000"/>
              </a:lnSpc>
            </a:pPr>
            <a:endParaRPr lang="en-US" altLang="en-US" sz="2100" dirty="0" smtClean="0">
              <a:latin typeface="Times New Roman" pitchFamily="18" charset="0"/>
            </a:endParaRPr>
          </a:p>
        </p:txBody>
      </p:sp>
      <p:sp>
        <p:nvSpPr>
          <p:cNvPr id="2086" name="Text Box 38"/>
          <p:cNvSpPr txBox="1">
            <a:spLocks noChangeArrowheads="1"/>
          </p:cNvSpPr>
          <p:nvPr/>
        </p:nvSpPr>
        <p:spPr bwMode="auto">
          <a:xfrm>
            <a:off x="11268075" y="26185813"/>
            <a:ext cx="9005888" cy="28192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136" tIns="20567" rIns="41136" bIns="20567">
            <a:spAutoFit/>
          </a:bodyPr>
          <a:lstStyle>
            <a:lvl1pPr marL="230188" indent="-230188" algn="l" defTabSz="412750">
              <a:defRPr>
                <a:solidFill>
                  <a:schemeClr val="tx1"/>
                </a:solidFill>
                <a:latin typeface="Arial" charset="0"/>
              </a:defRPr>
            </a:lvl1pPr>
            <a:lvl2pPr marL="436563" indent="-230188" algn="l" defTabSz="412750">
              <a:defRPr>
                <a:solidFill>
                  <a:schemeClr val="tx1"/>
                </a:solidFill>
                <a:latin typeface="Arial" charset="0"/>
              </a:defRPr>
            </a:lvl2pPr>
            <a:lvl3pPr marL="642938" indent="-230188" algn="l" defTabSz="412750">
              <a:defRPr>
                <a:solidFill>
                  <a:schemeClr val="tx1"/>
                </a:solidFill>
                <a:latin typeface="Arial" charset="0"/>
              </a:defRPr>
            </a:lvl3pPr>
            <a:lvl4pPr marL="846138" indent="-230188" algn="l" defTabSz="412750">
              <a:defRPr>
                <a:solidFill>
                  <a:schemeClr val="tx1"/>
                </a:solidFill>
                <a:latin typeface="Arial" charset="0"/>
              </a:defRPr>
            </a:lvl4pPr>
            <a:lvl5pPr marL="1052513" indent="-231775" algn="l" defTabSz="412750">
              <a:defRPr>
                <a:solidFill>
                  <a:schemeClr val="tx1"/>
                </a:solidFill>
                <a:latin typeface="Arial" charset="0"/>
              </a:defRPr>
            </a:lvl5pPr>
            <a:lvl6pPr marL="1509713" indent="-231775" defTabSz="412750" fontAlgn="base">
              <a:spcBef>
                <a:spcPct val="0"/>
              </a:spcBef>
              <a:spcAft>
                <a:spcPct val="0"/>
              </a:spcAft>
              <a:defRPr>
                <a:solidFill>
                  <a:schemeClr val="tx1"/>
                </a:solidFill>
                <a:latin typeface="Arial" charset="0"/>
              </a:defRPr>
            </a:lvl6pPr>
            <a:lvl7pPr marL="1966913" indent="-231775" defTabSz="412750" fontAlgn="base">
              <a:spcBef>
                <a:spcPct val="0"/>
              </a:spcBef>
              <a:spcAft>
                <a:spcPct val="0"/>
              </a:spcAft>
              <a:defRPr>
                <a:solidFill>
                  <a:schemeClr val="tx1"/>
                </a:solidFill>
                <a:latin typeface="Arial" charset="0"/>
              </a:defRPr>
            </a:lvl7pPr>
            <a:lvl8pPr marL="2424113" indent="-231775" defTabSz="412750" fontAlgn="base">
              <a:spcBef>
                <a:spcPct val="0"/>
              </a:spcBef>
              <a:spcAft>
                <a:spcPct val="0"/>
              </a:spcAft>
              <a:defRPr>
                <a:solidFill>
                  <a:schemeClr val="tx1"/>
                </a:solidFill>
                <a:latin typeface="Arial" charset="0"/>
              </a:defRPr>
            </a:lvl8pPr>
            <a:lvl9pPr marL="2881313" indent="-231775" defTabSz="4127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1900" b="1" u="sng" dirty="0">
              <a:latin typeface="Times New Roman" pitchFamily="18" charset="0"/>
            </a:endParaRPr>
          </a:p>
          <a:p>
            <a:pPr eaLnBrk="0" hangingPunct="0">
              <a:lnSpc>
                <a:spcPct val="95000"/>
              </a:lnSpc>
              <a:buFontTx/>
              <a:buAutoNum type="arabicPeriod"/>
            </a:pPr>
            <a:r>
              <a:rPr lang="en-US" altLang="en-US" sz="1900" b="1" dirty="0" smtClean="0">
                <a:latin typeface="Times New Roman" pitchFamily="18" charset="0"/>
              </a:rPr>
              <a:t>http</a:t>
            </a:r>
            <a:r>
              <a:rPr lang="en-US" altLang="en-US" sz="1900" b="1" dirty="0">
                <a:latin typeface="Times New Roman" pitchFamily="18" charset="0"/>
              </a:rPr>
              <a:t>://www.sthda.com/english/articles/25-cluster-analysis-in-r-practical-guide/111-types-of-clustering-methods-overview-and-quick-start-r-code/</a:t>
            </a:r>
          </a:p>
          <a:p>
            <a:pPr eaLnBrk="0" hangingPunct="0">
              <a:lnSpc>
                <a:spcPct val="95000"/>
              </a:lnSpc>
              <a:buFontTx/>
              <a:buAutoNum type="arabicPeriod"/>
            </a:pPr>
            <a:r>
              <a:rPr lang="en-US" altLang="en-US" sz="1900" b="1" dirty="0" smtClean="0">
                <a:latin typeface="Times New Roman" pitchFamily="18" charset="0"/>
              </a:rPr>
              <a:t>Xxxxxxxxxxxxxxxxxxxxxxxxxxxxxxxxxxxxxxxxxxxxxxxxxxxxxxxxxxxxxxxxxxxxxxxxxxxxxxxxxxxxxxxxxxxx</a:t>
            </a:r>
            <a:endParaRPr lang="en-US" altLang="en-US" sz="1900" b="1" dirty="0">
              <a:latin typeface="Times New Roman" pitchFamily="18" charset="0"/>
            </a:endParaRPr>
          </a:p>
          <a:p>
            <a:pPr eaLnBrk="0" hangingPunct="0">
              <a:lnSpc>
                <a:spcPct val="95000"/>
              </a:lnSpc>
              <a:buFont typeface="Symbol" pitchFamily="18" charset="2"/>
              <a:buAutoNum type="arabicPeriod"/>
            </a:pPr>
            <a:r>
              <a:rPr lang="en-US" altLang="en-US" sz="1900" b="1" dirty="0">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1900" b="1" dirty="0">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1900" b="1" dirty="0">
              <a:latin typeface="Times New Roman" pitchFamily="18" charset="0"/>
            </a:endParaRPr>
          </a:p>
        </p:txBody>
      </p:sp>
      <p:sp>
        <p:nvSpPr>
          <p:cNvPr id="2088" name="Text Box 40"/>
          <p:cNvSpPr txBox="1">
            <a:spLocks noChangeArrowheads="1"/>
          </p:cNvSpPr>
          <p:nvPr/>
        </p:nvSpPr>
        <p:spPr bwMode="auto">
          <a:xfrm>
            <a:off x="11152188" y="19569189"/>
            <a:ext cx="9437687" cy="19859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136" tIns="20567" rIns="41136" bIns="20567">
            <a:spAutoFit/>
          </a:bodyPr>
          <a:lstStyle>
            <a:lvl1pPr algn="l" defTabSz="412750">
              <a:defRPr>
                <a:solidFill>
                  <a:schemeClr val="tx1"/>
                </a:solidFill>
                <a:latin typeface="Arial" charset="0"/>
              </a:defRPr>
            </a:lvl1pPr>
            <a:lvl2pPr marL="206375" algn="l" defTabSz="412750">
              <a:defRPr>
                <a:solidFill>
                  <a:schemeClr val="tx1"/>
                </a:solidFill>
                <a:latin typeface="Arial" charset="0"/>
              </a:defRPr>
            </a:lvl2pPr>
            <a:lvl3pPr marL="412750" algn="l" defTabSz="412750">
              <a:defRPr>
                <a:solidFill>
                  <a:schemeClr val="tx1"/>
                </a:solidFill>
                <a:latin typeface="Arial" charset="0"/>
              </a:defRPr>
            </a:lvl3pPr>
            <a:lvl4pPr marL="615950" algn="l" defTabSz="412750">
              <a:defRPr>
                <a:solidFill>
                  <a:schemeClr val="tx1"/>
                </a:solidFill>
                <a:latin typeface="Arial" charset="0"/>
              </a:defRPr>
            </a:lvl4pPr>
            <a:lvl5pPr marL="820738" algn="l" defTabSz="412750">
              <a:defRPr>
                <a:solidFill>
                  <a:schemeClr val="tx1"/>
                </a:solidFill>
                <a:latin typeface="Arial" charset="0"/>
              </a:defRPr>
            </a:lvl5pPr>
            <a:lvl6pPr marL="1277938" defTabSz="412750" fontAlgn="base">
              <a:spcBef>
                <a:spcPct val="0"/>
              </a:spcBef>
              <a:spcAft>
                <a:spcPct val="0"/>
              </a:spcAft>
              <a:defRPr>
                <a:solidFill>
                  <a:schemeClr val="tx1"/>
                </a:solidFill>
                <a:latin typeface="Arial" charset="0"/>
              </a:defRPr>
            </a:lvl6pPr>
            <a:lvl7pPr marL="1735138" defTabSz="412750" fontAlgn="base">
              <a:spcBef>
                <a:spcPct val="0"/>
              </a:spcBef>
              <a:spcAft>
                <a:spcPct val="0"/>
              </a:spcAft>
              <a:defRPr>
                <a:solidFill>
                  <a:schemeClr val="tx1"/>
                </a:solidFill>
                <a:latin typeface="Arial" charset="0"/>
              </a:defRPr>
            </a:lvl7pPr>
            <a:lvl8pPr marL="2192338" defTabSz="412750" fontAlgn="base">
              <a:spcBef>
                <a:spcPct val="0"/>
              </a:spcBef>
              <a:spcAft>
                <a:spcPct val="0"/>
              </a:spcAft>
              <a:defRPr>
                <a:solidFill>
                  <a:schemeClr val="tx1"/>
                </a:solidFill>
                <a:latin typeface="Arial" charset="0"/>
              </a:defRPr>
            </a:lvl8pPr>
            <a:lvl9pPr marL="2649538" defTabSz="412750" fontAlgn="base">
              <a:spcBef>
                <a:spcPct val="0"/>
              </a:spcBef>
              <a:spcAft>
                <a:spcPct val="0"/>
              </a:spcAft>
              <a:defRPr>
                <a:solidFill>
                  <a:schemeClr val="tx1"/>
                </a:solidFill>
                <a:latin typeface="Arial" charset="0"/>
              </a:defRPr>
            </a:lvl9pPr>
          </a:lstStyle>
          <a:p>
            <a:pPr eaLnBrk="0" hangingPunct="0">
              <a:lnSpc>
                <a:spcPct val="95000"/>
              </a:lnSpc>
            </a:pPr>
            <a:r>
              <a:rPr lang="en-US" altLang="en-US" sz="1900" dirty="0" smtClean="0">
                <a:latin typeface="Times New Roman"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lang="en-US" altLang="en-US" sz="1900" dirty="0">
              <a:latin typeface="Times New Roman" pitchFamily="18" charset="0"/>
            </a:endParaRPr>
          </a:p>
        </p:txBody>
      </p:sp>
      <p:sp>
        <p:nvSpPr>
          <p:cNvPr id="2090" name="Text Box 42"/>
          <p:cNvSpPr txBox="1">
            <a:spLocks noChangeArrowheads="1"/>
          </p:cNvSpPr>
          <p:nvPr/>
        </p:nvSpPr>
        <p:spPr bwMode="auto">
          <a:xfrm>
            <a:off x="2859088" y="6026150"/>
            <a:ext cx="4791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b="1"/>
              <a:t>Introduction</a:t>
            </a:r>
          </a:p>
        </p:txBody>
      </p:sp>
      <p:sp>
        <p:nvSpPr>
          <p:cNvPr id="2097" name="Text Box 49"/>
          <p:cNvSpPr txBox="1">
            <a:spLocks noChangeArrowheads="1"/>
          </p:cNvSpPr>
          <p:nvPr/>
        </p:nvSpPr>
        <p:spPr bwMode="auto">
          <a:xfrm>
            <a:off x="18489613" y="2058988"/>
            <a:ext cx="2489200" cy="139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endParaRPr lang="en-US" altLang="en-US" b="1" dirty="0"/>
          </a:p>
          <a:p>
            <a:pPr algn="ctr">
              <a:spcBef>
                <a:spcPct val="50000"/>
              </a:spcBef>
            </a:pPr>
            <a:endParaRPr lang="en-US" altLang="en-US" sz="1900" dirty="0">
              <a:solidFill>
                <a:srgbClr val="FF000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012" y="723407"/>
            <a:ext cx="2326675" cy="2326675"/>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70150" y="723406"/>
            <a:ext cx="2326675" cy="2326675"/>
          </a:xfrm>
          <a:prstGeom prst="rect">
            <a:avLst/>
          </a:prstGeom>
        </p:spPr>
      </p:pic>
      <p:pic>
        <p:nvPicPr>
          <p:cNvPr id="7" name="Picture 6"/>
          <p:cNvPicPr>
            <a:picLocks noChangeAspect="1"/>
          </p:cNvPicPr>
          <p:nvPr/>
        </p:nvPicPr>
        <p:blipFill>
          <a:blip r:embed="rId4"/>
          <a:stretch>
            <a:fillRect/>
          </a:stretch>
        </p:blipFill>
        <p:spPr>
          <a:xfrm>
            <a:off x="588963" y="13525157"/>
            <a:ext cx="9704387" cy="4975033"/>
          </a:xfrm>
          <a:prstGeom prst="rect">
            <a:avLst/>
          </a:prstGeom>
        </p:spPr>
      </p:pic>
      <p:pic>
        <p:nvPicPr>
          <p:cNvPr id="8" name="Picture 7"/>
          <p:cNvPicPr>
            <a:picLocks noChangeAspect="1"/>
          </p:cNvPicPr>
          <p:nvPr/>
        </p:nvPicPr>
        <p:blipFill>
          <a:blip r:embed="rId5"/>
          <a:stretch>
            <a:fillRect/>
          </a:stretch>
        </p:blipFill>
        <p:spPr>
          <a:xfrm>
            <a:off x="512763" y="19468112"/>
            <a:ext cx="9704387" cy="4915737"/>
          </a:xfrm>
          <a:prstGeom prst="rect">
            <a:avLst/>
          </a:prstGeom>
        </p:spPr>
      </p:pic>
      <p:pic>
        <p:nvPicPr>
          <p:cNvPr id="9" name="Picture 8"/>
          <p:cNvPicPr>
            <a:picLocks noChangeAspect="1"/>
          </p:cNvPicPr>
          <p:nvPr/>
        </p:nvPicPr>
        <p:blipFill>
          <a:blip r:embed="rId6"/>
          <a:stretch>
            <a:fillRect/>
          </a:stretch>
        </p:blipFill>
        <p:spPr>
          <a:xfrm>
            <a:off x="11108567" y="7156056"/>
            <a:ext cx="9545961" cy="4421658"/>
          </a:xfrm>
          <a:prstGeom prst="rect">
            <a:avLst/>
          </a:prstGeom>
        </p:spPr>
      </p:pic>
      <p:sp>
        <p:nvSpPr>
          <p:cNvPr id="16" name="TextBox 15"/>
          <p:cNvSpPr txBox="1"/>
          <p:nvPr/>
        </p:nvSpPr>
        <p:spPr>
          <a:xfrm>
            <a:off x="11239871" y="6134768"/>
            <a:ext cx="9256712" cy="1061829"/>
          </a:xfrm>
          <a:prstGeom prst="rect">
            <a:avLst/>
          </a:prstGeom>
          <a:noFill/>
        </p:spPr>
        <p:txBody>
          <a:bodyPr wrap="square" rtlCol="0">
            <a:spAutoFit/>
          </a:bodyPr>
          <a:lstStyle/>
          <a:p>
            <a:pPr algn="l"/>
            <a:r>
              <a:rPr lang="en-US" sz="2100" dirty="0">
                <a:latin typeface="Times New Roman" panose="02020603050405020304" pitchFamily="18" charset="0"/>
                <a:cs typeface="Times New Roman" panose="02020603050405020304" pitchFamily="18" charset="0"/>
              </a:rPr>
              <a:t>Visual approach: The visual approach detects the clustering tendency by counting the number of square shaped dark (or colored) blocks along the diagonal in </a:t>
            </a:r>
            <a:r>
              <a:rPr lang="en-US" sz="2100" dirty="0" smtClean="0">
                <a:latin typeface="Times New Roman" panose="02020603050405020304" pitchFamily="18" charset="0"/>
                <a:cs typeface="Times New Roman" panose="02020603050405020304" pitchFamily="18" charset="0"/>
              </a:rPr>
              <a:t>the ordered </a:t>
            </a:r>
            <a:r>
              <a:rPr lang="en-US" sz="2100" dirty="0">
                <a:latin typeface="Times New Roman" panose="02020603050405020304" pitchFamily="18" charset="0"/>
                <a:cs typeface="Times New Roman" panose="02020603050405020304" pitchFamily="18" charset="0"/>
              </a:rPr>
              <a:t>dissimilarity image.</a:t>
            </a:r>
          </a:p>
        </p:txBody>
      </p:sp>
      <p:sp>
        <p:nvSpPr>
          <p:cNvPr id="17" name="TextBox 16"/>
          <p:cNvSpPr txBox="1"/>
          <p:nvPr/>
        </p:nvSpPr>
        <p:spPr>
          <a:xfrm>
            <a:off x="11204359" y="11934657"/>
            <a:ext cx="9005888" cy="3247043"/>
          </a:xfrm>
          <a:prstGeom prst="rect">
            <a:avLst/>
          </a:prstGeom>
          <a:noFill/>
        </p:spPr>
        <p:txBody>
          <a:bodyPr wrap="square" rtlCol="0">
            <a:spAutoFit/>
          </a:bodyPr>
          <a:lstStyle/>
          <a:p>
            <a:pPr algn="l"/>
            <a:r>
              <a:rPr lang="en-US" sz="2100" b="1" dirty="0">
                <a:latin typeface="Times New Roman" panose="02020603050405020304" pitchFamily="18" charset="0"/>
                <a:cs typeface="Times New Roman" panose="02020603050405020304" pitchFamily="18" charset="0"/>
              </a:rPr>
              <a:t>Determining the optimal number of </a:t>
            </a:r>
            <a:r>
              <a:rPr lang="en-US" sz="2100" b="1" dirty="0" smtClean="0">
                <a:latin typeface="Times New Roman" panose="02020603050405020304" pitchFamily="18" charset="0"/>
                <a:cs typeface="Times New Roman" panose="02020603050405020304" pitchFamily="18" charset="0"/>
              </a:rPr>
              <a:t>clusters</a:t>
            </a:r>
          </a:p>
          <a:p>
            <a:pPr algn="l"/>
            <a:r>
              <a:rPr lang="en-US" sz="2100" dirty="0" smtClean="0">
                <a:latin typeface="Times New Roman" panose="02020603050405020304" pitchFamily="18" charset="0"/>
                <a:cs typeface="Times New Roman" panose="02020603050405020304" pitchFamily="18" charset="0"/>
              </a:rPr>
              <a:t>For this we used R built in </a:t>
            </a:r>
            <a:r>
              <a:rPr lang="en-US" sz="2100" dirty="0">
                <a:latin typeface="Times New Roman" panose="02020603050405020304" pitchFamily="18" charset="0"/>
                <a:cs typeface="Times New Roman" panose="02020603050405020304" pitchFamily="18" charset="0"/>
              </a:rPr>
              <a:t>function </a:t>
            </a:r>
            <a:r>
              <a:rPr lang="en-US" sz="2100" dirty="0" err="1" smtClean="0">
                <a:latin typeface="Times New Roman" panose="02020603050405020304" pitchFamily="18" charset="0"/>
                <a:cs typeface="Times New Roman" panose="02020603050405020304" pitchFamily="18" charset="0"/>
              </a:rPr>
              <a:t>fviz_nbclust</a:t>
            </a:r>
            <a:r>
              <a:rPr lang="en-US" sz="2100" dirty="0" smtClean="0">
                <a:latin typeface="Times New Roman" panose="02020603050405020304" pitchFamily="18" charset="0"/>
                <a:cs typeface="Times New Roman" panose="02020603050405020304" pitchFamily="18" charset="0"/>
              </a:rPr>
              <a:t>. We </a:t>
            </a:r>
            <a:r>
              <a:rPr lang="en-US" sz="2100" dirty="0">
                <a:latin typeface="Times New Roman" panose="02020603050405020304" pitchFamily="18" charset="0"/>
                <a:cs typeface="Times New Roman" panose="02020603050405020304" pitchFamily="18" charset="0"/>
              </a:rPr>
              <a:t>cluster smaller number of data and ACCRISS codes as real is, as it was impossible to work on larger with our resources. As you can </a:t>
            </a:r>
            <a:r>
              <a:rPr lang="en-US" sz="2100" dirty="0" smtClean="0">
                <a:latin typeface="Times New Roman" panose="02020603050405020304" pitchFamily="18" charset="0"/>
                <a:cs typeface="Times New Roman" panose="02020603050405020304" pitchFamily="18" charset="0"/>
              </a:rPr>
              <a:t>see from the left plot </a:t>
            </a:r>
            <a:r>
              <a:rPr lang="en-US" sz="2100" dirty="0">
                <a:latin typeface="Times New Roman" panose="02020603050405020304" pitchFamily="18" charset="0"/>
                <a:cs typeface="Times New Roman" panose="02020603050405020304" pitchFamily="18" charset="0"/>
              </a:rPr>
              <a:t>recommended number of clusters is 5</a:t>
            </a:r>
            <a:r>
              <a:rPr lang="en-US" sz="2100" dirty="0" smtClean="0">
                <a:latin typeface="Times New Roman" panose="02020603050405020304" pitchFamily="18" charset="0"/>
                <a:cs typeface="Times New Roman" panose="02020603050405020304" pitchFamily="18" charset="0"/>
              </a:rPr>
              <a:t>. From the right to see the result of clustering.</a:t>
            </a:r>
            <a:endParaRPr lang="en-US" sz="2100" dirty="0">
              <a:latin typeface="Times New Roman" panose="02020603050405020304" pitchFamily="18" charset="0"/>
              <a:cs typeface="Times New Roman" panose="02020603050405020304" pitchFamily="18" charset="0"/>
            </a:endParaRPr>
          </a:p>
          <a:p>
            <a:pPr algn="l"/>
            <a:endParaRPr lang="en-US" sz="2100" dirty="0" smtClean="0"/>
          </a:p>
          <a:p>
            <a:pPr algn="l"/>
            <a:endParaRPr lang="en-US" sz="2100" b="1" dirty="0"/>
          </a:p>
          <a:p>
            <a:endParaRPr lang="en-US" dirty="0"/>
          </a:p>
        </p:txBody>
      </p:sp>
      <p:sp>
        <p:nvSpPr>
          <p:cNvPr id="42" name="Text Box 11"/>
          <p:cNvSpPr txBox="1">
            <a:spLocks noChangeArrowheads="1"/>
          </p:cNvSpPr>
          <p:nvPr/>
        </p:nvSpPr>
        <p:spPr bwMode="auto">
          <a:xfrm>
            <a:off x="12689091" y="23725424"/>
            <a:ext cx="6655981" cy="95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493" tIns="30746" rIns="61493" bIns="30746">
            <a:spAutoFit/>
          </a:bodyPr>
          <a:lstStyle>
            <a:lvl1pPr algn="l" defTabSz="2952750">
              <a:defRPr>
                <a:solidFill>
                  <a:schemeClr val="tx1"/>
                </a:solidFill>
                <a:latin typeface="Arial" charset="0"/>
              </a:defRPr>
            </a:lvl1pPr>
            <a:lvl2pPr marL="306388" algn="l" defTabSz="2952750">
              <a:defRPr>
                <a:solidFill>
                  <a:schemeClr val="tx1"/>
                </a:solidFill>
                <a:latin typeface="Arial" charset="0"/>
              </a:defRPr>
            </a:lvl2pPr>
            <a:lvl3pPr marL="614363" algn="l" defTabSz="2952750">
              <a:defRPr>
                <a:solidFill>
                  <a:schemeClr val="tx1"/>
                </a:solidFill>
                <a:latin typeface="Arial" charset="0"/>
              </a:defRPr>
            </a:lvl3pPr>
            <a:lvl4pPr marL="922338" algn="l" defTabSz="2952750">
              <a:defRPr>
                <a:solidFill>
                  <a:schemeClr val="tx1"/>
                </a:solidFill>
                <a:latin typeface="Arial" charset="0"/>
              </a:defRPr>
            </a:lvl4pPr>
            <a:lvl5pPr marL="1230313" algn="l" defTabSz="2952750">
              <a:defRPr>
                <a:solidFill>
                  <a:schemeClr val="tx1"/>
                </a:solidFill>
                <a:latin typeface="Arial" charset="0"/>
              </a:defRPr>
            </a:lvl5pPr>
            <a:lvl6pPr marL="1687513" defTabSz="2952750" fontAlgn="base">
              <a:spcBef>
                <a:spcPct val="0"/>
              </a:spcBef>
              <a:spcAft>
                <a:spcPct val="0"/>
              </a:spcAft>
              <a:defRPr>
                <a:solidFill>
                  <a:schemeClr val="tx1"/>
                </a:solidFill>
                <a:latin typeface="Arial" charset="0"/>
              </a:defRPr>
            </a:lvl6pPr>
            <a:lvl7pPr marL="2144713" defTabSz="2952750" fontAlgn="base">
              <a:spcBef>
                <a:spcPct val="0"/>
              </a:spcBef>
              <a:spcAft>
                <a:spcPct val="0"/>
              </a:spcAft>
              <a:defRPr>
                <a:solidFill>
                  <a:schemeClr val="tx1"/>
                </a:solidFill>
                <a:latin typeface="Arial" charset="0"/>
              </a:defRPr>
            </a:lvl7pPr>
            <a:lvl8pPr marL="2601913" defTabSz="2952750" fontAlgn="base">
              <a:spcBef>
                <a:spcPct val="0"/>
              </a:spcBef>
              <a:spcAft>
                <a:spcPct val="0"/>
              </a:spcAft>
              <a:defRPr>
                <a:solidFill>
                  <a:schemeClr val="tx1"/>
                </a:solidFill>
                <a:latin typeface="Arial" charset="0"/>
              </a:defRPr>
            </a:lvl8pPr>
            <a:lvl9pPr marL="3059113" defTabSz="2952750"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Acknowledgments</a:t>
            </a:r>
            <a:endParaRPr lang="en-US" altLang="en-US" b="1" dirty="0"/>
          </a:p>
        </p:txBody>
      </p:sp>
      <p:sp>
        <p:nvSpPr>
          <p:cNvPr id="20" name="TextBox 19"/>
          <p:cNvSpPr txBox="1"/>
          <p:nvPr/>
        </p:nvSpPr>
        <p:spPr>
          <a:xfrm>
            <a:off x="11268075" y="24880184"/>
            <a:ext cx="9005888" cy="738664"/>
          </a:xfrm>
          <a:prstGeom prst="rect">
            <a:avLst/>
          </a:prstGeom>
          <a:noFill/>
        </p:spPr>
        <p:txBody>
          <a:bodyPr wrap="square" rtlCol="0">
            <a:spAutoFit/>
          </a:bodyPr>
          <a:lstStyle/>
          <a:p>
            <a:pPr algn="l"/>
            <a:r>
              <a:rPr lang="en-US" sz="2100" dirty="0" smtClean="0">
                <a:latin typeface="Times New Roman" panose="02020603050405020304" pitchFamily="18" charset="0"/>
                <a:cs typeface="Times New Roman" panose="02020603050405020304" pitchFamily="18" charset="0"/>
              </a:rPr>
              <a:t>The authors would like to thank you </a:t>
            </a:r>
            <a:r>
              <a:rPr lang="en-US" sz="2100" dirty="0" err="1" smtClean="0">
                <a:latin typeface="Times New Roman" panose="02020603050405020304" pitchFamily="18" charset="0"/>
                <a:cs typeface="Times New Roman" panose="02020603050405020304" pitchFamily="18" charset="0"/>
              </a:rPr>
              <a:t>Raitchain</a:t>
            </a:r>
            <a:r>
              <a:rPr lang="en-US" sz="2100" dirty="0" smtClean="0">
                <a:latin typeface="Times New Roman" panose="02020603050405020304" pitchFamily="18" charset="0"/>
                <a:cs typeface="Times New Roman" panose="02020603050405020304" pitchFamily="18" charset="0"/>
              </a:rPr>
              <a:t>, for  providing the data and course instructors for the great experience.</a:t>
            </a:r>
            <a:endParaRPr lang="en-US" sz="2100" dirty="0">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7"/>
          <a:stretch>
            <a:fillRect/>
          </a:stretch>
        </p:blipFill>
        <p:spPr>
          <a:xfrm>
            <a:off x="15948011" y="13647498"/>
            <a:ext cx="4706517" cy="2146093"/>
          </a:xfrm>
          <a:prstGeom prst="rect">
            <a:avLst/>
          </a:prstGeom>
        </p:spPr>
      </p:pic>
      <p:pic>
        <p:nvPicPr>
          <p:cNvPr id="23" name="Picture 22"/>
          <p:cNvPicPr>
            <a:picLocks noChangeAspect="1"/>
          </p:cNvPicPr>
          <p:nvPr/>
        </p:nvPicPr>
        <p:blipFill>
          <a:blip r:embed="rId8"/>
          <a:stretch>
            <a:fillRect/>
          </a:stretch>
        </p:blipFill>
        <p:spPr>
          <a:xfrm>
            <a:off x="10760078" y="13689585"/>
            <a:ext cx="4659080" cy="220893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US" altLang="en-US"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2952750" rtl="0" eaLnBrk="1" fontAlgn="base" latinLnBrk="0" hangingPunct="1">
          <a:lnSpc>
            <a:spcPct val="100000"/>
          </a:lnSpc>
          <a:spcBef>
            <a:spcPct val="0"/>
          </a:spcBef>
          <a:spcAft>
            <a:spcPct val="0"/>
          </a:spcAft>
          <a:buClrTx/>
          <a:buSzTx/>
          <a:buFontTx/>
          <a:buNone/>
          <a:tabLst/>
          <a:defRPr kumimoji="0" lang="en-US" altLang="en-US" sz="5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501</Words>
  <Application>Microsoft Office PowerPoint</Application>
  <PresentationFormat>Custom</PresentationFormat>
  <Paragraphs>84</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Symbol</vt:lpstr>
      <vt:lpstr>Times New Roman</vt:lpstr>
      <vt:lpstr>Default Design</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dc:creator>
  <dc:description>©MegaPrint Inc. 2009</dc:description>
  <cp:lastModifiedBy>khatia</cp:lastModifiedBy>
  <cp:revision>39</cp:revision>
  <dcterms:created xsi:type="dcterms:W3CDTF">2008-12-04T00:20:37Z</dcterms:created>
  <dcterms:modified xsi:type="dcterms:W3CDTF">2018-01-02T02:09:05Z</dcterms:modified>
</cp:coreProperties>
</file>