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64" r:id="rId8"/>
    <p:sldId id="266" r:id="rId9"/>
    <p:sldId id="267" r:id="rId10"/>
    <p:sldId id="268"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095" autoAdjust="0"/>
  </p:normalViewPr>
  <p:slideViewPr>
    <p:cSldViewPr snapToGrid="0">
      <p:cViewPr varScale="1">
        <p:scale>
          <a:sx n="66" d="100"/>
          <a:sy n="66" d="100"/>
        </p:scale>
        <p:origin x="644"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850E33-F75B-4162-86C9-2D7079C5F09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315612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850E33-F75B-4162-86C9-2D7079C5F09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374726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850E33-F75B-4162-86C9-2D7079C5F09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B5C1D-193C-4268-BB84-B45D4477130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06591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850E33-F75B-4162-86C9-2D7079C5F09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1601192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850E33-F75B-4162-86C9-2D7079C5F09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B5C1D-193C-4268-BB84-B45D447713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5084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850E33-F75B-4162-86C9-2D7079C5F09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2616636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850E33-F75B-4162-86C9-2D7079C5F09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241478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850E33-F75B-4162-86C9-2D7079C5F09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11228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850E33-F75B-4162-86C9-2D7079C5F09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254847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850E33-F75B-4162-86C9-2D7079C5F097}"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187508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850E33-F75B-4162-86C9-2D7079C5F097}"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296880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850E33-F75B-4162-86C9-2D7079C5F097}"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307570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850E33-F75B-4162-86C9-2D7079C5F097}"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425784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50E33-F75B-4162-86C9-2D7079C5F097}"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86024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50E33-F75B-4162-86C9-2D7079C5F097}"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205919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50E33-F75B-4162-86C9-2D7079C5F097}"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B5C1D-193C-4268-BB84-B45D44771306}" type="slidenum">
              <a:rPr lang="en-US" smtClean="0"/>
              <a:t>‹#›</a:t>
            </a:fld>
            <a:endParaRPr lang="en-US"/>
          </a:p>
        </p:txBody>
      </p:sp>
    </p:spTree>
    <p:extLst>
      <p:ext uri="{BB962C8B-B14F-4D97-AF65-F5344CB8AC3E}">
        <p14:creationId xmlns:p14="http://schemas.microsoft.com/office/powerpoint/2010/main" val="1532956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850E33-F75B-4162-86C9-2D7079C5F097}" type="datetimeFigureOut">
              <a:rPr lang="en-US" smtClean="0"/>
              <a:t>9/29/2024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8B5C1D-193C-4268-BB84-B45D44771306}" type="slidenum">
              <a:rPr lang="en-US" smtClean="0"/>
              <a:t>‹#›</a:t>
            </a:fld>
            <a:endParaRPr lang="en-US"/>
          </a:p>
        </p:txBody>
      </p:sp>
    </p:spTree>
    <p:extLst>
      <p:ext uri="{BB962C8B-B14F-4D97-AF65-F5344CB8AC3E}">
        <p14:creationId xmlns:p14="http://schemas.microsoft.com/office/powerpoint/2010/main" val="3864658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753" y="279134"/>
            <a:ext cx="11810198" cy="369332"/>
          </a:xfrm>
          <a:prstGeom prst="rect">
            <a:avLst/>
          </a:prstGeom>
          <a:noFill/>
        </p:spPr>
        <p:txBody>
          <a:bodyPr wrap="square" rtlCol="0">
            <a:spAutoFit/>
          </a:bodyPr>
          <a:lstStyle/>
          <a:p>
            <a:pPr algn="ctr"/>
            <a:endParaRPr lang="en-US" dirty="0"/>
          </a:p>
        </p:txBody>
      </p:sp>
      <p:grpSp>
        <p:nvGrpSpPr>
          <p:cNvPr id="2" name="Group 4"/>
          <p:cNvGrpSpPr>
            <a:grpSpLocks noChangeAspect="1"/>
          </p:cNvGrpSpPr>
          <p:nvPr/>
        </p:nvGrpSpPr>
        <p:grpSpPr bwMode="auto">
          <a:xfrm>
            <a:off x="3124200" y="758826"/>
            <a:ext cx="6013450" cy="5427663"/>
            <a:chOff x="1968" y="478"/>
            <a:chExt cx="3788" cy="3419"/>
          </a:xfrm>
        </p:grpSpPr>
        <p:sp>
          <p:nvSpPr>
            <p:cNvPr id="3" name="AutoShape 3"/>
            <p:cNvSpPr>
              <a:spLocks noChangeAspect="1" noChangeArrowheads="1" noTextEdit="1"/>
            </p:cNvSpPr>
            <p:nvPr/>
          </p:nvSpPr>
          <p:spPr bwMode="auto">
            <a:xfrm>
              <a:off x="1968" y="479"/>
              <a:ext cx="3744" cy="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a:spLocks noChangeArrowheads="1"/>
            </p:cNvSpPr>
            <p:nvPr/>
          </p:nvSpPr>
          <p:spPr bwMode="auto">
            <a:xfrm>
              <a:off x="2230" y="478"/>
              <a:ext cx="77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Light" panose="020F0302020204030204" pitchFamily="34" charset="0"/>
                </a:rPr>
                <a:t>TOPIC: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2849" y="478"/>
              <a:ext cx="2907"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Light" panose="020F0302020204030204" pitchFamily="34" charset="0"/>
                </a:rPr>
                <a:t>SILVER SPRINGS HOTEL ROOM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2802" y="751"/>
              <a:ext cx="227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Light" panose="020F0302020204030204" pitchFamily="34" charset="0"/>
                </a:rPr>
                <a:t>MANAGEMENT SYSTEM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4880" y="751"/>
              <a:ext cx="16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Light" panose="020F03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1968" y="1024"/>
              <a:ext cx="6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3425" y="1204"/>
              <a:ext cx="5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alibri Light" panose="020F030202020403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3817" y="120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a:spLocks noChangeArrowheads="1"/>
            </p:cNvSpPr>
            <p:nvPr/>
          </p:nvSpPr>
          <p:spPr bwMode="auto">
            <a:xfrm>
              <a:off x="4256" y="120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2717" y="1301"/>
              <a:ext cx="244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alibri Light" panose="020F0302020204030204" pitchFamily="34" charset="0"/>
                </a:rPr>
                <a:t>PROGRAMMING PROJECT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a:spLocks noChangeArrowheads="1"/>
            </p:cNvSpPr>
            <p:nvPr/>
          </p:nvSpPr>
          <p:spPr bwMode="auto">
            <a:xfrm>
              <a:off x="4959" y="1477"/>
              <a:ext cx="16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Light" panose="020F03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5"/>
            <p:cNvSpPr>
              <a:spLocks noChangeArrowheads="1"/>
            </p:cNvSpPr>
            <p:nvPr/>
          </p:nvSpPr>
          <p:spPr bwMode="auto">
            <a:xfrm>
              <a:off x="1968" y="1750"/>
              <a:ext cx="6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6"/>
            <p:cNvSpPr>
              <a:spLocks noChangeArrowheads="1"/>
            </p:cNvSpPr>
            <p:nvPr/>
          </p:nvSpPr>
          <p:spPr bwMode="auto">
            <a:xfrm>
              <a:off x="3418" y="193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a:spLocks noChangeArrowheads="1"/>
            </p:cNvSpPr>
            <p:nvPr/>
          </p:nvSpPr>
          <p:spPr bwMode="auto">
            <a:xfrm>
              <a:off x="4263" y="1930"/>
              <a:ext cx="16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alibri Light" panose="020F030202020403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8"/>
            <p:cNvSpPr>
              <a:spLocks noChangeArrowheads="1"/>
            </p:cNvSpPr>
            <p:nvPr/>
          </p:nvSpPr>
          <p:spPr bwMode="auto">
            <a:xfrm>
              <a:off x="3323" y="1843"/>
              <a:ext cx="106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alibri Light" panose="020F0302020204030204" pitchFamily="34" charset="0"/>
                </a:rPr>
                <a:t>Lewis Itegi</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a:spLocks noChangeArrowheads="1"/>
            </p:cNvSpPr>
            <p:nvPr/>
          </p:nvSpPr>
          <p:spPr bwMode="auto">
            <a:xfrm>
              <a:off x="4288" y="2203"/>
              <a:ext cx="16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Light" panose="020F03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a:spLocks noChangeArrowheads="1"/>
            </p:cNvSpPr>
            <p:nvPr/>
          </p:nvSpPr>
          <p:spPr bwMode="auto">
            <a:xfrm>
              <a:off x="1968" y="2476"/>
              <a:ext cx="6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21"/>
            <p:cNvSpPr>
              <a:spLocks noChangeArrowheads="1"/>
            </p:cNvSpPr>
            <p:nvPr/>
          </p:nvSpPr>
          <p:spPr bwMode="auto">
            <a:xfrm>
              <a:off x="2782" y="265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2"/>
            <p:cNvSpPr>
              <a:spLocks noChangeArrowheads="1"/>
            </p:cNvSpPr>
            <p:nvPr/>
          </p:nvSpPr>
          <p:spPr bwMode="auto">
            <a:xfrm>
              <a:off x="4900" y="2656"/>
              <a:ext cx="16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Light" panose="020F03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1968" y="2929"/>
              <a:ext cx="6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a:spLocks noChangeArrowheads="1"/>
            </p:cNvSpPr>
            <p:nvPr/>
          </p:nvSpPr>
          <p:spPr bwMode="auto">
            <a:xfrm>
              <a:off x="2927" y="2352"/>
              <a:ext cx="175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rPr>
                <a:t>MAY</a:t>
              </a:r>
              <a:r>
                <a:rPr kumimoji="0" lang="en-US" altLang="en-US" sz="2800" b="0" i="0" u="none" strike="noStrike" cap="none" normalizeH="0" dirty="0" smtClean="0">
                  <a:ln>
                    <a:noFill/>
                  </a:ln>
                  <a:solidFill>
                    <a:schemeClr val="tx1"/>
                  </a:solidFill>
                  <a:effectLst/>
                  <a:latin typeface="Calibri Light" panose="020F0302020204030204" pitchFamily="34" charset="0"/>
                  <a:cs typeface="Calibri Light" panose="020F0302020204030204" pitchFamily="34" charset="0"/>
                </a:rPr>
                <a:t> COHORT 2024</a:t>
              </a:r>
              <a:endParaRPr kumimoji="0" lang="en-US" altLang="en-US" sz="2800" b="0" i="0" u="none" strike="noStrike" cap="none" normalizeH="0" baseline="0" dirty="0" smtClean="0">
                <a:ln>
                  <a:noFill/>
                </a:ln>
                <a:solidFill>
                  <a:schemeClr val="tx1"/>
                </a:solidFill>
                <a:effectLst/>
                <a:latin typeface="Calibri Light" panose="020F0302020204030204" pitchFamily="34" charset="0"/>
                <a:cs typeface="Calibri Light" panose="020F0302020204030204" pitchFamily="34" charset="0"/>
              </a:endParaRPr>
            </a:p>
          </p:txBody>
        </p:sp>
        <p:sp>
          <p:nvSpPr>
            <p:cNvPr id="26" name="Rectangle 25"/>
            <p:cNvSpPr>
              <a:spLocks noChangeArrowheads="1"/>
            </p:cNvSpPr>
            <p:nvPr/>
          </p:nvSpPr>
          <p:spPr bwMode="auto">
            <a:xfrm>
              <a:off x="3542" y="3110"/>
              <a:ext cx="18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alibri Light" panose="020F030202020403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26"/>
            <p:cNvSpPr>
              <a:spLocks noChangeArrowheads="1"/>
            </p:cNvSpPr>
            <p:nvPr/>
          </p:nvSpPr>
          <p:spPr bwMode="auto">
            <a:xfrm>
              <a:off x="3607" y="311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27"/>
            <p:cNvSpPr>
              <a:spLocks noChangeArrowheads="1"/>
            </p:cNvSpPr>
            <p:nvPr/>
          </p:nvSpPr>
          <p:spPr bwMode="auto">
            <a:xfrm>
              <a:off x="4443" y="3110"/>
              <a:ext cx="16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Light" panose="020F03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28"/>
            <p:cNvSpPr>
              <a:spLocks noChangeArrowheads="1"/>
            </p:cNvSpPr>
            <p:nvPr/>
          </p:nvSpPr>
          <p:spPr bwMode="auto">
            <a:xfrm>
              <a:off x="1968" y="3381"/>
              <a:ext cx="6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29"/>
            <p:cNvSpPr>
              <a:spLocks noChangeArrowheads="1"/>
            </p:cNvSpPr>
            <p:nvPr/>
          </p:nvSpPr>
          <p:spPr bwMode="auto">
            <a:xfrm>
              <a:off x="3380" y="356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30"/>
            <p:cNvSpPr>
              <a:spLocks noChangeArrowheads="1"/>
            </p:cNvSpPr>
            <p:nvPr/>
          </p:nvSpPr>
          <p:spPr bwMode="auto">
            <a:xfrm>
              <a:off x="4301" y="3562"/>
              <a:ext cx="16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alibri Light" panose="020F03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38330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Appendices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4432975"/>
              </p:ext>
            </p:extLst>
          </p:nvPr>
        </p:nvGraphicFramePr>
        <p:xfrm>
          <a:off x="838200" y="2175309"/>
          <a:ext cx="10423358" cy="4619595"/>
        </p:xfrm>
        <a:graphic>
          <a:graphicData uri="http://schemas.openxmlformats.org/drawingml/2006/table">
            <a:tbl>
              <a:tblPr firstRow="1" firstCol="1" bandRow="1"/>
              <a:tblGrid>
                <a:gridCol w="2604772"/>
                <a:gridCol w="2604772"/>
                <a:gridCol w="2606907"/>
                <a:gridCol w="2606907"/>
              </a:tblGrid>
              <a:tr h="481264">
                <a:tc>
                  <a:txBody>
                    <a:bodyPr/>
                    <a:lstStyle/>
                    <a:p>
                      <a:pPr marL="0" marR="0" algn="ctr">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SN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Resource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Specification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Usage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134">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Internet Connection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150 mbps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To provide connection to online resources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134">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Programming Language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dirty="0" smtClean="0">
                          <a:effectLst/>
                          <a:latin typeface="Calibri" panose="020F0502020204030204" pitchFamily="34" charset="0"/>
                          <a:ea typeface="Calibri" panose="020F0502020204030204" pitchFamily="34" charset="0"/>
                          <a:cs typeface="Times New Roman" panose="02020603050405020304" pitchFamily="18" charset="0"/>
                        </a:rPr>
                        <a:t>HTML,</a:t>
                      </a:r>
                      <a:r>
                        <a:rPr lang="en-US" sz="2100" dirty="0">
                          <a:effectLst/>
                          <a:latin typeface="Calibri" panose="020F0502020204030204" pitchFamily="34" charset="0"/>
                          <a:ea typeface="Calibri" panose="020F0502020204030204" pitchFamily="34" charset="0"/>
                          <a:cs typeface="Times New Roman" panose="02020603050405020304" pitchFamily="18" charset="0"/>
                        </a:rPr>
                        <a:t> </a:t>
                      </a:r>
                      <a:r>
                        <a:rPr lang="en-US" sz="2100" dirty="0" smtClean="0">
                          <a:effectLst/>
                          <a:latin typeface="Calibri" panose="020F0502020204030204" pitchFamily="34" charset="0"/>
                          <a:ea typeface="Calibri" panose="020F0502020204030204" pitchFamily="34" charset="0"/>
                          <a:cs typeface="Times New Roman" panose="02020603050405020304" pitchFamily="18" charset="0"/>
                        </a:rPr>
                        <a:t>Java 21</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To code with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5562">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SSD, 8GB RAM, 3.5 GHz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To develop and store system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134">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DBMS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MySQL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To create the database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134">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Visual Studio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To provide environment for programming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968141" y="1405288"/>
            <a:ext cx="10163476" cy="523220"/>
          </a:xfrm>
          <a:prstGeom prst="rect">
            <a:avLst/>
          </a:prstGeom>
          <a:noFill/>
        </p:spPr>
        <p:txBody>
          <a:bodyPr wrap="square" rtlCol="0">
            <a:spAutoFit/>
          </a:bodyPr>
          <a:lstStyle/>
          <a:p>
            <a:r>
              <a:rPr lang="en-US" sz="2800" dirty="0" smtClean="0"/>
              <a:t>Resources</a:t>
            </a:r>
            <a:endParaRPr lang="en-US" sz="2800" dirty="0"/>
          </a:p>
        </p:txBody>
      </p:sp>
    </p:spTree>
    <p:extLst>
      <p:ext uri="{BB962C8B-B14F-4D97-AF65-F5344CB8AC3E}">
        <p14:creationId xmlns:p14="http://schemas.microsoft.com/office/powerpoint/2010/main" val="3257610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30045783"/>
              </p:ext>
            </p:extLst>
          </p:nvPr>
        </p:nvGraphicFramePr>
        <p:xfrm>
          <a:off x="838200" y="1690685"/>
          <a:ext cx="11097126" cy="4681239"/>
        </p:xfrm>
        <a:graphic>
          <a:graphicData uri="http://schemas.openxmlformats.org/drawingml/2006/table">
            <a:tbl>
              <a:tblPr firstRow="1" firstCol="1" bandRow="1"/>
              <a:tblGrid>
                <a:gridCol w="1849140"/>
                <a:gridCol w="1849140"/>
                <a:gridCol w="1849140"/>
                <a:gridCol w="1849140"/>
                <a:gridCol w="1850283"/>
                <a:gridCol w="1850283"/>
              </a:tblGrid>
              <a:tr h="806725">
                <a:tc>
                  <a:txBody>
                    <a:bodyPr/>
                    <a:lstStyle/>
                    <a:p>
                      <a:pPr marL="0" marR="0" algn="ctr">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SN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Resource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Quantity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Availability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Estimated Cost(KSh)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Actual Cost(KSh)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6725">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Internet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12 Hours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Own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6725">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Flash Drive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Own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3200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2400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6641">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Computer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Own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54000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47000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6725">
                <a:tc>
                  <a:txBody>
                    <a:bodyPr/>
                    <a:lstStyle/>
                    <a:p>
                      <a:pPr marL="0" marR="0" algn="ctr">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Printing Paper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1 rim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Own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1300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1200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698">
                <a:tc>
                  <a:txBody>
                    <a:bodyPr/>
                    <a:lstStyle/>
                    <a:p>
                      <a:pPr marL="0" marR="0" algn="ctr">
                        <a:lnSpc>
                          <a:spcPct val="107000"/>
                        </a:lnSpc>
                        <a:spcBef>
                          <a:spcPts val="0"/>
                        </a:spcBef>
                        <a:spcAft>
                          <a:spcPts val="0"/>
                        </a:spcAft>
                      </a:pPr>
                      <a:r>
                        <a:rPr lang="en-US" sz="2100" dirty="0" smtClean="0">
                          <a:effectLst/>
                          <a:latin typeface="Calibri" panose="020F0502020204030204" pitchFamily="34" charset="0"/>
                          <a:ea typeface="Calibri" panose="020F0502020204030204" pitchFamily="34" charset="0"/>
                          <a:cs typeface="Times New Roman" panose="02020603050405020304" pitchFamily="18" charset="0"/>
                        </a:rPr>
                        <a:t>5</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smtClean="0">
                          <a:effectLst/>
                          <a:latin typeface="Calibri" panose="020F0502020204030204" pitchFamily="34" charset="0"/>
                          <a:ea typeface="Calibri" panose="020F0502020204030204" pitchFamily="34" charset="0"/>
                          <a:cs typeface="Times New Roman" panose="02020603050405020304" pitchFamily="18" charset="0"/>
                        </a:rPr>
                        <a:t>Total</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smtClean="0">
                          <a:effectLst/>
                          <a:latin typeface="Calibri" panose="020F0502020204030204" pitchFamily="34" charset="0"/>
                          <a:ea typeface="Calibri" panose="020F0502020204030204" pitchFamily="34" charset="0"/>
                          <a:cs typeface="Times New Roman" panose="02020603050405020304" pitchFamily="18" charset="0"/>
                        </a:rPr>
                        <a:t>63500</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smtClean="0">
                          <a:effectLst/>
                          <a:latin typeface="Calibri" panose="020F0502020204030204" pitchFamily="34" charset="0"/>
                          <a:ea typeface="Calibri" panose="020F0502020204030204" pitchFamily="34" charset="0"/>
                          <a:cs typeface="Times New Roman" panose="02020603050405020304" pitchFamily="18" charset="0"/>
                        </a:rPr>
                        <a:t>54600</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44840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Risks and Mitigations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28870832"/>
              </p:ext>
            </p:extLst>
          </p:nvPr>
        </p:nvGraphicFramePr>
        <p:xfrm>
          <a:off x="1078030" y="1690689"/>
          <a:ext cx="9134374" cy="4094093"/>
        </p:xfrm>
        <a:graphic>
          <a:graphicData uri="http://schemas.openxmlformats.org/drawingml/2006/table">
            <a:tbl>
              <a:tblPr firstRow="1" firstCol="1" bandRow="1"/>
              <a:tblGrid>
                <a:gridCol w="2282701"/>
                <a:gridCol w="2282701"/>
                <a:gridCol w="2284486"/>
                <a:gridCol w="2284486"/>
              </a:tblGrid>
              <a:tr h="1033074">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SN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Risk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Effect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Mitigation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3074">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Theft of laptop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Loss of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Backup copy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3074">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Virus attack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System crash and loss of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Backup copy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4871">
                <a:tc>
                  <a:txBody>
                    <a:bodyPr/>
                    <a:lstStyle/>
                    <a:p>
                      <a:pPr marL="0" marR="0" algn="ctr">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Loss of power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Delay in coding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UPS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88381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1: Introduction</a:t>
            </a:r>
            <a:endParaRPr lang="en-US" b="1" dirty="0"/>
          </a:p>
        </p:txBody>
      </p:sp>
      <p:sp>
        <p:nvSpPr>
          <p:cNvPr id="3" name="Content Placeholder 2"/>
          <p:cNvSpPr>
            <a:spLocks noGrp="1"/>
          </p:cNvSpPr>
          <p:nvPr>
            <p:ph idx="1"/>
          </p:nvPr>
        </p:nvSpPr>
        <p:spPr>
          <a:xfrm>
            <a:off x="838200" y="1825625"/>
            <a:ext cx="10515600" cy="551815"/>
          </a:xfrm>
        </p:spPr>
        <p:txBody>
          <a:bodyPr/>
          <a:lstStyle/>
          <a:p>
            <a:pPr marL="0" indent="0">
              <a:buNone/>
            </a:pPr>
            <a:r>
              <a:rPr lang="en-US" dirty="0" smtClean="0"/>
              <a:t>Background</a:t>
            </a:r>
            <a:endParaRPr lang="en-US" dirty="0"/>
          </a:p>
        </p:txBody>
      </p:sp>
      <p:sp>
        <p:nvSpPr>
          <p:cNvPr id="4" name="TextBox 3"/>
          <p:cNvSpPr txBox="1"/>
          <p:nvPr/>
        </p:nvSpPr>
        <p:spPr>
          <a:xfrm>
            <a:off x="747562" y="2685449"/>
            <a:ext cx="10606238" cy="2246769"/>
          </a:xfrm>
          <a:prstGeom prst="rect">
            <a:avLst/>
          </a:prstGeom>
          <a:noFill/>
        </p:spPr>
        <p:txBody>
          <a:bodyPr wrap="square" rtlCol="0">
            <a:spAutoFit/>
          </a:bodyPr>
          <a:lstStyle/>
          <a:p>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Silver Springs Hotel is a luxury 4 star hotel located in Nairobi, Kenya. It provides accommodation to guests as well as conference rooms for various types of meetings. Rooms are allocated to guests depending on the number of guests, suite paid for, period of stay, and whether any additional services will be required. </a:t>
            </a:r>
            <a:endParaRPr lang="en-US" sz="2800" dirty="0"/>
          </a:p>
        </p:txBody>
      </p:sp>
    </p:spTree>
    <p:extLst>
      <p:ext uri="{BB962C8B-B14F-4D97-AF65-F5344CB8AC3E}">
        <p14:creationId xmlns:p14="http://schemas.microsoft.com/office/powerpoint/2010/main" val="1744226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838200" y="1825625"/>
            <a:ext cx="10515600" cy="1687596"/>
          </a:xfrm>
        </p:spPr>
        <p:txBody>
          <a:bodyPr>
            <a:normAutofit/>
          </a:bodyPr>
          <a:lstStyle/>
          <a:p>
            <a:r>
              <a:rPr lang="en-US" sz="2600" dirty="0"/>
              <a:t>When guests are assigned to a room, their information is recorded in a flat file system and retrieved as required. This poses a serious challenge since flat file systems make it difficult to retrieve and modify records.</a:t>
            </a:r>
          </a:p>
        </p:txBody>
      </p:sp>
      <p:pic>
        <p:nvPicPr>
          <p:cNvPr id="4" name="Picture 3"/>
          <p:cNvPicPr>
            <a:picLocks noChangeAspect="1"/>
          </p:cNvPicPr>
          <p:nvPr/>
        </p:nvPicPr>
        <p:blipFill>
          <a:blip r:embed="rId2"/>
          <a:stretch>
            <a:fillRect/>
          </a:stretch>
        </p:blipFill>
        <p:spPr>
          <a:xfrm>
            <a:off x="587331" y="3114035"/>
            <a:ext cx="10766469" cy="1322947"/>
          </a:xfrm>
          <a:prstGeom prst="rect">
            <a:avLst/>
          </a:prstGeom>
        </p:spPr>
      </p:pic>
      <p:sp>
        <p:nvSpPr>
          <p:cNvPr id="6" name="TextBox 5"/>
          <p:cNvSpPr txBox="1"/>
          <p:nvPr/>
        </p:nvSpPr>
        <p:spPr>
          <a:xfrm>
            <a:off x="838200" y="4185780"/>
            <a:ext cx="10676466" cy="1384995"/>
          </a:xfrm>
          <a:prstGeom prst="rect">
            <a:avLst/>
          </a:prstGeom>
          <a:noFill/>
        </p:spPr>
        <p:txBody>
          <a:bodyPr wrap="square" rtlCol="0">
            <a:spAutoFit/>
          </a:bodyPr>
          <a:lstStyle/>
          <a:p>
            <a:r>
              <a:rPr lang="en-US" sz="2800" dirty="0" smtClean="0"/>
              <a:t>Developing a room management system which will allow users to enter, retrieve and modify guest and room records with increased ease within Silver Springs Hotel.</a:t>
            </a:r>
            <a:endParaRPr lang="en-US" sz="2800" dirty="0"/>
          </a:p>
        </p:txBody>
      </p:sp>
    </p:spTree>
    <p:extLst>
      <p:ext uri="{BB962C8B-B14F-4D97-AF65-F5344CB8AC3E}">
        <p14:creationId xmlns:p14="http://schemas.microsoft.com/office/powerpoint/2010/main" val="2348486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Main Objective</a:t>
            </a:r>
          </a:p>
          <a:p>
            <a:pPr lvl="0"/>
            <a:r>
              <a:rPr lang="en-US" sz="2400" dirty="0"/>
              <a:t>To develop a room management system for Silver Springs Hotel</a:t>
            </a:r>
            <a:r>
              <a:rPr lang="en-US" sz="2400" dirty="0" smtClean="0"/>
              <a:t>.</a:t>
            </a:r>
            <a:r>
              <a:rPr lang="en-US" sz="2400" dirty="0"/>
              <a:t> </a:t>
            </a:r>
          </a:p>
          <a:p>
            <a:pPr marL="0" indent="0">
              <a:buNone/>
            </a:pPr>
            <a:r>
              <a:rPr lang="en-US" sz="2400" dirty="0"/>
              <a:t>Specific Objectives</a:t>
            </a:r>
          </a:p>
          <a:p>
            <a:pPr lvl="0"/>
            <a:r>
              <a:rPr lang="en-US" sz="2400" dirty="0"/>
              <a:t>To collect requirements from the stakeholders</a:t>
            </a:r>
          </a:p>
          <a:p>
            <a:pPr lvl="0"/>
            <a:r>
              <a:rPr lang="en-US" sz="2400" dirty="0"/>
              <a:t>To design a room management system that meet user requirements.</a:t>
            </a:r>
          </a:p>
          <a:p>
            <a:pPr lvl="0"/>
            <a:r>
              <a:rPr lang="en-US" sz="2400" dirty="0"/>
              <a:t>To implement the design using appropriate tools.</a:t>
            </a:r>
          </a:p>
          <a:p>
            <a:pPr lvl="0"/>
            <a:r>
              <a:rPr lang="en-US" sz="2400" dirty="0"/>
              <a:t>To test the system to see if it meets user requirements.</a:t>
            </a:r>
          </a:p>
        </p:txBody>
      </p:sp>
    </p:spTree>
    <p:extLst>
      <p:ext uri="{BB962C8B-B14F-4D97-AF65-F5344CB8AC3E}">
        <p14:creationId xmlns:p14="http://schemas.microsoft.com/office/powerpoint/2010/main" val="3342757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a:t>
            </a:r>
            <a:endParaRPr lang="en-US" dirty="0"/>
          </a:p>
        </p:txBody>
      </p:sp>
      <p:sp>
        <p:nvSpPr>
          <p:cNvPr id="3" name="Content Placeholder 2"/>
          <p:cNvSpPr>
            <a:spLocks noGrp="1"/>
          </p:cNvSpPr>
          <p:nvPr>
            <p:ph idx="1"/>
          </p:nvPr>
        </p:nvSpPr>
        <p:spPr>
          <a:xfrm>
            <a:off x="838200" y="1825625"/>
            <a:ext cx="10515600" cy="1629844"/>
          </a:xfrm>
        </p:spPr>
        <p:txBody>
          <a:bodyPr>
            <a:normAutofit/>
          </a:bodyPr>
          <a:lstStyle/>
          <a:p>
            <a:r>
              <a:rPr lang="en-US" sz="2400" dirty="0"/>
              <a:t>By increasing the ease of record retrieval and modification, the hotel can increase the efficiency in which they serve their clients, as well as eliminate the data redundancy that presents itself through flat file systems.</a:t>
            </a:r>
          </a:p>
        </p:txBody>
      </p:sp>
      <p:pic>
        <p:nvPicPr>
          <p:cNvPr id="4" name="Picture 3"/>
          <p:cNvPicPr>
            <a:picLocks noChangeAspect="1"/>
          </p:cNvPicPr>
          <p:nvPr/>
        </p:nvPicPr>
        <p:blipFill>
          <a:blip r:embed="rId2"/>
          <a:stretch>
            <a:fillRect/>
          </a:stretch>
        </p:blipFill>
        <p:spPr>
          <a:xfrm>
            <a:off x="587331" y="3217812"/>
            <a:ext cx="10766469" cy="1322947"/>
          </a:xfrm>
          <a:prstGeom prst="rect">
            <a:avLst/>
          </a:prstGeom>
        </p:spPr>
      </p:pic>
      <p:pic>
        <p:nvPicPr>
          <p:cNvPr id="5" name="Picture 4"/>
          <p:cNvPicPr>
            <a:picLocks noChangeAspect="1"/>
          </p:cNvPicPr>
          <p:nvPr/>
        </p:nvPicPr>
        <p:blipFill>
          <a:blip r:embed="rId3"/>
          <a:stretch>
            <a:fillRect/>
          </a:stretch>
        </p:blipFill>
        <p:spPr>
          <a:xfrm>
            <a:off x="727551" y="4303102"/>
            <a:ext cx="10626249" cy="4273007"/>
          </a:xfrm>
          <a:prstGeom prst="rect">
            <a:avLst/>
          </a:prstGeom>
        </p:spPr>
      </p:pic>
    </p:spTree>
    <p:extLst>
      <p:ext uri="{BB962C8B-B14F-4D97-AF65-F5344CB8AC3E}">
        <p14:creationId xmlns:p14="http://schemas.microsoft.com/office/powerpoint/2010/main" val="1428921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2: Literature Review</a:t>
            </a:r>
            <a:endParaRPr lang="en-US" b="1" dirty="0"/>
          </a:p>
        </p:txBody>
      </p:sp>
      <p:sp>
        <p:nvSpPr>
          <p:cNvPr id="3" name="Content Placeholder 2"/>
          <p:cNvSpPr>
            <a:spLocks noGrp="1"/>
          </p:cNvSpPr>
          <p:nvPr>
            <p:ph idx="1"/>
          </p:nvPr>
        </p:nvSpPr>
        <p:spPr>
          <a:xfrm>
            <a:off x="838200" y="1825625"/>
            <a:ext cx="10515600" cy="513314"/>
          </a:xfrm>
        </p:spPr>
        <p:txBody>
          <a:bodyPr>
            <a:normAutofit/>
          </a:bodyPr>
          <a:lstStyle/>
          <a:p>
            <a:pPr marL="0" indent="0">
              <a:buNone/>
            </a:pPr>
            <a:r>
              <a:rPr lang="en-US" sz="2400" dirty="0" smtClean="0"/>
              <a:t>Area In General</a:t>
            </a:r>
            <a:endParaRPr lang="en-US" sz="2400" dirty="0"/>
          </a:p>
        </p:txBody>
      </p:sp>
      <p:sp>
        <p:nvSpPr>
          <p:cNvPr id="5" name="TextBox 4"/>
          <p:cNvSpPr txBox="1"/>
          <p:nvPr/>
        </p:nvSpPr>
        <p:spPr>
          <a:xfrm>
            <a:off x="838200" y="2569945"/>
            <a:ext cx="10712116" cy="1673022"/>
          </a:xfrm>
          <a:prstGeom prst="rect">
            <a:avLst/>
          </a:prstGeom>
          <a:noFill/>
        </p:spPr>
        <p:txBody>
          <a:bodyPr wrap="square" rtlCol="0">
            <a:spAutoFit/>
          </a:bodyPr>
          <a:lstStyle/>
          <a:p>
            <a:pPr>
              <a:lnSpc>
                <a:spcPct val="107000"/>
              </a:lnSpc>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A hotel room management system is a system used to record, retrieve and modify guest and room records in a hotel. It does this through users entering the name, room suite, room number and period of stay of the guests. Later on, guests can review and change their room depending on their preferences.</a:t>
            </a:r>
            <a:endParaRPr lang="en-US" dirty="0"/>
          </a:p>
        </p:txBody>
      </p:sp>
    </p:spTree>
    <p:extLst>
      <p:ext uri="{BB962C8B-B14F-4D97-AF65-F5344CB8AC3E}">
        <p14:creationId xmlns:p14="http://schemas.microsoft.com/office/powerpoint/2010/main" val="86986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Systems</a:t>
            </a:r>
            <a:endParaRPr lang="en-US" dirty="0"/>
          </a:p>
        </p:txBody>
      </p:sp>
      <p:sp>
        <p:nvSpPr>
          <p:cNvPr id="3" name="Content Placeholder 2"/>
          <p:cNvSpPr>
            <a:spLocks noGrp="1"/>
          </p:cNvSpPr>
          <p:nvPr>
            <p:ph idx="1"/>
          </p:nvPr>
        </p:nvSpPr>
        <p:spPr>
          <a:xfrm>
            <a:off x="677334" y="1308180"/>
            <a:ext cx="8596668" cy="3880773"/>
          </a:xfrm>
        </p:spPr>
        <p:txBody>
          <a:bodyPr/>
          <a:lstStyle/>
          <a:p>
            <a:r>
              <a:rPr lang="en-US" sz="2400" dirty="0" err="1" smtClean="0"/>
              <a:t>Hillpark</a:t>
            </a:r>
            <a:r>
              <a:rPr lang="en-US" sz="2400" dirty="0" smtClean="0"/>
              <a:t> </a:t>
            </a:r>
            <a:r>
              <a:rPr lang="en-US" sz="2400" dirty="0"/>
              <a:t>Hotels Room Management </a:t>
            </a:r>
            <a:r>
              <a:rPr lang="en-US" sz="2400" dirty="0" smtClean="0"/>
              <a:t>System provides a flexible environment for entering records.</a:t>
            </a:r>
            <a:endParaRPr lang="en-US" sz="2400" dirty="0"/>
          </a:p>
          <a:p>
            <a:r>
              <a:rPr lang="en-US" sz="2400" dirty="0" smtClean="0"/>
              <a:t>The </a:t>
            </a:r>
            <a:r>
              <a:rPr lang="en-US" sz="2400" dirty="0" err="1"/>
              <a:t>Boma</a:t>
            </a:r>
            <a:r>
              <a:rPr lang="en-US" sz="2400" dirty="0"/>
              <a:t> Nairobi Hotel Room Management </a:t>
            </a:r>
            <a:r>
              <a:rPr lang="en-US" sz="2400" dirty="0" smtClean="0"/>
              <a:t>System is a wide user-friendly system.</a:t>
            </a:r>
            <a:endParaRPr lang="en-US" sz="2400" dirty="0"/>
          </a:p>
          <a:p>
            <a:endParaRPr lang="en-US" dirty="0"/>
          </a:p>
        </p:txBody>
      </p:sp>
      <p:sp>
        <p:nvSpPr>
          <p:cNvPr id="5" name="Content Placeholder 2"/>
          <p:cNvSpPr txBox="1">
            <a:spLocks/>
          </p:cNvSpPr>
          <p:nvPr/>
        </p:nvSpPr>
        <p:spPr>
          <a:xfrm>
            <a:off x="677334" y="3614320"/>
            <a:ext cx="10515600" cy="1430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Borrowing from the above hotels, Silver Springs Hotel’s room management system will have increased flexibility as well as increased user-friendliness.</a:t>
            </a:r>
          </a:p>
          <a:p>
            <a:endParaRPr lang="en-US" dirty="0"/>
          </a:p>
        </p:txBody>
      </p:sp>
    </p:spTree>
    <p:extLst>
      <p:ext uri="{BB962C8B-B14F-4D97-AF65-F5344CB8AC3E}">
        <p14:creationId xmlns:p14="http://schemas.microsoft.com/office/powerpoint/2010/main" val="760375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3: Methodology</a:t>
            </a:r>
            <a:endParaRPr lang="en-US" b="1" dirty="0"/>
          </a:p>
        </p:txBody>
      </p:sp>
      <p:sp>
        <p:nvSpPr>
          <p:cNvPr id="3" name="Content Placeholder 2"/>
          <p:cNvSpPr>
            <a:spLocks noGrp="1"/>
          </p:cNvSpPr>
          <p:nvPr>
            <p:ph idx="1"/>
          </p:nvPr>
        </p:nvSpPr>
        <p:spPr>
          <a:xfrm>
            <a:off x="838200" y="1825625"/>
            <a:ext cx="10515600" cy="561440"/>
          </a:xfrm>
        </p:spPr>
        <p:txBody>
          <a:bodyPr>
            <a:normAutofit/>
          </a:bodyPr>
          <a:lstStyle/>
          <a:p>
            <a:pPr marL="0" indent="0">
              <a:buNone/>
            </a:pPr>
            <a:r>
              <a:rPr lang="en-US" sz="2400" dirty="0" smtClean="0"/>
              <a:t>Requirements Collection</a:t>
            </a:r>
            <a:endParaRPr lang="en-US" sz="2400" dirty="0"/>
          </a:p>
        </p:txBody>
      </p:sp>
      <p:sp>
        <p:nvSpPr>
          <p:cNvPr id="4" name="TextBox 3"/>
          <p:cNvSpPr txBox="1"/>
          <p:nvPr/>
        </p:nvSpPr>
        <p:spPr>
          <a:xfrm>
            <a:off x="952901" y="2483318"/>
            <a:ext cx="10732168" cy="3693319"/>
          </a:xfrm>
          <a:prstGeom prst="rect">
            <a:avLst/>
          </a:prstGeom>
          <a:noFill/>
        </p:spPr>
        <p:txBody>
          <a:bodyPr wrap="square" rtlCol="0">
            <a:spAutoFit/>
          </a:bodyPr>
          <a:lstStyle/>
          <a:p>
            <a:r>
              <a:rPr lang="en-US" sz="2400" dirty="0"/>
              <a:t>The user requirements will be collected through interviews and structured questionnaires</a:t>
            </a:r>
            <a:r>
              <a:rPr lang="en-US" sz="2400" dirty="0" smtClean="0"/>
              <a:t>.</a:t>
            </a:r>
          </a:p>
          <a:p>
            <a:endParaRPr lang="en-US" sz="2400" dirty="0"/>
          </a:p>
          <a:p>
            <a:r>
              <a:rPr lang="en-US" sz="2400" dirty="0"/>
              <a:t>Structured questionnaires allow for information to be gathered from many sources at once while providing all the necessary information needed in a structured manner</a:t>
            </a:r>
            <a:r>
              <a:rPr lang="en-US" sz="2400" dirty="0" smtClean="0"/>
              <a:t>.</a:t>
            </a:r>
          </a:p>
          <a:p>
            <a:endParaRPr lang="en-US" sz="2400" dirty="0"/>
          </a:p>
          <a:p>
            <a:r>
              <a:rPr lang="en-US" sz="2400" dirty="0"/>
              <a:t>Interviews allow the interviewee to provide as much information as possible while also allowing the interviewer to get first-hand information on the user requirements. It also allows the interviewer to ask any questions not asked in the questionnaires.</a:t>
            </a:r>
          </a:p>
          <a:p>
            <a:endParaRPr lang="en-US" dirty="0"/>
          </a:p>
        </p:txBody>
      </p:sp>
    </p:spTree>
    <p:extLst>
      <p:ext uri="{BB962C8B-B14F-4D97-AF65-F5344CB8AC3E}">
        <p14:creationId xmlns:p14="http://schemas.microsoft.com/office/powerpoint/2010/main" val="1831249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Methodology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system will be developed using the waterfall methodology. This is because of the following:</a:t>
            </a:r>
          </a:p>
          <a:p>
            <a:pPr lvl="0"/>
            <a:r>
              <a:rPr lang="en-US" sz="2400" dirty="0" smtClean="0"/>
              <a:t>There is a presence </a:t>
            </a:r>
            <a:r>
              <a:rPr lang="en-US" sz="2400" dirty="0"/>
              <a:t>of a clear structure.</a:t>
            </a:r>
          </a:p>
          <a:p>
            <a:pPr lvl="0"/>
            <a:r>
              <a:rPr lang="en-US" sz="2400" dirty="0" smtClean="0"/>
              <a:t>There is </a:t>
            </a:r>
            <a:r>
              <a:rPr lang="en-US" sz="2400" dirty="0"/>
              <a:t>s</a:t>
            </a:r>
            <a:r>
              <a:rPr lang="en-US" sz="2400" dirty="0" smtClean="0"/>
              <a:t>mooth </a:t>
            </a:r>
            <a:r>
              <a:rPr lang="en-US" sz="2400" dirty="0"/>
              <a:t>transfer of information.</a:t>
            </a:r>
          </a:p>
          <a:p>
            <a:pPr lvl="0"/>
            <a:r>
              <a:rPr lang="en-US" sz="2400" dirty="0" smtClean="0"/>
              <a:t>It is easy </a:t>
            </a:r>
            <a:r>
              <a:rPr lang="en-US" sz="2400" dirty="0"/>
              <a:t>to manage</a:t>
            </a:r>
            <a:r>
              <a:rPr lang="en-US" sz="2400" dirty="0" smtClean="0"/>
              <a:t>.</a:t>
            </a:r>
          </a:p>
          <a:p>
            <a:pPr marL="0" lvl="0" indent="0">
              <a:buNone/>
            </a:pPr>
            <a:r>
              <a:rPr lang="en-US" sz="2400" dirty="0" smtClean="0"/>
              <a:t>It will be developed through the analysis</a:t>
            </a:r>
            <a:r>
              <a:rPr lang="en-US" sz="2400" dirty="0"/>
              <a:t>, design, development, and </a:t>
            </a:r>
            <a:r>
              <a:rPr lang="en-US" sz="2400" dirty="0" smtClean="0"/>
              <a:t>testing phases respectively.</a:t>
            </a:r>
            <a:endParaRPr lang="en-US" sz="2400" dirty="0"/>
          </a:p>
        </p:txBody>
      </p:sp>
    </p:spTree>
    <p:extLst>
      <p:ext uri="{BB962C8B-B14F-4D97-AF65-F5344CB8AC3E}">
        <p14:creationId xmlns:p14="http://schemas.microsoft.com/office/powerpoint/2010/main" val="2783605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556</TotalTime>
  <Words>609</Words>
  <Application>Microsoft Office PowerPoint</Application>
  <PresentationFormat>Widescreen</PresentationFormat>
  <Paragraphs>134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Times New Roman</vt:lpstr>
      <vt:lpstr>Trebuchet MS</vt:lpstr>
      <vt:lpstr>Wingdings 3</vt:lpstr>
      <vt:lpstr>Facet</vt:lpstr>
      <vt:lpstr>PowerPoint Presentation</vt:lpstr>
      <vt:lpstr>Chapter 1: Introduction</vt:lpstr>
      <vt:lpstr>Problem Statement</vt:lpstr>
      <vt:lpstr>Objectives</vt:lpstr>
      <vt:lpstr>Significance</vt:lpstr>
      <vt:lpstr>Chapter 2: Literature Review</vt:lpstr>
      <vt:lpstr>Existing Systems</vt:lpstr>
      <vt:lpstr>Chapter 3: Methodology</vt:lpstr>
      <vt:lpstr>Development Methodology</vt:lpstr>
      <vt:lpstr>Appendices</vt:lpstr>
      <vt:lpstr>Budget</vt:lpstr>
      <vt:lpstr>Project Risks and Mitigations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Microsoft account</cp:lastModifiedBy>
  <cp:revision>26</cp:revision>
  <dcterms:created xsi:type="dcterms:W3CDTF">2023-10-01T19:08:49Z</dcterms:created>
  <dcterms:modified xsi:type="dcterms:W3CDTF">2024-09-29T12:39:20Z</dcterms:modified>
</cp:coreProperties>
</file>