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9" r:id="rId2"/>
  </p:sldIdLst>
  <p:sldSz cx="43891200" cy="32918400"/>
  <p:notesSz cx="32004000" cy="51103213"/>
  <p:defaultTextStyle>
    <a:defPPr>
      <a:defRPr lang="en-US"/>
    </a:defPPr>
    <a:lvl1pPr algn="l" rtl="0" eaLnBrk="0" fontAlgn="base" hangingPunct="0">
      <a:spcBef>
        <a:spcPct val="0"/>
      </a:spcBef>
      <a:spcAft>
        <a:spcPct val="0"/>
      </a:spcAft>
      <a:defRPr sz="3565" kern="1200">
        <a:solidFill>
          <a:schemeClr val="tx1"/>
        </a:solidFill>
        <a:latin typeface="Times New Roman" panose="02020603050405020304" pitchFamily="18" charset="0"/>
        <a:ea typeface="+mn-ea"/>
        <a:cs typeface="+mn-cs"/>
      </a:defRPr>
    </a:lvl1pPr>
    <a:lvl2pPr marL="509412" algn="l" rtl="0" eaLnBrk="0" fontAlgn="base" hangingPunct="0">
      <a:spcBef>
        <a:spcPct val="0"/>
      </a:spcBef>
      <a:spcAft>
        <a:spcPct val="0"/>
      </a:spcAft>
      <a:defRPr sz="3565" kern="1200">
        <a:solidFill>
          <a:schemeClr val="tx1"/>
        </a:solidFill>
        <a:latin typeface="Times New Roman" panose="02020603050405020304" pitchFamily="18" charset="0"/>
        <a:ea typeface="+mn-ea"/>
        <a:cs typeface="+mn-cs"/>
      </a:defRPr>
    </a:lvl2pPr>
    <a:lvl3pPr marL="1018824" algn="l" rtl="0" eaLnBrk="0" fontAlgn="base" hangingPunct="0">
      <a:spcBef>
        <a:spcPct val="0"/>
      </a:spcBef>
      <a:spcAft>
        <a:spcPct val="0"/>
      </a:spcAft>
      <a:defRPr sz="3565" kern="1200">
        <a:solidFill>
          <a:schemeClr val="tx1"/>
        </a:solidFill>
        <a:latin typeface="Times New Roman" panose="02020603050405020304" pitchFamily="18" charset="0"/>
        <a:ea typeface="+mn-ea"/>
        <a:cs typeface="+mn-cs"/>
      </a:defRPr>
    </a:lvl3pPr>
    <a:lvl4pPr marL="1528237" algn="l" rtl="0" eaLnBrk="0" fontAlgn="base" hangingPunct="0">
      <a:spcBef>
        <a:spcPct val="0"/>
      </a:spcBef>
      <a:spcAft>
        <a:spcPct val="0"/>
      </a:spcAft>
      <a:defRPr sz="3565" kern="1200">
        <a:solidFill>
          <a:schemeClr val="tx1"/>
        </a:solidFill>
        <a:latin typeface="Times New Roman" panose="02020603050405020304" pitchFamily="18" charset="0"/>
        <a:ea typeface="+mn-ea"/>
        <a:cs typeface="+mn-cs"/>
      </a:defRPr>
    </a:lvl4pPr>
    <a:lvl5pPr marL="2037649" algn="l" rtl="0" eaLnBrk="0" fontAlgn="base" hangingPunct="0">
      <a:spcBef>
        <a:spcPct val="0"/>
      </a:spcBef>
      <a:spcAft>
        <a:spcPct val="0"/>
      </a:spcAft>
      <a:defRPr sz="3565" kern="1200">
        <a:solidFill>
          <a:schemeClr val="tx1"/>
        </a:solidFill>
        <a:latin typeface="Times New Roman" panose="02020603050405020304" pitchFamily="18" charset="0"/>
        <a:ea typeface="+mn-ea"/>
        <a:cs typeface="+mn-cs"/>
      </a:defRPr>
    </a:lvl5pPr>
    <a:lvl6pPr marL="2547061" algn="l" defTabSz="1018824" rtl="0" eaLnBrk="1" latinLnBrk="0" hangingPunct="1">
      <a:defRPr sz="3565" kern="1200">
        <a:solidFill>
          <a:schemeClr val="tx1"/>
        </a:solidFill>
        <a:latin typeface="Times New Roman" panose="02020603050405020304" pitchFamily="18" charset="0"/>
        <a:ea typeface="+mn-ea"/>
        <a:cs typeface="+mn-cs"/>
      </a:defRPr>
    </a:lvl6pPr>
    <a:lvl7pPr marL="3056473" algn="l" defTabSz="1018824" rtl="0" eaLnBrk="1" latinLnBrk="0" hangingPunct="1">
      <a:defRPr sz="3565" kern="1200">
        <a:solidFill>
          <a:schemeClr val="tx1"/>
        </a:solidFill>
        <a:latin typeface="Times New Roman" panose="02020603050405020304" pitchFamily="18" charset="0"/>
        <a:ea typeface="+mn-ea"/>
        <a:cs typeface="+mn-cs"/>
      </a:defRPr>
    </a:lvl7pPr>
    <a:lvl8pPr marL="3565886" algn="l" defTabSz="1018824" rtl="0" eaLnBrk="1" latinLnBrk="0" hangingPunct="1">
      <a:defRPr sz="3565" kern="1200">
        <a:solidFill>
          <a:schemeClr val="tx1"/>
        </a:solidFill>
        <a:latin typeface="Times New Roman" panose="02020603050405020304" pitchFamily="18" charset="0"/>
        <a:ea typeface="+mn-ea"/>
        <a:cs typeface="+mn-cs"/>
      </a:defRPr>
    </a:lvl8pPr>
    <a:lvl9pPr marL="4075298" algn="l" defTabSz="1018824" rtl="0" eaLnBrk="1" latinLnBrk="0" hangingPunct="1">
      <a:defRPr sz="3565"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2" pos="864" userDrawn="1">
          <p15:clr>
            <a:srgbClr val="A4A3A4"/>
          </p15:clr>
        </p15:guide>
        <p15:guide id="3" pos="8640" userDrawn="1">
          <p15:clr>
            <a:srgbClr val="A4A3A4"/>
          </p15:clr>
        </p15:guide>
        <p15:guide id="4" pos="8352" userDrawn="1">
          <p15:clr>
            <a:srgbClr val="A4A3A4"/>
          </p15:clr>
        </p15:guide>
        <p15:guide id="5" orient="horz" pos="864" userDrawn="1">
          <p15:clr>
            <a:srgbClr val="A4A3A4"/>
          </p15:clr>
        </p15:guide>
        <p15:guide id="6" pos="19008" userDrawn="1">
          <p15:clr>
            <a:srgbClr val="A4A3A4"/>
          </p15:clr>
        </p15:guide>
        <p15:guide id="7" pos="26784" userDrawn="1">
          <p15:clr>
            <a:srgbClr val="A4A3A4"/>
          </p15:clr>
        </p15:guide>
        <p15:guide id="8" pos="19296" userDrawn="1">
          <p15:clr>
            <a:srgbClr val="A4A3A4"/>
          </p15:clr>
        </p15:guide>
        <p15:guide id="9" orient="horz" pos="3168" userDrawn="1">
          <p15:clr>
            <a:srgbClr val="A4A3A4"/>
          </p15:clr>
        </p15:guide>
        <p15:guide id="10" orient="horz" pos="19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44D84-9AFB-497E-A393-DC336BA19D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22"/>
    <p:restoredTop sz="96073" autoAdjust="0"/>
  </p:normalViewPr>
  <p:slideViewPr>
    <p:cSldViewPr>
      <p:cViewPr>
        <p:scale>
          <a:sx n="59" d="100"/>
          <a:sy n="59" d="100"/>
        </p:scale>
        <p:origin x="-2104" y="-5424"/>
      </p:cViewPr>
      <p:guideLst>
        <p:guide pos="864"/>
        <p:guide pos="8640"/>
        <p:guide pos="8352"/>
        <p:guide orient="horz" pos="864"/>
        <p:guide pos="19008"/>
        <p:guide pos="26784"/>
        <p:guide pos="19296"/>
        <p:guide orient="horz" pos="3168"/>
        <p:guide orient="horz" pos="198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833EC46-031E-10D3-14D7-68BE774AC87C}"/>
              </a:ext>
            </a:extLst>
          </p:cNvPr>
          <p:cNvSpPr>
            <a:spLocks noGrp="1" noChangeArrowheads="1"/>
          </p:cNvSpPr>
          <p:nvPr>
            <p:ph type="hdr" sz="quarter"/>
          </p:nvPr>
        </p:nvSpPr>
        <p:spPr bwMode="auto">
          <a:xfrm>
            <a:off x="0" y="23813"/>
            <a:ext cx="13868400" cy="25146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dirty="0"/>
          </a:p>
        </p:txBody>
      </p:sp>
      <p:sp>
        <p:nvSpPr>
          <p:cNvPr id="3075" name="Rectangle 3">
            <a:extLst>
              <a:ext uri="{FF2B5EF4-FFF2-40B4-BE49-F238E27FC236}">
                <a16:creationId xmlns:a16="http://schemas.microsoft.com/office/drawing/2014/main" id="{13EE716B-A6FE-0377-5A38-25D7933888FF}"/>
              </a:ext>
            </a:extLst>
          </p:cNvPr>
          <p:cNvSpPr>
            <a:spLocks noGrp="1" noChangeArrowheads="1"/>
          </p:cNvSpPr>
          <p:nvPr>
            <p:ph type="dt" sz="quarter" idx="1"/>
          </p:nvPr>
        </p:nvSpPr>
        <p:spPr bwMode="auto">
          <a:xfrm>
            <a:off x="18135600" y="23813"/>
            <a:ext cx="13868400" cy="25146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dirty="0"/>
          </a:p>
        </p:txBody>
      </p:sp>
      <p:sp>
        <p:nvSpPr>
          <p:cNvPr id="3076" name="Rectangle 4">
            <a:extLst>
              <a:ext uri="{FF2B5EF4-FFF2-40B4-BE49-F238E27FC236}">
                <a16:creationId xmlns:a16="http://schemas.microsoft.com/office/drawing/2014/main" id="{99E179F8-CDB3-172A-3879-21C633C2CDA6}"/>
              </a:ext>
            </a:extLst>
          </p:cNvPr>
          <p:cNvSpPr>
            <a:spLocks noGrp="1" noChangeArrowheads="1"/>
          </p:cNvSpPr>
          <p:nvPr>
            <p:ph type="ftr" sz="quarter" idx="2"/>
          </p:nvPr>
        </p:nvSpPr>
        <p:spPr bwMode="auto">
          <a:xfrm>
            <a:off x="0" y="48563213"/>
            <a:ext cx="13868400" cy="25146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dirty="0"/>
          </a:p>
        </p:txBody>
      </p:sp>
      <p:sp>
        <p:nvSpPr>
          <p:cNvPr id="3077" name="Rectangle 5">
            <a:extLst>
              <a:ext uri="{FF2B5EF4-FFF2-40B4-BE49-F238E27FC236}">
                <a16:creationId xmlns:a16="http://schemas.microsoft.com/office/drawing/2014/main" id="{BCB1AF9E-C5A7-CD63-4E73-34FEAE08F746}"/>
              </a:ext>
            </a:extLst>
          </p:cNvPr>
          <p:cNvSpPr>
            <a:spLocks noGrp="1" noChangeArrowheads="1"/>
          </p:cNvSpPr>
          <p:nvPr>
            <p:ph type="sldNum" sz="quarter" idx="3"/>
          </p:nvPr>
        </p:nvSpPr>
        <p:spPr bwMode="auto">
          <a:xfrm>
            <a:off x="18135600" y="48563213"/>
            <a:ext cx="13868400" cy="25146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D937DBC7-1F61-1D4C-AE9B-249FD3756C24}" type="slidenum">
              <a:rPr lang="en-US" altLang="en-US"/>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46D6285-A8E5-7229-18E6-2DA9D859072B}"/>
              </a:ext>
            </a:extLst>
          </p:cNvPr>
          <p:cNvSpPr>
            <a:spLocks noGrp="1" noChangeArrowheads="1"/>
          </p:cNvSpPr>
          <p:nvPr>
            <p:ph type="hdr" sz="quarter"/>
          </p:nvPr>
        </p:nvSpPr>
        <p:spPr bwMode="auto">
          <a:xfrm>
            <a:off x="0" y="22225"/>
            <a:ext cx="13868400" cy="25161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dirty="0"/>
          </a:p>
        </p:txBody>
      </p:sp>
      <p:sp>
        <p:nvSpPr>
          <p:cNvPr id="2051" name="Rectangle 3">
            <a:extLst>
              <a:ext uri="{FF2B5EF4-FFF2-40B4-BE49-F238E27FC236}">
                <a16:creationId xmlns:a16="http://schemas.microsoft.com/office/drawing/2014/main" id="{35B3837B-5A87-989A-919A-E0EDE0A7E83D}"/>
              </a:ext>
            </a:extLst>
          </p:cNvPr>
          <p:cNvSpPr>
            <a:spLocks noGrp="1" noChangeArrowheads="1"/>
          </p:cNvSpPr>
          <p:nvPr>
            <p:ph type="dt" idx="1"/>
          </p:nvPr>
        </p:nvSpPr>
        <p:spPr bwMode="auto">
          <a:xfrm>
            <a:off x="18135600" y="22225"/>
            <a:ext cx="13868400" cy="25161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dirty="0"/>
          </a:p>
        </p:txBody>
      </p:sp>
      <p:sp>
        <p:nvSpPr>
          <p:cNvPr id="2052" name="Rectangle 4">
            <a:extLst>
              <a:ext uri="{FF2B5EF4-FFF2-40B4-BE49-F238E27FC236}">
                <a16:creationId xmlns:a16="http://schemas.microsoft.com/office/drawing/2014/main" id="{E3D89854-D632-01F1-0B83-8E7311E2AC0A}"/>
              </a:ext>
            </a:extLst>
          </p:cNvPr>
          <p:cNvSpPr>
            <a:spLocks noGrp="1" noChangeArrowheads="1"/>
          </p:cNvSpPr>
          <p:nvPr>
            <p:ph type="ftr" sz="quarter" idx="4"/>
          </p:nvPr>
        </p:nvSpPr>
        <p:spPr bwMode="auto">
          <a:xfrm>
            <a:off x="0" y="48563213"/>
            <a:ext cx="13868400" cy="25161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dirty="0"/>
          </a:p>
        </p:txBody>
      </p:sp>
      <p:sp>
        <p:nvSpPr>
          <p:cNvPr id="2053" name="Rectangle 5">
            <a:extLst>
              <a:ext uri="{FF2B5EF4-FFF2-40B4-BE49-F238E27FC236}">
                <a16:creationId xmlns:a16="http://schemas.microsoft.com/office/drawing/2014/main" id="{A5FA8710-DB37-1DE9-5658-F1705D46C463}"/>
              </a:ext>
            </a:extLst>
          </p:cNvPr>
          <p:cNvSpPr>
            <a:spLocks noGrp="1" noChangeArrowheads="1"/>
          </p:cNvSpPr>
          <p:nvPr>
            <p:ph type="sldNum" sz="quarter" idx="5"/>
          </p:nvPr>
        </p:nvSpPr>
        <p:spPr bwMode="auto">
          <a:xfrm>
            <a:off x="18135600" y="48563213"/>
            <a:ext cx="13868400" cy="2516187"/>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796B7E0B-5067-7641-A450-754BD22EBED0}" type="slidenum">
              <a:rPr lang="en-US" altLang="en-US"/>
              <a:pPr/>
              <a:t>‹#›</a:t>
            </a:fld>
            <a:endParaRPr lang="en-US" altLang="en-US" dirty="0"/>
          </a:p>
        </p:txBody>
      </p:sp>
      <p:sp>
        <p:nvSpPr>
          <p:cNvPr id="2054" name="Rectangle 6">
            <a:extLst>
              <a:ext uri="{FF2B5EF4-FFF2-40B4-BE49-F238E27FC236}">
                <a16:creationId xmlns:a16="http://schemas.microsoft.com/office/drawing/2014/main" id="{29746837-C878-62D0-3B0B-FE969A3FF1F0}"/>
              </a:ext>
            </a:extLst>
          </p:cNvPr>
          <p:cNvSpPr>
            <a:spLocks noGrp="1" noChangeArrowheads="1"/>
          </p:cNvSpPr>
          <p:nvPr>
            <p:ph type="body" sz="quarter" idx="3"/>
          </p:nvPr>
        </p:nvSpPr>
        <p:spPr bwMode="auto">
          <a:xfrm>
            <a:off x="4267200" y="24272875"/>
            <a:ext cx="23469600" cy="22996525"/>
          </a:xfrm>
          <a:prstGeom prst="rect">
            <a:avLst/>
          </a:prstGeom>
          <a:noFill/>
          <a:ln w="9525">
            <a:noFill/>
            <a:miter lim="800000"/>
            <a:headEnd/>
            <a:tailEnd/>
          </a:ln>
          <a:effectLst/>
        </p:spPr>
        <p:txBody>
          <a:bodyPr vert="horz" wrap="square" lIns="430212" tIns="214312" rIns="430212" bIns="2143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9" name="Rectangle 7">
            <a:extLst>
              <a:ext uri="{FF2B5EF4-FFF2-40B4-BE49-F238E27FC236}">
                <a16:creationId xmlns:a16="http://schemas.microsoft.com/office/drawing/2014/main" id="{5A191585-C12C-30A9-31F3-AC0503E1A12C}"/>
              </a:ext>
            </a:extLst>
          </p:cNvPr>
          <p:cNvSpPr>
            <a:spLocks noGrp="1" noRot="1" noChangeAspect="1" noChangeArrowheads="1" noTextEdit="1"/>
          </p:cNvSpPr>
          <p:nvPr>
            <p:ph type="sldImg" idx="2"/>
          </p:nvPr>
        </p:nvSpPr>
        <p:spPr bwMode="auto">
          <a:xfrm>
            <a:off x="13716000" y="11698288"/>
            <a:ext cx="4572000" cy="3429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758052" rtl="0" eaLnBrk="0" fontAlgn="base" hangingPunct="0">
      <a:spcBef>
        <a:spcPct val="30000"/>
      </a:spcBef>
      <a:spcAft>
        <a:spcPct val="0"/>
      </a:spcAft>
      <a:defRPr sz="6240" kern="1200">
        <a:solidFill>
          <a:schemeClr val="tx1"/>
        </a:solidFill>
        <a:latin typeface="Times New Roman" pitchFamily="18" charset="0"/>
        <a:ea typeface="+mn-ea"/>
        <a:cs typeface="+mn-cs"/>
      </a:defRPr>
    </a:lvl1pPr>
    <a:lvl2pPr marL="2379026" algn="l" defTabSz="4758052" rtl="0" eaLnBrk="0" fontAlgn="base" hangingPunct="0">
      <a:spcBef>
        <a:spcPct val="30000"/>
      </a:spcBef>
      <a:spcAft>
        <a:spcPct val="0"/>
      </a:spcAft>
      <a:defRPr sz="6240" kern="1200">
        <a:solidFill>
          <a:schemeClr val="tx1"/>
        </a:solidFill>
        <a:latin typeface="Times New Roman" pitchFamily="18" charset="0"/>
        <a:ea typeface="+mn-ea"/>
        <a:cs typeface="+mn-cs"/>
      </a:defRPr>
    </a:lvl2pPr>
    <a:lvl3pPr marL="4758052" algn="l" defTabSz="4758052" rtl="0" eaLnBrk="0" fontAlgn="base" hangingPunct="0">
      <a:spcBef>
        <a:spcPct val="30000"/>
      </a:spcBef>
      <a:spcAft>
        <a:spcPct val="0"/>
      </a:spcAft>
      <a:defRPr sz="6240" kern="1200">
        <a:solidFill>
          <a:schemeClr val="tx1"/>
        </a:solidFill>
        <a:latin typeface="Times New Roman" pitchFamily="18" charset="0"/>
        <a:ea typeface="+mn-ea"/>
        <a:cs typeface="+mn-cs"/>
      </a:defRPr>
    </a:lvl3pPr>
    <a:lvl4pPr marL="7137078" algn="l" defTabSz="4758052" rtl="0" eaLnBrk="0" fontAlgn="base" hangingPunct="0">
      <a:spcBef>
        <a:spcPct val="30000"/>
      </a:spcBef>
      <a:spcAft>
        <a:spcPct val="0"/>
      </a:spcAft>
      <a:defRPr sz="6240" kern="1200">
        <a:solidFill>
          <a:schemeClr val="tx1"/>
        </a:solidFill>
        <a:latin typeface="Times New Roman" pitchFamily="18" charset="0"/>
        <a:ea typeface="+mn-ea"/>
        <a:cs typeface="+mn-cs"/>
      </a:defRPr>
    </a:lvl4pPr>
    <a:lvl5pPr marL="9516104" algn="l" defTabSz="4758052" rtl="0" eaLnBrk="0" fontAlgn="base" hangingPunct="0">
      <a:spcBef>
        <a:spcPct val="30000"/>
      </a:spcBef>
      <a:spcAft>
        <a:spcPct val="0"/>
      </a:spcAft>
      <a:defRPr sz="6240" kern="1200">
        <a:solidFill>
          <a:schemeClr val="tx1"/>
        </a:solidFill>
        <a:latin typeface="Times New Roman" pitchFamily="18" charset="0"/>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6B7E0B-5067-7641-A450-754BD22EBED0}" type="slidenum">
              <a:rPr lang="en-US" altLang="en-US" smtClean="0"/>
              <a:pPr/>
              <a:t>1</a:t>
            </a:fld>
            <a:endParaRPr lang="en-US" altLang="en-US" dirty="0"/>
          </a:p>
        </p:txBody>
      </p:sp>
    </p:spTree>
    <p:extLst>
      <p:ext uri="{BB962C8B-B14F-4D97-AF65-F5344CB8AC3E}">
        <p14:creationId xmlns:p14="http://schemas.microsoft.com/office/powerpoint/2010/main" val="339810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0"/>
            <a:ext cx="37307520" cy="7056120"/>
          </a:xfrm>
        </p:spPr>
        <p:txBody>
          <a:bodyPr/>
          <a:lstStyle/>
          <a:p>
            <a:r>
              <a:rPr lang="en-US"/>
              <a:t>Click to edit Master title style</a:t>
            </a:r>
            <a:endParaRPr lang="tr-TR"/>
          </a:p>
        </p:txBody>
      </p:sp>
      <p:sp>
        <p:nvSpPr>
          <p:cNvPr id="3" name="Subtitle 2"/>
          <p:cNvSpPr>
            <a:spLocks noGrp="1"/>
          </p:cNvSpPr>
          <p:nvPr>
            <p:ph type="subTitle" idx="1"/>
          </p:nvPr>
        </p:nvSpPr>
        <p:spPr>
          <a:xfrm>
            <a:off x="6583680" y="18653760"/>
            <a:ext cx="30723840" cy="8412480"/>
          </a:xfrm>
        </p:spPr>
        <p:txBody>
          <a:bodyPr/>
          <a:lstStyle>
            <a:lvl1pPr marL="0" indent="0" algn="ctr">
              <a:buNone/>
              <a:defRPr/>
            </a:lvl1pPr>
            <a:lvl2pPr marL="480060" indent="0" algn="ctr">
              <a:buNone/>
              <a:defRPr/>
            </a:lvl2pPr>
            <a:lvl3pPr marL="960120" indent="0" algn="ctr">
              <a:buNone/>
              <a:defRPr/>
            </a:lvl3pPr>
            <a:lvl4pPr marL="1440180" indent="0" algn="ctr">
              <a:buNone/>
              <a:defRPr/>
            </a:lvl4pPr>
            <a:lvl5pPr marL="1920240" indent="0" algn="ctr">
              <a:buNone/>
              <a:defRPr/>
            </a:lvl5pPr>
            <a:lvl6pPr marL="2400300" indent="0" algn="ctr">
              <a:buNone/>
              <a:defRPr/>
            </a:lvl6pPr>
            <a:lvl7pPr marL="2880360" indent="0" algn="ctr">
              <a:buNone/>
              <a:defRPr/>
            </a:lvl7pPr>
            <a:lvl8pPr marL="3360420" indent="0" algn="ctr">
              <a:buNone/>
              <a:defRPr/>
            </a:lvl8pPr>
            <a:lvl9pPr marL="3840480" indent="0" algn="ctr">
              <a:buNone/>
              <a:defRPr/>
            </a:lvl9pPr>
          </a:lstStyle>
          <a:p>
            <a:r>
              <a:rPr lang="en-US"/>
              <a:t>Click to edit Master subtitle style</a:t>
            </a:r>
            <a:endParaRPr lang="tr-TR"/>
          </a:p>
        </p:txBody>
      </p:sp>
      <p:sp>
        <p:nvSpPr>
          <p:cNvPr id="4" name="Rectangle 2">
            <a:extLst>
              <a:ext uri="{FF2B5EF4-FFF2-40B4-BE49-F238E27FC236}">
                <a16:creationId xmlns:a16="http://schemas.microsoft.com/office/drawing/2014/main" id="{B78C0569-E0B2-F688-EBBE-F1B7505AF50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a:extLst>
              <a:ext uri="{FF2B5EF4-FFF2-40B4-BE49-F238E27FC236}">
                <a16:creationId xmlns:a16="http://schemas.microsoft.com/office/drawing/2014/main" id="{A2B86972-E6C9-A29D-AF93-57AB76288423}"/>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a:extLst>
              <a:ext uri="{FF2B5EF4-FFF2-40B4-BE49-F238E27FC236}">
                <a16:creationId xmlns:a16="http://schemas.microsoft.com/office/drawing/2014/main" id="{A76D94EB-0FE8-316D-6C16-1BB96F868B21}"/>
              </a:ext>
            </a:extLst>
          </p:cNvPr>
          <p:cNvSpPr>
            <a:spLocks noGrp="1" noChangeArrowheads="1"/>
          </p:cNvSpPr>
          <p:nvPr>
            <p:ph type="sldNum" sz="quarter" idx="12"/>
          </p:nvPr>
        </p:nvSpPr>
        <p:spPr>
          <a:ln/>
        </p:spPr>
        <p:txBody>
          <a:bodyPr/>
          <a:lstStyle>
            <a:lvl1pPr>
              <a:defRPr/>
            </a:lvl1pPr>
          </a:lstStyle>
          <a:p>
            <a:fld id="{961611B1-290C-294B-9FC7-5F243C2D0076}" type="slidenum">
              <a:rPr lang="en-US" altLang="en-US"/>
              <a:pPr/>
              <a:t>‹#›</a:t>
            </a:fld>
            <a:endParaRPr lang="en-US" altLang="en-US" dirty="0"/>
          </a:p>
        </p:txBody>
      </p:sp>
    </p:spTree>
    <p:extLst>
      <p:ext uri="{BB962C8B-B14F-4D97-AF65-F5344CB8AC3E}">
        <p14:creationId xmlns:p14="http://schemas.microsoft.com/office/powerpoint/2010/main" val="428182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2">
            <a:extLst>
              <a:ext uri="{FF2B5EF4-FFF2-40B4-BE49-F238E27FC236}">
                <a16:creationId xmlns:a16="http://schemas.microsoft.com/office/drawing/2014/main" id="{40615E06-32E5-BD0D-C840-FBC44357AD7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a:extLst>
              <a:ext uri="{FF2B5EF4-FFF2-40B4-BE49-F238E27FC236}">
                <a16:creationId xmlns:a16="http://schemas.microsoft.com/office/drawing/2014/main" id="{59EF4079-2CB6-73F5-0CC3-8C4B94B22B7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a:extLst>
              <a:ext uri="{FF2B5EF4-FFF2-40B4-BE49-F238E27FC236}">
                <a16:creationId xmlns:a16="http://schemas.microsoft.com/office/drawing/2014/main" id="{040D4BFF-F24C-EF33-A35C-B30A5648B2DC}"/>
              </a:ext>
            </a:extLst>
          </p:cNvPr>
          <p:cNvSpPr>
            <a:spLocks noGrp="1" noChangeArrowheads="1"/>
          </p:cNvSpPr>
          <p:nvPr>
            <p:ph type="sldNum" sz="quarter" idx="12"/>
          </p:nvPr>
        </p:nvSpPr>
        <p:spPr>
          <a:ln/>
        </p:spPr>
        <p:txBody>
          <a:bodyPr/>
          <a:lstStyle>
            <a:lvl1pPr>
              <a:defRPr/>
            </a:lvl1pPr>
          </a:lstStyle>
          <a:p>
            <a:fld id="{30AC537B-D97D-884F-8B7A-A1AE001284A1}" type="slidenum">
              <a:rPr lang="en-US" altLang="en-US"/>
              <a:pPr/>
              <a:t>‹#›</a:t>
            </a:fld>
            <a:endParaRPr lang="en-US" altLang="en-US" dirty="0"/>
          </a:p>
        </p:txBody>
      </p:sp>
    </p:spTree>
    <p:extLst>
      <p:ext uri="{BB962C8B-B14F-4D97-AF65-F5344CB8AC3E}">
        <p14:creationId xmlns:p14="http://schemas.microsoft.com/office/powerpoint/2010/main" val="45135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480" y="2926080"/>
            <a:ext cx="9326880" cy="26334720"/>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3291840" y="2926080"/>
            <a:ext cx="27797760" cy="2633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2">
            <a:extLst>
              <a:ext uri="{FF2B5EF4-FFF2-40B4-BE49-F238E27FC236}">
                <a16:creationId xmlns:a16="http://schemas.microsoft.com/office/drawing/2014/main" id="{CA7E2A17-5767-D165-F052-DFE0A496D47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a:extLst>
              <a:ext uri="{FF2B5EF4-FFF2-40B4-BE49-F238E27FC236}">
                <a16:creationId xmlns:a16="http://schemas.microsoft.com/office/drawing/2014/main" id="{07A89321-9509-10B2-7E75-B833504F91A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a:extLst>
              <a:ext uri="{FF2B5EF4-FFF2-40B4-BE49-F238E27FC236}">
                <a16:creationId xmlns:a16="http://schemas.microsoft.com/office/drawing/2014/main" id="{D9EE4FC6-E8F3-0730-F4D6-91D808A464BA}"/>
              </a:ext>
            </a:extLst>
          </p:cNvPr>
          <p:cNvSpPr>
            <a:spLocks noGrp="1" noChangeArrowheads="1"/>
          </p:cNvSpPr>
          <p:nvPr>
            <p:ph type="sldNum" sz="quarter" idx="12"/>
          </p:nvPr>
        </p:nvSpPr>
        <p:spPr>
          <a:ln/>
        </p:spPr>
        <p:txBody>
          <a:bodyPr/>
          <a:lstStyle>
            <a:lvl1pPr>
              <a:defRPr/>
            </a:lvl1pPr>
          </a:lstStyle>
          <a:p>
            <a:fld id="{A71A6119-CC79-264D-A5CD-0B94D8CA5CEE}" type="slidenum">
              <a:rPr lang="en-US" altLang="en-US"/>
              <a:pPr/>
              <a:t>‹#›</a:t>
            </a:fld>
            <a:endParaRPr lang="en-US" altLang="en-US" dirty="0"/>
          </a:p>
        </p:txBody>
      </p:sp>
    </p:spTree>
    <p:extLst>
      <p:ext uri="{BB962C8B-B14F-4D97-AF65-F5344CB8AC3E}">
        <p14:creationId xmlns:p14="http://schemas.microsoft.com/office/powerpoint/2010/main" val="288868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2">
            <a:extLst>
              <a:ext uri="{FF2B5EF4-FFF2-40B4-BE49-F238E27FC236}">
                <a16:creationId xmlns:a16="http://schemas.microsoft.com/office/drawing/2014/main" id="{BEA174BD-3290-2F5B-82F1-379DF93A867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a:extLst>
              <a:ext uri="{FF2B5EF4-FFF2-40B4-BE49-F238E27FC236}">
                <a16:creationId xmlns:a16="http://schemas.microsoft.com/office/drawing/2014/main" id="{DA67708A-E078-3369-DCFD-877FAB33E29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a:extLst>
              <a:ext uri="{FF2B5EF4-FFF2-40B4-BE49-F238E27FC236}">
                <a16:creationId xmlns:a16="http://schemas.microsoft.com/office/drawing/2014/main" id="{E05B41E1-CC62-AB02-B65B-025C01C0EB3B}"/>
              </a:ext>
            </a:extLst>
          </p:cNvPr>
          <p:cNvSpPr>
            <a:spLocks noGrp="1" noChangeArrowheads="1"/>
          </p:cNvSpPr>
          <p:nvPr>
            <p:ph type="sldNum" sz="quarter" idx="12"/>
          </p:nvPr>
        </p:nvSpPr>
        <p:spPr>
          <a:ln/>
        </p:spPr>
        <p:txBody>
          <a:bodyPr/>
          <a:lstStyle>
            <a:lvl1pPr>
              <a:defRPr/>
            </a:lvl1pPr>
          </a:lstStyle>
          <a:p>
            <a:fld id="{6A42C6AF-A70C-6A41-AC42-DC1CD39BF3D6}" type="slidenum">
              <a:rPr lang="en-US" altLang="en-US"/>
              <a:pPr/>
              <a:t>‹#›</a:t>
            </a:fld>
            <a:endParaRPr lang="en-US" altLang="en-US" dirty="0"/>
          </a:p>
        </p:txBody>
      </p:sp>
    </p:spTree>
    <p:extLst>
      <p:ext uri="{BB962C8B-B14F-4D97-AF65-F5344CB8AC3E}">
        <p14:creationId xmlns:p14="http://schemas.microsoft.com/office/powerpoint/2010/main" val="3780080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099" y="21153120"/>
            <a:ext cx="37307520" cy="6537960"/>
          </a:xfrm>
        </p:spPr>
        <p:txBody>
          <a:bodyPr anchor="t"/>
          <a:lstStyle>
            <a:lvl1pPr algn="l">
              <a:defRPr sz="4200" b="1" cap="all"/>
            </a:lvl1pPr>
          </a:lstStyle>
          <a:p>
            <a:r>
              <a:rPr lang="en-US"/>
              <a:t>Click to edit Master title style</a:t>
            </a:r>
            <a:endParaRPr lang="tr-TR"/>
          </a:p>
        </p:txBody>
      </p:sp>
      <p:sp>
        <p:nvSpPr>
          <p:cNvPr id="3" name="Text Placeholder 2"/>
          <p:cNvSpPr>
            <a:spLocks noGrp="1"/>
          </p:cNvSpPr>
          <p:nvPr>
            <p:ph type="body" idx="1"/>
          </p:nvPr>
        </p:nvSpPr>
        <p:spPr>
          <a:xfrm>
            <a:off x="3467099" y="13952220"/>
            <a:ext cx="37307520" cy="7200900"/>
          </a:xfrm>
        </p:spPr>
        <p:txBody>
          <a:bodyPr anchor="b"/>
          <a:lstStyle>
            <a:lvl1pPr marL="0" indent="0">
              <a:buNone/>
              <a:defRPr sz="2100"/>
            </a:lvl1pPr>
            <a:lvl2pPr marL="480060" indent="0">
              <a:buNone/>
              <a:defRPr sz="1890"/>
            </a:lvl2pPr>
            <a:lvl3pPr marL="960120" indent="0">
              <a:buNone/>
              <a:defRPr sz="1680"/>
            </a:lvl3pPr>
            <a:lvl4pPr marL="1440180" indent="0">
              <a:buNone/>
              <a:defRPr sz="1470"/>
            </a:lvl4pPr>
            <a:lvl5pPr marL="1920240" indent="0">
              <a:buNone/>
              <a:defRPr sz="1470"/>
            </a:lvl5pPr>
            <a:lvl6pPr marL="2400300" indent="0">
              <a:buNone/>
              <a:defRPr sz="1470"/>
            </a:lvl6pPr>
            <a:lvl7pPr marL="2880360" indent="0">
              <a:buNone/>
              <a:defRPr sz="1470"/>
            </a:lvl7pPr>
            <a:lvl8pPr marL="3360420" indent="0">
              <a:buNone/>
              <a:defRPr sz="1470"/>
            </a:lvl8pPr>
            <a:lvl9pPr marL="3840480" indent="0">
              <a:buNone/>
              <a:defRPr sz="1470"/>
            </a:lvl9pPr>
          </a:lstStyle>
          <a:p>
            <a:pPr lvl="0"/>
            <a:r>
              <a:rPr lang="en-US"/>
              <a:t>Click to edit Master text styles</a:t>
            </a:r>
          </a:p>
        </p:txBody>
      </p:sp>
      <p:sp>
        <p:nvSpPr>
          <p:cNvPr id="4" name="Rectangle 2">
            <a:extLst>
              <a:ext uri="{FF2B5EF4-FFF2-40B4-BE49-F238E27FC236}">
                <a16:creationId xmlns:a16="http://schemas.microsoft.com/office/drawing/2014/main" id="{A1CD86DC-02D7-E9A8-C108-B6893976F3F2}"/>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3">
            <a:extLst>
              <a:ext uri="{FF2B5EF4-FFF2-40B4-BE49-F238E27FC236}">
                <a16:creationId xmlns:a16="http://schemas.microsoft.com/office/drawing/2014/main" id="{6EE628A2-ABDE-C0DF-E50E-9152E51DEDB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4">
            <a:extLst>
              <a:ext uri="{FF2B5EF4-FFF2-40B4-BE49-F238E27FC236}">
                <a16:creationId xmlns:a16="http://schemas.microsoft.com/office/drawing/2014/main" id="{9F2FFA9A-4FD6-D6A9-53D9-0A5503AFCB30}"/>
              </a:ext>
            </a:extLst>
          </p:cNvPr>
          <p:cNvSpPr>
            <a:spLocks noGrp="1" noChangeArrowheads="1"/>
          </p:cNvSpPr>
          <p:nvPr>
            <p:ph type="sldNum" sz="quarter" idx="12"/>
          </p:nvPr>
        </p:nvSpPr>
        <p:spPr>
          <a:ln/>
        </p:spPr>
        <p:txBody>
          <a:bodyPr/>
          <a:lstStyle>
            <a:lvl1pPr>
              <a:defRPr/>
            </a:lvl1pPr>
          </a:lstStyle>
          <a:p>
            <a:fld id="{B71A54DC-0A6D-C545-B343-F1BE1B0443AD}" type="slidenum">
              <a:rPr lang="en-US" altLang="en-US"/>
              <a:pPr/>
              <a:t>‹#›</a:t>
            </a:fld>
            <a:endParaRPr lang="en-US" altLang="en-US" dirty="0"/>
          </a:p>
        </p:txBody>
      </p:sp>
    </p:spTree>
    <p:extLst>
      <p:ext uri="{BB962C8B-B14F-4D97-AF65-F5344CB8AC3E}">
        <p14:creationId xmlns:p14="http://schemas.microsoft.com/office/powerpoint/2010/main" val="208684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3291840" y="9509760"/>
            <a:ext cx="18562320" cy="19751040"/>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22037040" y="9509760"/>
            <a:ext cx="18562320" cy="19751040"/>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2">
            <a:extLst>
              <a:ext uri="{FF2B5EF4-FFF2-40B4-BE49-F238E27FC236}">
                <a16:creationId xmlns:a16="http://schemas.microsoft.com/office/drawing/2014/main" id="{A7380C41-7065-2FA1-2B5B-74A4AA7F0E69}"/>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a:extLst>
              <a:ext uri="{FF2B5EF4-FFF2-40B4-BE49-F238E27FC236}">
                <a16:creationId xmlns:a16="http://schemas.microsoft.com/office/drawing/2014/main" id="{9A48BD0A-DFAF-F52F-EEEB-8488E3316A1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a:extLst>
              <a:ext uri="{FF2B5EF4-FFF2-40B4-BE49-F238E27FC236}">
                <a16:creationId xmlns:a16="http://schemas.microsoft.com/office/drawing/2014/main" id="{7A5B16A9-CA23-1B75-C580-F9050FBB4420}"/>
              </a:ext>
            </a:extLst>
          </p:cNvPr>
          <p:cNvSpPr>
            <a:spLocks noGrp="1" noChangeArrowheads="1"/>
          </p:cNvSpPr>
          <p:nvPr>
            <p:ph type="sldNum" sz="quarter" idx="12"/>
          </p:nvPr>
        </p:nvSpPr>
        <p:spPr>
          <a:ln/>
        </p:spPr>
        <p:txBody>
          <a:bodyPr/>
          <a:lstStyle>
            <a:lvl1pPr>
              <a:defRPr/>
            </a:lvl1pPr>
          </a:lstStyle>
          <a:p>
            <a:fld id="{901FB1CB-3931-3E44-91B7-C411312E3784}" type="slidenum">
              <a:rPr lang="en-US" altLang="en-US"/>
              <a:pPr/>
              <a:t>‹#›</a:t>
            </a:fld>
            <a:endParaRPr lang="en-US" altLang="en-US" dirty="0"/>
          </a:p>
        </p:txBody>
      </p:sp>
    </p:spTree>
    <p:extLst>
      <p:ext uri="{BB962C8B-B14F-4D97-AF65-F5344CB8AC3E}">
        <p14:creationId xmlns:p14="http://schemas.microsoft.com/office/powerpoint/2010/main" val="144003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0"/>
            <a:ext cx="39502080" cy="54864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2194560" y="7368540"/>
            <a:ext cx="19392901" cy="3070860"/>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2194560" y="10439400"/>
            <a:ext cx="19392901" cy="18966180"/>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22296121" y="7368540"/>
            <a:ext cx="19400520" cy="3070860"/>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0"/>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2">
            <a:extLst>
              <a:ext uri="{FF2B5EF4-FFF2-40B4-BE49-F238E27FC236}">
                <a16:creationId xmlns:a16="http://schemas.microsoft.com/office/drawing/2014/main" id="{F20442D4-D0C0-F573-69C0-5EF9196DC433}"/>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3">
            <a:extLst>
              <a:ext uri="{FF2B5EF4-FFF2-40B4-BE49-F238E27FC236}">
                <a16:creationId xmlns:a16="http://schemas.microsoft.com/office/drawing/2014/main" id="{0B807914-D746-83C9-5D62-4640B60B3A20}"/>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4">
            <a:extLst>
              <a:ext uri="{FF2B5EF4-FFF2-40B4-BE49-F238E27FC236}">
                <a16:creationId xmlns:a16="http://schemas.microsoft.com/office/drawing/2014/main" id="{2ABEAE7A-00F9-4797-EC98-A87B808687FA}"/>
              </a:ext>
            </a:extLst>
          </p:cNvPr>
          <p:cNvSpPr>
            <a:spLocks noGrp="1" noChangeArrowheads="1"/>
          </p:cNvSpPr>
          <p:nvPr>
            <p:ph type="sldNum" sz="quarter" idx="12"/>
          </p:nvPr>
        </p:nvSpPr>
        <p:spPr>
          <a:ln/>
        </p:spPr>
        <p:txBody>
          <a:bodyPr/>
          <a:lstStyle>
            <a:lvl1pPr>
              <a:defRPr/>
            </a:lvl1pPr>
          </a:lstStyle>
          <a:p>
            <a:fld id="{B819062F-8F83-0D40-AA41-1E9EFE231D80}" type="slidenum">
              <a:rPr lang="en-US" altLang="en-US"/>
              <a:pPr/>
              <a:t>‹#›</a:t>
            </a:fld>
            <a:endParaRPr lang="en-US" altLang="en-US" dirty="0"/>
          </a:p>
        </p:txBody>
      </p:sp>
    </p:spTree>
    <p:extLst>
      <p:ext uri="{BB962C8B-B14F-4D97-AF65-F5344CB8AC3E}">
        <p14:creationId xmlns:p14="http://schemas.microsoft.com/office/powerpoint/2010/main" val="307275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2">
            <a:extLst>
              <a:ext uri="{FF2B5EF4-FFF2-40B4-BE49-F238E27FC236}">
                <a16:creationId xmlns:a16="http://schemas.microsoft.com/office/drawing/2014/main" id="{EA6CC809-54FB-FE7A-B1DE-5E783BB61CAB}"/>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3">
            <a:extLst>
              <a:ext uri="{FF2B5EF4-FFF2-40B4-BE49-F238E27FC236}">
                <a16:creationId xmlns:a16="http://schemas.microsoft.com/office/drawing/2014/main" id="{87056936-67AF-D49B-D903-624D1A43D157}"/>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4">
            <a:extLst>
              <a:ext uri="{FF2B5EF4-FFF2-40B4-BE49-F238E27FC236}">
                <a16:creationId xmlns:a16="http://schemas.microsoft.com/office/drawing/2014/main" id="{81596AC5-37CD-BFDB-F380-F5104DA960B7}"/>
              </a:ext>
            </a:extLst>
          </p:cNvPr>
          <p:cNvSpPr>
            <a:spLocks noGrp="1" noChangeArrowheads="1"/>
          </p:cNvSpPr>
          <p:nvPr>
            <p:ph type="sldNum" sz="quarter" idx="12"/>
          </p:nvPr>
        </p:nvSpPr>
        <p:spPr>
          <a:ln/>
        </p:spPr>
        <p:txBody>
          <a:bodyPr/>
          <a:lstStyle>
            <a:lvl1pPr>
              <a:defRPr/>
            </a:lvl1pPr>
          </a:lstStyle>
          <a:p>
            <a:fld id="{47C96CE3-DDAE-9241-B226-33B2E416813B}" type="slidenum">
              <a:rPr lang="en-US" altLang="en-US"/>
              <a:pPr/>
              <a:t>‹#›</a:t>
            </a:fld>
            <a:endParaRPr lang="en-US" altLang="en-US" dirty="0"/>
          </a:p>
        </p:txBody>
      </p:sp>
    </p:spTree>
    <p:extLst>
      <p:ext uri="{BB962C8B-B14F-4D97-AF65-F5344CB8AC3E}">
        <p14:creationId xmlns:p14="http://schemas.microsoft.com/office/powerpoint/2010/main" val="2424052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1DFD248-BF09-83B7-1F50-5670B8F00FE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3">
            <a:extLst>
              <a:ext uri="{FF2B5EF4-FFF2-40B4-BE49-F238E27FC236}">
                <a16:creationId xmlns:a16="http://schemas.microsoft.com/office/drawing/2014/main" id="{454C8CC8-FFFE-C4C0-1A47-D28C1B2F3C87}"/>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4">
            <a:extLst>
              <a:ext uri="{FF2B5EF4-FFF2-40B4-BE49-F238E27FC236}">
                <a16:creationId xmlns:a16="http://schemas.microsoft.com/office/drawing/2014/main" id="{F4283057-94DC-808D-25ED-21EB769F274F}"/>
              </a:ext>
            </a:extLst>
          </p:cNvPr>
          <p:cNvSpPr>
            <a:spLocks noGrp="1" noChangeArrowheads="1"/>
          </p:cNvSpPr>
          <p:nvPr>
            <p:ph type="sldNum" sz="quarter" idx="12"/>
          </p:nvPr>
        </p:nvSpPr>
        <p:spPr>
          <a:ln/>
        </p:spPr>
        <p:txBody>
          <a:bodyPr/>
          <a:lstStyle>
            <a:lvl1pPr>
              <a:defRPr/>
            </a:lvl1pPr>
          </a:lstStyle>
          <a:p>
            <a:fld id="{98F0C4AB-75C1-8048-A5D4-061608710280}" type="slidenum">
              <a:rPr lang="en-US" altLang="en-US"/>
              <a:pPr/>
              <a:t>‹#›</a:t>
            </a:fld>
            <a:endParaRPr lang="en-US" altLang="en-US" dirty="0"/>
          </a:p>
        </p:txBody>
      </p:sp>
    </p:spTree>
    <p:extLst>
      <p:ext uri="{BB962C8B-B14F-4D97-AF65-F5344CB8AC3E}">
        <p14:creationId xmlns:p14="http://schemas.microsoft.com/office/powerpoint/2010/main" val="325541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0640"/>
            <a:ext cx="14439901" cy="5577840"/>
          </a:xfrm>
        </p:spPr>
        <p:txBody>
          <a:bodyPr anchor="b"/>
          <a:lstStyle>
            <a:lvl1pPr algn="l">
              <a:defRPr sz="2100" b="1"/>
            </a:lvl1pPr>
          </a:lstStyle>
          <a:p>
            <a:r>
              <a:rPr lang="en-US"/>
              <a:t>Click to edit Master title style</a:t>
            </a:r>
            <a:endParaRPr lang="tr-TR"/>
          </a:p>
        </p:txBody>
      </p:sp>
      <p:sp>
        <p:nvSpPr>
          <p:cNvPr id="3" name="Content Placeholder 2"/>
          <p:cNvSpPr>
            <a:spLocks noGrp="1"/>
          </p:cNvSpPr>
          <p:nvPr>
            <p:ph idx="1"/>
          </p:nvPr>
        </p:nvSpPr>
        <p:spPr>
          <a:xfrm>
            <a:off x="17160240" y="1310640"/>
            <a:ext cx="24536400" cy="28094940"/>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2194560" y="6888480"/>
            <a:ext cx="14439901" cy="22517100"/>
          </a:xfrm>
        </p:spPr>
        <p:txBody>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Rectangle 2">
            <a:extLst>
              <a:ext uri="{FF2B5EF4-FFF2-40B4-BE49-F238E27FC236}">
                <a16:creationId xmlns:a16="http://schemas.microsoft.com/office/drawing/2014/main" id="{A246D461-47DD-EE14-D404-F81E3E5B929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a:extLst>
              <a:ext uri="{FF2B5EF4-FFF2-40B4-BE49-F238E27FC236}">
                <a16:creationId xmlns:a16="http://schemas.microsoft.com/office/drawing/2014/main" id="{4999D51B-D33F-CD5F-06D0-17C2157099D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a:extLst>
              <a:ext uri="{FF2B5EF4-FFF2-40B4-BE49-F238E27FC236}">
                <a16:creationId xmlns:a16="http://schemas.microsoft.com/office/drawing/2014/main" id="{25C6116F-F2BE-4AF1-40DE-1321C99AA35D}"/>
              </a:ext>
            </a:extLst>
          </p:cNvPr>
          <p:cNvSpPr>
            <a:spLocks noGrp="1" noChangeArrowheads="1"/>
          </p:cNvSpPr>
          <p:nvPr>
            <p:ph type="sldNum" sz="quarter" idx="12"/>
          </p:nvPr>
        </p:nvSpPr>
        <p:spPr>
          <a:ln/>
        </p:spPr>
        <p:txBody>
          <a:bodyPr/>
          <a:lstStyle>
            <a:lvl1pPr>
              <a:defRPr/>
            </a:lvl1pPr>
          </a:lstStyle>
          <a:p>
            <a:fld id="{33D6BD20-C3C9-834C-9302-DD692984F6F1}" type="slidenum">
              <a:rPr lang="en-US" altLang="en-US"/>
              <a:pPr/>
              <a:t>‹#›</a:t>
            </a:fld>
            <a:endParaRPr lang="en-US" altLang="en-US" dirty="0"/>
          </a:p>
        </p:txBody>
      </p:sp>
    </p:spTree>
    <p:extLst>
      <p:ext uri="{BB962C8B-B14F-4D97-AF65-F5344CB8AC3E}">
        <p14:creationId xmlns:p14="http://schemas.microsoft.com/office/powerpoint/2010/main" val="427543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79" y="23042880"/>
            <a:ext cx="26334720" cy="2720340"/>
          </a:xfrm>
        </p:spPr>
        <p:txBody>
          <a:bodyPr anchor="b"/>
          <a:lstStyle>
            <a:lvl1pPr algn="l">
              <a:defRPr sz="2100" b="1"/>
            </a:lvl1pPr>
          </a:lstStyle>
          <a:p>
            <a:r>
              <a:rPr lang="en-US"/>
              <a:t>Click to edit Master title style</a:t>
            </a:r>
            <a:endParaRPr lang="tr-TR"/>
          </a:p>
        </p:txBody>
      </p:sp>
      <p:sp>
        <p:nvSpPr>
          <p:cNvPr id="3" name="Picture Placeholder 2"/>
          <p:cNvSpPr>
            <a:spLocks noGrp="1"/>
          </p:cNvSpPr>
          <p:nvPr>
            <p:ph type="pic" idx="1"/>
          </p:nvPr>
        </p:nvSpPr>
        <p:spPr>
          <a:xfrm>
            <a:off x="8602979" y="2941320"/>
            <a:ext cx="26334720" cy="19751040"/>
          </a:xfrm>
        </p:spPr>
        <p:txBody>
          <a:bodyPr/>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pPr lvl="0"/>
            <a:endParaRPr lang="tr-TR" noProof="0" dirty="0"/>
          </a:p>
        </p:txBody>
      </p:sp>
      <p:sp>
        <p:nvSpPr>
          <p:cNvPr id="4" name="Text Placeholder 3"/>
          <p:cNvSpPr>
            <a:spLocks noGrp="1"/>
          </p:cNvSpPr>
          <p:nvPr>
            <p:ph type="body" sz="half" idx="2"/>
          </p:nvPr>
        </p:nvSpPr>
        <p:spPr>
          <a:xfrm>
            <a:off x="8602979" y="25763220"/>
            <a:ext cx="26334720" cy="3863340"/>
          </a:xfrm>
        </p:spPr>
        <p:txBody>
          <a:bodyPr/>
          <a:lstStyle>
            <a:lvl1pPr marL="0" indent="0">
              <a:buNone/>
              <a:defRPr sz="1470"/>
            </a:lvl1pPr>
            <a:lvl2pPr marL="480060" indent="0">
              <a:buNone/>
              <a:defRPr sz="1260"/>
            </a:lvl2pPr>
            <a:lvl3pPr marL="960120" indent="0">
              <a:buNone/>
              <a:defRPr sz="1050"/>
            </a:lvl3pPr>
            <a:lvl4pPr marL="1440180" indent="0">
              <a:buNone/>
              <a:defRPr sz="945"/>
            </a:lvl4pPr>
            <a:lvl5pPr marL="1920240" indent="0">
              <a:buNone/>
              <a:defRPr sz="945"/>
            </a:lvl5pPr>
            <a:lvl6pPr marL="2400300" indent="0">
              <a:buNone/>
              <a:defRPr sz="945"/>
            </a:lvl6pPr>
            <a:lvl7pPr marL="2880360" indent="0">
              <a:buNone/>
              <a:defRPr sz="945"/>
            </a:lvl7pPr>
            <a:lvl8pPr marL="3360420" indent="0">
              <a:buNone/>
              <a:defRPr sz="945"/>
            </a:lvl8pPr>
            <a:lvl9pPr marL="3840480" indent="0">
              <a:buNone/>
              <a:defRPr sz="945"/>
            </a:lvl9pPr>
          </a:lstStyle>
          <a:p>
            <a:pPr lvl="0"/>
            <a:r>
              <a:rPr lang="en-US"/>
              <a:t>Click to edit Master text styles</a:t>
            </a:r>
          </a:p>
        </p:txBody>
      </p:sp>
      <p:sp>
        <p:nvSpPr>
          <p:cNvPr id="5" name="Rectangle 2">
            <a:extLst>
              <a:ext uri="{FF2B5EF4-FFF2-40B4-BE49-F238E27FC236}">
                <a16:creationId xmlns:a16="http://schemas.microsoft.com/office/drawing/2014/main" id="{83F8DE80-898D-0908-00E0-0CFEB02B99AB}"/>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3">
            <a:extLst>
              <a:ext uri="{FF2B5EF4-FFF2-40B4-BE49-F238E27FC236}">
                <a16:creationId xmlns:a16="http://schemas.microsoft.com/office/drawing/2014/main" id="{2538BDBA-6D54-B937-991C-1E99E862058F}"/>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4">
            <a:extLst>
              <a:ext uri="{FF2B5EF4-FFF2-40B4-BE49-F238E27FC236}">
                <a16:creationId xmlns:a16="http://schemas.microsoft.com/office/drawing/2014/main" id="{B5439B5A-B77A-AFB8-07DA-EDE4810C9540}"/>
              </a:ext>
            </a:extLst>
          </p:cNvPr>
          <p:cNvSpPr>
            <a:spLocks noGrp="1" noChangeArrowheads="1"/>
          </p:cNvSpPr>
          <p:nvPr>
            <p:ph type="sldNum" sz="quarter" idx="12"/>
          </p:nvPr>
        </p:nvSpPr>
        <p:spPr>
          <a:ln/>
        </p:spPr>
        <p:txBody>
          <a:bodyPr/>
          <a:lstStyle>
            <a:lvl1pPr>
              <a:defRPr/>
            </a:lvl1pPr>
          </a:lstStyle>
          <a:p>
            <a:fld id="{5C318BE5-10A2-E144-8468-7BED3CF8FBB9}" type="slidenum">
              <a:rPr lang="en-US" altLang="en-US"/>
              <a:pPr/>
              <a:t>‹#›</a:t>
            </a:fld>
            <a:endParaRPr lang="en-US" altLang="en-US" dirty="0"/>
          </a:p>
        </p:txBody>
      </p:sp>
    </p:spTree>
    <p:extLst>
      <p:ext uri="{BB962C8B-B14F-4D97-AF65-F5344CB8AC3E}">
        <p14:creationId xmlns:p14="http://schemas.microsoft.com/office/powerpoint/2010/main" val="170787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A0983F-04A4-0235-A753-FFFD40BCD08B}"/>
              </a:ext>
            </a:extLst>
          </p:cNvPr>
          <p:cNvSpPr>
            <a:spLocks noGrp="1" noChangeArrowheads="1"/>
          </p:cNvSpPr>
          <p:nvPr>
            <p:ph type="dt" sz="half" idx="2"/>
          </p:nvPr>
        </p:nvSpPr>
        <p:spPr bwMode="auto">
          <a:xfrm>
            <a:off x="3291840" y="29992320"/>
            <a:ext cx="9144000" cy="2194560"/>
          </a:xfrm>
          <a:prstGeom prst="rect">
            <a:avLst/>
          </a:prstGeom>
          <a:noFill/>
          <a:ln w="9525">
            <a:noFill/>
            <a:miter lim="800000"/>
            <a:headEnd/>
            <a:tailEnd/>
          </a:ln>
          <a:effectLst/>
        </p:spPr>
        <p:txBody>
          <a:bodyPr vert="horz" wrap="none" lIns="368064" tIns="184036" rIns="368064" bIns="184036" numCol="1" anchor="ctr" anchorCtr="0" compatLnSpc="1">
            <a:prstTxWarp prst="textNoShape">
              <a:avLst/>
            </a:prstTxWarp>
          </a:bodyPr>
          <a:lstStyle>
            <a:lvl1pPr>
              <a:defRPr sz="5880"/>
            </a:lvl1pPr>
          </a:lstStyle>
          <a:p>
            <a:pPr>
              <a:defRPr/>
            </a:pPr>
            <a:endParaRPr lang="en-US" dirty="0"/>
          </a:p>
        </p:txBody>
      </p:sp>
      <p:sp>
        <p:nvSpPr>
          <p:cNvPr id="1027" name="Rectangle 3">
            <a:extLst>
              <a:ext uri="{FF2B5EF4-FFF2-40B4-BE49-F238E27FC236}">
                <a16:creationId xmlns:a16="http://schemas.microsoft.com/office/drawing/2014/main" id="{D474AEFD-6A83-2FAF-0B74-B9D6284587D6}"/>
              </a:ext>
            </a:extLst>
          </p:cNvPr>
          <p:cNvSpPr>
            <a:spLocks noGrp="1" noChangeArrowheads="1"/>
          </p:cNvSpPr>
          <p:nvPr>
            <p:ph type="ftr" sz="quarter" idx="3"/>
          </p:nvPr>
        </p:nvSpPr>
        <p:spPr bwMode="auto">
          <a:xfrm>
            <a:off x="14996160" y="29992320"/>
            <a:ext cx="13898880" cy="2194560"/>
          </a:xfrm>
          <a:prstGeom prst="rect">
            <a:avLst/>
          </a:prstGeom>
          <a:noFill/>
          <a:ln w="9525">
            <a:noFill/>
            <a:miter lim="800000"/>
            <a:headEnd/>
            <a:tailEnd/>
          </a:ln>
          <a:effectLst/>
        </p:spPr>
        <p:txBody>
          <a:bodyPr vert="horz" wrap="none" lIns="368064" tIns="184036" rIns="368064" bIns="184036" numCol="1" anchor="ctr" anchorCtr="0" compatLnSpc="1">
            <a:prstTxWarp prst="textNoShape">
              <a:avLst/>
            </a:prstTxWarp>
          </a:bodyPr>
          <a:lstStyle>
            <a:lvl1pPr algn="ctr">
              <a:defRPr sz="5880"/>
            </a:lvl1pPr>
          </a:lstStyle>
          <a:p>
            <a:pPr>
              <a:defRPr/>
            </a:pPr>
            <a:endParaRPr lang="en-US" dirty="0"/>
          </a:p>
        </p:txBody>
      </p:sp>
      <p:sp>
        <p:nvSpPr>
          <p:cNvPr id="1028" name="Rectangle 4">
            <a:extLst>
              <a:ext uri="{FF2B5EF4-FFF2-40B4-BE49-F238E27FC236}">
                <a16:creationId xmlns:a16="http://schemas.microsoft.com/office/drawing/2014/main" id="{44DCE4D3-07F3-082B-BD40-05C2DFB1C5FD}"/>
              </a:ext>
            </a:extLst>
          </p:cNvPr>
          <p:cNvSpPr>
            <a:spLocks noGrp="1" noChangeArrowheads="1"/>
          </p:cNvSpPr>
          <p:nvPr>
            <p:ph type="sldNum" sz="quarter" idx="4"/>
          </p:nvPr>
        </p:nvSpPr>
        <p:spPr bwMode="auto">
          <a:xfrm>
            <a:off x="31455360" y="29992320"/>
            <a:ext cx="9144000" cy="2194560"/>
          </a:xfrm>
          <a:prstGeom prst="rect">
            <a:avLst/>
          </a:prstGeom>
          <a:noFill/>
          <a:ln w="9525">
            <a:noFill/>
            <a:miter lim="800000"/>
            <a:headEnd/>
            <a:tailEnd/>
          </a:ln>
          <a:effectLst/>
        </p:spPr>
        <p:txBody>
          <a:bodyPr vert="horz" wrap="none" lIns="368064" tIns="184036" rIns="368064" bIns="184036" numCol="1" anchor="ctr" anchorCtr="0" compatLnSpc="1">
            <a:prstTxWarp prst="textNoShape">
              <a:avLst/>
            </a:prstTxWarp>
          </a:bodyPr>
          <a:lstStyle>
            <a:lvl1pPr algn="r">
              <a:defRPr sz="5880"/>
            </a:lvl1pPr>
          </a:lstStyle>
          <a:p>
            <a:fld id="{5F4426C1-0CD5-C741-BC2F-A8EEE9566BCE}" type="slidenum">
              <a:rPr lang="en-US" altLang="en-US"/>
              <a:pPr/>
              <a:t>‹#›</a:t>
            </a:fld>
            <a:endParaRPr lang="en-US" altLang="en-US" dirty="0"/>
          </a:p>
        </p:txBody>
      </p:sp>
      <p:sp>
        <p:nvSpPr>
          <p:cNvPr id="1029" name="Rectangle 5">
            <a:extLst>
              <a:ext uri="{FF2B5EF4-FFF2-40B4-BE49-F238E27FC236}">
                <a16:creationId xmlns:a16="http://schemas.microsoft.com/office/drawing/2014/main" id="{1334019C-38A4-EA95-E9CC-DD29C7995D19}"/>
              </a:ext>
            </a:extLst>
          </p:cNvPr>
          <p:cNvSpPr>
            <a:spLocks noGrp="1" noChangeArrowheads="1"/>
          </p:cNvSpPr>
          <p:nvPr>
            <p:ph type="title"/>
          </p:nvPr>
        </p:nvSpPr>
        <p:spPr bwMode="auto">
          <a:xfrm>
            <a:off x="3291840" y="2926080"/>
            <a:ext cx="3730752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8064" tIns="184036" rIns="368064" bIns="184036" numCol="1" anchor="ctr" anchorCtr="0" compatLnSpc="1">
            <a:prstTxWarp prst="textNoShape">
              <a:avLst/>
            </a:prstTxWarp>
          </a:bodyPr>
          <a:lstStyle/>
          <a:p>
            <a:pPr lvl="0"/>
            <a:r>
              <a:rPr lang="en-US" altLang="en-US"/>
              <a:t>Click to edit Master title style</a:t>
            </a:r>
          </a:p>
        </p:txBody>
      </p:sp>
      <p:sp>
        <p:nvSpPr>
          <p:cNvPr id="1030" name="Rectangle 6">
            <a:extLst>
              <a:ext uri="{FF2B5EF4-FFF2-40B4-BE49-F238E27FC236}">
                <a16:creationId xmlns:a16="http://schemas.microsoft.com/office/drawing/2014/main" id="{83A54159-F2B2-D0C0-84D5-BAFA0657915B}"/>
              </a:ext>
            </a:extLst>
          </p:cNvPr>
          <p:cNvSpPr>
            <a:spLocks noGrp="1" noChangeArrowheads="1"/>
          </p:cNvSpPr>
          <p:nvPr>
            <p:ph type="body" idx="1"/>
          </p:nvPr>
        </p:nvSpPr>
        <p:spPr bwMode="auto">
          <a:xfrm>
            <a:off x="3291840" y="9509760"/>
            <a:ext cx="37307520" cy="1975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8064" tIns="184036" rIns="368064" bIns="18403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867150" rtl="0" eaLnBrk="0" fontAlgn="base" hangingPunct="0">
        <a:spcBef>
          <a:spcPct val="0"/>
        </a:spcBef>
        <a:spcAft>
          <a:spcPct val="0"/>
        </a:spcAft>
        <a:defRPr sz="18480">
          <a:solidFill>
            <a:schemeClr val="tx2"/>
          </a:solidFill>
          <a:latin typeface="+mj-lt"/>
          <a:ea typeface="+mj-ea"/>
          <a:cs typeface="+mj-cs"/>
        </a:defRPr>
      </a:lvl1pPr>
      <a:lvl2pPr algn="ctr" defTabSz="3867150" rtl="0" eaLnBrk="0" fontAlgn="base" hangingPunct="0">
        <a:spcBef>
          <a:spcPct val="0"/>
        </a:spcBef>
        <a:spcAft>
          <a:spcPct val="0"/>
        </a:spcAft>
        <a:defRPr sz="18480">
          <a:solidFill>
            <a:schemeClr val="tx2"/>
          </a:solidFill>
          <a:latin typeface="Times New Roman" pitchFamily="18" charset="0"/>
        </a:defRPr>
      </a:lvl2pPr>
      <a:lvl3pPr algn="ctr" defTabSz="3867150" rtl="0" eaLnBrk="0" fontAlgn="base" hangingPunct="0">
        <a:spcBef>
          <a:spcPct val="0"/>
        </a:spcBef>
        <a:spcAft>
          <a:spcPct val="0"/>
        </a:spcAft>
        <a:defRPr sz="18480">
          <a:solidFill>
            <a:schemeClr val="tx2"/>
          </a:solidFill>
          <a:latin typeface="Times New Roman" pitchFamily="18" charset="0"/>
        </a:defRPr>
      </a:lvl3pPr>
      <a:lvl4pPr algn="ctr" defTabSz="3867150" rtl="0" eaLnBrk="0" fontAlgn="base" hangingPunct="0">
        <a:spcBef>
          <a:spcPct val="0"/>
        </a:spcBef>
        <a:spcAft>
          <a:spcPct val="0"/>
        </a:spcAft>
        <a:defRPr sz="18480">
          <a:solidFill>
            <a:schemeClr val="tx2"/>
          </a:solidFill>
          <a:latin typeface="Times New Roman" pitchFamily="18" charset="0"/>
        </a:defRPr>
      </a:lvl4pPr>
      <a:lvl5pPr algn="ctr" defTabSz="3867150" rtl="0" eaLnBrk="0" fontAlgn="base" hangingPunct="0">
        <a:spcBef>
          <a:spcPct val="0"/>
        </a:spcBef>
        <a:spcAft>
          <a:spcPct val="0"/>
        </a:spcAft>
        <a:defRPr sz="18480">
          <a:solidFill>
            <a:schemeClr val="tx2"/>
          </a:solidFill>
          <a:latin typeface="Times New Roman" pitchFamily="18" charset="0"/>
        </a:defRPr>
      </a:lvl5pPr>
      <a:lvl6pPr marL="480060" algn="ctr" defTabSz="3867150" rtl="0" eaLnBrk="0" fontAlgn="base" hangingPunct="0">
        <a:spcBef>
          <a:spcPct val="0"/>
        </a:spcBef>
        <a:spcAft>
          <a:spcPct val="0"/>
        </a:spcAft>
        <a:defRPr sz="18480">
          <a:solidFill>
            <a:schemeClr val="tx2"/>
          </a:solidFill>
          <a:latin typeface="Times New Roman" pitchFamily="18" charset="0"/>
        </a:defRPr>
      </a:lvl6pPr>
      <a:lvl7pPr marL="960120" algn="ctr" defTabSz="3867150" rtl="0" eaLnBrk="0" fontAlgn="base" hangingPunct="0">
        <a:spcBef>
          <a:spcPct val="0"/>
        </a:spcBef>
        <a:spcAft>
          <a:spcPct val="0"/>
        </a:spcAft>
        <a:defRPr sz="18480">
          <a:solidFill>
            <a:schemeClr val="tx2"/>
          </a:solidFill>
          <a:latin typeface="Times New Roman" pitchFamily="18" charset="0"/>
        </a:defRPr>
      </a:lvl7pPr>
      <a:lvl8pPr marL="1440180" algn="ctr" defTabSz="3867150" rtl="0" eaLnBrk="0" fontAlgn="base" hangingPunct="0">
        <a:spcBef>
          <a:spcPct val="0"/>
        </a:spcBef>
        <a:spcAft>
          <a:spcPct val="0"/>
        </a:spcAft>
        <a:defRPr sz="18480">
          <a:solidFill>
            <a:schemeClr val="tx2"/>
          </a:solidFill>
          <a:latin typeface="Times New Roman" pitchFamily="18" charset="0"/>
        </a:defRPr>
      </a:lvl8pPr>
      <a:lvl9pPr marL="1920240" algn="ctr" defTabSz="3867150" rtl="0" eaLnBrk="0" fontAlgn="base" hangingPunct="0">
        <a:spcBef>
          <a:spcPct val="0"/>
        </a:spcBef>
        <a:spcAft>
          <a:spcPct val="0"/>
        </a:spcAft>
        <a:defRPr sz="18480">
          <a:solidFill>
            <a:schemeClr val="tx2"/>
          </a:solidFill>
          <a:latin typeface="Times New Roman" pitchFamily="18" charset="0"/>
        </a:defRPr>
      </a:lvl9pPr>
    </p:titleStyle>
    <p:bodyStyle>
      <a:lvl1pPr marL="1446848" indent="-1446848" algn="l" defTabSz="3867150" rtl="0" eaLnBrk="0" fontAlgn="base" hangingPunct="0">
        <a:spcBef>
          <a:spcPct val="20000"/>
        </a:spcBef>
        <a:spcAft>
          <a:spcPct val="0"/>
        </a:spcAft>
        <a:buSzPct val="100000"/>
        <a:buChar char="•"/>
        <a:defRPr sz="13860">
          <a:solidFill>
            <a:schemeClr val="tx1"/>
          </a:solidFill>
          <a:latin typeface="+mn-lt"/>
          <a:ea typeface="+mn-ea"/>
          <a:cs typeface="+mn-cs"/>
        </a:defRPr>
      </a:lvl1pPr>
      <a:lvl2pPr marL="3140393" indent="-1206818" algn="l" defTabSz="3867150" rtl="0" eaLnBrk="0" fontAlgn="base" hangingPunct="0">
        <a:spcBef>
          <a:spcPct val="20000"/>
        </a:spcBef>
        <a:spcAft>
          <a:spcPct val="0"/>
        </a:spcAft>
        <a:buSzPct val="100000"/>
        <a:buChar char="–"/>
        <a:defRPr sz="11760">
          <a:solidFill>
            <a:schemeClr val="tx1"/>
          </a:solidFill>
          <a:latin typeface="+mn-lt"/>
        </a:defRPr>
      </a:lvl2pPr>
      <a:lvl3pPr marL="4833938" indent="-966788" algn="l" defTabSz="3867150" rtl="0" eaLnBrk="0" fontAlgn="base" hangingPunct="0">
        <a:spcBef>
          <a:spcPct val="20000"/>
        </a:spcBef>
        <a:spcAft>
          <a:spcPct val="0"/>
        </a:spcAft>
        <a:buSzPct val="100000"/>
        <a:buChar char="•"/>
        <a:defRPr sz="10080">
          <a:solidFill>
            <a:schemeClr val="tx1"/>
          </a:solidFill>
          <a:latin typeface="+mn-lt"/>
        </a:defRPr>
      </a:lvl3pPr>
      <a:lvl4pPr marL="6767513" indent="-966788" algn="l" defTabSz="3867150" rtl="0" eaLnBrk="0" fontAlgn="base" hangingPunct="0">
        <a:spcBef>
          <a:spcPct val="20000"/>
        </a:spcBef>
        <a:spcAft>
          <a:spcPct val="0"/>
        </a:spcAft>
        <a:buSzPct val="100000"/>
        <a:buChar char="–"/>
        <a:defRPr sz="8400">
          <a:solidFill>
            <a:schemeClr val="tx1"/>
          </a:solidFill>
          <a:latin typeface="+mn-lt"/>
        </a:defRPr>
      </a:lvl4pPr>
      <a:lvl5pPr marL="8701088" indent="-966788" algn="l" defTabSz="3867150" rtl="0" eaLnBrk="0" fontAlgn="base" hangingPunct="0">
        <a:spcBef>
          <a:spcPct val="20000"/>
        </a:spcBef>
        <a:spcAft>
          <a:spcPct val="0"/>
        </a:spcAft>
        <a:buSzPct val="100000"/>
        <a:buChar char="•"/>
        <a:defRPr sz="8400">
          <a:solidFill>
            <a:schemeClr val="tx1"/>
          </a:solidFill>
          <a:latin typeface="+mn-lt"/>
        </a:defRPr>
      </a:lvl5pPr>
      <a:lvl6pPr marL="9181148" indent="-966788" algn="l" defTabSz="3867150" rtl="0" eaLnBrk="0" fontAlgn="base" hangingPunct="0">
        <a:spcBef>
          <a:spcPct val="20000"/>
        </a:spcBef>
        <a:spcAft>
          <a:spcPct val="0"/>
        </a:spcAft>
        <a:buSzPct val="100000"/>
        <a:buChar char="•"/>
        <a:defRPr sz="8400">
          <a:solidFill>
            <a:schemeClr val="tx1"/>
          </a:solidFill>
          <a:latin typeface="+mn-lt"/>
        </a:defRPr>
      </a:lvl6pPr>
      <a:lvl7pPr marL="9661208" indent="-966788" algn="l" defTabSz="3867150" rtl="0" eaLnBrk="0" fontAlgn="base" hangingPunct="0">
        <a:spcBef>
          <a:spcPct val="20000"/>
        </a:spcBef>
        <a:spcAft>
          <a:spcPct val="0"/>
        </a:spcAft>
        <a:buSzPct val="100000"/>
        <a:buChar char="•"/>
        <a:defRPr sz="8400">
          <a:solidFill>
            <a:schemeClr val="tx1"/>
          </a:solidFill>
          <a:latin typeface="+mn-lt"/>
        </a:defRPr>
      </a:lvl7pPr>
      <a:lvl8pPr marL="10141268" indent="-966788" algn="l" defTabSz="3867150" rtl="0" eaLnBrk="0" fontAlgn="base" hangingPunct="0">
        <a:spcBef>
          <a:spcPct val="20000"/>
        </a:spcBef>
        <a:spcAft>
          <a:spcPct val="0"/>
        </a:spcAft>
        <a:buSzPct val="100000"/>
        <a:buChar char="•"/>
        <a:defRPr sz="8400">
          <a:solidFill>
            <a:schemeClr val="tx1"/>
          </a:solidFill>
          <a:latin typeface="+mn-lt"/>
        </a:defRPr>
      </a:lvl8pPr>
      <a:lvl9pPr marL="10621328" indent="-966788" algn="l" defTabSz="3867150" rtl="0" eaLnBrk="0" fontAlgn="base" hangingPunct="0">
        <a:spcBef>
          <a:spcPct val="20000"/>
        </a:spcBef>
        <a:spcAft>
          <a:spcPct val="0"/>
        </a:spcAft>
        <a:buSzPct val="100000"/>
        <a:buChar char="•"/>
        <a:defRPr sz="8400">
          <a:solidFill>
            <a:schemeClr val="tx1"/>
          </a:solidFill>
          <a:latin typeface="+mn-lt"/>
        </a:defRPr>
      </a:lvl9pPr>
    </p:bodyStyle>
    <p:otherStyle>
      <a:defPPr>
        <a:defRPr lang="tr-TR"/>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FB431E-3952-6DFA-673F-383F0BDC8B5A}"/>
              </a:ext>
            </a:extLst>
          </p:cNvPr>
          <p:cNvSpPr txBox="1">
            <a:spLocks noChangeArrowheads="1"/>
          </p:cNvSpPr>
          <p:nvPr/>
        </p:nvSpPr>
        <p:spPr>
          <a:xfrm>
            <a:off x="1371600" y="1371600"/>
            <a:ext cx="41148000" cy="3657600"/>
          </a:xfrm>
          <a:prstGeom prst="rect">
            <a:avLst/>
          </a:prstGeom>
          <a:noFill/>
        </p:spPr>
        <p:txBody>
          <a:bodyPr lIns="0" tIns="0" rIns="0" bIns="0">
            <a:noAutofit/>
          </a:bodyPr>
          <a:lstStyle>
            <a:lvl1pPr algn="ctr" defTabSz="3867150" rtl="0" eaLnBrk="0" fontAlgn="base" hangingPunct="0">
              <a:spcBef>
                <a:spcPct val="0"/>
              </a:spcBef>
              <a:spcAft>
                <a:spcPct val="0"/>
              </a:spcAft>
              <a:defRPr sz="18480">
                <a:solidFill>
                  <a:schemeClr val="tx2"/>
                </a:solidFill>
                <a:latin typeface="+mj-lt"/>
                <a:ea typeface="+mj-ea"/>
                <a:cs typeface="+mj-cs"/>
              </a:defRPr>
            </a:lvl1pPr>
            <a:lvl2pPr algn="ctr" defTabSz="3867150" rtl="0" eaLnBrk="0" fontAlgn="base" hangingPunct="0">
              <a:spcBef>
                <a:spcPct val="0"/>
              </a:spcBef>
              <a:spcAft>
                <a:spcPct val="0"/>
              </a:spcAft>
              <a:defRPr sz="18480">
                <a:solidFill>
                  <a:schemeClr val="tx2"/>
                </a:solidFill>
                <a:latin typeface="Times New Roman" pitchFamily="18" charset="0"/>
              </a:defRPr>
            </a:lvl2pPr>
            <a:lvl3pPr algn="ctr" defTabSz="3867150" rtl="0" eaLnBrk="0" fontAlgn="base" hangingPunct="0">
              <a:spcBef>
                <a:spcPct val="0"/>
              </a:spcBef>
              <a:spcAft>
                <a:spcPct val="0"/>
              </a:spcAft>
              <a:defRPr sz="18480">
                <a:solidFill>
                  <a:schemeClr val="tx2"/>
                </a:solidFill>
                <a:latin typeface="Times New Roman" pitchFamily="18" charset="0"/>
              </a:defRPr>
            </a:lvl3pPr>
            <a:lvl4pPr algn="ctr" defTabSz="3867150" rtl="0" eaLnBrk="0" fontAlgn="base" hangingPunct="0">
              <a:spcBef>
                <a:spcPct val="0"/>
              </a:spcBef>
              <a:spcAft>
                <a:spcPct val="0"/>
              </a:spcAft>
              <a:defRPr sz="18480">
                <a:solidFill>
                  <a:schemeClr val="tx2"/>
                </a:solidFill>
                <a:latin typeface="Times New Roman" pitchFamily="18" charset="0"/>
              </a:defRPr>
            </a:lvl4pPr>
            <a:lvl5pPr algn="ctr" defTabSz="3867150" rtl="0" eaLnBrk="0" fontAlgn="base" hangingPunct="0">
              <a:spcBef>
                <a:spcPct val="0"/>
              </a:spcBef>
              <a:spcAft>
                <a:spcPct val="0"/>
              </a:spcAft>
              <a:defRPr sz="18480">
                <a:solidFill>
                  <a:schemeClr val="tx2"/>
                </a:solidFill>
                <a:latin typeface="Times New Roman" pitchFamily="18" charset="0"/>
              </a:defRPr>
            </a:lvl5pPr>
            <a:lvl6pPr marL="480060" algn="ctr" defTabSz="3867150" rtl="0" eaLnBrk="0" fontAlgn="base" hangingPunct="0">
              <a:spcBef>
                <a:spcPct val="0"/>
              </a:spcBef>
              <a:spcAft>
                <a:spcPct val="0"/>
              </a:spcAft>
              <a:defRPr sz="18480">
                <a:solidFill>
                  <a:schemeClr val="tx2"/>
                </a:solidFill>
                <a:latin typeface="Times New Roman" pitchFamily="18" charset="0"/>
              </a:defRPr>
            </a:lvl6pPr>
            <a:lvl7pPr marL="960120" algn="ctr" defTabSz="3867150" rtl="0" eaLnBrk="0" fontAlgn="base" hangingPunct="0">
              <a:spcBef>
                <a:spcPct val="0"/>
              </a:spcBef>
              <a:spcAft>
                <a:spcPct val="0"/>
              </a:spcAft>
              <a:defRPr sz="18480">
                <a:solidFill>
                  <a:schemeClr val="tx2"/>
                </a:solidFill>
                <a:latin typeface="Times New Roman" pitchFamily="18" charset="0"/>
              </a:defRPr>
            </a:lvl7pPr>
            <a:lvl8pPr marL="1440180" algn="ctr" defTabSz="3867150" rtl="0" eaLnBrk="0" fontAlgn="base" hangingPunct="0">
              <a:spcBef>
                <a:spcPct val="0"/>
              </a:spcBef>
              <a:spcAft>
                <a:spcPct val="0"/>
              </a:spcAft>
              <a:defRPr sz="18480">
                <a:solidFill>
                  <a:schemeClr val="tx2"/>
                </a:solidFill>
                <a:latin typeface="Times New Roman" pitchFamily="18" charset="0"/>
              </a:defRPr>
            </a:lvl8pPr>
            <a:lvl9pPr marL="1920240" algn="ctr" defTabSz="3867150" rtl="0" eaLnBrk="0" fontAlgn="base" hangingPunct="0">
              <a:spcBef>
                <a:spcPct val="0"/>
              </a:spcBef>
              <a:spcAft>
                <a:spcPct val="0"/>
              </a:spcAft>
              <a:defRPr sz="18480">
                <a:solidFill>
                  <a:schemeClr val="tx2"/>
                </a:solidFill>
                <a:latin typeface="Times New Roman" pitchFamily="18" charset="0"/>
              </a:defRPr>
            </a:lvl9pPr>
          </a:lstStyle>
          <a:p>
            <a:pPr>
              <a:lnSpc>
                <a:spcPct val="150000"/>
              </a:lnSpc>
              <a:spcAft>
                <a:spcPts val="1200"/>
              </a:spcAft>
            </a:pPr>
            <a:r>
              <a:rPr lang="en-US" altLang="en-US" sz="6600" b="1" kern="0" dirty="0">
                <a:solidFill>
                  <a:srgbClr val="C00000"/>
                </a:solidFill>
              </a:rPr>
              <a:t>GHINT: GPT-enhanced Hierarchical Interaction Network for Multimodal Clinical Trial Outcome Prediction</a:t>
            </a:r>
          </a:p>
          <a:p>
            <a:pPr marL="0" marR="0" lvl="0" indent="0" algn="ctr" defTabSz="914400" rtl="0" eaLnBrk="0" fontAlgn="base" latinLnBrk="0" hangingPunct="0">
              <a:spcBef>
                <a:spcPct val="0"/>
              </a:spcBef>
              <a:spcAft>
                <a:spcPct val="0"/>
              </a:spcAft>
              <a:buClrTx/>
              <a:buSzTx/>
              <a:buFontTx/>
              <a:buNone/>
              <a:tabLst/>
              <a:defRPr/>
            </a:pPr>
            <a:r>
              <a:rPr kumimoji="0" lang="en-US" altLang="en-US" sz="4000" b="1"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Sean Xu, Natalie Yang, Lexa Zhong</a:t>
            </a:r>
          </a:p>
          <a:p>
            <a:pPr marL="0" marR="0" lvl="0" indent="0" algn="ctr" defTabSz="914400" rtl="0" eaLnBrk="0" fontAlgn="base" latinLnBrk="0" hangingPunct="0">
              <a:spcBef>
                <a:spcPct val="0"/>
              </a:spcBef>
              <a:spcAft>
                <a:spcPct val="0"/>
              </a:spcAft>
              <a:buClrTx/>
              <a:buSzTx/>
              <a:buFontTx/>
              <a:buNone/>
              <a:tabLst/>
              <a:defRPr/>
            </a:pPr>
            <a:r>
              <a:rPr kumimoji="0" lang="en-US" altLang="en-US" sz="40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Carnegie Mellon University, 11-711 Advanced Natural Language Processing, Spring 25</a:t>
            </a:r>
            <a:endParaRPr kumimoji="0" lang="en-US" altLang="en-US" sz="3600" b="0" i="1"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4" name="Rectangle 4">
            <a:extLst>
              <a:ext uri="{FF2B5EF4-FFF2-40B4-BE49-F238E27FC236}">
                <a16:creationId xmlns:a16="http://schemas.microsoft.com/office/drawing/2014/main" id="{8787B008-10C6-E2AA-A1B0-CAE335187FD0}"/>
              </a:ext>
            </a:extLst>
          </p:cNvPr>
          <p:cNvSpPr>
            <a:spLocks noChangeArrowheads="1"/>
          </p:cNvSpPr>
          <p:nvPr/>
        </p:nvSpPr>
        <p:spPr bwMode="auto">
          <a:xfrm>
            <a:off x="1371600" y="5029198"/>
            <a:ext cx="11887200" cy="609397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Why It Matters?</a:t>
            </a:r>
          </a:p>
          <a:p>
            <a:pPr>
              <a:buNone/>
            </a:pPr>
            <a:r>
              <a:rPr lang="en-US" sz="2800" b="1" dirty="0">
                <a:latin typeface="+mn-lt"/>
              </a:rPr>
              <a:t>High Cost &amp; Long Timelines:</a:t>
            </a:r>
            <a:r>
              <a:rPr lang="en-US" sz="2800" dirty="0">
                <a:latin typeface="+mn-lt"/>
              </a:rPr>
              <a:t> Clinical trials often exceed $100 million and take over a decade to complete. </a:t>
            </a:r>
          </a:p>
          <a:p>
            <a:pPr>
              <a:buNone/>
            </a:pPr>
            <a:r>
              <a:rPr lang="en-US" sz="2800" b="1" dirty="0">
                <a:latin typeface="+mn-lt"/>
              </a:rPr>
              <a:t>Smarter Resource Allocation:</a:t>
            </a:r>
            <a:r>
              <a:rPr lang="en-US" sz="2800" dirty="0">
                <a:latin typeface="+mn-lt"/>
              </a:rPr>
              <a:t> Early outcome forecasts help sponsors focus on the most promising compounds, optimize site selection, and streamline patient recruitment.</a:t>
            </a:r>
          </a:p>
          <a:p>
            <a:pPr>
              <a:buNone/>
            </a:pPr>
            <a:r>
              <a:rPr lang="en-US" sz="2800" b="1" dirty="0">
                <a:latin typeface="+mn-lt"/>
              </a:rPr>
              <a:t>Enhanced Patient Safety:</a:t>
            </a:r>
            <a:r>
              <a:rPr lang="en-US" sz="2800" dirty="0">
                <a:latin typeface="+mn-lt"/>
              </a:rPr>
              <a:t> Predicting likely failures ahead of time reduces participant exposure to ineffective or unsafe interventions.</a:t>
            </a:r>
          </a:p>
          <a:p>
            <a:r>
              <a:rPr lang="en-US" sz="2800" b="1" dirty="0">
                <a:latin typeface="+mn-lt"/>
              </a:rPr>
              <a:t>Deeper Protocol Insights:</a:t>
            </a:r>
            <a:r>
              <a:rPr lang="en-US" sz="2800" dirty="0">
                <a:latin typeface="+mn-lt"/>
              </a:rPr>
              <a:t> Leveraging advanced embeddings (e.g., LLM‑based) on trial protocols uncovers nuanced design details that traditional models miss, boosting prediction accuracy and accelerating decision‑making.</a:t>
            </a:r>
            <a:endParaRPr lang="en-US" altLang="en-US" sz="2800" dirty="0">
              <a:latin typeface="+mn-lt"/>
              <a:cs typeface="Arial" panose="020B0604020202020204" pitchFamily="34" charset="0"/>
            </a:endParaRPr>
          </a:p>
        </p:txBody>
      </p:sp>
      <p:sp>
        <p:nvSpPr>
          <p:cNvPr id="11" name="Rectangle 4">
            <a:extLst>
              <a:ext uri="{FF2B5EF4-FFF2-40B4-BE49-F238E27FC236}">
                <a16:creationId xmlns:a16="http://schemas.microsoft.com/office/drawing/2014/main" id="{32D1A1E7-F06A-7242-943A-EA54CE30E12F}"/>
              </a:ext>
            </a:extLst>
          </p:cNvPr>
          <p:cNvSpPr>
            <a:spLocks noChangeArrowheads="1"/>
          </p:cNvSpPr>
          <p:nvPr/>
        </p:nvSpPr>
        <p:spPr bwMode="auto">
          <a:xfrm>
            <a:off x="13716000" y="5029197"/>
            <a:ext cx="16459200" cy="1097279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no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Methods</a:t>
            </a:r>
          </a:p>
          <a:p>
            <a:pPr marL="0" marR="0" lvl="0" indent="0" algn="ctr" defTabSz="914400" rtl="0" eaLnBrk="0" fontAlgn="base" latinLnBrk="0" hangingPunct="0">
              <a:lnSpc>
                <a:spcPct val="100000"/>
              </a:lnSpc>
              <a:spcBef>
                <a:spcPct val="0"/>
              </a:spcBef>
              <a:spcAft>
                <a:spcPts val="120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Times New Roman"/>
                <a:ea typeface="+mn-ea"/>
                <a:cs typeface="+mn-cs"/>
              </a:rPr>
              <a:t>GPT-enhanced HINT (GHINT)</a:t>
            </a:r>
          </a:p>
        </p:txBody>
      </p:sp>
      <p:sp>
        <p:nvSpPr>
          <p:cNvPr id="16" name="Rectangle 4">
            <a:extLst>
              <a:ext uri="{FF2B5EF4-FFF2-40B4-BE49-F238E27FC236}">
                <a16:creationId xmlns:a16="http://schemas.microsoft.com/office/drawing/2014/main" id="{D90F06C3-CDAD-943B-EF3E-F5B18B6FE8A4}"/>
              </a:ext>
            </a:extLst>
          </p:cNvPr>
          <p:cNvSpPr>
            <a:spLocks noChangeArrowheads="1"/>
          </p:cNvSpPr>
          <p:nvPr/>
        </p:nvSpPr>
        <p:spPr bwMode="auto">
          <a:xfrm>
            <a:off x="1371600" y="25606712"/>
            <a:ext cx="11887200" cy="59400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What Can Be Improved?</a:t>
            </a:r>
          </a:p>
          <a:p>
            <a:pPr>
              <a:buNone/>
            </a:pPr>
            <a:r>
              <a:rPr lang="en-US" sz="2800" b="1" dirty="0">
                <a:latin typeface="+mn-lt"/>
              </a:rPr>
              <a:t>Richer Data Inputs</a:t>
            </a:r>
            <a:endParaRPr lang="en-US" sz="2800" dirty="0">
              <a:latin typeface="+mn-lt"/>
            </a:endParaRPr>
          </a:p>
          <a:p>
            <a:pPr marL="360045" indent="-360045">
              <a:buFont typeface="Arial" panose="020B0604020202020204" pitchFamily="34" charset="0"/>
              <a:buChar char="•"/>
            </a:pPr>
            <a:r>
              <a:rPr lang="en-US" sz="2800" dirty="0">
                <a:latin typeface="+mn-lt"/>
              </a:rPr>
              <a:t>Go beyond eligibility criteria, SMILES strings and ICD‑10 codes by adding additional protocol fields on </a:t>
            </a:r>
            <a:r>
              <a:rPr lang="en-US" sz="2800" dirty="0" err="1">
                <a:latin typeface="+mn-lt"/>
              </a:rPr>
              <a:t>ClinicalTrials.gov</a:t>
            </a:r>
            <a:r>
              <a:rPr lang="en-US" sz="2800" dirty="0">
                <a:latin typeface="+mn-lt"/>
              </a:rPr>
              <a:t>, e.g. outcome measures, allocation methods, intervention arms—so the model can leverage nuances of trial design​.</a:t>
            </a:r>
          </a:p>
          <a:p>
            <a:endParaRPr lang="en-US" sz="2800" dirty="0">
              <a:latin typeface="+mn-lt"/>
            </a:endParaRPr>
          </a:p>
          <a:p>
            <a:pPr>
              <a:buNone/>
            </a:pPr>
            <a:r>
              <a:rPr lang="en-US" sz="2800" b="1" dirty="0">
                <a:latin typeface="+mn-lt"/>
              </a:rPr>
              <a:t>Advanced Embeddings</a:t>
            </a:r>
            <a:endParaRPr lang="en-US" sz="2800" dirty="0">
              <a:latin typeface="+mn-lt"/>
            </a:endParaRPr>
          </a:p>
          <a:p>
            <a:pPr marL="360045" indent="-360045">
              <a:buFont typeface="Arial" panose="020B0604020202020204" pitchFamily="34" charset="0"/>
              <a:buChar char="•"/>
            </a:pPr>
            <a:r>
              <a:rPr lang="en-US" sz="2800" dirty="0">
                <a:latin typeface="+mn-lt"/>
              </a:rPr>
              <a:t>Experiment with promising text embedding models, such as </a:t>
            </a:r>
            <a:r>
              <a:rPr lang="en-US" sz="2800" dirty="0" err="1">
                <a:latin typeface="Courier New" panose="02070309020205020404" pitchFamily="49" charset="0"/>
                <a:cs typeface="Courier New" panose="02070309020205020404" pitchFamily="49" charset="0"/>
              </a:rPr>
              <a:t>ClinicalBERT</a:t>
            </a:r>
            <a:r>
              <a:rPr lang="en-US" sz="2800" dirty="0">
                <a:latin typeface="+mn-lt"/>
              </a:rPr>
              <a:t>, </a:t>
            </a:r>
            <a:r>
              <a:rPr lang="en-US" altLang="zh-CN" sz="2800" dirty="0">
                <a:latin typeface="+mn-lt"/>
              </a:rPr>
              <a:t>which is </a:t>
            </a:r>
            <a:r>
              <a:rPr lang="en-US" sz="2800" dirty="0">
                <a:latin typeface="+mn-lt"/>
              </a:rPr>
              <a:t>tailored for clinical text, and OpenAI’s state-of-the-art </a:t>
            </a:r>
            <a:r>
              <a:rPr lang="en-US" sz="2800" dirty="0">
                <a:latin typeface="Courier New" panose="02070309020205020404" pitchFamily="49" charset="0"/>
                <a:cs typeface="Courier New" panose="02070309020205020404" pitchFamily="49" charset="0"/>
              </a:rPr>
              <a:t>text-embedding-3-large</a:t>
            </a:r>
            <a:r>
              <a:rPr lang="en-US" sz="2800" dirty="0">
                <a:latin typeface="+mn-lt"/>
              </a:rPr>
              <a:t>.</a:t>
            </a:r>
            <a:endParaRPr lang="en-US" sz="2800" dirty="0">
              <a:highlight>
                <a:srgbClr val="FFFF00"/>
              </a:highlight>
              <a:latin typeface="+mn-lt"/>
            </a:endParaRPr>
          </a:p>
        </p:txBody>
      </p:sp>
      <p:sp>
        <p:nvSpPr>
          <p:cNvPr id="19" name="Rectangle 4">
            <a:extLst>
              <a:ext uri="{FF2B5EF4-FFF2-40B4-BE49-F238E27FC236}">
                <a16:creationId xmlns:a16="http://schemas.microsoft.com/office/drawing/2014/main" id="{33523F5B-DAC9-6982-F7CB-F6AFECC36012}"/>
              </a:ext>
            </a:extLst>
          </p:cNvPr>
          <p:cNvSpPr>
            <a:spLocks noChangeArrowheads="1"/>
          </p:cNvSpPr>
          <p:nvPr/>
        </p:nvSpPr>
        <p:spPr bwMode="auto">
          <a:xfrm>
            <a:off x="1371600" y="11576304"/>
            <a:ext cx="11887200" cy="13569696"/>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no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Baseline Model</a:t>
            </a:r>
          </a:p>
          <a:p>
            <a:pPr algn="ctr">
              <a:spcAft>
                <a:spcPts val="1200"/>
              </a:spcAft>
            </a:pPr>
            <a:r>
              <a:rPr lang="en-US" sz="3600" b="1" dirty="0">
                <a:latin typeface="+mn-lt"/>
              </a:rPr>
              <a:t>Hierarchical Interaction Network (HINT)</a:t>
            </a:r>
          </a:p>
          <a:p>
            <a:pPr>
              <a:buNone/>
            </a:pPr>
            <a:r>
              <a:rPr lang="en-US" sz="2800" dirty="0">
                <a:latin typeface="+mn-lt"/>
              </a:rPr>
              <a:t>HINT (Fu et al., 2022), a benchmark model for clinical trail outcome prediction,  first encodes drug molecules, target diseases, and trial eligibility criteria into vector embeddings, then constructs a hierarchical interaction graph to capture their cross‐modal relationships, and finally applies a dynamic, attentive GNN to predict trial success probabilities</a:t>
            </a:r>
            <a:r>
              <a:rPr lang="en-US" sz="2800" dirty="0"/>
              <a:t>. </a:t>
            </a:r>
          </a:p>
        </p:txBody>
      </p:sp>
      <p:sp>
        <p:nvSpPr>
          <p:cNvPr id="12" name="Rectangle 4">
            <a:extLst>
              <a:ext uri="{FF2B5EF4-FFF2-40B4-BE49-F238E27FC236}">
                <a16:creationId xmlns:a16="http://schemas.microsoft.com/office/drawing/2014/main" id="{64C4CF8D-FDA1-0611-A134-757BAC95B435}"/>
              </a:ext>
            </a:extLst>
          </p:cNvPr>
          <p:cNvSpPr>
            <a:spLocks noChangeArrowheads="1"/>
          </p:cNvSpPr>
          <p:nvPr/>
        </p:nvSpPr>
        <p:spPr bwMode="auto">
          <a:xfrm>
            <a:off x="30632400" y="5029198"/>
            <a:ext cx="11887200" cy="10972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no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Results</a:t>
            </a: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sz="2800" b="1" dirty="0">
              <a:latin typeface="+mn-lt"/>
            </a:endParaRPr>
          </a:p>
          <a:p>
            <a:pPr>
              <a:spcAft>
                <a:spcPts val="0"/>
              </a:spcAft>
            </a:pPr>
            <a:r>
              <a:rPr lang="en-US" sz="2800" b="1" dirty="0">
                <a:latin typeface="+mn-lt"/>
              </a:rPr>
              <a:t>Model Performance</a:t>
            </a:r>
          </a:p>
          <a:p>
            <a:pPr>
              <a:spcAft>
                <a:spcPts val="0"/>
              </a:spcAft>
            </a:pPr>
            <a:r>
              <a:rPr lang="en-US" sz="2800" dirty="0">
                <a:latin typeface="+mn-lt"/>
              </a:rPr>
              <a:t>Through the ablation tests, two GPT text-embedding-enhanced models are significantly outperform the baseline HINT and LIFTED (Zheng et al., 2024) on the Phase II dataset.</a:t>
            </a:r>
          </a:p>
          <a:p>
            <a:pPr>
              <a:spcAft>
                <a:spcPts val="0"/>
              </a:spcAft>
            </a:pPr>
            <a:endParaRPr lang="en-US" sz="2800" dirty="0">
              <a:latin typeface="+mn-lt"/>
            </a:endParaRPr>
          </a:p>
          <a:p>
            <a:pPr>
              <a:spcAft>
                <a:spcPts val="0"/>
              </a:spcAft>
            </a:pPr>
            <a:r>
              <a:rPr lang="en-US" sz="2800" b="1" dirty="0">
                <a:latin typeface="+mn-lt"/>
              </a:rPr>
              <a:t>Structure Supremacy</a:t>
            </a:r>
          </a:p>
          <a:p>
            <a:pPr marL="457200" indent="-457200">
              <a:spcAft>
                <a:spcPts val="0"/>
              </a:spcAft>
              <a:buFont typeface="Arial" panose="020B0604020202020204" pitchFamily="34" charset="0"/>
              <a:buChar char="•"/>
            </a:pPr>
            <a:r>
              <a:rPr lang="en-US" sz="2800" dirty="0">
                <a:latin typeface="+mn-lt"/>
              </a:rPr>
              <a:t>GPT-based embeddings outperform </a:t>
            </a:r>
            <a:r>
              <a:rPr lang="en-US" sz="2800" dirty="0" err="1">
                <a:latin typeface="+mn-lt"/>
              </a:rPr>
              <a:t>BioBERT</a:t>
            </a:r>
            <a:r>
              <a:rPr lang="en-US" sz="2800" dirty="0">
                <a:latin typeface="+mn-lt"/>
              </a:rPr>
              <a:t> by capturing richer semantic and contextual information, which is crucial for understanding nuanced clinical trial text</a:t>
            </a:r>
          </a:p>
          <a:p>
            <a:pPr marL="457200" indent="-457200">
              <a:spcAft>
                <a:spcPts val="0"/>
              </a:spcAft>
              <a:buFont typeface="Arial" panose="020B0604020202020204" pitchFamily="34" charset="0"/>
              <a:buChar char="•"/>
            </a:pPr>
            <a:r>
              <a:rPr lang="en-US" sz="2800" dirty="0">
                <a:latin typeface="+mn-lt"/>
              </a:rPr>
              <a:t>Unlike HINT’s 50-dimension embeddings, our models use 256 dimensions, allowing for more expressive and informative representations.</a:t>
            </a:r>
          </a:p>
          <a:p>
            <a:pPr marL="457200" indent="-457200">
              <a:spcAft>
                <a:spcPts val="0"/>
              </a:spcAft>
              <a:buFont typeface="Arial" panose="020B0604020202020204" pitchFamily="34" charset="0"/>
              <a:buChar char="•"/>
            </a:pPr>
            <a:r>
              <a:rPr lang="en-US" sz="2800" dirty="0">
                <a:latin typeface="+mn-lt"/>
              </a:rPr>
              <a:t>Beyond eligibility criteria, we also include sponsor, trial design, etc., as input features to capture more comprehensive trial context.</a:t>
            </a:r>
          </a:p>
        </p:txBody>
      </p:sp>
      <p:pic>
        <p:nvPicPr>
          <p:cNvPr id="22" name="Picture 21">
            <a:extLst>
              <a:ext uri="{FF2B5EF4-FFF2-40B4-BE49-F238E27FC236}">
                <a16:creationId xmlns:a16="http://schemas.microsoft.com/office/drawing/2014/main" id="{B78AFBC5-9197-9D0C-B126-64B57EC3DA76}"/>
              </a:ext>
            </a:extLst>
          </p:cNvPr>
          <p:cNvPicPr>
            <a:picLocks noChangeAspect="1"/>
          </p:cNvPicPr>
          <p:nvPr/>
        </p:nvPicPr>
        <p:blipFill>
          <a:blip r:embed="rId3"/>
          <a:stretch>
            <a:fillRect/>
          </a:stretch>
        </p:blipFill>
        <p:spPr>
          <a:xfrm>
            <a:off x="1645920" y="16015693"/>
            <a:ext cx="11338560" cy="5015507"/>
          </a:xfrm>
          <a:prstGeom prst="rect">
            <a:avLst/>
          </a:prstGeom>
        </p:spPr>
      </p:pic>
      <p:graphicFrame>
        <p:nvGraphicFramePr>
          <p:cNvPr id="23" name="Table 22">
            <a:extLst>
              <a:ext uri="{FF2B5EF4-FFF2-40B4-BE49-F238E27FC236}">
                <a16:creationId xmlns:a16="http://schemas.microsoft.com/office/drawing/2014/main" id="{D6197341-95FA-8D02-EA90-289937C2A2AB}"/>
              </a:ext>
            </a:extLst>
          </p:cNvPr>
          <p:cNvGraphicFramePr>
            <a:graphicFrameLocks noGrp="1"/>
          </p:cNvGraphicFramePr>
          <p:nvPr>
            <p:extLst>
              <p:ext uri="{D42A27DB-BD31-4B8C-83A1-F6EECF244321}">
                <p14:modId xmlns:p14="http://schemas.microsoft.com/office/powerpoint/2010/main" val="705817773"/>
              </p:ext>
            </p:extLst>
          </p:nvPr>
        </p:nvGraphicFramePr>
        <p:xfrm>
          <a:off x="1645920" y="21717000"/>
          <a:ext cx="11338560" cy="2635851"/>
        </p:xfrm>
        <a:graphic>
          <a:graphicData uri="http://schemas.openxmlformats.org/drawingml/2006/table">
            <a:tbl>
              <a:tblPr firstRow="1" bandRow="1">
                <a:tableStyleId>{EB344D84-9AFB-497E-A393-DC336BA19D2E}</a:tableStyleId>
              </a:tblPr>
              <a:tblGrid>
                <a:gridCol w="2164080">
                  <a:extLst>
                    <a:ext uri="{9D8B030D-6E8A-4147-A177-3AD203B41FA5}">
                      <a16:colId xmlns:a16="http://schemas.microsoft.com/office/drawing/2014/main" val="2606836067"/>
                    </a:ext>
                  </a:extLst>
                </a:gridCol>
                <a:gridCol w="3058160">
                  <a:extLst>
                    <a:ext uri="{9D8B030D-6E8A-4147-A177-3AD203B41FA5}">
                      <a16:colId xmlns:a16="http://schemas.microsoft.com/office/drawing/2014/main" val="273254188"/>
                    </a:ext>
                  </a:extLst>
                </a:gridCol>
                <a:gridCol w="3058160">
                  <a:extLst>
                    <a:ext uri="{9D8B030D-6E8A-4147-A177-3AD203B41FA5}">
                      <a16:colId xmlns:a16="http://schemas.microsoft.com/office/drawing/2014/main" val="825606725"/>
                    </a:ext>
                  </a:extLst>
                </a:gridCol>
                <a:gridCol w="3058160">
                  <a:extLst>
                    <a:ext uri="{9D8B030D-6E8A-4147-A177-3AD203B41FA5}">
                      <a16:colId xmlns:a16="http://schemas.microsoft.com/office/drawing/2014/main" val="539320916"/>
                    </a:ext>
                  </a:extLst>
                </a:gridCol>
              </a:tblGrid>
              <a:tr h="526908">
                <a:tc>
                  <a:txBody>
                    <a:bodyPr/>
                    <a:lstStyle/>
                    <a:p>
                      <a:pPr algn="ctr"/>
                      <a:endParaRPr lang="en-US" sz="2800">
                        <a:solidFill>
                          <a:schemeClr val="tx1"/>
                        </a:solidFill>
                      </a:endParaRPr>
                    </a:p>
                  </a:txBody>
                  <a:tcPr marL="96012" marR="96012" marT="48006" marB="48006" anchor="ctr"/>
                </a:tc>
                <a:tc>
                  <a:txBody>
                    <a:bodyPr/>
                    <a:lstStyle/>
                    <a:p>
                      <a:pPr algn="ctr"/>
                      <a:r>
                        <a:rPr lang="en-US" sz="2800" dirty="0">
                          <a:solidFill>
                            <a:schemeClr val="tx1"/>
                          </a:solidFill>
                        </a:rPr>
                        <a:t>PR-AUC</a:t>
                      </a:r>
                    </a:p>
                  </a:txBody>
                  <a:tcPr marL="96012" marR="96012" marT="48006" marB="48006" anchor="ctr"/>
                </a:tc>
                <a:tc>
                  <a:txBody>
                    <a:bodyPr/>
                    <a:lstStyle/>
                    <a:p>
                      <a:pPr algn="ctr"/>
                      <a:r>
                        <a:rPr lang="en-US" sz="2800" dirty="0">
                          <a:solidFill>
                            <a:schemeClr val="tx1"/>
                          </a:solidFill>
                        </a:rPr>
                        <a:t>F1</a:t>
                      </a:r>
                    </a:p>
                  </a:txBody>
                  <a:tcPr marL="96012" marR="96012" marT="48006" marB="48006" anchor="ctr"/>
                </a:tc>
                <a:tc>
                  <a:txBody>
                    <a:bodyPr/>
                    <a:lstStyle/>
                    <a:p>
                      <a:pPr algn="ctr"/>
                      <a:r>
                        <a:rPr lang="en-US" sz="2800">
                          <a:solidFill>
                            <a:schemeClr val="tx1"/>
                          </a:solidFill>
                        </a:rPr>
                        <a:t>ROC-AUC</a:t>
                      </a:r>
                    </a:p>
                  </a:txBody>
                  <a:tcPr marL="96012" marR="96012" marT="48006" marB="48006" anchor="ctr"/>
                </a:tc>
                <a:extLst>
                  <a:ext uri="{0D108BD9-81ED-4DB2-BD59-A6C34878D82A}">
                    <a16:rowId xmlns:a16="http://schemas.microsoft.com/office/drawing/2014/main" val="2205413476"/>
                  </a:ext>
                </a:extLst>
              </a:tr>
              <a:tr h="702981">
                <a:tc>
                  <a:txBody>
                    <a:bodyPr/>
                    <a:lstStyle/>
                    <a:p>
                      <a:pPr algn="ctr"/>
                      <a:r>
                        <a:rPr lang="en-US" sz="2800" dirty="0"/>
                        <a:t>Phase I</a:t>
                      </a:r>
                    </a:p>
                  </a:txBody>
                  <a:tcPr marL="96012" marR="96012" marT="48006" marB="48006" anchor="ct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r>
                        <a:rPr lang="en-US" sz="2800" i="1" kern="1200" dirty="0">
                          <a:solidFill>
                            <a:schemeClr val="dk1"/>
                          </a:solidFill>
                          <a:effectLst/>
                          <a:latin typeface="+mn-lt"/>
                          <a:ea typeface="+mn-ea"/>
                          <a:cs typeface="+mn-cs"/>
                        </a:rPr>
                        <a:t>0.567 ± 0.010 </a:t>
                      </a:r>
                    </a:p>
                  </a:txBody>
                  <a:tcPr marL="96012" marR="96012" marT="48006" marB="48006" anchor="ctr"/>
                </a:tc>
                <a:tc>
                  <a:txBody>
                    <a:bodyPr/>
                    <a:lstStyle/>
                    <a:p>
                      <a:pPr algn="ctr"/>
                      <a:r>
                        <a:rPr lang="en-US" sz="2800" i="1" kern="1200" dirty="0">
                          <a:solidFill>
                            <a:schemeClr val="dk1"/>
                          </a:solidFill>
                          <a:effectLst/>
                          <a:latin typeface="+mn-lt"/>
                          <a:ea typeface="+mn-ea"/>
                          <a:cs typeface="+mn-cs"/>
                        </a:rPr>
                        <a:t>0.665 ± 0.010</a:t>
                      </a:r>
                      <a:endParaRPr lang="en-US" sz="2800" dirty="0"/>
                    </a:p>
                  </a:txBody>
                  <a:tcPr marL="96012" marR="96012" marT="48006" marB="48006" anchor="ctr"/>
                </a:tc>
                <a:tc>
                  <a:txBody>
                    <a:bodyPr/>
                    <a:lstStyle/>
                    <a:p>
                      <a:pPr algn="ctr"/>
                      <a:r>
                        <a:rPr lang="en-US" sz="2800" i="1" kern="1200" dirty="0">
                          <a:solidFill>
                            <a:schemeClr val="dk1"/>
                          </a:solidFill>
                          <a:effectLst/>
                          <a:latin typeface="+mn-lt"/>
                          <a:ea typeface="+mn-ea"/>
                          <a:cs typeface="+mn-cs"/>
                        </a:rPr>
                        <a:t>0.576 ± 0.008</a:t>
                      </a:r>
                      <a:endParaRPr lang="en-US" sz="2800" dirty="0"/>
                    </a:p>
                  </a:txBody>
                  <a:tcPr marL="96012" marR="96012" marT="48006" marB="48006" anchor="ctr"/>
                </a:tc>
                <a:extLst>
                  <a:ext uri="{0D108BD9-81ED-4DB2-BD59-A6C34878D82A}">
                    <a16:rowId xmlns:a16="http://schemas.microsoft.com/office/drawing/2014/main" val="2041246896"/>
                  </a:ext>
                </a:extLst>
              </a:tr>
              <a:tr h="702981">
                <a:tc>
                  <a:txBody>
                    <a:bodyPr/>
                    <a:lstStyle/>
                    <a:p>
                      <a:pPr algn="ctr"/>
                      <a:r>
                        <a:rPr lang="en-US" sz="2800"/>
                        <a:t>Phase II</a:t>
                      </a:r>
                    </a:p>
                  </a:txBody>
                  <a:tcPr marL="96012" marR="96012" marT="48006" marB="48006" anchor="ct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r>
                        <a:rPr lang="en-US" sz="2800" i="1" kern="1200" dirty="0">
                          <a:solidFill>
                            <a:schemeClr val="dk1"/>
                          </a:solidFill>
                          <a:effectLst/>
                          <a:latin typeface="+mn-lt"/>
                          <a:ea typeface="+mn-ea"/>
                          <a:cs typeface="+mn-cs"/>
                        </a:rPr>
                        <a:t>0.629 ± 0.009</a:t>
                      </a:r>
                    </a:p>
                  </a:txBody>
                  <a:tcPr marL="96012" marR="96012" marT="48006" marB="48006" anchor="ctr"/>
                </a:tc>
                <a:tc>
                  <a:txBody>
                    <a:bodyPr/>
                    <a:lstStyle/>
                    <a:p>
                      <a:pPr algn="ctr"/>
                      <a:r>
                        <a:rPr lang="en-US" sz="2800" i="1" kern="1200" dirty="0">
                          <a:solidFill>
                            <a:schemeClr val="dk1"/>
                          </a:solidFill>
                          <a:effectLst/>
                          <a:latin typeface="+mn-lt"/>
                          <a:ea typeface="+mn-ea"/>
                          <a:cs typeface="+mn-cs"/>
                        </a:rPr>
                        <a:t>0.620 ± 0.008</a:t>
                      </a:r>
                      <a:endParaRPr lang="en-US" sz="2800" dirty="0"/>
                    </a:p>
                  </a:txBody>
                  <a:tcPr marL="96012" marR="96012" marT="48006" marB="48006" anchor="ctr"/>
                </a:tc>
                <a:tc>
                  <a:txBody>
                    <a:bodyPr/>
                    <a:lstStyle/>
                    <a:p>
                      <a:pPr algn="ctr"/>
                      <a:r>
                        <a:rPr lang="en-US" sz="2800" i="1" kern="1200" dirty="0">
                          <a:solidFill>
                            <a:schemeClr val="dk1"/>
                          </a:solidFill>
                          <a:effectLst/>
                          <a:latin typeface="+mn-lt"/>
                          <a:ea typeface="+mn-ea"/>
                          <a:cs typeface="+mn-cs"/>
                        </a:rPr>
                        <a:t>0.645 ± 0.006</a:t>
                      </a:r>
                      <a:endParaRPr lang="en-US" sz="2800" dirty="0"/>
                    </a:p>
                  </a:txBody>
                  <a:tcPr marL="96012" marR="96012" marT="48006" marB="48006" anchor="ctr"/>
                </a:tc>
                <a:extLst>
                  <a:ext uri="{0D108BD9-81ED-4DB2-BD59-A6C34878D82A}">
                    <a16:rowId xmlns:a16="http://schemas.microsoft.com/office/drawing/2014/main" val="2543596712"/>
                  </a:ext>
                </a:extLst>
              </a:tr>
              <a:tr h="702981">
                <a:tc>
                  <a:txBody>
                    <a:bodyPr/>
                    <a:lstStyle/>
                    <a:p>
                      <a:pPr algn="ctr"/>
                      <a:r>
                        <a:rPr lang="en-US" sz="2800"/>
                        <a:t>Phase III</a:t>
                      </a:r>
                    </a:p>
                  </a:txBody>
                  <a:tcPr marL="96012" marR="96012" marT="48006" marB="48006" anchor="ct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r>
                        <a:rPr lang="en-US" sz="2800" i="1" kern="1200" dirty="0">
                          <a:solidFill>
                            <a:schemeClr val="dk1"/>
                          </a:solidFill>
                          <a:effectLst/>
                          <a:latin typeface="+mn-lt"/>
                          <a:ea typeface="+mn-ea"/>
                          <a:cs typeface="+mn-cs"/>
                        </a:rPr>
                        <a:t>0.811 ± 0.007</a:t>
                      </a:r>
                    </a:p>
                  </a:txBody>
                  <a:tcPr marL="96012" marR="96012" marT="48006" marB="48006" anchor="ctr"/>
                </a:tc>
                <a:tc>
                  <a:txBody>
                    <a:bodyPr/>
                    <a:lstStyle/>
                    <a:p>
                      <a:pPr algn="ctr"/>
                      <a:r>
                        <a:rPr lang="en-US" sz="2800" i="1" kern="1200" dirty="0">
                          <a:solidFill>
                            <a:schemeClr val="dk1"/>
                          </a:solidFill>
                          <a:effectLst/>
                          <a:latin typeface="+mn-lt"/>
                          <a:ea typeface="+mn-ea"/>
                          <a:cs typeface="+mn-cs"/>
                        </a:rPr>
                        <a:t>0.847 ± 0.009</a:t>
                      </a:r>
                      <a:endParaRPr lang="en-US" sz="2800" dirty="0"/>
                    </a:p>
                  </a:txBody>
                  <a:tcPr marL="96012" marR="96012" marT="48006" marB="48006" anchor="ctr"/>
                </a:tc>
                <a:tc>
                  <a:txBody>
                    <a:bodyPr/>
                    <a:lstStyle/>
                    <a:p>
                      <a:pPr marL="0" marR="0" lvl="0" indent="0" algn="ctr" defTabSz="960120" rtl="0" eaLnBrk="1" fontAlgn="auto" latinLnBrk="0" hangingPunct="1">
                        <a:lnSpc>
                          <a:spcPct val="100000"/>
                        </a:lnSpc>
                        <a:spcBef>
                          <a:spcPts val="0"/>
                        </a:spcBef>
                        <a:spcAft>
                          <a:spcPts val="0"/>
                        </a:spcAft>
                        <a:buClrTx/>
                        <a:buSzTx/>
                        <a:buFontTx/>
                        <a:buNone/>
                        <a:tabLst/>
                        <a:defRPr/>
                      </a:pPr>
                      <a:r>
                        <a:rPr lang="en-US" sz="2800" i="1" kern="1200" dirty="0">
                          <a:solidFill>
                            <a:schemeClr val="dk1"/>
                          </a:solidFill>
                          <a:effectLst/>
                          <a:latin typeface="+mn-lt"/>
                          <a:ea typeface="+mn-ea"/>
                          <a:cs typeface="+mn-cs"/>
                        </a:rPr>
                        <a:t>0.723 ± 0.006</a:t>
                      </a:r>
                      <a:endParaRPr lang="en-US" sz="2800" kern="1200" dirty="0">
                        <a:solidFill>
                          <a:schemeClr val="dk1"/>
                        </a:solidFill>
                        <a:effectLst/>
                        <a:latin typeface="+mn-lt"/>
                        <a:ea typeface="+mn-ea"/>
                        <a:cs typeface="+mn-cs"/>
                      </a:endParaRPr>
                    </a:p>
                  </a:txBody>
                  <a:tcPr marL="96012" marR="96012" marT="48006" marB="48006" anchor="ctr"/>
                </a:tc>
                <a:extLst>
                  <a:ext uri="{0D108BD9-81ED-4DB2-BD59-A6C34878D82A}">
                    <a16:rowId xmlns:a16="http://schemas.microsoft.com/office/drawing/2014/main" val="2083968809"/>
                  </a:ext>
                </a:extLst>
              </a:tr>
            </a:tbl>
          </a:graphicData>
        </a:graphic>
      </p:graphicFrame>
      <p:sp>
        <p:nvSpPr>
          <p:cNvPr id="24" name="TextBox 23">
            <a:extLst>
              <a:ext uri="{FF2B5EF4-FFF2-40B4-BE49-F238E27FC236}">
                <a16:creationId xmlns:a16="http://schemas.microsoft.com/office/drawing/2014/main" id="{61C014AD-0D59-9909-1098-0122EDB8F9C2}"/>
              </a:ext>
            </a:extLst>
          </p:cNvPr>
          <p:cNvSpPr txBox="1"/>
          <p:nvPr/>
        </p:nvSpPr>
        <p:spPr>
          <a:xfrm>
            <a:off x="1645920" y="20867684"/>
            <a:ext cx="11338560" cy="615553"/>
          </a:xfrm>
          <a:prstGeom prst="rect">
            <a:avLst/>
          </a:prstGeom>
          <a:noFill/>
        </p:spPr>
        <p:txBody>
          <a:bodyPr wrap="square" tIns="91440" bIns="91440" rtlCol="0">
            <a:spAutoFit/>
          </a:bodyPr>
          <a:lstStyle/>
          <a:p>
            <a:pPr algn="ctr"/>
            <a:r>
              <a:rPr lang="en-US" sz="2800" i="1" dirty="0">
                <a:latin typeface="+mn-lt"/>
              </a:rPr>
              <a:t>Figure 1: HINT Framework (credit to the original </a:t>
            </a:r>
            <a:r>
              <a:rPr lang="en-US" sz="2800" i="1">
                <a:latin typeface="+mn-lt"/>
              </a:rPr>
              <a:t>HINT paper</a:t>
            </a:r>
            <a:r>
              <a:rPr lang="en-US" sz="2800" i="1" dirty="0">
                <a:latin typeface="+mn-lt"/>
              </a:rPr>
              <a:t>)</a:t>
            </a:r>
          </a:p>
        </p:txBody>
      </p:sp>
      <p:sp>
        <p:nvSpPr>
          <p:cNvPr id="26" name="TextBox 25">
            <a:extLst>
              <a:ext uri="{FF2B5EF4-FFF2-40B4-BE49-F238E27FC236}">
                <a16:creationId xmlns:a16="http://schemas.microsoft.com/office/drawing/2014/main" id="{8EB82656-719E-076E-05AB-0E1B88F63F64}"/>
              </a:ext>
            </a:extLst>
          </p:cNvPr>
          <p:cNvSpPr txBox="1"/>
          <p:nvPr/>
        </p:nvSpPr>
        <p:spPr>
          <a:xfrm>
            <a:off x="1645920" y="24327709"/>
            <a:ext cx="11338560" cy="646331"/>
          </a:xfrm>
          <a:prstGeom prst="rect">
            <a:avLst/>
          </a:prstGeom>
          <a:noFill/>
        </p:spPr>
        <p:txBody>
          <a:bodyPr wrap="square" tIns="91440" bIns="91440" rtlCol="0">
            <a:spAutoFit/>
          </a:bodyPr>
          <a:lstStyle/>
          <a:p>
            <a:pPr algn="ctr"/>
            <a:r>
              <a:rPr lang="en-US" sz="3000" i="1" dirty="0">
                <a:latin typeface="+mn-lt"/>
              </a:rPr>
              <a:t>Table 1: HINT Results for Phase-level Outcome Predictions on Test Sets</a:t>
            </a:r>
          </a:p>
        </p:txBody>
      </p:sp>
      <p:sp>
        <p:nvSpPr>
          <p:cNvPr id="31" name="TextBox 30">
            <a:extLst>
              <a:ext uri="{FF2B5EF4-FFF2-40B4-BE49-F238E27FC236}">
                <a16:creationId xmlns:a16="http://schemas.microsoft.com/office/drawing/2014/main" id="{D89D72B3-9DA7-482A-D348-21921E1DFEC0}"/>
              </a:ext>
            </a:extLst>
          </p:cNvPr>
          <p:cNvSpPr txBox="1"/>
          <p:nvPr/>
        </p:nvSpPr>
        <p:spPr>
          <a:xfrm>
            <a:off x="30906720" y="9144000"/>
            <a:ext cx="11338560" cy="1107996"/>
          </a:xfrm>
          <a:prstGeom prst="rect">
            <a:avLst/>
          </a:prstGeom>
          <a:noFill/>
        </p:spPr>
        <p:txBody>
          <a:bodyPr wrap="square" tIns="91440" bIns="91440" rtlCol="0">
            <a:spAutoFit/>
          </a:bodyPr>
          <a:lstStyle/>
          <a:p>
            <a:pPr algn="ctr"/>
            <a:r>
              <a:rPr lang="en-US" sz="3000" i="1" dirty="0">
                <a:latin typeface="+mn-lt"/>
              </a:rPr>
              <a:t>Table 4: Performance Comparison of Models for Predicting Phase II Clinical Trial Outcome</a:t>
            </a:r>
          </a:p>
        </p:txBody>
      </p:sp>
      <p:graphicFrame>
        <p:nvGraphicFramePr>
          <p:cNvPr id="32" name="Table 31">
            <a:extLst>
              <a:ext uri="{FF2B5EF4-FFF2-40B4-BE49-F238E27FC236}">
                <a16:creationId xmlns:a16="http://schemas.microsoft.com/office/drawing/2014/main" id="{29920B4B-3D10-8663-1A21-FCD3ADCBBCA7}"/>
              </a:ext>
            </a:extLst>
          </p:cNvPr>
          <p:cNvGraphicFramePr>
            <a:graphicFrameLocks noGrp="1"/>
          </p:cNvGraphicFramePr>
          <p:nvPr>
            <p:extLst>
              <p:ext uri="{D42A27DB-BD31-4B8C-83A1-F6EECF244321}">
                <p14:modId xmlns:p14="http://schemas.microsoft.com/office/powerpoint/2010/main" val="1960798895"/>
              </p:ext>
            </p:extLst>
          </p:nvPr>
        </p:nvGraphicFramePr>
        <p:xfrm>
          <a:off x="30906720" y="6400800"/>
          <a:ext cx="11338560" cy="2743200"/>
        </p:xfrm>
        <a:graphic>
          <a:graphicData uri="http://schemas.openxmlformats.org/drawingml/2006/table">
            <a:tbl>
              <a:tblPr firstRow="1" bandRow="1">
                <a:tableStyleId>{EB344D84-9AFB-497E-A393-DC336BA19D2E}</a:tableStyleId>
              </a:tblPr>
              <a:tblGrid>
                <a:gridCol w="2834640">
                  <a:extLst>
                    <a:ext uri="{9D8B030D-6E8A-4147-A177-3AD203B41FA5}">
                      <a16:colId xmlns:a16="http://schemas.microsoft.com/office/drawing/2014/main" val="3704892667"/>
                    </a:ext>
                  </a:extLst>
                </a:gridCol>
                <a:gridCol w="2834640">
                  <a:extLst>
                    <a:ext uri="{9D8B030D-6E8A-4147-A177-3AD203B41FA5}">
                      <a16:colId xmlns:a16="http://schemas.microsoft.com/office/drawing/2014/main" val="2827591152"/>
                    </a:ext>
                  </a:extLst>
                </a:gridCol>
                <a:gridCol w="2834640">
                  <a:extLst>
                    <a:ext uri="{9D8B030D-6E8A-4147-A177-3AD203B41FA5}">
                      <a16:colId xmlns:a16="http://schemas.microsoft.com/office/drawing/2014/main" val="597899543"/>
                    </a:ext>
                  </a:extLst>
                </a:gridCol>
                <a:gridCol w="2834640">
                  <a:extLst>
                    <a:ext uri="{9D8B030D-6E8A-4147-A177-3AD203B41FA5}">
                      <a16:colId xmlns:a16="http://schemas.microsoft.com/office/drawing/2014/main" val="96342890"/>
                    </a:ext>
                  </a:extLst>
                </a:gridCol>
              </a:tblGrid>
              <a:tr h="548640">
                <a:tc>
                  <a:txBody>
                    <a:bodyPr/>
                    <a:lstStyle/>
                    <a:p>
                      <a:r>
                        <a:rPr lang="en-US" sz="2800" dirty="0">
                          <a:solidFill>
                            <a:schemeClr val="tx1"/>
                          </a:solidFill>
                        </a:rPr>
                        <a:t>Model</a:t>
                      </a:r>
                    </a:p>
                  </a:txBody>
                  <a:tcPr marL="96012" marR="96012" marT="48006" marB="48006" anchor="ctr"/>
                </a:tc>
                <a:tc>
                  <a:txBody>
                    <a:bodyPr/>
                    <a:lstStyle/>
                    <a:p>
                      <a:pPr algn="ctr"/>
                      <a:r>
                        <a:rPr lang="en-US" sz="2800" dirty="0">
                          <a:solidFill>
                            <a:schemeClr val="tx1"/>
                          </a:solidFill>
                        </a:rPr>
                        <a:t>ROC-AUC</a:t>
                      </a:r>
                    </a:p>
                  </a:txBody>
                  <a:tcPr marL="96012" marR="96012" marT="48006" marB="48006" anchor="ctr"/>
                </a:tc>
                <a:tc>
                  <a:txBody>
                    <a:bodyPr/>
                    <a:lstStyle/>
                    <a:p>
                      <a:pPr algn="ctr"/>
                      <a:r>
                        <a:rPr lang="en-US" sz="2800" dirty="0">
                          <a:solidFill>
                            <a:schemeClr val="tx1"/>
                          </a:solidFill>
                        </a:rPr>
                        <a:t>PR-AUC</a:t>
                      </a:r>
                    </a:p>
                  </a:txBody>
                  <a:tcPr marL="96012" marR="96012" marT="48006" marB="48006"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F1</a:t>
                      </a:r>
                    </a:p>
                  </a:txBody>
                  <a:tcPr marL="96012" marR="96012" marT="48006" marB="48006" anchor="ctr"/>
                </a:tc>
                <a:extLst>
                  <a:ext uri="{0D108BD9-81ED-4DB2-BD59-A6C34878D82A}">
                    <a16:rowId xmlns:a16="http://schemas.microsoft.com/office/drawing/2014/main" val="1339862783"/>
                  </a:ext>
                </a:extLst>
              </a:tr>
              <a:tr h="548640">
                <a:tc>
                  <a:txBody>
                    <a:bodyPr/>
                    <a:lstStyle/>
                    <a:p>
                      <a:r>
                        <a:rPr lang="en-US" sz="2800" dirty="0">
                          <a:solidFill>
                            <a:schemeClr val="tx1"/>
                          </a:solidFill>
                        </a:rPr>
                        <a:t>HINT</a:t>
                      </a:r>
                    </a:p>
                  </a:txBody>
                  <a:tcPr marL="96012" marR="96012" marT="48006" marB="48006" anchor="ctr"/>
                </a:tc>
                <a:tc>
                  <a:txBody>
                    <a:bodyPr/>
                    <a:lstStyle/>
                    <a:p>
                      <a:pPr algn="ctr" fontAlgn="b"/>
                      <a:r>
                        <a:rPr lang="en-US" sz="2800" b="0" u="none" strike="noStrike" dirty="0">
                          <a:solidFill>
                            <a:schemeClr val="tx1"/>
                          </a:solidFill>
                          <a:effectLst/>
                        </a:rPr>
                        <a:t>0.645</a:t>
                      </a:r>
                      <a:endParaRPr lang="en-US" sz="28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chemeClr val="tx1"/>
                          </a:solidFill>
                          <a:effectLst/>
                        </a:rPr>
                        <a:t>0.629</a:t>
                      </a:r>
                      <a:endParaRPr lang="en-US" sz="28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chemeClr val="tx1"/>
                          </a:solidFill>
                          <a:effectLst/>
                        </a:rPr>
                        <a:t>0.620</a:t>
                      </a:r>
                      <a:endParaRPr lang="en-US" sz="28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190673865"/>
                  </a:ext>
                </a:extLst>
              </a:tr>
              <a:tr h="548640">
                <a:tc>
                  <a:txBody>
                    <a:bodyPr/>
                    <a:lstStyle/>
                    <a:p>
                      <a:r>
                        <a:rPr lang="en-US" sz="2800" dirty="0"/>
                        <a:t>GHINT–v1</a:t>
                      </a:r>
                    </a:p>
                  </a:txBody>
                  <a:tcPr marL="96012" marR="96012" marT="48006" marB="48006" anchor="ctr"/>
                </a:tc>
                <a:tc>
                  <a:txBody>
                    <a:bodyPr/>
                    <a:lstStyle/>
                    <a:p>
                      <a:pPr algn="ctr" fontAlgn="b"/>
                      <a:r>
                        <a:rPr lang="en-US" sz="2800" b="1" u="none" strike="noStrike" dirty="0">
                          <a:solidFill>
                            <a:srgbClr val="000000"/>
                          </a:solidFill>
                          <a:effectLst/>
                        </a:rPr>
                        <a:t>0.712</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rgbClr val="000000"/>
                          </a:solidFill>
                          <a:effectLst/>
                        </a:rPr>
                        <a:t>0.751</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1" u="none" strike="noStrike" dirty="0">
                          <a:solidFill>
                            <a:srgbClr val="000000"/>
                          </a:solidFill>
                          <a:effectLst/>
                        </a:rPr>
                        <a:t>0.714</a:t>
                      </a:r>
                      <a:endParaRPr lang="en-US" sz="2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61921527"/>
                  </a:ext>
                </a:extLst>
              </a:tr>
              <a:tr h="548640">
                <a:tc>
                  <a:txBody>
                    <a:bodyPr/>
                    <a:lstStyle/>
                    <a:p>
                      <a:r>
                        <a:rPr lang="en-US" sz="2800" dirty="0"/>
                        <a:t>GHINT–v2</a:t>
                      </a:r>
                    </a:p>
                  </a:txBody>
                  <a:tcPr marL="96012" marR="96012" marT="48006" marB="48006" anchor="ctr"/>
                </a:tc>
                <a:tc>
                  <a:txBody>
                    <a:bodyPr/>
                    <a:lstStyle/>
                    <a:p>
                      <a:pPr algn="ctr" fontAlgn="b"/>
                      <a:r>
                        <a:rPr lang="en-US" sz="2800" b="0" u="none" strike="noStrike" dirty="0">
                          <a:solidFill>
                            <a:srgbClr val="000000"/>
                          </a:solidFill>
                          <a:effectLst/>
                        </a:rPr>
                        <a:t>0.710</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1" u="none" strike="noStrike" dirty="0">
                          <a:solidFill>
                            <a:srgbClr val="000000"/>
                          </a:solidFill>
                          <a:effectLst/>
                        </a:rPr>
                        <a:t>0.757</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rgbClr val="000000"/>
                          </a:solidFill>
                          <a:effectLst/>
                        </a:rPr>
                        <a:t>0.704</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04316719"/>
                  </a:ext>
                </a:extLst>
              </a:tr>
              <a:tr h="548640">
                <a:tc>
                  <a:txBody>
                    <a:bodyPr/>
                    <a:lstStyle/>
                    <a:p>
                      <a:r>
                        <a:rPr lang="en-US" sz="2800" dirty="0"/>
                        <a:t>LIFTED</a:t>
                      </a:r>
                    </a:p>
                  </a:txBody>
                  <a:tcPr marL="96012" marR="96012" marT="48006" marB="48006" anchor="ctr"/>
                </a:tc>
                <a:tc>
                  <a:txBody>
                    <a:bodyPr/>
                    <a:lstStyle/>
                    <a:p>
                      <a:pPr algn="ctr" fontAlgn="b"/>
                      <a:r>
                        <a:rPr lang="en-US" sz="2800" b="0" u="none" strike="noStrike" dirty="0">
                          <a:solidFill>
                            <a:srgbClr val="000000"/>
                          </a:solidFill>
                          <a:effectLst/>
                        </a:rPr>
                        <a:t>0.651</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rgbClr val="000000"/>
                          </a:solidFill>
                          <a:effectLst/>
                        </a:rPr>
                        <a:t>0.698</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r>
                        <a:rPr lang="en-US" sz="2800" b="0" u="none" strike="noStrike" dirty="0">
                          <a:solidFill>
                            <a:srgbClr val="000000"/>
                          </a:solidFill>
                          <a:effectLst/>
                        </a:rPr>
                        <a:t>0.662</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601544025"/>
                  </a:ext>
                </a:extLst>
              </a:tr>
            </a:tbl>
          </a:graphicData>
        </a:graphic>
      </p:graphicFrame>
      <p:sp>
        <p:nvSpPr>
          <p:cNvPr id="33" name="TextBox 32">
            <a:extLst>
              <a:ext uri="{FF2B5EF4-FFF2-40B4-BE49-F238E27FC236}">
                <a16:creationId xmlns:a16="http://schemas.microsoft.com/office/drawing/2014/main" id="{6935EC3E-6C22-FF2F-FBEA-CD9CBDCD683D}"/>
              </a:ext>
            </a:extLst>
          </p:cNvPr>
          <p:cNvSpPr txBox="1"/>
          <p:nvPr/>
        </p:nvSpPr>
        <p:spPr>
          <a:xfrm>
            <a:off x="33393185" y="16248185"/>
            <a:ext cx="184731" cy="640945"/>
          </a:xfrm>
          <a:prstGeom prst="rect">
            <a:avLst/>
          </a:prstGeom>
          <a:noFill/>
        </p:spPr>
        <p:txBody>
          <a:bodyPr wrap="none" rtlCol="0">
            <a:spAutoFit/>
          </a:bodyPr>
          <a:lstStyle/>
          <a:p>
            <a:endParaRPr lang="en-US" dirty="0"/>
          </a:p>
        </p:txBody>
      </p:sp>
      <p:sp>
        <p:nvSpPr>
          <p:cNvPr id="35" name="Rectangle 4">
            <a:extLst>
              <a:ext uri="{FF2B5EF4-FFF2-40B4-BE49-F238E27FC236}">
                <a16:creationId xmlns:a16="http://schemas.microsoft.com/office/drawing/2014/main" id="{6FDBA9C5-1CF0-7282-CA16-2B305E20BB05}"/>
              </a:ext>
            </a:extLst>
          </p:cNvPr>
          <p:cNvSpPr>
            <a:spLocks noChangeArrowheads="1"/>
          </p:cNvSpPr>
          <p:nvPr/>
        </p:nvSpPr>
        <p:spPr bwMode="auto">
          <a:xfrm>
            <a:off x="30632400" y="16459200"/>
            <a:ext cx="11887200" cy="15087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no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0"/>
              </a:spcAft>
            </a:pPr>
            <a:r>
              <a:rPr lang="en-US" altLang="en-US" sz="6000" dirty="0">
                <a:latin typeface="Arial" panose="020B0604020202020204" pitchFamily="34" charset="0"/>
                <a:cs typeface="Arial" panose="020B0604020202020204" pitchFamily="34" charset="0"/>
              </a:rPr>
              <a:t>Discussion</a:t>
            </a: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altLang="en-US" sz="2800" dirty="0">
              <a:latin typeface="Arial" panose="020B0604020202020204" pitchFamily="34" charset="0"/>
              <a:cs typeface="Arial" panose="020B0604020202020204" pitchFamily="34" charset="0"/>
            </a:endParaRPr>
          </a:p>
          <a:p>
            <a:pPr>
              <a:spcAft>
                <a:spcPts val="0"/>
              </a:spcAft>
            </a:pPr>
            <a:endParaRPr lang="en-US" sz="2800" b="1" dirty="0">
              <a:latin typeface="+mn-lt"/>
            </a:endParaRPr>
          </a:p>
          <a:p>
            <a:pPr>
              <a:spcAft>
                <a:spcPts val="0"/>
              </a:spcAft>
            </a:pPr>
            <a:endParaRPr lang="en-US" sz="2800" b="1" dirty="0">
              <a:latin typeface="+mn-lt"/>
            </a:endParaRPr>
          </a:p>
          <a:p>
            <a:pPr>
              <a:spcAft>
                <a:spcPts val="0"/>
              </a:spcAft>
            </a:pPr>
            <a:r>
              <a:rPr lang="en-US" sz="2800" b="1" dirty="0">
                <a:latin typeface="+mn-lt"/>
              </a:rPr>
              <a:t>Hyperparameter Impact Assumptions</a:t>
            </a:r>
            <a:endParaRPr lang="en-US" sz="2800" dirty="0">
              <a:latin typeface="+mn-lt"/>
            </a:endParaRPr>
          </a:p>
          <a:p>
            <a:pPr>
              <a:spcAft>
                <a:spcPts val="0"/>
              </a:spcAft>
            </a:pPr>
            <a:r>
              <a:rPr lang="en-US" sz="2800" dirty="0">
                <a:latin typeface="+mn-lt"/>
              </a:rPr>
              <a:t>Our hyperparameter ablation study provides the following insights when using  </a:t>
            </a:r>
            <a:r>
              <a:rPr lang="en-US" sz="2800" dirty="0">
                <a:latin typeface="Courier New" panose="02070309020205020404" pitchFamily="49" charset="0"/>
                <a:cs typeface="Courier New" panose="02070309020205020404" pitchFamily="49" charset="0"/>
              </a:rPr>
              <a:t>text-embedding-3-large</a:t>
            </a:r>
            <a:r>
              <a:rPr lang="en-US" sz="2800" dirty="0">
                <a:latin typeface="+mn-lt"/>
              </a:rPr>
              <a:t>:</a:t>
            </a:r>
          </a:p>
          <a:p>
            <a:pPr marL="457200" indent="-457200">
              <a:spcAft>
                <a:spcPts val="0"/>
              </a:spcAft>
              <a:buFont typeface="Arial" panose="020B0604020202020204" pitchFamily="34" charset="0"/>
              <a:buChar char="•"/>
            </a:pPr>
            <a:r>
              <a:rPr lang="en-US" sz="2800" dirty="0">
                <a:latin typeface="+mn-lt"/>
              </a:rPr>
              <a:t>Learning Rate Sensitivity: A higher learning rate for </a:t>
            </a:r>
            <a:r>
              <a:rPr lang="en-US" sz="2800" dirty="0" err="1">
                <a:latin typeface="+mn-lt"/>
              </a:rPr>
              <a:t>AdamW</a:t>
            </a:r>
            <a:r>
              <a:rPr lang="en-US" sz="2800" dirty="0">
                <a:latin typeface="+mn-lt"/>
              </a:rPr>
              <a:t> tends to negatively impact performance, likely due to overshooting optimal minima.</a:t>
            </a:r>
          </a:p>
          <a:p>
            <a:pPr marL="457200" indent="-457200">
              <a:spcAft>
                <a:spcPts val="0"/>
              </a:spcAft>
              <a:buFont typeface="Arial" panose="020B0604020202020204" pitchFamily="34" charset="0"/>
              <a:buChar char="•"/>
            </a:pPr>
            <a:r>
              <a:rPr lang="en-US" sz="2800" dirty="0">
                <a:latin typeface="+mn-lt"/>
              </a:rPr>
              <a:t>Highway Network Depth:  The Highway layer serves as a learnable gating mechanism to control feature transformation across layers. However, increasing the number of Highway layers degrades performance, suggesting that added complexity may lead to overfitting or redundancy, particularly when the input embeddings are already semantically rich.</a:t>
            </a:r>
          </a:p>
          <a:p>
            <a:pPr marL="457200" indent="-457200">
              <a:spcAft>
                <a:spcPts val="0"/>
              </a:spcAft>
              <a:buFont typeface="Arial" panose="020B0604020202020204" pitchFamily="34" charset="0"/>
              <a:buChar char="•"/>
            </a:pPr>
            <a:r>
              <a:rPr lang="en-US" sz="2800" dirty="0">
                <a:latin typeface="+mn-lt"/>
              </a:rPr>
              <a:t>Effect of Pretraining Epochs on ADMET encoder: Increasing the number of pretraining epochs on external web lab data improves performance. Longer pretraining provides the encoder with stronger domain-invariant representations, improving downstream generalization to prediction tasks</a:t>
            </a:r>
          </a:p>
          <a:p>
            <a:pPr>
              <a:spcAft>
                <a:spcPts val="0"/>
              </a:spcAft>
            </a:pPr>
            <a:endParaRPr lang="en-US" sz="2800" dirty="0">
              <a:latin typeface="+mn-lt"/>
            </a:endParaRPr>
          </a:p>
          <a:p>
            <a:pPr>
              <a:spcAft>
                <a:spcPts val="0"/>
              </a:spcAft>
            </a:pPr>
            <a:r>
              <a:rPr lang="en-US" sz="2800" b="1" dirty="0">
                <a:latin typeface="+mn-lt"/>
              </a:rPr>
              <a:t>Bootstrap-Based Performance Evaluation</a:t>
            </a:r>
            <a:endParaRPr lang="en-US" sz="2800" dirty="0">
              <a:latin typeface="+mn-lt"/>
            </a:endParaRPr>
          </a:p>
          <a:p>
            <a:pPr>
              <a:spcAft>
                <a:spcPts val="0"/>
              </a:spcAft>
            </a:pPr>
            <a:r>
              <a:rPr lang="en-US" sz="2800" dirty="0">
                <a:latin typeface="+mn-lt"/>
              </a:rPr>
              <a:t>We propose to adopt bootstrap resampling like HINT to reduce evaluation variance, particularly important for small-sample clinical trial dataset. </a:t>
            </a:r>
          </a:p>
          <a:p>
            <a:pPr>
              <a:spcAft>
                <a:spcPts val="0"/>
              </a:spcAft>
            </a:pPr>
            <a:endParaRPr lang="en-US" sz="2800" dirty="0">
              <a:latin typeface="+mn-lt"/>
            </a:endParaRPr>
          </a:p>
          <a:p>
            <a:pPr>
              <a:spcAft>
                <a:spcPts val="0"/>
              </a:spcAft>
            </a:pPr>
            <a:r>
              <a:rPr lang="en-US" sz="2800" b="1" dirty="0">
                <a:latin typeface="+mn-lt"/>
              </a:rPr>
              <a:t>Unified Dataset and Phase Integration</a:t>
            </a:r>
            <a:endParaRPr lang="en-US" sz="2800" dirty="0">
              <a:latin typeface="+mn-lt"/>
            </a:endParaRPr>
          </a:p>
          <a:p>
            <a:pPr>
              <a:spcAft>
                <a:spcPts val="0"/>
              </a:spcAft>
            </a:pPr>
            <a:r>
              <a:rPr lang="en-US" sz="2800" dirty="0">
                <a:latin typeface="+mn-lt"/>
              </a:rPr>
              <a:t>Unlike previous researches training models separately on clinical trials of different phases, we propose to train on the full dataset across all trial phases, allowing the model to capture cross-phase relationships, and enables learning from a more diverse training set.</a:t>
            </a:r>
          </a:p>
          <a:p>
            <a:pPr>
              <a:spcAft>
                <a:spcPts val="0"/>
              </a:spcAft>
            </a:pPr>
            <a:endParaRPr lang="en-US" sz="2800" b="1" dirty="0">
              <a:latin typeface="+mn-lt"/>
            </a:endParaRPr>
          </a:p>
        </p:txBody>
      </p:sp>
      <p:pic>
        <p:nvPicPr>
          <p:cNvPr id="36" name="Picture 35">
            <a:extLst>
              <a:ext uri="{FF2B5EF4-FFF2-40B4-BE49-F238E27FC236}">
                <a16:creationId xmlns:a16="http://schemas.microsoft.com/office/drawing/2014/main" id="{29602442-4E0E-F385-7D72-DB79EDA2DD34}"/>
              </a:ext>
            </a:extLst>
          </p:cNvPr>
          <p:cNvPicPr>
            <a:picLocks noChangeAspect="1"/>
          </p:cNvPicPr>
          <p:nvPr/>
        </p:nvPicPr>
        <p:blipFill>
          <a:blip r:embed="rId4"/>
          <a:srcRect t="7640" b="20780"/>
          <a:stretch/>
        </p:blipFill>
        <p:spPr>
          <a:xfrm>
            <a:off x="30906720" y="17754600"/>
            <a:ext cx="11338560" cy="2598420"/>
          </a:xfrm>
          <a:prstGeom prst="rect">
            <a:avLst/>
          </a:prstGeom>
        </p:spPr>
      </p:pic>
      <p:pic>
        <p:nvPicPr>
          <p:cNvPr id="37" name="Picture 36">
            <a:extLst>
              <a:ext uri="{FF2B5EF4-FFF2-40B4-BE49-F238E27FC236}">
                <a16:creationId xmlns:a16="http://schemas.microsoft.com/office/drawing/2014/main" id="{9EE8A22F-B371-8507-5EB2-725C83100197}"/>
              </a:ext>
            </a:extLst>
          </p:cNvPr>
          <p:cNvPicPr>
            <a:picLocks noChangeAspect="1"/>
          </p:cNvPicPr>
          <p:nvPr/>
        </p:nvPicPr>
        <p:blipFill>
          <a:blip r:embed="rId3"/>
          <a:stretch>
            <a:fillRect/>
          </a:stretch>
        </p:blipFill>
        <p:spPr>
          <a:xfrm>
            <a:off x="14538261" y="7287315"/>
            <a:ext cx="14736262" cy="6518450"/>
          </a:xfrm>
          <a:prstGeom prst="rect">
            <a:avLst/>
          </a:prstGeom>
        </p:spPr>
      </p:pic>
      <p:sp>
        <p:nvSpPr>
          <p:cNvPr id="38" name="Rectangle 37">
            <a:extLst>
              <a:ext uri="{FF2B5EF4-FFF2-40B4-BE49-F238E27FC236}">
                <a16:creationId xmlns:a16="http://schemas.microsoft.com/office/drawing/2014/main" id="{A71225FC-9825-E52A-AE13-883A5F03AFA4}"/>
              </a:ext>
            </a:extLst>
          </p:cNvPr>
          <p:cNvSpPr/>
          <p:nvPr/>
        </p:nvSpPr>
        <p:spPr bwMode="auto">
          <a:xfrm>
            <a:off x="18029184" y="7010400"/>
            <a:ext cx="11688816" cy="6622025"/>
          </a:xfrm>
          <a:prstGeom prst="rect">
            <a:avLst/>
          </a:prstGeom>
          <a:solidFill>
            <a:schemeClr val="bg1">
              <a:alpha val="89023"/>
            </a:scheme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39" name="Rectangle 38">
            <a:extLst>
              <a:ext uri="{FF2B5EF4-FFF2-40B4-BE49-F238E27FC236}">
                <a16:creationId xmlns:a16="http://schemas.microsoft.com/office/drawing/2014/main" id="{FF28FD79-CFBE-BD8C-550B-E9621E3E7065}"/>
              </a:ext>
            </a:extLst>
          </p:cNvPr>
          <p:cNvSpPr/>
          <p:nvPr/>
        </p:nvSpPr>
        <p:spPr bwMode="auto">
          <a:xfrm>
            <a:off x="14681280" y="11658281"/>
            <a:ext cx="2062978" cy="1789917"/>
          </a:xfrm>
          <a:prstGeom prst="rect">
            <a:avLst/>
          </a:prstGeom>
          <a:noFill/>
          <a:ln w="76200" cap="flat" cmpd="sng" algn="ctr">
            <a:solidFill>
              <a:srgbClr val="C0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40" name="Right Arrow 39">
            <a:extLst>
              <a:ext uri="{FF2B5EF4-FFF2-40B4-BE49-F238E27FC236}">
                <a16:creationId xmlns:a16="http://schemas.microsoft.com/office/drawing/2014/main" id="{FF01E232-A875-7058-DCFF-A985A9CC4E40}"/>
              </a:ext>
            </a:extLst>
          </p:cNvPr>
          <p:cNvSpPr/>
          <p:nvPr/>
        </p:nvSpPr>
        <p:spPr bwMode="auto">
          <a:xfrm>
            <a:off x="16997678" y="12256769"/>
            <a:ext cx="1284925" cy="622371"/>
          </a:xfrm>
          <a:prstGeom prst="rightArrow">
            <a:avLst/>
          </a:prstGeom>
          <a:solidFill>
            <a:srgbClr val="C0000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grpSp>
        <p:nvGrpSpPr>
          <p:cNvPr id="41" name="Group 40">
            <a:extLst>
              <a:ext uri="{FF2B5EF4-FFF2-40B4-BE49-F238E27FC236}">
                <a16:creationId xmlns:a16="http://schemas.microsoft.com/office/drawing/2014/main" id="{82C8015E-BACD-9D7A-5BBB-935BAE4D3D67}"/>
              </a:ext>
            </a:extLst>
          </p:cNvPr>
          <p:cNvGrpSpPr/>
          <p:nvPr/>
        </p:nvGrpSpPr>
        <p:grpSpPr>
          <a:xfrm>
            <a:off x="23874502" y="9300857"/>
            <a:ext cx="1808875" cy="2076772"/>
            <a:chOff x="15936111" y="6462806"/>
            <a:chExt cx="1808875" cy="2076772"/>
          </a:xfrm>
        </p:grpSpPr>
        <p:pic>
          <p:nvPicPr>
            <p:cNvPr id="42" name="Picture 41">
              <a:extLst>
                <a:ext uri="{FF2B5EF4-FFF2-40B4-BE49-F238E27FC236}">
                  <a16:creationId xmlns:a16="http://schemas.microsoft.com/office/drawing/2014/main" id="{A6C30AE1-046E-2914-3C99-F095519A26BC}"/>
                </a:ext>
              </a:extLst>
            </p:cNvPr>
            <p:cNvPicPr>
              <a:picLocks noChangeAspect="1"/>
            </p:cNvPicPr>
            <p:nvPr/>
          </p:nvPicPr>
          <p:blipFill>
            <a:blip r:embed="rId5"/>
            <a:srcRect b="12286"/>
            <a:stretch/>
          </p:blipFill>
          <p:spPr>
            <a:xfrm flipH="1">
              <a:off x="16298865" y="6462806"/>
              <a:ext cx="1083368" cy="876443"/>
            </a:xfrm>
            <a:prstGeom prst="rect">
              <a:avLst/>
            </a:prstGeom>
          </p:spPr>
        </p:pic>
        <p:sp>
          <p:nvSpPr>
            <p:cNvPr id="43" name="TextBox 42">
              <a:extLst>
                <a:ext uri="{FF2B5EF4-FFF2-40B4-BE49-F238E27FC236}">
                  <a16:creationId xmlns:a16="http://schemas.microsoft.com/office/drawing/2014/main" id="{FA3F3E26-D8CD-2AF9-C38B-21ADAFA06460}"/>
                </a:ext>
              </a:extLst>
            </p:cNvPr>
            <p:cNvSpPr txBox="1"/>
            <p:nvPr/>
          </p:nvSpPr>
          <p:spPr>
            <a:xfrm>
              <a:off x="15936111" y="7339249"/>
              <a:ext cx="1808875" cy="1200329"/>
            </a:xfrm>
            <a:prstGeom prst="rect">
              <a:avLst/>
            </a:prstGeom>
            <a:noFill/>
          </p:spPr>
          <p:txBody>
            <a:bodyPr wrap="square" rtlCol="0">
              <a:spAutoFit/>
            </a:bodyPr>
            <a:lstStyle/>
            <a:p>
              <a:pPr algn="ctr"/>
              <a:r>
                <a:rPr lang="en-US" sz="2400" b="1" u="sng" dirty="0"/>
                <a:t>Trial Protocol Data</a:t>
              </a:r>
            </a:p>
          </p:txBody>
        </p:sp>
      </p:grpSp>
      <p:sp>
        <p:nvSpPr>
          <p:cNvPr id="44" name="Rectangle 43">
            <a:extLst>
              <a:ext uri="{FF2B5EF4-FFF2-40B4-BE49-F238E27FC236}">
                <a16:creationId xmlns:a16="http://schemas.microsoft.com/office/drawing/2014/main" id="{32FA65A5-F541-BE58-170B-7107FC91A313}"/>
              </a:ext>
            </a:extLst>
          </p:cNvPr>
          <p:cNvSpPr/>
          <p:nvPr/>
        </p:nvSpPr>
        <p:spPr bwMode="auto">
          <a:xfrm>
            <a:off x="18343846" y="7070471"/>
            <a:ext cx="5734724" cy="6500289"/>
          </a:xfrm>
          <a:prstGeom prst="rect">
            <a:avLst/>
          </a:prstGeom>
          <a:ln w="381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365125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a:t>
            </a:r>
          </a:p>
          <a:p>
            <a:pPr marL="0" marR="0" indent="0" defTabSz="3651250" rtl="0" eaLnBrk="0" fontAlgn="base" latinLnBrk="0" hangingPunct="0">
              <a:lnSpc>
                <a:spcPct val="100000"/>
              </a:lnSpc>
              <a:spcBef>
                <a:spcPct val="0"/>
              </a:spcBef>
              <a:spcAft>
                <a:spcPct val="0"/>
              </a:spcAft>
              <a:buClrTx/>
              <a:buSzTx/>
              <a:buFontTx/>
              <a:buNone/>
              <a:tabLst/>
            </a:pPr>
            <a:r>
              <a:rPr lang="en-US" sz="2000" dirty="0"/>
              <a:t>    </a:t>
            </a:r>
            <a:r>
              <a:rPr kumimoji="0" lang="en-US" sz="2000" b="0" i="0" u="none" strike="noStrike" cap="none" normalizeH="0" baseline="0" dirty="0">
                <a:ln>
                  <a:noFill/>
                </a:ln>
                <a:solidFill>
                  <a:schemeClr val="tx1"/>
                </a:solidFill>
                <a:effectLst/>
                <a:latin typeface="Times New Roman" pitchFamily="18" charset="0"/>
              </a:rPr>
              <a:t>SponsorModule: …</a:t>
            </a:r>
            <a:r>
              <a:rPr lang="en-US" sz="2000" dirty="0"/>
              <a:t>,</a:t>
            </a:r>
          </a:p>
          <a:p>
            <a:pPr marL="0" marR="0" indent="0" defTabSz="3651250" rtl="0" eaLnBrk="0" fontAlgn="base" latinLnBrk="0" hangingPunct="0">
              <a:lnSpc>
                <a:spcPct val="100000"/>
              </a:lnSpc>
              <a:spcBef>
                <a:spcPct val="0"/>
              </a:spcBef>
              <a:spcAft>
                <a:spcPct val="0"/>
              </a:spcAft>
              <a:buClrTx/>
              <a:buSzTx/>
              <a:buFontTx/>
              <a:buNone/>
              <a:tabLst/>
            </a:pPr>
            <a:r>
              <a:rPr lang="en-US" sz="2000" dirty="0"/>
              <a:t>    descriptionModule: {</a:t>
            </a:r>
          </a:p>
          <a:p>
            <a:pPr defTabSz="3651250"/>
            <a:r>
              <a:rPr lang="en-US" sz="2000" dirty="0"/>
              <a:t>        briefSummary</a:t>
            </a:r>
            <a:r>
              <a:rPr lang="zh-CN" altLang="en-US" sz="2000" dirty="0"/>
              <a:t>： </a:t>
            </a:r>
            <a:r>
              <a:rPr lang="en-US" sz="2000" dirty="0"/>
              <a:t>“This phase </a:t>
            </a:r>
            <a:r>
              <a:rPr lang="en-US" sz="2000" dirty="0" err="1"/>
              <a:t>IIIb</a:t>
            </a:r>
            <a:r>
              <a:rPr lang="en-US" sz="2000" dirty="0"/>
              <a:t> trial…”</a:t>
            </a:r>
          </a:p>
          <a:p>
            <a:pPr marL="0" marR="0" indent="0" defTabSz="3651250" rtl="0" eaLnBrk="0" fontAlgn="base" latinLnBrk="0" hangingPunct="0">
              <a:lnSpc>
                <a:spcPct val="100000"/>
              </a:lnSpc>
              <a:spcBef>
                <a:spcPct val="0"/>
              </a:spcBef>
              <a:spcAft>
                <a:spcPct val="0"/>
              </a:spcAft>
              <a:buClrTx/>
              <a:buSzTx/>
              <a:buFontTx/>
              <a:buNone/>
              <a:tabLst/>
            </a:pPr>
            <a:r>
              <a:rPr lang="en-US" sz="2000" dirty="0"/>
              <a:t>,</a:t>
            </a:r>
          </a:p>
          <a:p>
            <a:pPr marL="0" marR="0" indent="0" defTabSz="3651250" rtl="0" eaLnBrk="0" fontAlgn="base" latinLnBrk="0" hangingPunct="0">
              <a:lnSpc>
                <a:spcPct val="100000"/>
              </a:lnSpc>
              <a:spcBef>
                <a:spcPct val="0"/>
              </a:spcBef>
              <a:spcAft>
                <a:spcPct val="0"/>
              </a:spcAft>
              <a:buClrTx/>
              <a:buSzTx/>
              <a:buFontTx/>
              <a:buNone/>
              <a:tabLst/>
            </a:pPr>
            <a:r>
              <a:rPr lang="en-US" sz="2000" dirty="0"/>
              <a:t>    conditionModule: {</a:t>
            </a:r>
          </a:p>
          <a:p>
            <a:pPr defTabSz="3651250"/>
            <a:r>
              <a:rPr lang="en-US" sz="2000" dirty="0"/>
              <a:t>            conditions: ['Alzheimer Disease’, …], </a:t>
            </a:r>
          </a:p>
          <a:p>
            <a:pPr defTabSz="3651250"/>
            <a:r>
              <a:rPr lang="en-US" sz="2000" dirty="0"/>
              <a:t>            keywords: ['Mild cognitive impairment’, …]</a:t>
            </a:r>
          </a:p>
          <a:p>
            <a:pPr marL="0" marR="0" indent="0" defTabSz="3651250" rtl="0" eaLnBrk="0" fontAlgn="base" latinLnBrk="0" hangingPunct="0">
              <a:lnSpc>
                <a:spcPct val="100000"/>
              </a:lnSpc>
              <a:spcBef>
                <a:spcPct val="0"/>
              </a:spcBef>
              <a:spcAft>
                <a:spcPct val="0"/>
              </a:spcAft>
              <a:buClrTx/>
              <a:buSzTx/>
              <a:buFontTx/>
              <a:buNone/>
              <a:tabLst/>
            </a:pPr>
            <a:r>
              <a:rPr lang="en-US" sz="2000" dirty="0"/>
              <a:t>}</a:t>
            </a:r>
          </a:p>
          <a:p>
            <a:pPr marL="0" marR="0" indent="0" defTabSz="3651250" rtl="0" eaLnBrk="0" fontAlgn="base" latinLnBrk="0" hangingPunct="0">
              <a:lnSpc>
                <a:spcPct val="100000"/>
              </a:lnSpc>
              <a:spcBef>
                <a:spcPct val="0"/>
              </a:spcBef>
              <a:spcAft>
                <a:spcPct val="0"/>
              </a:spcAft>
              <a:buClrTx/>
              <a:buSzTx/>
              <a:buFontTx/>
              <a:buNone/>
              <a:tabLst/>
            </a:pPr>
            <a:r>
              <a:rPr lang="en-US" sz="2000" dirty="0"/>
              <a:t>    designModule: …,</a:t>
            </a:r>
          </a:p>
          <a:p>
            <a:pPr marL="0" marR="0" indent="0" defTabSz="3651250" rtl="0" eaLnBrk="0" fontAlgn="base" latinLnBrk="0" hangingPunct="0">
              <a:lnSpc>
                <a:spcPct val="100000"/>
              </a:lnSpc>
              <a:spcBef>
                <a:spcPct val="0"/>
              </a:spcBef>
              <a:spcAft>
                <a:spcPct val="0"/>
              </a:spcAft>
              <a:buClrTx/>
              <a:buSzTx/>
              <a:buFontTx/>
              <a:buNone/>
              <a:tabLst/>
            </a:pPr>
            <a:r>
              <a:rPr lang="en-US" sz="2000" dirty="0"/>
              <a:t>    armsInterventionModule: {</a:t>
            </a:r>
          </a:p>
          <a:p>
            <a:pPr defTabSz="3651250"/>
            <a:r>
              <a:rPr lang="en-US" sz="2000" dirty="0"/>
              <a:t>            interventions: …, </a:t>
            </a:r>
          </a:p>
          <a:p>
            <a:pPr defTabSz="3651250"/>
            <a:r>
              <a:rPr lang="en-US" sz="2000" dirty="0"/>
              <a:t>    eligibilityModule: {</a:t>
            </a:r>
          </a:p>
          <a:p>
            <a:pPr defTabSz="3651250"/>
            <a:r>
              <a:rPr lang="en-US" sz="2000" dirty="0"/>
              <a:t>            </a:t>
            </a:r>
            <a:r>
              <a:rPr lang="en-US" sz="2000" b="1" dirty="0">
                <a:solidFill>
                  <a:srgbClr val="C00000"/>
                </a:solidFill>
              </a:rPr>
              <a:t>eligibilityCriteria: “Inclusion Criteria: …”</a:t>
            </a:r>
          </a:p>
          <a:p>
            <a:pPr marL="0" marR="0" indent="0" defTabSz="3651250" rtl="0" eaLnBrk="0" fontAlgn="base" latinLnBrk="0" hangingPunct="0">
              <a:lnSpc>
                <a:spcPct val="100000"/>
              </a:lnSpc>
              <a:spcBef>
                <a:spcPct val="0"/>
              </a:spcBef>
              <a:spcAft>
                <a:spcPct val="0"/>
              </a:spcAft>
              <a:buClrTx/>
              <a:buSzTx/>
              <a:buFontTx/>
              <a:buNone/>
              <a:tabLst/>
            </a:pPr>
            <a:r>
              <a:rPr lang="zh-CN" altLang="en-US" sz="2000" dirty="0"/>
              <a:t>    </a:t>
            </a:r>
            <a:r>
              <a:rPr lang="en-US" altLang="zh-CN" sz="2000" dirty="0" err="1"/>
              <a:t>outcomeModule</a:t>
            </a:r>
            <a:r>
              <a:rPr lang="en-US" altLang="zh-CN" sz="2000" dirty="0"/>
              <a:t>: {</a:t>
            </a:r>
          </a:p>
          <a:p>
            <a:pPr defTabSz="3651250"/>
            <a:r>
              <a:rPr lang="en-US" altLang="zh-CN" sz="2000" dirty="0"/>
              <a:t>            </a:t>
            </a:r>
            <a:r>
              <a:rPr lang="en-US" altLang="zh-CN" sz="2000" dirty="0" err="1"/>
              <a:t>primaryOutcomes</a:t>
            </a:r>
            <a:r>
              <a:rPr lang="en-US" altLang="zh-CN" sz="2000" dirty="0"/>
              <a:t>: </a:t>
            </a:r>
            <a:r>
              <a:rPr lang="en-US" sz="2000" dirty="0"/>
              <a:t>[{'measure': 'Proportion of patients…}]</a:t>
            </a:r>
          </a:p>
          <a:p>
            <a:pPr marL="0" marR="0" indent="0" defTabSz="3651250" rtl="0" eaLnBrk="0" fontAlgn="base" latinLnBrk="0" hangingPunct="0">
              <a:lnSpc>
                <a:spcPct val="100000"/>
              </a:lnSpc>
              <a:spcBef>
                <a:spcPct val="0"/>
              </a:spcBef>
              <a:spcAft>
                <a:spcPct val="0"/>
              </a:spcAft>
              <a:buClrTx/>
              <a:buSzTx/>
              <a:buFontTx/>
              <a:buNone/>
              <a:tabLst/>
            </a:pPr>
            <a:r>
              <a:rPr lang="en-US" altLang="zh-CN" sz="2000" dirty="0"/>
              <a:t>,</a:t>
            </a:r>
          </a:p>
          <a:p>
            <a:pPr marL="0" marR="0" indent="0" defTabSz="3651250" rtl="0" eaLnBrk="0" fontAlgn="base" latinLnBrk="0" hangingPunct="0">
              <a:lnSpc>
                <a:spcPct val="100000"/>
              </a:lnSpc>
              <a:spcBef>
                <a:spcPct val="0"/>
              </a:spcBef>
              <a:spcAft>
                <a:spcPct val="0"/>
              </a:spcAft>
              <a:buClrTx/>
              <a:buSzTx/>
              <a:buFontTx/>
              <a:buNone/>
              <a:tabLst/>
            </a:pPr>
            <a:r>
              <a:rPr lang="en-US" altLang="zh-CN" sz="2000" dirty="0"/>
              <a:t>            </a:t>
            </a:r>
            <a:r>
              <a:rPr lang="en-US" altLang="zh-CN" sz="2000" dirty="0" err="1"/>
              <a:t>secondaryOutcomes</a:t>
            </a:r>
            <a:r>
              <a:rPr lang="en-US" altLang="zh-CN" sz="2000" dirty="0"/>
              <a:t>: …</a:t>
            </a:r>
          </a:p>
          <a:p>
            <a:pPr marL="0" marR="0" indent="0" defTabSz="3651250" rtl="0" eaLnBrk="0" fontAlgn="base" latinLnBrk="0" hangingPunct="0">
              <a:lnSpc>
                <a:spcPct val="100000"/>
              </a:lnSpc>
              <a:spcBef>
                <a:spcPct val="0"/>
              </a:spcBef>
              <a:spcAft>
                <a:spcPct val="0"/>
              </a:spcAft>
              <a:buClrTx/>
              <a:buSzTx/>
              <a:buFontTx/>
              <a:buNone/>
              <a:tabLst/>
            </a:pPr>
            <a:r>
              <a:rPr lang="en-US" altLang="zh-CN" sz="2000" dirty="0"/>
              <a:t>…</a:t>
            </a:r>
          </a:p>
          <a:p>
            <a:pPr marL="0" marR="0" indent="0" defTabSz="3651250" rtl="0" eaLnBrk="0" fontAlgn="base" latinLnBrk="0" hangingPunct="0">
              <a:lnSpc>
                <a:spcPct val="100000"/>
              </a:lnSpc>
              <a:spcBef>
                <a:spcPct val="0"/>
              </a:spcBef>
              <a:spcAft>
                <a:spcPct val="0"/>
              </a:spcAft>
              <a:buClrTx/>
              <a:buSzTx/>
              <a:buFontTx/>
              <a:buNone/>
              <a:tabLst/>
            </a:pPr>
            <a:r>
              <a:rPr lang="en-US" sz="2000" dirty="0"/>
              <a:t>}</a:t>
            </a:r>
            <a:endParaRPr kumimoji="0" lang="en-US" sz="2000" b="0" i="0" u="none" strike="noStrike" cap="none" normalizeH="0" baseline="0" dirty="0">
              <a:ln>
                <a:noFill/>
              </a:ln>
              <a:solidFill>
                <a:schemeClr val="tx1"/>
              </a:solidFill>
              <a:effectLst/>
              <a:latin typeface="Times New Roman" pitchFamily="18" charset="0"/>
            </a:endParaRPr>
          </a:p>
        </p:txBody>
      </p:sp>
      <p:grpSp>
        <p:nvGrpSpPr>
          <p:cNvPr id="45" name="Group 44">
            <a:extLst>
              <a:ext uri="{FF2B5EF4-FFF2-40B4-BE49-F238E27FC236}">
                <a16:creationId xmlns:a16="http://schemas.microsoft.com/office/drawing/2014/main" id="{17C0986C-231E-E777-DC59-1871FB5F07AE}"/>
              </a:ext>
            </a:extLst>
          </p:cNvPr>
          <p:cNvGrpSpPr/>
          <p:nvPr/>
        </p:nvGrpSpPr>
        <p:grpSpPr>
          <a:xfrm>
            <a:off x="27888066" y="8101652"/>
            <a:ext cx="457200" cy="1739261"/>
            <a:chOff x="19029911" y="6134443"/>
            <a:chExt cx="457200" cy="1739261"/>
          </a:xfrm>
        </p:grpSpPr>
        <p:sp>
          <p:nvSpPr>
            <p:cNvPr id="46" name="Rectangle 45">
              <a:extLst>
                <a:ext uri="{FF2B5EF4-FFF2-40B4-BE49-F238E27FC236}">
                  <a16:creationId xmlns:a16="http://schemas.microsoft.com/office/drawing/2014/main" id="{B83B8956-D36E-2A23-7904-9536268C33E5}"/>
                </a:ext>
              </a:extLst>
            </p:cNvPr>
            <p:cNvSpPr/>
            <p:nvPr/>
          </p:nvSpPr>
          <p:spPr bwMode="auto">
            <a:xfrm>
              <a:off x="19029911" y="6134443"/>
              <a:ext cx="457200" cy="1739261"/>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47" name="Rectangle 46">
              <a:extLst>
                <a:ext uri="{FF2B5EF4-FFF2-40B4-BE49-F238E27FC236}">
                  <a16:creationId xmlns:a16="http://schemas.microsoft.com/office/drawing/2014/main" id="{DB7AE435-0D97-90DA-B91D-DDF487E602C8}"/>
                </a:ext>
              </a:extLst>
            </p:cNvPr>
            <p:cNvSpPr/>
            <p:nvPr/>
          </p:nvSpPr>
          <p:spPr bwMode="auto">
            <a:xfrm>
              <a:off x="19082774" y="6215521"/>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48" name="Rectangle 47">
              <a:extLst>
                <a:ext uri="{FF2B5EF4-FFF2-40B4-BE49-F238E27FC236}">
                  <a16:creationId xmlns:a16="http://schemas.microsoft.com/office/drawing/2014/main" id="{3F87BA28-4047-B07A-AF15-0FFEC7DC7331}"/>
                </a:ext>
              </a:extLst>
            </p:cNvPr>
            <p:cNvSpPr/>
            <p:nvPr/>
          </p:nvSpPr>
          <p:spPr bwMode="auto">
            <a:xfrm>
              <a:off x="19082774" y="6634086"/>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49" name="Rectangle 48">
              <a:extLst>
                <a:ext uri="{FF2B5EF4-FFF2-40B4-BE49-F238E27FC236}">
                  <a16:creationId xmlns:a16="http://schemas.microsoft.com/office/drawing/2014/main" id="{BAD80B99-97FC-60F8-5CF4-7B44B9DF9F20}"/>
                </a:ext>
              </a:extLst>
            </p:cNvPr>
            <p:cNvSpPr/>
            <p:nvPr/>
          </p:nvSpPr>
          <p:spPr bwMode="auto">
            <a:xfrm>
              <a:off x="19082774" y="7028993"/>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50" name="Rectangle 49">
              <a:extLst>
                <a:ext uri="{FF2B5EF4-FFF2-40B4-BE49-F238E27FC236}">
                  <a16:creationId xmlns:a16="http://schemas.microsoft.com/office/drawing/2014/main" id="{24B9A161-2DB3-7138-397D-99F183594A05}"/>
                </a:ext>
              </a:extLst>
            </p:cNvPr>
            <p:cNvSpPr/>
            <p:nvPr/>
          </p:nvSpPr>
          <p:spPr bwMode="auto">
            <a:xfrm>
              <a:off x="19082774" y="7447558"/>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grpSp>
      <p:grpSp>
        <p:nvGrpSpPr>
          <p:cNvPr id="51" name="Group 50">
            <a:extLst>
              <a:ext uri="{FF2B5EF4-FFF2-40B4-BE49-F238E27FC236}">
                <a16:creationId xmlns:a16="http://schemas.microsoft.com/office/drawing/2014/main" id="{72463B57-E505-A6DE-4B2F-DC0A8831726C}"/>
              </a:ext>
            </a:extLst>
          </p:cNvPr>
          <p:cNvGrpSpPr/>
          <p:nvPr/>
        </p:nvGrpSpPr>
        <p:grpSpPr>
          <a:xfrm>
            <a:off x="27888066" y="11387138"/>
            <a:ext cx="457200" cy="1739261"/>
            <a:chOff x="19182311" y="6286843"/>
            <a:chExt cx="457200" cy="1739261"/>
          </a:xfrm>
        </p:grpSpPr>
        <p:sp>
          <p:nvSpPr>
            <p:cNvPr id="52" name="Rectangle 51">
              <a:extLst>
                <a:ext uri="{FF2B5EF4-FFF2-40B4-BE49-F238E27FC236}">
                  <a16:creationId xmlns:a16="http://schemas.microsoft.com/office/drawing/2014/main" id="{5C37E681-40A4-D9C8-2144-20AE628A09ED}"/>
                </a:ext>
              </a:extLst>
            </p:cNvPr>
            <p:cNvSpPr/>
            <p:nvPr/>
          </p:nvSpPr>
          <p:spPr bwMode="auto">
            <a:xfrm>
              <a:off x="19182311" y="6286843"/>
              <a:ext cx="457200" cy="1739261"/>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53" name="Rectangle 52">
              <a:extLst>
                <a:ext uri="{FF2B5EF4-FFF2-40B4-BE49-F238E27FC236}">
                  <a16:creationId xmlns:a16="http://schemas.microsoft.com/office/drawing/2014/main" id="{501B1D98-16FE-AB13-5165-964E2C18E20B}"/>
                </a:ext>
              </a:extLst>
            </p:cNvPr>
            <p:cNvSpPr/>
            <p:nvPr/>
          </p:nvSpPr>
          <p:spPr bwMode="auto">
            <a:xfrm>
              <a:off x="19235174" y="6367921"/>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54" name="Rectangle 53">
              <a:extLst>
                <a:ext uri="{FF2B5EF4-FFF2-40B4-BE49-F238E27FC236}">
                  <a16:creationId xmlns:a16="http://schemas.microsoft.com/office/drawing/2014/main" id="{128D77D3-D0E9-252E-537F-85FE86961BEA}"/>
                </a:ext>
              </a:extLst>
            </p:cNvPr>
            <p:cNvSpPr/>
            <p:nvPr/>
          </p:nvSpPr>
          <p:spPr bwMode="auto">
            <a:xfrm>
              <a:off x="19235174" y="6786486"/>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55" name="Rectangle 54">
              <a:extLst>
                <a:ext uri="{FF2B5EF4-FFF2-40B4-BE49-F238E27FC236}">
                  <a16:creationId xmlns:a16="http://schemas.microsoft.com/office/drawing/2014/main" id="{464AAE66-D941-4F40-E6E4-86C707A38F10}"/>
                </a:ext>
              </a:extLst>
            </p:cNvPr>
            <p:cNvSpPr/>
            <p:nvPr/>
          </p:nvSpPr>
          <p:spPr bwMode="auto">
            <a:xfrm>
              <a:off x="19235174" y="7181393"/>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sp>
          <p:nvSpPr>
            <p:cNvPr id="56" name="Rectangle 55">
              <a:extLst>
                <a:ext uri="{FF2B5EF4-FFF2-40B4-BE49-F238E27FC236}">
                  <a16:creationId xmlns:a16="http://schemas.microsoft.com/office/drawing/2014/main" id="{8B73F8B5-486B-DDAC-61B1-B62D5447B993}"/>
                </a:ext>
              </a:extLst>
            </p:cNvPr>
            <p:cNvSpPr/>
            <p:nvPr/>
          </p:nvSpPr>
          <p:spPr bwMode="auto">
            <a:xfrm>
              <a:off x="19235174" y="7599958"/>
              <a:ext cx="347472" cy="347472"/>
            </a:xfrm>
            <a:prstGeom prst="rect">
              <a:avLst/>
            </a:prstGeom>
            <a:solidFill>
              <a:schemeClr val="bg1"/>
            </a:solidFill>
            <a:ln w="381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365125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New Roman" pitchFamily="18" charset="0"/>
              </a:endParaRPr>
            </a:p>
          </p:txBody>
        </p:sp>
      </p:grpSp>
      <p:sp>
        <p:nvSpPr>
          <p:cNvPr id="57" name="TextBox 56">
            <a:extLst>
              <a:ext uri="{FF2B5EF4-FFF2-40B4-BE49-F238E27FC236}">
                <a16:creationId xmlns:a16="http://schemas.microsoft.com/office/drawing/2014/main" id="{B06AEF4D-164F-ABE0-3F3D-28FC8FC7764C}"/>
              </a:ext>
            </a:extLst>
          </p:cNvPr>
          <p:cNvSpPr txBox="1"/>
          <p:nvPr/>
        </p:nvSpPr>
        <p:spPr>
          <a:xfrm>
            <a:off x="26705054" y="7153435"/>
            <a:ext cx="2823224" cy="830997"/>
          </a:xfrm>
          <a:prstGeom prst="rect">
            <a:avLst/>
          </a:prstGeom>
          <a:noFill/>
        </p:spPr>
        <p:txBody>
          <a:bodyPr wrap="square" rtlCol="0">
            <a:spAutoFit/>
          </a:bodyPr>
          <a:lstStyle/>
          <a:p>
            <a:pPr algn="ctr"/>
            <a:r>
              <a:rPr lang="en-US" sz="2400" b="1" dirty="0"/>
              <a:t>ClinicalBERT</a:t>
            </a:r>
          </a:p>
          <a:p>
            <a:pPr algn="ctr"/>
            <a:r>
              <a:rPr lang="en-US" sz="2400" b="1" dirty="0"/>
              <a:t>Embedding</a:t>
            </a:r>
          </a:p>
        </p:txBody>
      </p:sp>
      <p:sp>
        <p:nvSpPr>
          <p:cNvPr id="58" name="TextBox 57">
            <a:extLst>
              <a:ext uri="{FF2B5EF4-FFF2-40B4-BE49-F238E27FC236}">
                <a16:creationId xmlns:a16="http://schemas.microsoft.com/office/drawing/2014/main" id="{378EA296-4C2A-3F7A-20E8-AAB1DF200CFE}"/>
              </a:ext>
            </a:extLst>
          </p:cNvPr>
          <p:cNvSpPr txBox="1"/>
          <p:nvPr/>
        </p:nvSpPr>
        <p:spPr>
          <a:xfrm>
            <a:off x="25831800" y="10537448"/>
            <a:ext cx="4569733" cy="830997"/>
          </a:xfrm>
          <a:prstGeom prst="rect">
            <a:avLst/>
          </a:prstGeom>
          <a:noFill/>
        </p:spPr>
        <p:txBody>
          <a:bodyPr wrap="square" rtlCol="0">
            <a:spAutoFit/>
          </a:bodyPr>
          <a:lstStyle/>
          <a:p>
            <a:pPr algn="ctr"/>
            <a:r>
              <a:rPr lang="en-US" sz="2400" b="1" dirty="0"/>
              <a:t>OpenAI</a:t>
            </a:r>
          </a:p>
          <a:p>
            <a:pPr algn="ctr"/>
            <a:r>
              <a:rPr lang="en-US" sz="2400" b="1" dirty="0"/>
              <a:t>Text-embedding-3-large</a:t>
            </a:r>
          </a:p>
        </p:txBody>
      </p:sp>
      <p:cxnSp>
        <p:nvCxnSpPr>
          <p:cNvPr id="59" name="Elbow Connector 58">
            <a:extLst>
              <a:ext uri="{FF2B5EF4-FFF2-40B4-BE49-F238E27FC236}">
                <a16:creationId xmlns:a16="http://schemas.microsoft.com/office/drawing/2014/main" id="{6254B8A6-FC49-9EEA-A685-EBCE48473870}"/>
              </a:ext>
            </a:extLst>
          </p:cNvPr>
          <p:cNvCxnSpPr>
            <a:cxnSpLocks/>
          </p:cNvCxnSpPr>
          <p:nvPr/>
        </p:nvCxnSpPr>
        <p:spPr bwMode="auto">
          <a:xfrm flipV="1">
            <a:off x="25324908" y="8825048"/>
            <a:ext cx="2098594" cy="1379681"/>
          </a:xfrm>
          <a:prstGeom prst="bentConnector3">
            <a:avLst>
              <a:gd name="adj1" fmla="val 11495"/>
            </a:avLst>
          </a:prstGeom>
          <a:solidFill>
            <a:schemeClr val="accent1"/>
          </a:solidFill>
          <a:ln w="38100" cap="flat" cmpd="sng" algn="ctr">
            <a:solidFill>
              <a:schemeClr val="tx1"/>
            </a:solidFill>
            <a:prstDash val="solid"/>
            <a:round/>
            <a:headEnd type="none" w="sm" len="sm"/>
            <a:tailEnd type="triangle"/>
          </a:ln>
          <a:effectLst/>
        </p:spPr>
      </p:cxnSp>
      <p:cxnSp>
        <p:nvCxnSpPr>
          <p:cNvPr id="60" name="Elbow Connector 59">
            <a:extLst>
              <a:ext uri="{FF2B5EF4-FFF2-40B4-BE49-F238E27FC236}">
                <a16:creationId xmlns:a16="http://schemas.microsoft.com/office/drawing/2014/main" id="{FBB196C2-BB99-740A-B265-E715CD668B20}"/>
              </a:ext>
            </a:extLst>
          </p:cNvPr>
          <p:cNvCxnSpPr>
            <a:cxnSpLocks/>
          </p:cNvCxnSpPr>
          <p:nvPr/>
        </p:nvCxnSpPr>
        <p:spPr bwMode="auto">
          <a:xfrm>
            <a:off x="25350346" y="10599001"/>
            <a:ext cx="2032706" cy="1682687"/>
          </a:xfrm>
          <a:prstGeom prst="bentConnector3">
            <a:avLst>
              <a:gd name="adj1" fmla="val 10246"/>
            </a:avLst>
          </a:prstGeom>
          <a:solidFill>
            <a:schemeClr val="accent1"/>
          </a:solidFill>
          <a:ln w="38100" cap="flat" cmpd="sng" algn="ctr">
            <a:solidFill>
              <a:schemeClr val="tx1"/>
            </a:solidFill>
            <a:prstDash val="solid"/>
            <a:round/>
            <a:headEnd type="none" w="sm" len="sm"/>
            <a:tailEnd type="triangle"/>
          </a:ln>
          <a:effectLst/>
        </p:spPr>
      </p:cxnSp>
      <p:sp>
        <p:nvSpPr>
          <p:cNvPr id="61" name="TextBox 60">
            <a:extLst>
              <a:ext uri="{FF2B5EF4-FFF2-40B4-BE49-F238E27FC236}">
                <a16:creationId xmlns:a16="http://schemas.microsoft.com/office/drawing/2014/main" id="{CB1E808F-5F0E-3A72-E132-7B0F3E8E4D81}"/>
              </a:ext>
            </a:extLst>
          </p:cNvPr>
          <p:cNvSpPr txBox="1"/>
          <p:nvPr/>
        </p:nvSpPr>
        <p:spPr>
          <a:xfrm>
            <a:off x="25479765" y="8272802"/>
            <a:ext cx="1808875" cy="461665"/>
          </a:xfrm>
          <a:prstGeom prst="rect">
            <a:avLst/>
          </a:prstGeom>
          <a:noFill/>
        </p:spPr>
        <p:txBody>
          <a:bodyPr wrap="square" rtlCol="0">
            <a:spAutoFit/>
          </a:bodyPr>
          <a:lstStyle/>
          <a:p>
            <a:pPr algn="ctr"/>
            <a:r>
              <a:rPr lang="en-US" sz="2400" b="1" u="sng" dirty="0"/>
              <a:t>Method 1</a:t>
            </a:r>
          </a:p>
        </p:txBody>
      </p:sp>
      <p:sp>
        <p:nvSpPr>
          <p:cNvPr id="62" name="TextBox 61">
            <a:extLst>
              <a:ext uri="{FF2B5EF4-FFF2-40B4-BE49-F238E27FC236}">
                <a16:creationId xmlns:a16="http://schemas.microsoft.com/office/drawing/2014/main" id="{E68C5D45-9F90-7513-1A88-2D5213F30FB5}"/>
              </a:ext>
            </a:extLst>
          </p:cNvPr>
          <p:cNvSpPr txBox="1"/>
          <p:nvPr/>
        </p:nvSpPr>
        <p:spPr>
          <a:xfrm>
            <a:off x="25489692" y="11716188"/>
            <a:ext cx="1808875" cy="461665"/>
          </a:xfrm>
          <a:prstGeom prst="rect">
            <a:avLst/>
          </a:prstGeom>
          <a:noFill/>
        </p:spPr>
        <p:txBody>
          <a:bodyPr wrap="square" rtlCol="0">
            <a:spAutoFit/>
          </a:bodyPr>
          <a:lstStyle/>
          <a:p>
            <a:pPr algn="ctr"/>
            <a:r>
              <a:rPr lang="en-US" sz="2400" b="1" u="sng" dirty="0"/>
              <a:t>Method 2</a:t>
            </a:r>
          </a:p>
        </p:txBody>
      </p:sp>
      <p:sp>
        <p:nvSpPr>
          <p:cNvPr id="63" name="TextBox 62">
            <a:extLst>
              <a:ext uri="{FF2B5EF4-FFF2-40B4-BE49-F238E27FC236}">
                <a16:creationId xmlns:a16="http://schemas.microsoft.com/office/drawing/2014/main" id="{75975E72-71FC-75D3-ACE1-119202CBEB0F}"/>
              </a:ext>
            </a:extLst>
          </p:cNvPr>
          <p:cNvSpPr txBox="1"/>
          <p:nvPr/>
        </p:nvSpPr>
        <p:spPr>
          <a:xfrm>
            <a:off x="14242966" y="10758618"/>
            <a:ext cx="3789820" cy="707886"/>
          </a:xfrm>
          <a:prstGeom prst="rect">
            <a:avLst/>
          </a:prstGeom>
          <a:ln w="38100">
            <a:solidFill>
              <a:srgbClr val="C00000"/>
            </a:solidFill>
          </a:ln>
        </p:spPr>
        <p:style>
          <a:lnRef idx="2">
            <a:schemeClr val="dk1"/>
          </a:lnRef>
          <a:fillRef idx="1">
            <a:schemeClr val="lt1"/>
          </a:fillRef>
          <a:effectRef idx="0">
            <a:schemeClr val="dk1"/>
          </a:effectRef>
          <a:fontRef idx="minor">
            <a:schemeClr val="dk1"/>
          </a:fontRef>
        </p:style>
        <p:txBody>
          <a:bodyPr wrap="none" rtlCol="0">
            <a:spAutoFit/>
          </a:bodyPr>
          <a:lstStyle/>
          <a:p>
            <a:pPr marL="342900" indent="-342900">
              <a:buFont typeface="Arial" panose="020B0604020202020204" pitchFamily="34" charset="0"/>
              <a:buChar char="•"/>
            </a:pPr>
            <a:r>
              <a:rPr lang="en-US" sz="2000" dirty="0"/>
              <a:t>Included only eligibility criteria</a:t>
            </a:r>
          </a:p>
          <a:p>
            <a:pPr marL="342900" indent="-342900">
              <a:buFont typeface="Arial" panose="020B0604020202020204" pitchFamily="34" charset="0"/>
              <a:buChar char="•"/>
            </a:pPr>
            <a:r>
              <a:rPr lang="en-US" sz="2000" dirty="0"/>
              <a:t>BioBERT Embedding</a:t>
            </a:r>
          </a:p>
        </p:txBody>
      </p:sp>
      <p:sp>
        <p:nvSpPr>
          <p:cNvPr id="64" name="TextBox 63">
            <a:extLst>
              <a:ext uri="{FF2B5EF4-FFF2-40B4-BE49-F238E27FC236}">
                <a16:creationId xmlns:a16="http://schemas.microsoft.com/office/drawing/2014/main" id="{76EDC6E7-9151-3A12-693D-700DDE6E4636}"/>
              </a:ext>
            </a:extLst>
          </p:cNvPr>
          <p:cNvSpPr txBox="1"/>
          <p:nvPr/>
        </p:nvSpPr>
        <p:spPr>
          <a:xfrm>
            <a:off x="27160315" y="9845555"/>
            <a:ext cx="1912703" cy="584775"/>
          </a:xfrm>
          <a:prstGeom prst="rect">
            <a:avLst/>
          </a:prstGeom>
          <a:noFill/>
        </p:spPr>
        <p:txBody>
          <a:bodyPr wrap="none" rtlCol="0">
            <a:spAutoFit/>
          </a:bodyPr>
          <a:lstStyle/>
          <a:p>
            <a:r>
              <a:rPr lang="en-US" sz="3200" dirty="0">
                <a:latin typeface="Courier New" panose="02070309020205020404" pitchFamily="49" charset="0"/>
                <a:cs typeface="Courier New" panose="02070309020205020404" pitchFamily="49" charset="0"/>
              </a:rPr>
              <a:t>Dim=</a:t>
            </a:r>
            <a:r>
              <a:rPr lang="en-US" altLang="zh-CN" sz="3200" dirty="0">
                <a:latin typeface="Courier New" panose="02070309020205020404" pitchFamily="49" charset="0"/>
                <a:cs typeface="Courier New" panose="02070309020205020404" pitchFamily="49" charset="0"/>
              </a:rPr>
              <a:t>768</a:t>
            </a:r>
            <a:endParaRPr lang="en-US" sz="3200" dirty="0">
              <a:latin typeface="Courier New" panose="02070309020205020404" pitchFamily="49" charset="0"/>
              <a:cs typeface="Courier New" panose="02070309020205020404" pitchFamily="49" charset="0"/>
            </a:endParaRPr>
          </a:p>
        </p:txBody>
      </p:sp>
      <p:sp>
        <p:nvSpPr>
          <p:cNvPr id="65" name="TextBox 64">
            <a:extLst>
              <a:ext uri="{FF2B5EF4-FFF2-40B4-BE49-F238E27FC236}">
                <a16:creationId xmlns:a16="http://schemas.microsoft.com/office/drawing/2014/main" id="{DE86FF35-63E8-8733-F940-E78B00B981D5}"/>
              </a:ext>
            </a:extLst>
          </p:cNvPr>
          <p:cNvSpPr txBox="1"/>
          <p:nvPr/>
        </p:nvSpPr>
        <p:spPr>
          <a:xfrm>
            <a:off x="27018112" y="13047725"/>
            <a:ext cx="2197108" cy="584775"/>
          </a:xfrm>
          <a:prstGeom prst="rect">
            <a:avLst/>
          </a:prstGeom>
          <a:noFill/>
        </p:spPr>
        <p:txBody>
          <a:bodyPr wrap="square" rtlCol="0">
            <a:spAutoFit/>
          </a:bodyPr>
          <a:lstStyle/>
          <a:p>
            <a:r>
              <a:rPr lang="en-US" sz="3200" dirty="0">
                <a:latin typeface="Courier New" panose="02070309020205020404" pitchFamily="49" charset="0"/>
                <a:cs typeface="Courier New" panose="02070309020205020404" pitchFamily="49" charset="0"/>
              </a:rPr>
              <a:t>Dim=</a:t>
            </a:r>
            <a:r>
              <a:rPr lang="en-US" altLang="zh-CN" sz="3200" dirty="0">
                <a:latin typeface="Courier New" panose="02070309020205020404" pitchFamily="49" charset="0"/>
                <a:cs typeface="Courier New" panose="02070309020205020404" pitchFamily="49" charset="0"/>
              </a:rPr>
              <a:t>3072</a:t>
            </a:r>
            <a:endParaRPr lang="en-US" sz="3200" dirty="0">
              <a:latin typeface="Courier New" panose="02070309020205020404" pitchFamily="49" charset="0"/>
              <a:cs typeface="Courier New" panose="02070309020205020404" pitchFamily="49" charset="0"/>
            </a:endParaRPr>
          </a:p>
        </p:txBody>
      </p:sp>
      <p:sp>
        <p:nvSpPr>
          <p:cNvPr id="66" name="Rectangle 4">
            <a:extLst>
              <a:ext uri="{FF2B5EF4-FFF2-40B4-BE49-F238E27FC236}">
                <a16:creationId xmlns:a16="http://schemas.microsoft.com/office/drawing/2014/main" id="{AA01EFC0-5FC2-8C45-B628-FC90789D57E8}"/>
              </a:ext>
            </a:extLst>
          </p:cNvPr>
          <p:cNvSpPr>
            <a:spLocks noChangeArrowheads="1"/>
          </p:cNvSpPr>
          <p:nvPr/>
        </p:nvSpPr>
        <p:spPr bwMode="auto">
          <a:xfrm>
            <a:off x="13716000" y="14155337"/>
            <a:ext cx="12379283" cy="1846659"/>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b">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buNone/>
            </a:pPr>
            <a:r>
              <a:rPr lang="en-US" sz="2800" b="1" dirty="0">
                <a:latin typeface="+mn-lt"/>
              </a:rPr>
              <a:t>Additional Training Pipeline Enhancements</a:t>
            </a:r>
          </a:p>
          <a:p>
            <a:pPr marL="457200" indent="-457200">
              <a:buFont typeface="Arial" panose="020B0604020202020204" pitchFamily="34" charset="0"/>
              <a:buChar char="•"/>
            </a:pPr>
            <a:r>
              <a:rPr lang="en-US" sz="2800" b="1" dirty="0">
                <a:latin typeface="+mn-lt"/>
              </a:rPr>
              <a:t>Optimizer</a:t>
            </a:r>
            <a:r>
              <a:rPr lang="en-US" sz="2800" dirty="0">
                <a:latin typeface="+mn-lt"/>
              </a:rPr>
              <a:t>: Adam → </a:t>
            </a:r>
            <a:r>
              <a:rPr lang="en-US" sz="2800" dirty="0" err="1">
                <a:latin typeface="+mn-lt"/>
              </a:rPr>
              <a:t>AdamW</a:t>
            </a:r>
            <a:endParaRPr lang="en-US" sz="2800" dirty="0">
              <a:latin typeface="+mn-lt"/>
            </a:endParaRPr>
          </a:p>
          <a:p>
            <a:pPr marL="457200" indent="-457200">
              <a:buFont typeface="Arial" panose="020B0604020202020204" pitchFamily="34" charset="0"/>
              <a:buChar char="•"/>
            </a:pPr>
            <a:r>
              <a:rPr lang="en-US" sz="2800" b="1" dirty="0">
                <a:latin typeface="+mn-lt"/>
              </a:rPr>
              <a:t>Activation</a:t>
            </a:r>
            <a:r>
              <a:rPr lang="en-US" sz="2800" dirty="0">
                <a:latin typeface="+mn-lt"/>
              </a:rPr>
              <a:t>: </a:t>
            </a:r>
            <a:r>
              <a:rPr lang="en-US" sz="2800" dirty="0" err="1">
                <a:latin typeface="+mn-lt"/>
              </a:rPr>
              <a:t>ReLU</a:t>
            </a:r>
            <a:r>
              <a:rPr lang="en-US" sz="2800" dirty="0">
                <a:latin typeface="+mn-lt"/>
              </a:rPr>
              <a:t> → GELU</a:t>
            </a:r>
          </a:p>
        </p:txBody>
      </p:sp>
      <p:sp>
        <p:nvSpPr>
          <p:cNvPr id="67" name="Rectangle 4">
            <a:extLst>
              <a:ext uri="{FF2B5EF4-FFF2-40B4-BE49-F238E27FC236}">
                <a16:creationId xmlns:a16="http://schemas.microsoft.com/office/drawing/2014/main" id="{62F16121-BF7A-DD3D-344C-FF2F58FF38D7}"/>
              </a:ext>
            </a:extLst>
          </p:cNvPr>
          <p:cNvSpPr>
            <a:spLocks noChangeArrowheads="1"/>
          </p:cNvSpPr>
          <p:nvPr/>
        </p:nvSpPr>
        <p:spPr bwMode="auto">
          <a:xfrm>
            <a:off x="19486256" y="14586224"/>
            <a:ext cx="10515600" cy="1415772"/>
          </a:xfrm>
          <a:prstGeom prst="rect">
            <a:avLst/>
          </a:prstGeom>
          <a:noFill/>
          <a:ln w="25400">
            <a:no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b">
            <a:sp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marL="457200" indent="-457200">
              <a:buFont typeface="Arial" panose="020B0604020202020204" pitchFamily="34" charset="0"/>
              <a:buChar char="•"/>
            </a:pPr>
            <a:r>
              <a:rPr lang="en-US" sz="2800" dirty="0">
                <a:latin typeface="+mn-lt"/>
              </a:rPr>
              <a:t>Added </a:t>
            </a:r>
            <a:r>
              <a:rPr lang="en-US" sz="2800" b="1" dirty="0">
                <a:latin typeface="+mn-lt"/>
              </a:rPr>
              <a:t>scheduler</a:t>
            </a:r>
            <a:r>
              <a:rPr lang="en-US" sz="2800" dirty="0">
                <a:latin typeface="+mn-lt"/>
              </a:rPr>
              <a:t> to dynamically decay learning rates</a:t>
            </a:r>
            <a:endParaRPr lang="en-US" sz="2800" b="1" dirty="0">
              <a:latin typeface="+mn-lt"/>
            </a:endParaRPr>
          </a:p>
          <a:p>
            <a:pPr marL="457200" indent="-457200">
              <a:buFont typeface="Arial" panose="020B0604020202020204" pitchFamily="34" charset="0"/>
              <a:buChar char="•"/>
            </a:pPr>
            <a:r>
              <a:rPr lang="en-US" sz="2800" dirty="0">
                <a:latin typeface="+mn-lt"/>
              </a:rPr>
              <a:t>Streamlined </a:t>
            </a:r>
            <a:r>
              <a:rPr lang="en-US" sz="2800" b="1" dirty="0">
                <a:latin typeface="+mn-lt"/>
              </a:rPr>
              <a:t>Dataset </a:t>
            </a:r>
            <a:r>
              <a:rPr lang="en-US" sz="2800" dirty="0">
                <a:latin typeface="+mn-lt"/>
              </a:rPr>
              <a:t>and </a:t>
            </a:r>
            <a:r>
              <a:rPr lang="en-US" sz="2800" b="1" dirty="0" err="1">
                <a:latin typeface="+mn-lt"/>
              </a:rPr>
              <a:t>DataLoader</a:t>
            </a:r>
            <a:r>
              <a:rPr lang="en-US" sz="2800" b="1" dirty="0">
                <a:latin typeface="+mn-lt"/>
              </a:rPr>
              <a:t> </a:t>
            </a:r>
            <a:r>
              <a:rPr lang="en-US" sz="2800" dirty="0">
                <a:latin typeface="+mn-lt"/>
              </a:rPr>
              <a:t>for higher throughput</a:t>
            </a:r>
          </a:p>
        </p:txBody>
      </p:sp>
      <p:sp>
        <p:nvSpPr>
          <p:cNvPr id="68" name="TextBox 67">
            <a:extLst>
              <a:ext uri="{FF2B5EF4-FFF2-40B4-BE49-F238E27FC236}">
                <a16:creationId xmlns:a16="http://schemas.microsoft.com/office/drawing/2014/main" id="{B0DD3134-EDBE-06CD-529B-EDC4D3B93943}"/>
              </a:ext>
            </a:extLst>
          </p:cNvPr>
          <p:cNvSpPr txBox="1"/>
          <p:nvPr/>
        </p:nvSpPr>
        <p:spPr>
          <a:xfrm>
            <a:off x="13716000" y="13639800"/>
            <a:ext cx="16459200" cy="615553"/>
          </a:xfrm>
          <a:prstGeom prst="rect">
            <a:avLst/>
          </a:prstGeom>
          <a:noFill/>
        </p:spPr>
        <p:txBody>
          <a:bodyPr wrap="square" tIns="91440" bIns="91440" rtlCol="0">
            <a:spAutoFit/>
          </a:bodyPr>
          <a:lstStyle/>
          <a:p>
            <a:pPr algn="ctr"/>
            <a:r>
              <a:rPr lang="en-US" sz="2800" i="1" dirty="0">
                <a:latin typeface="+mn-lt"/>
              </a:rPr>
              <a:t>Figure 2: GHINT Framework</a:t>
            </a:r>
          </a:p>
        </p:txBody>
      </p:sp>
      <p:sp>
        <p:nvSpPr>
          <p:cNvPr id="69" name="Rectangle 4">
            <a:extLst>
              <a:ext uri="{FF2B5EF4-FFF2-40B4-BE49-F238E27FC236}">
                <a16:creationId xmlns:a16="http://schemas.microsoft.com/office/drawing/2014/main" id="{45745935-F7F3-5150-E8E2-7DDA235A8688}"/>
              </a:ext>
            </a:extLst>
          </p:cNvPr>
          <p:cNvSpPr>
            <a:spLocks noChangeArrowheads="1"/>
          </p:cNvSpPr>
          <p:nvPr/>
        </p:nvSpPr>
        <p:spPr bwMode="auto">
          <a:xfrm>
            <a:off x="13716000" y="16459200"/>
            <a:ext cx="16459200" cy="15087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lIns="274320" tIns="274320" rIns="274320" bIns="274320" anchor="t">
            <a:noAutofit/>
          </a:bodyPr>
          <a:lstStyle>
            <a:lvl1pPr>
              <a:defRPr sz="3200">
                <a:solidFill>
                  <a:schemeClr val="tx1"/>
                </a:solidFill>
                <a:latin typeface="Times New Roman" panose="02020603050405020304" pitchFamily="18" charset="0"/>
              </a:defRPr>
            </a:lvl1pPr>
            <a:lvl2pPr marL="742950" indent="-285750">
              <a:defRPr sz="3200">
                <a:solidFill>
                  <a:schemeClr val="tx1"/>
                </a:solidFill>
                <a:latin typeface="Times New Roman" panose="02020603050405020304" pitchFamily="18" charset="0"/>
              </a:defRPr>
            </a:lvl2pPr>
            <a:lvl3pPr marL="1143000" indent="-228600">
              <a:defRPr sz="3200">
                <a:solidFill>
                  <a:schemeClr val="tx1"/>
                </a:solidFill>
                <a:latin typeface="Times New Roman" panose="02020603050405020304" pitchFamily="18" charset="0"/>
              </a:defRPr>
            </a:lvl3pPr>
            <a:lvl4pPr marL="1600200" indent="-228600">
              <a:defRPr sz="3200">
                <a:solidFill>
                  <a:schemeClr val="tx1"/>
                </a:solidFill>
                <a:latin typeface="Times New Roman" panose="02020603050405020304" pitchFamily="18" charset="0"/>
              </a:defRPr>
            </a:lvl4pPr>
            <a:lvl5pPr marL="2057400" indent="-228600">
              <a:defRPr sz="3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Times New Roman" panose="02020603050405020304" pitchFamily="18" charset="0"/>
              </a:defRPr>
            </a:lvl9pPr>
          </a:lstStyle>
          <a:p>
            <a:pPr>
              <a:spcAft>
                <a:spcPts val="1200"/>
              </a:spcAft>
            </a:pPr>
            <a:r>
              <a:rPr lang="en-US" altLang="en-US" sz="6000" dirty="0">
                <a:latin typeface="Arial" panose="020B0604020202020204" pitchFamily="34" charset="0"/>
                <a:cs typeface="Arial" panose="020B0604020202020204" pitchFamily="34" charset="0"/>
              </a:rPr>
              <a:t>Ablation</a:t>
            </a:r>
          </a:p>
          <a:p>
            <a:pPr>
              <a:buNone/>
            </a:pPr>
            <a:r>
              <a:rPr lang="en-US" sz="2800" dirty="0">
                <a:latin typeface="+mn-lt"/>
              </a:rPr>
              <a:t>We conducted ablation study using </a:t>
            </a:r>
            <a:r>
              <a:rPr lang="en-US" sz="2800" dirty="0">
                <a:latin typeface="Courier New" panose="02070309020205020404" pitchFamily="49" charset="0"/>
                <a:cs typeface="Courier New" panose="02070309020205020404" pitchFamily="49" charset="0"/>
              </a:rPr>
              <a:t>TOP</a:t>
            </a:r>
            <a:r>
              <a:rPr lang="en-US" sz="2800" dirty="0">
                <a:latin typeface="+mn-lt"/>
              </a:rPr>
              <a:t> phase II dataset：# train: 4,004; # valid: 445; # test: 1,653</a:t>
            </a:r>
          </a:p>
          <a:p>
            <a:r>
              <a:rPr lang="en-US" sz="2800" dirty="0">
                <a:latin typeface="+mn-lt"/>
              </a:rPr>
              <a:t>It is the most critical to determine which </a:t>
            </a:r>
            <a:r>
              <a:rPr lang="en-US" sz="2800" b="1" dirty="0">
                <a:latin typeface="+mn-lt"/>
              </a:rPr>
              <a:t>protocol embedding model</a:t>
            </a:r>
            <a:r>
              <a:rPr lang="en-US" sz="2800" dirty="0">
                <a:latin typeface="+mn-lt"/>
              </a:rPr>
              <a:t>—</a:t>
            </a:r>
            <a:r>
              <a:rPr lang="en-US" sz="2800" dirty="0">
                <a:latin typeface="Courier New" panose="02070309020205020404" pitchFamily="49" charset="0"/>
                <a:cs typeface="Courier New" panose="02070309020205020404" pitchFamily="49" charset="0"/>
              </a:rPr>
              <a:t>text-embedding-3-large</a:t>
            </a:r>
            <a:r>
              <a:rPr lang="en-US" sz="2800" dirty="0">
                <a:latin typeface="+mn-lt"/>
              </a:rPr>
              <a:t> from OpenAI API or </a:t>
            </a:r>
            <a:r>
              <a:rPr lang="en-US" sz="2800" dirty="0" err="1">
                <a:latin typeface="Courier New" panose="02070309020205020404" pitchFamily="49" charset="0"/>
                <a:cs typeface="Courier New" panose="02070309020205020404" pitchFamily="49" charset="0"/>
              </a:rPr>
              <a:t>ClinicalBERT</a:t>
            </a:r>
            <a:r>
              <a:rPr lang="en-US" sz="2800" dirty="0">
                <a:latin typeface="+mn-lt"/>
              </a:rPr>
              <a:t>—works better. Besides, we experiment with different hyperparameters for </a:t>
            </a:r>
            <a:r>
              <a:rPr lang="en-US" sz="2800" b="1" dirty="0">
                <a:latin typeface="+mn-lt"/>
              </a:rPr>
              <a:t>optimization</a:t>
            </a:r>
            <a:r>
              <a:rPr lang="en-US" sz="2800" dirty="0">
                <a:latin typeface="+mn-lt"/>
              </a:rPr>
              <a:t> and </a:t>
            </a:r>
            <a:r>
              <a:rPr lang="en-US" sz="2800" b="1" dirty="0">
                <a:latin typeface="+mn-lt"/>
              </a:rPr>
              <a:t>HINT Architecture</a:t>
            </a:r>
            <a:r>
              <a:rPr lang="en-US" sz="2800" dirty="0">
                <a:latin typeface="+mn-lt"/>
              </a:rPr>
              <a:t>. Notably, we expect a larger </a:t>
            </a:r>
            <a:r>
              <a:rPr lang="en-US" sz="2800" b="1" dirty="0">
                <a:latin typeface="+mn-lt"/>
              </a:rPr>
              <a:t>embedding output dimension</a:t>
            </a:r>
            <a:r>
              <a:rPr lang="en-US" sz="2800" dirty="0">
                <a:latin typeface="+mn-lt"/>
              </a:rPr>
              <a:t>—into which different modalities are encoded—would boost the model performance.</a:t>
            </a:r>
          </a:p>
        </p:txBody>
      </p:sp>
      <p:graphicFrame>
        <p:nvGraphicFramePr>
          <p:cNvPr id="70" name="Table 69">
            <a:extLst>
              <a:ext uri="{FF2B5EF4-FFF2-40B4-BE49-F238E27FC236}">
                <a16:creationId xmlns:a16="http://schemas.microsoft.com/office/drawing/2014/main" id="{D42CFD5F-8FC9-2DBA-A517-490904B3BCD8}"/>
              </a:ext>
            </a:extLst>
          </p:cNvPr>
          <p:cNvGraphicFramePr>
            <a:graphicFrameLocks noGrp="1"/>
          </p:cNvGraphicFramePr>
          <p:nvPr>
            <p:extLst>
              <p:ext uri="{D42A27DB-BD31-4B8C-83A1-F6EECF244321}">
                <p14:modId xmlns:p14="http://schemas.microsoft.com/office/powerpoint/2010/main" val="246584762"/>
              </p:ext>
            </p:extLst>
          </p:nvPr>
        </p:nvGraphicFramePr>
        <p:xfrm>
          <a:off x="13990319" y="20299680"/>
          <a:ext cx="7772400" cy="4572000"/>
        </p:xfrm>
        <a:graphic>
          <a:graphicData uri="http://schemas.openxmlformats.org/drawingml/2006/table">
            <a:tbl>
              <a:tblPr firstRow="1" bandRow="1">
                <a:tableStyleId>{EB344D84-9AFB-497E-A393-DC336BA19D2E}</a:tableStyleId>
              </a:tblPr>
              <a:tblGrid>
                <a:gridCol w="3657600">
                  <a:extLst>
                    <a:ext uri="{9D8B030D-6E8A-4147-A177-3AD203B41FA5}">
                      <a16:colId xmlns:a16="http://schemas.microsoft.com/office/drawing/2014/main" val="1635350238"/>
                    </a:ext>
                  </a:extLst>
                </a:gridCol>
                <a:gridCol w="4114800">
                  <a:extLst>
                    <a:ext uri="{9D8B030D-6E8A-4147-A177-3AD203B41FA5}">
                      <a16:colId xmlns:a16="http://schemas.microsoft.com/office/drawing/2014/main" val="4209269400"/>
                    </a:ext>
                  </a:extLst>
                </a:gridCol>
              </a:tblGrid>
              <a:tr h="457200">
                <a:tc>
                  <a:txBody>
                    <a:bodyPr/>
                    <a:lstStyle/>
                    <a:p>
                      <a:pPr algn="l" fontAlgn="b"/>
                      <a:r>
                        <a:rPr lang="en-US" sz="2800" u="none" strike="noStrike" dirty="0">
                          <a:solidFill>
                            <a:schemeClr val="tx1"/>
                          </a:solidFill>
                          <a:effectLst/>
                        </a:rPr>
                        <a:t>Hyperparameter</a:t>
                      </a:r>
                      <a:endParaRPr lang="en-US" sz="28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solidFill>
                            <a:schemeClr val="tx1"/>
                          </a:solidFill>
                          <a:effectLst/>
                        </a:rPr>
                        <a:t>Search Space</a:t>
                      </a:r>
                      <a:endParaRPr lang="en-US" sz="28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93918331"/>
                  </a:ext>
                </a:extLst>
              </a:tr>
              <a:tr h="457200">
                <a:tc>
                  <a:txBody>
                    <a:bodyPr/>
                    <a:lstStyle/>
                    <a:p>
                      <a:pPr algn="l" fontAlgn="b"/>
                      <a:r>
                        <a:rPr lang="en-US" sz="2800" u="none" strike="noStrike" dirty="0">
                          <a:effectLst/>
                        </a:rPr>
                        <a:t>embeddings</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[OpenAI, ClinicalBERT]</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0666003"/>
                  </a:ext>
                </a:extLst>
              </a:tr>
              <a:tr h="457200">
                <a:tc>
                  <a:txBody>
                    <a:bodyPr/>
                    <a:lstStyle/>
                    <a:p>
                      <a:pPr algn="l" fontAlgn="b"/>
                      <a:r>
                        <a:rPr lang="en-US" sz="2800" u="none" strike="noStrike" dirty="0">
                          <a:effectLst/>
                        </a:rPr>
                        <a:t>embedding_output_dim</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[64, 128, 256]</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512229488"/>
                  </a:ext>
                </a:extLst>
              </a:tr>
              <a:tr h="457200">
                <a:tc>
                  <a:txBody>
                    <a:bodyPr/>
                    <a:lstStyle/>
                    <a:p>
                      <a:pPr algn="l" fontAlgn="b"/>
                      <a:r>
                        <a:rPr lang="en-US" sz="2800" u="none" strike="noStrike" dirty="0">
                          <a:effectLst/>
                        </a:rPr>
                        <a:t>n_highway</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DiscreteUniform(2, 6)</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7475410"/>
                  </a:ext>
                </a:extLst>
              </a:tr>
              <a:tr h="457200">
                <a:tc>
                  <a:txBody>
                    <a:bodyPr/>
                    <a:lstStyle/>
                    <a:p>
                      <a:pPr algn="l" fontAlgn="b"/>
                      <a:r>
                        <a:rPr lang="en-US" sz="2800" u="none" strike="noStrike" dirty="0">
                          <a:effectLst/>
                        </a:rPr>
                        <a:t>mpnn_depth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DiscreteUniform(2, 10)</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906549552"/>
                  </a:ext>
                </a:extLst>
              </a:tr>
              <a:tr h="457200">
                <a:tc>
                  <a:txBody>
                    <a:bodyPr/>
                    <a:lstStyle/>
                    <a:p>
                      <a:pPr algn="l" fontAlgn="b"/>
                      <a:r>
                        <a:rPr lang="en-US" sz="2800" u="none" strike="noStrike" dirty="0">
                          <a:effectLst/>
                        </a:rPr>
                        <a:t>epoch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10</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513598116"/>
                  </a:ext>
                </a:extLst>
              </a:tr>
              <a:tr h="457200">
                <a:tc>
                  <a:txBody>
                    <a:bodyPr/>
                    <a:lstStyle/>
                    <a:p>
                      <a:pPr algn="l" fontAlgn="b"/>
                      <a:r>
                        <a:rPr lang="en-US" sz="2800" u="none" strike="noStrike" dirty="0">
                          <a:effectLst/>
                        </a:rPr>
                        <a:t>pre_training_epoch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DiscreteUniform(10, 30)</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60085211"/>
                  </a:ext>
                </a:extLst>
              </a:tr>
              <a:tr h="457200">
                <a:tc>
                  <a:txBody>
                    <a:bodyPr/>
                    <a:lstStyle/>
                    <a:p>
                      <a:pPr algn="l" fontAlgn="b"/>
                      <a:r>
                        <a:rPr lang="en-US" sz="2800" u="none" strike="noStrike" dirty="0">
                          <a:effectLst/>
                        </a:rPr>
                        <a:t>lr</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Uniform(1e-4, 1e-3)</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879910782"/>
                  </a:ext>
                </a:extLst>
              </a:tr>
              <a:tr h="457200">
                <a:tc>
                  <a:txBody>
                    <a:bodyPr/>
                    <a:lstStyle/>
                    <a:p>
                      <a:pPr algn="l" fontAlgn="b"/>
                      <a:r>
                        <a:rPr lang="en-US" sz="2800" u="none" strike="noStrike" dirty="0">
                          <a:effectLst/>
                        </a:rPr>
                        <a:t>scheduler</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a:t>
                      </a:r>
                      <a:r>
                        <a:rPr lang="en-US" sz="2400" u="none" strike="noStrike" dirty="0" err="1">
                          <a:effectLst/>
                        </a:rPr>
                        <a:t>StepLR</a:t>
                      </a:r>
                      <a:r>
                        <a:rPr lang="en-US" sz="2400" u="none" strike="noStrike" dirty="0">
                          <a:effectLst/>
                        </a:rPr>
                        <a:t>, </a:t>
                      </a:r>
                      <a:r>
                        <a:rPr lang="en-US" sz="2400" u="none" strike="noStrike" dirty="0" err="1">
                          <a:effectLst/>
                        </a:rPr>
                        <a:t>ReduceLROnPlateau</a:t>
                      </a:r>
                      <a:r>
                        <a:rPr lang="en-US" sz="2800" u="none" strike="noStrike" dirty="0">
                          <a:effectLst/>
                        </a:rPr>
                        <a:t>]</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67319938"/>
                  </a:ext>
                </a:extLst>
              </a:tr>
              <a:tr h="457200">
                <a:tc>
                  <a:txBody>
                    <a:bodyPr/>
                    <a:lstStyle/>
                    <a:p>
                      <a:pPr algn="l" fontAlgn="b"/>
                      <a:r>
                        <a:rPr lang="en-US" sz="2800" u="none" strike="noStrike" dirty="0">
                          <a:effectLst/>
                        </a:rPr>
                        <a:t>scheduler_gamma</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[0.3, 0.5, 0.8]</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08806696"/>
                  </a:ext>
                </a:extLst>
              </a:tr>
            </a:tbl>
          </a:graphicData>
        </a:graphic>
      </p:graphicFrame>
      <p:graphicFrame>
        <p:nvGraphicFramePr>
          <p:cNvPr id="71" name="Table 70">
            <a:extLst>
              <a:ext uri="{FF2B5EF4-FFF2-40B4-BE49-F238E27FC236}">
                <a16:creationId xmlns:a16="http://schemas.microsoft.com/office/drawing/2014/main" id="{47D9F061-930B-E5B4-F940-6DC31F1419FF}"/>
              </a:ext>
            </a:extLst>
          </p:cNvPr>
          <p:cNvGraphicFramePr>
            <a:graphicFrameLocks noGrp="1"/>
          </p:cNvGraphicFramePr>
          <p:nvPr>
            <p:extLst>
              <p:ext uri="{D42A27DB-BD31-4B8C-83A1-F6EECF244321}">
                <p14:modId xmlns:p14="http://schemas.microsoft.com/office/powerpoint/2010/main" val="4200010931"/>
              </p:ext>
            </p:extLst>
          </p:nvPr>
        </p:nvGraphicFramePr>
        <p:xfrm>
          <a:off x="13990320" y="25968960"/>
          <a:ext cx="7772400" cy="4572000"/>
        </p:xfrm>
        <a:graphic>
          <a:graphicData uri="http://schemas.openxmlformats.org/drawingml/2006/table">
            <a:tbl>
              <a:tblPr firstRow="1" bandRow="1">
                <a:tableStyleId>{EB344D84-9AFB-497E-A393-DC336BA19D2E}</a:tableStyleId>
              </a:tblPr>
              <a:tblGrid>
                <a:gridCol w="3657600">
                  <a:extLst>
                    <a:ext uri="{9D8B030D-6E8A-4147-A177-3AD203B41FA5}">
                      <a16:colId xmlns:a16="http://schemas.microsoft.com/office/drawing/2014/main" val="1244558138"/>
                    </a:ext>
                  </a:extLst>
                </a:gridCol>
                <a:gridCol w="2057400">
                  <a:extLst>
                    <a:ext uri="{9D8B030D-6E8A-4147-A177-3AD203B41FA5}">
                      <a16:colId xmlns:a16="http://schemas.microsoft.com/office/drawing/2014/main" val="1722999182"/>
                    </a:ext>
                  </a:extLst>
                </a:gridCol>
                <a:gridCol w="2057400">
                  <a:extLst>
                    <a:ext uri="{9D8B030D-6E8A-4147-A177-3AD203B41FA5}">
                      <a16:colId xmlns:a16="http://schemas.microsoft.com/office/drawing/2014/main" val="1230238643"/>
                    </a:ext>
                  </a:extLst>
                </a:gridCol>
              </a:tblGrid>
              <a:tr h="457200">
                <a:tc>
                  <a:txBody>
                    <a:bodyPr/>
                    <a:lstStyle/>
                    <a:p>
                      <a:pPr algn="l" fontAlgn="b"/>
                      <a:r>
                        <a:rPr lang="en-US" sz="2800" u="none" strike="noStrike" dirty="0">
                          <a:solidFill>
                            <a:schemeClr val="tx1"/>
                          </a:solidFill>
                          <a:effectLst/>
                        </a:rPr>
                        <a:t>Hyperparameter</a:t>
                      </a:r>
                      <a:endParaRPr lang="en-US" sz="28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solidFill>
                            <a:schemeClr val="tx1"/>
                          </a:solidFill>
                          <a:effectLst/>
                        </a:rPr>
                        <a:t>GHINT-v1</a:t>
                      </a:r>
                      <a:endParaRPr lang="en-US" sz="2800" b="0" i="0" u="none" strike="noStrike" dirty="0">
                        <a:solidFill>
                          <a:schemeClr val="tx1"/>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solidFill>
                            <a:schemeClr val="tx1"/>
                          </a:solidFill>
                          <a:effectLst/>
                        </a:rPr>
                        <a:t>GHINT-v2</a:t>
                      </a:r>
                      <a:endParaRPr lang="en-US" sz="2800" b="0" i="0" u="none" strike="noStrike" dirty="0">
                        <a:solidFill>
                          <a:schemeClr val="tx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87152295"/>
                  </a:ext>
                </a:extLst>
              </a:tr>
              <a:tr h="457200">
                <a:tc>
                  <a:txBody>
                    <a:bodyPr/>
                    <a:lstStyle/>
                    <a:p>
                      <a:pPr algn="l" fontAlgn="b"/>
                      <a:r>
                        <a:rPr lang="en-US" sz="2800" u="none" strike="noStrike" dirty="0">
                          <a:effectLst/>
                        </a:rPr>
                        <a:t>embeddings</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OpenAI</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OpenAI</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885604887"/>
                  </a:ext>
                </a:extLst>
              </a:tr>
              <a:tr h="457200">
                <a:tc>
                  <a:txBody>
                    <a:bodyPr/>
                    <a:lstStyle/>
                    <a:p>
                      <a:pPr algn="l" fontAlgn="b"/>
                      <a:r>
                        <a:rPr lang="en-US" sz="2800" u="none" strike="noStrike" dirty="0" err="1">
                          <a:effectLst/>
                        </a:rPr>
                        <a:t>embedding_output_dim</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256</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256</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41981006"/>
                  </a:ext>
                </a:extLst>
              </a:tr>
              <a:tr h="457200">
                <a:tc>
                  <a:txBody>
                    <a:bodyPr/>
                    <a:lstStyle/>
                    <a:p>
                      <a:pPr algn="l" fontAlgn="b"/>
                      <a:r>
                        <a:rPr lang="en-US" sz="2800" u="none" strike="noStrike" dirty="0" err="1">
                          <a:effectLst/>
                        </a:rPr>
                        <a:t>n_highway</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6</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a:effectLst/>
                        </a:rPr>
                        <a:t>5</a:t>
                      </a:r>
                      <a:endParaRPr lang="en-US"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0670232"/>
                  </a:ext>
                </a:extLst>
              </a:tr>
              <a:tr h="457200">
                <a:tc>
                  <a:txBody>
                    <a:bodyPr/>
                    <a:lstStyle/>
                    <a:p>
                      <a:pPr algn="l" fontAlgn="b"/>
                      <a:r>
                        <a:rPr lang="en-US" sz="2800" u="none" strike="noStrike" dirty="0" err="1">
                          <a:effectLst/>
                        </a:rPr>
                        <a:t>mpnn_depth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a:effectLst/>
                        </a:rPr>
                        <a:t>4</a:t>
                      </a:r>
                      <a:endParaRPr lang="en-US"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3</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75225159"/>
                  </a:ext>
                </a:extLst>
              </a:tr>
              <a:tr h="457200">
                <a:tc>
                  <a:txBody>
                    <a:bodyPr/>
                    <a:lstStyle/>
                    <a:p>
                      <a:pPr algn="l" fontAlgn="b"/>
                      <a:r>
                        <a:rPr lang="en-US" sz="2800" u="none" strike="noStrike" dirty="0">
                          <a:effectLst/>
                        </a:rPr>
                        <a:t>epoch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10</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a:effectLst/>
                        </a:rPr>
                        <a:t>10</a:t>
                      </a:r>
                      <a:endParaRPr lang="en-US" sz="2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95074664"/>
                  </a:ext>
                </a:extLst>
              </a:tr>
              <a:tr h="457200">
                <a:tc>
                  <a:txBody>
                    <a:bodyPr/>
                    <a:lstStyle/>
                    <a:p>
                      <a:pPr algn="l" fontAlgn="b"/>
                      <a:r>
                        <a:rPr lang="en-US" sz="2800" u="none" strike="noStrike" dirty="0" err="1">
                          <a:effectLst/>
                        </a:rPr>
                        <a:t>pre_training_epoch</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a:effectLst/>
                        </a:rPr>
                        <a:t>10</a:t>
                      </a:r>
                      <a:endParaRPr lang="en-US" sz="2800" b="0" i="0" u="none" strike="noStrike">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22</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58725861"/>
                  </a:ext>
                </a:extLst>
              </a:tr>
              <a:tr h="457200">
                <a:tc>
                  <a:txBody>
                    <a:bodyPr/>
                    <a:lstStyle/>
                    <a:p>
                      <a:pPr algn="l" fontAlgn="b"/>
                      <a:r>
                        <a:rPr lang="en-US" sz="2800" u="none" strike="noStrike" dirty="0">
                          <a:effectLst/>
                        </a:rPr>
                        <a:t>lr</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2.45E-04</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5.33E-04</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399838869"/>
                  </a:ext>
                </a:extLst>
              </a:tr>
              <a:tr h="457200">
                <a:tc>
                  <a:txBody>
                    <a:bodyPr/>
                    <a:lstStyle/>
                    <a:p>
                      <a:pPr algn="l" fontAlgn="b"/>
                      <a:r>
                        <a:rPr lang="en-US" sz="2800" u="none" strike="noStrike" dirty="0">
                          <a:effectLst/>
                        </a:rPr>
                        <a:t>scheduler</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StepLR</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StepLR</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42266161"/>
                  </a:ext>
                </a:extLst>
              </a:tr>
              <a:tr h="457200">
                <a:tc>
                  <a:txBody>
                    <a:bodyPr/>
                    <a:lstStyle/>
                    <a:p>
                      <a:pPr algn="l" fontAlgn="b"/>
                      <a:r>
                        <a:rPr lang="en-US" sz="2800" u="none" strike="noStrike" dirty="0" err="1">
                          <a:effectLst/>
                        </a:rPr>
                        <a:t>scheduler_gamma</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0.5</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l" fontAlgn="b"/>
                      <a:r>
                        <a:rPr lang="en-US" sz="2800" u="none" strike="noStrike" dirty="0">
                          <a:effectLst/>
                        </a:rPr>
                        <a:t>0.5</a:t>
                      </a:r>
                      <a:endParaRPr lang="en-US" sz="2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251379603"/>
                  </a:ext>
                </a:extLst>
              </a:tr>
            </a:tbl>
          </a:graphicData>
        </a:graphic>
      </p:graphicFrame>
      <p:sp>
        <p:nvSpPr>
          <p:cNvPr id="81" name="TextBox 80">
            <a:extLst>
              <a:ext uri="{FF2B5EF4-FFF2-40B4-BE49-F238E27FC236}">
                <a16:creationId xmlns:a16="http://schemas.microsoft.com/office/drawing/2014/main" id="{37ED7513-4B28-74A1-C48E-D496F280D621}"/>
              </a:ext>
            </a:extLst>
          </p:cNvPr>
          <p:cNvSpPr txBox="1"/>
          <p:nvPr/>
        </p:nvSpPr>
        <p:spPr>
          <a:xfrm>
            <a:off x="13990318" y="30540960"/>
            <a:ext cx="7772401" cy="646331"/>
          </a:xfrm>
          <a:prstGeom prst="rect">
            <a:avLst/>
          </a:prstGeom>
          <a:noFill/>
        </p:spPr>
        <p:txBody>
          <a:bodyPr wrap="square" tIns="91440" bIns="91440" rtlCol="0">
            <a:spAutoFit/>
          </a:bodyPr>
          <a:lstStyle/>
          <a:p>
            <a:pPr algn="ctr"/>
            <a:r>
              <a:rPr lang="en-US" sz="3000" i="1" dirty="0">
                <a:latin typeface="+mn-lt"/>
              </a:rPr>
              <a:t>Table 3: Hyperparameters of the 2 Best Models</a:t>
            </a:r>
          </a:p>
        </p:txBody>
      </p:sp>
      <p:sp>
        <p:nvSpPr>
          <p:cNvPr id="83" name="TextBox 82">
            <a:extLst>
              <a:ext uri="{FF2B5EF4-FFF2-40B4-BE49-F238E27FC236}">
                <a16:creationId xmlns:a16="http://schemas.microsoft.com/office/drawing/2014/main" id="{C01825F5-76E7-E2E5-98D8-9777DC324F65}"/>
              </a:ext>
            </a:extLst>
          </p:cNvPr>
          <p:cNvSpPr txBox="1"/>
          <p:nvPr/>
        </p:nvSpPr>
        <p:spPr>
          <a:xfrm>
            <a:off x="13990318" y="24868816"/>
            <a:ext cx="7772400" cy="646331"/>
          </a:xfrm>
          <a:prstGeom prst="rect">
            <a:avLst/>
          </a:prstGeom>
          <a:noFill/>
        </p:spPr>
        <p:txBody>
          <a:bodyPr wrap="square" tIns="91440" bIns="91440" rtlCol="0">
            <a:spAutoFit/>
          </a:bodyPr>
          <a:lstStyle/>
          <a:p>
            <a:pPr algn="ctr"/>
            <a:r>
              <a:rPr lang="en-US" sz="3000" i="1" dirty="0">
                <a:latin typeface="+mn-lt"/>
              </a:rPr>
              <a:t>Table 2: Search Space of Ablation Study</a:t>
            </a:r>
          </a:p>
        </p:txBody>
      </p:sp>
      <p:sp>
        <p:nvSpPr>
          <p:cNvPr id="84" name="TextBox 83">
            <a:extLst>
              <a:ext uri="{FF2B5EF4-FFF2-40B4-BE49-F238E27FC236}">
                <a16:creationId xmlns:a16="http://schemas.microsoft.com/office/drawing/2014/main" id="{88043BB8-BDDB-2A7A-7F61-D64E7C74C639}"/>
              </a:ext>
            </a:extLst>
          </p:cNvPr>
          <p:cNvSpPr txBox="1"/>
          <p:nvPr/>
        </p:nvSpPr>
        <p:spPr>
          <a:xfrm>
            <a:off x="21971980" y="24868816"/>
            <a:ext cx="8083296" cy="646331"/>
          </a:xfrm>
          <a:prstGeom prst="rect">
            <a:avLst/>
          </a:prstGeom>
          <a:noFill/>
        </p:spPr>
        <p:txBody>
          <a:bodyPr wrap="square" tIns="91440" bIns="91440" rtlCol="0">
            <a:spAutoFit/>
          </a:bodyPr>
          <a:lstStyle/>
          <a:p>
            <a:pPr algn="ctr"/>
            <a:r>
              <a:rPr lang="en-US" sz="3000" i="1" dirty="0">
                <a:latin typeface="+mn-lt"/>
              </a:rPr>
              <a:t>Figure 3: Performance of 44 Ablation</a:t>
            </a:r>
            <a:r>
              <a:rPr lang="zh-CN" altLang="en-US" sz="3000" i="1" dirty="0">
                <a:latin typeface="+mn-lt"/>
              </a:rPr>
              <a:t> </a:t>
            </a:r>
            <a:r>
              <a:rPr lang="en-US" sz="3000" i="1" dirty="0">
                <a:latin typeface="+mn-lt"/>
              </a:rPr>
              <a:t>Experiments</a:t>
            </a:r>
          </a:p>
        </p:txBody>
      </p:sp>
      <p:sp>
        <p:nvSpPr>
          <p:cNvPr id="85" name="TextBox 84">
            <a:extLst>
              <a:ext uri="{FF2B5EF4-FFF2-40B4-BE49-F238E27FC236}">
                <a16:creationId xmlns:a16="http://schemas.microsoft.com/office/drawing/2014/main" id="{8414917E-F146-FC6F-6CEE-FBBD1942FFAD}"/>
              </a:ext>
            </a:extLst>
          </p:cNvPr>
          <p:cNvSpPr txBox="1"/>
          <p:nvPr/>
        </p:nvSpPr>
        <p:spPr>
          <a:xfrm>
            <a:off x="22128480" y="30540960"/>
            <a:ext cx="7772401" cy="646331"/>
          </a:xfrm>
          <a:prstGeom prst="rect">
            <a:avLst/>
          </a:prstGeom>
          <a:noFill/>
        </p:spPr>
        <p:txBody>
          <a:bodyPr wrap="square" tIns="91440" bIns="91440" rtlCol="0">
            <a:spAutoFit/>
          </a:bodyPr>
          <a:lstStyle/>
          <a:p>
            <a:pPr algn="ctr"/>
            <a:r>
              <a:rPr lang="en-US" sz="3000" i="1" dirty="0">
                <a:latin typeface="+mn-lt"/>
              </a:rPr>
              <a:t>Figure 4: Loss Plot of the 2 Best Models</a:t>
            </a:r>
          </a:p>
        </p:txBody>
      </p:sp>
      <p:pic>
        <p:nvPicPr>
          <p:cNvPr id="92" name="Picture 91">
            <a:extLst>
              <a:ext uri="{FF2B5EF4-FFF2-40B4-BE49-F238E27FC236}">
                <a16:creationId xmlns:a16="http://schemas.microsoft.com/office/drawing/2014/main" id="{D2C515A4-EE2E-D380-01A6-5890806D193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1945600" y="25968960"/>
            <a:ext cx="8083296" cy="4754880"/>
          </a:xfrm>
          <a:prstGeom prst="rect">
            <a:avLst/>
          </a:prstGeom>
        </p:spPr>
      </p:pic>
      <p:pic>
        <p:nvPicPr>
          <p:cNvPr id="94" name="Picture 93">
            <a:extLst>
              <a:ext uri="{FF2B5EF4-FFF2-40B4-BE49-F238E27FC236}">
                <a16:creationId xmlns:a16="http://schemas.microsoft.com/office/drawing/2014/main" id="{9E01BB97-7760-041F-AC39-F82A82A0EB3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2015704" y="20299680"/>
            <a:ext cx="8083296" cy="4754880"/>
          </a:xfrm>
          <a:prstGeom prst="rect">
            <a:avLst/>
          </a:prstGeom>
        </p:spPr>
      </p:pic>
      <p:sp>
        <p:nvSpPr>
          <p:cNvPr id="3" name="TextBox 2">
            <a:extLst>
              <a:ext uri="{FF2B5EF4-FFF2-40B4-BE49-F238E27FC236}">
                <a16:creationId xmlns:a16="http://schemas.microsoft.com/office/drawing/2014/main" id="{745D0A61-B36F-AD4F-11FC-B92950498DFA}"/>
              </a:ext>
            </a:extLst>
          </p:cNvPr>
          <p:cNvSpPr txBox="1"/>
          <p:nvPr/>
        </p:nvSpPr>
        <p:spPr>
          <a:xfrm>
            <a:off x="30632400" y="20308669"/>
            <a:ext cx="11887200" cy="646331"/>
          </a:xfrm>
          <a:prstGeom prst="rect">
            <a:avLst/>
          </a:prstGeom>
          <a:noFill/>
        </p:spPr>
        <p:txBody>
          <a:bodyPr wrap="square" tIns="91440" bIns="91440" rtlCol="0">
            <a:spAutoFit/>
          </a:bodyPr>
          <a:lstStyle/>
          <a:p>
            <a:pPr algn="ctr"/>
            <a:r>
              <a:rPr lang="en-US" sz="3000" i="1" dirty="0">
                <a:latin typeface="+mn-lt"/>
              </a:rPr>
              <a:t>Figure </a:t>
            </a:r>
            <a:r>
              <a:rPr lang="en-US" altLang="zh-CN" sz="3000" i="1" dirty="0">
                <a:latin typeface="+mn-lt"/>
              </a:rPr>
              <a:t>5</a:t>
            </a:r>
            <a:r>
              <a:rPr lang="en-US" sz="3000" i="1" dirty="0">
                <a:latin typeface="+mn-lt"/>
              </a:rPr>
              <a:t>: Hyperparameter Importance of Ablation Study</a:t>
            </a:r>
          </a:p>
        </p:txBody>
      </p:sp>
    </p:spTree>
    <p:extLst>
      <p:ext uri="{BB962C8B-B14F-4D97-AF65-F5344CB8AC3E}">
        <p14:creationId xmlns:p14="http://schemas.microsoft.com/office/powerpoint/2010/main" val="3779176335"/>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365125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365125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3081</TotalTime>
  <Pages>1</Pages>
  <Words>1078</Words>
  <Application>Microsoft Macintosh PowerPoint</Application>
  <PresentationFormat>Custom</PresentationFormat>
  <Paragraphs>190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Narrow</vt:lpstr>
      <vt:lpstr>Arial</vt:lpstr>
      <vt:lpstr>Courier New</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dc:title>
  <dc:subject/>
  <dc:creator/>
  <cp:keywords/>
  <dc:description/>
  <cp:lastModifiedBy>Sean Xu</cp:lastModifiedBy>
  <cp:revision>303</cp:revision>
  <cp:lastPrinted>2025-04-22T05:00:43Z</cp:lastPrinted>
  <dcterms:created xsi:type="dcterms:W3CDTF">1998-03-03T17:19:34Z</dcterms:created>
  <dcterms:modified xsi:type="dcterms:W3CDTF">2025-04-22T15:30:53Z</dcterms:modified>
</cp:coreProperties>
</file>