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C99AD-9020-404F-973F-9DB0179C4B67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14FF6-5E02-46CC-87D3-1AD9B7F4AC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41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14FF6-5E02-46CC-87D3-1AD9B7F4AC1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601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8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245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623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16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168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228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9837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2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410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35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2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F843B29-A455-421E-9DD3-CF25311FB998}" type="datetimeFigureOut">
              <a:rPr lang="ru-RU" smtClean="0"/>
              <a:t>04.07.2025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B096D80-60EB-4134-AB9E-818E75AC23C4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8206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2%D0%B8%D1%85%D1%80%D1%8C_%D0%9C%D0%B5%D1%80%D1%81%D0%B5%D0%BD%D0%BD%D0%B0" TargetMode="External"/><Relationship Id="rId2" Type="http://schemas.openxmlformats.org/officeDocument/2006/relationships/hyperlink" Target="https://docs.python.org/3/library/random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l.acm.org/toc/tomacs/1998/8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E1E9FD-3246-A032-7434-997ED6DE76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 генерации случайных чисел.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0AAED8-1557-2225-6512-570F5011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r"/>
            <a:endParaRPr lang="ru-RU" dirty="0"/>
          </a:p>
          <a:p>
            <a:pPr algn="r"/>
            <a:endParaRPr lang="ru-RU" dirty="0"/>
          </a:p>
          <a:p>
            <a:pPr algn="r"/>
            <a:r>
              <a:rPr lang="ru-RU" dirty="0"/>
              <a:t>Подготовил Буров А.В.</a:t>
            </a:r>
          </a:p>
        </p:txBody>
      </p:sp>
    </p:spTree>
    <p:extLst>
      <p:ext uri="{BB962C8B-B14F-4D97-AF65-F5344CB8AC3E}">
        <p14:creationId xmlns:p14="http://schemas.microsoft.com/office/powerpoint/2010/main" val="286105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B22E47-5E7E-6778-C792-23C45DB5A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Код генерации псевдослучайных чисел на языке </a:t>
            </a:r>
            <a:r>
              <a:rPr lang="en-US" dirty="0"/>
              <a:t>Python.</a:t>
            </a:r>
            <a:r>
              <a:rPr lang="ru-RU" dirty="0"/>
              <a:t>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A9B1672-6C4B-1F50-37B9-11EE11F32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220" y="2286000"/>
            <a:ext cx="9208509" cy="3594100"/>
          </a:xfrm>
        </p:spPr>
      </p:pic>
    </p:spTree>
    <p:extLst>
      <p:ext uri="{BB962C8B-B14F-4D97-AF65-F5344CB8AC3E}">
        <p14:creationId xmlns:p14="http://schemas.microsoft.com/office/powerpoint/2010/main" val="359658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157FF-172B-6556-17EF-87349A2A8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0A6C50-B1FA-1CBF-0587-9B585A039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78" y="1458885"/>
            <a:ext cx="9604744" cy="501673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ru-RU" i="1" u="sng" dirty="0"/>
              <a:t>Рассмотрим код:</a:t>
            </a:r>
          </a:p>
          <a:p>
            <a:pPr marL="0" indent="0">
              <a:buNone/>
            </a:pPr>
            <a:r>
              <a:rPr lang="ru-RU" dirty="0"/>
              <a:t>1)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Import random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– что бы генерация работала импортируем встроенный модуль рандом.</a:t>
            </a:r>
          </a:p>
          <a:p>
            <a:pPr marL="0" indent="0">
              <a:buNone/>
            </a:pPr>
            <a:r>
              <a:rPr lang="ru-RU" dirty="0"/>
              <a:t>2)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mass=[] </a:t>
            </a:r>
            <a:r>
              <a:rPr lang="en-US" dirty="0"/>
              <a:t>– </a:t>
            </a:r>
            <a:r>
              <a:rPr lang="ru-RU" dirty="0"/>
              <a:t>создаем массив с именем </a:t>
            </a:r>
            <a:r>
              <a:rPr lang="en-US" dirty="0"/>
              <a:t>mass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while True </a:t>
            </a:r>
            <a:r>
              <a:rPr lang="en-US" dirty="0"/>
              <a:t>– </a:t>
            </a:r>
            <a:r>
              <a:rPr lang="ru-RU" dirty="0"/>
              <a:t>создаем бесконечный цикл.</a:t>
            </a:r>
          </a:p>
          <a:p>
            <a:pPr marL="0" indent="0">
              <a:buNone/>
            </a:pPr>
            <a:r>
              <a:rPr lang="ru-RU" dirty="0"/>
              <a:t>4) Выводим через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print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сообщение с выбором для пользователя.</a:t>
            </a:r>
          </a:p>
          <a:p>
            <a:pPr marL="0" indent="0">
              <a:buNone/>
            </a:pPr>
            <a:r>
              <a:rPr lang="ru-RU" dirty="0"/>
              <a:t>5) Создаем переменную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Х</a:t>
            </a:r>
            <a:r>
              <a:rPr lang="ru-RU" dirty="0"/>
              <a:t> для хранения выбора пользователя.</a:t>
            </a:r>
          </a:p>
          <a:p>
            <a:pPr marL="0" indent="0">
              <a:buNone/>
            </a:pPr>
            <a:r>
              <a:rPr lang="ru-RU" dirty="0"/>
              <a:t>6) Используем оператор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ru-RU" dirty="0"/>
              <a:t>для выбора условия число </a:t>
            </a:r>
            <a:r>
              <a:rPr lang="ru-RU" sz="2300" b="1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b="1" i="1" dirty="0"/>
              <a:t> </a:t>
            </a:r>
            <a:r>
              <a:rPr lang="ru-RU" dirty="0">
                <a:solidFill>
                  <a:schemeClr val="accent2"/>
                </a:solidFill>
              </a:rPr>
              <a:t>генерация</a:t>
            </a:r>
            <a:r>
              <a:rPr lang="ru-RU" dirty="0"/>
              <a:t>, </a:t>
            </a:r>
            <a:r>
              <a:rPr lang="ru-RU" sz="2300" b="1" i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dirty="0"/>
              <a:t> </a:t>
            </a:r>
            <a:r>
              <a:rPr lang="ru-RU" dirty="0">
                <a:solidFill>
                  <a:schemeClr val="accent2"/>
                </a:solidFill>
              </a:rPr>
              <a:t>выход из цикла</a:t>
            </a:r>
          </a:p>
          <a:p>
            <a:pPr marL="0" indent="0">
              <a:buNone/>
            </a:pPr>
            <a:r>
              <a:rPr lang="ru-RU" dirty="0"/>
              <a:t>7) При выборе </a:t>
            </a:r>
            <a:r>
              <a:rPr lang="ru-RU" sz="2200" b="1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ru-RU" dirty="0"/>
              <a:t> мы заходим в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if</a:t>
            </a:r>
            <a:r>
              <a:rPr lang="en-US" dirty="0"/>
              <a:t> </a:t>
            </a:r>
            <a:r>
              <a:rPr lang="ru-RU" dirty="0"/>
              <a:t>где вызываем модуль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ru-RU" dirty="0"/>
              <a:t> для генерации числа             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от 1 до 100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затем выводим его на консоль и через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append</a:t>
            </a:r>
            <a:r>
              <a:rPr lang="en-US" dirty="0"/>
              <a:t> </a:t>
            </a:r>
            <a:r>
              <a:rPr lang="ru-RU" dirty="0"/>
              <a:t>добавляем его в массив.</a:t>
            </a:r>
          </a:p>
          <a:p>
            <a:pPr marL="0" indent="0">
              <a:buNone/>
            </a:pPr>
            <a:r>
              <a:rPr lang="ru-RU" dirty="0"/>
              <a:t>8) Если выбирают число</a:t>
            </a:r>
            <a:r>
              <a:rPr lang="ru-RU" dirty="0">
                <a:solidFill>
                  <a:schemeClr val="accent2"/>
                </a:solidFill>
              </a:rPr>
              <a:t> </a:t>
            </a:r>
            <a:r>
              <a:rPr lang="ru-RU" sz="2300" b="1" i="1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ru-RU" dirty="0">
                <a:solidFill>
                  <a:schemeClr val="accent2"/>
                </a:solidFill>
              </a:rPr>
              <a:t>,</a:t>
            </a:r>
            <a:r>
              <a:rPr lang="ru-RU" dirty="0"/>
              <a:t> то цикл прекращается </a:t>
            </a:r>
          </a:p>
          <a:p>
            <a:pPr marL="0" indent="0">
              <a:buNone/>
            </a:pPr>
            <a:r>
              <a:rPr lang="ru-RU" dirty="0"/>
              <a:t>9) В конце мы проходимся циклом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en-US" dirty="0"/>
              <a:t> </a:t>
            </a:r>
            <a:r>
              <a:rPr lang="ru-RU" dirty="0"/>
              <a:t>по массиву что бы напечатать его числа с добавлением в цикл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for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/>
              <a:t>указания диапазона элементов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[:-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]</a:t>
            </a:r>
            <a:r>
              <a:rPr lang="ru-RU" b="1" i="1" dirty="0"/>
              <a:t> , </a:t>
            </a:r>
            <a:r>
              <a:rPr lang="ru-RU" dirty="0"/>
              <a:t>в данном случае последний элемент массива не будет напечатан.</a:t>
            </a:r>
          </a:p>
        </p:txBody>
      </p:sp>
    </p:spTree>
    <p:extLst>
      <p:ext uri="{BB962C8B-B14F-4D97-AF65-F5344CB8AC3E}">
        <p14:creationId xmlns:p14="http://schemas.microsoft.com/office/powerpoint/2010/main" val="405829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9983E-4BD5-9AD3-1C44-2FB02134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 модуля рандом и почему это псевдослучайные числа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B72DE7-7CE7-0E79-809D-5F9657BB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344" y="1874518"/>
            <a:ext cx="9473740" cy="4572002"/>
          </a:xfrm>
        </p:spPr>
        <p:txBody>
          <a:bodyPr>
            <a:normAutofit fontScale="85000" lnSpcReduction="10000"/>
          </a:bodyPr>
          <a:lstStyle/>
          <a:p>
            <a:r>
              <a:rPr lang="ru-RU" b="1" i="1" dirty="0"/>
              <a:t>Если углубиться в работу модуля </a:t>
            </a:r>
            <a:r>
              <a:rPr lang="ru-RU" dirty="0"/>
              <a:t>то узнаем что он зависит от функции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random</a:t>
            </a:r>
            <a:r>
              <a:rPr lang="ru-RU" dirty="0">
                <a:solidFill>
                  <a:schemeClr val="accent2"/>
                </a:solidFill>
              </a:rPr>
              <a:t>,</a:t>
            </a:r>
            <a:r>
              <a:rPr lang="ru-RU" dirty="0"/>
              <a:t> а она </a:t>
            </a:r>
            <a:r>
              <a:rPr lang="ru-RU" dirty="0">
                <a:solidFill>
                  <a:schemeClr val="accent2"/>
                </a:solidFill>
              </a:rPr>
              <a:t>генерирует числа</a:t>
            </a:r>
            <a:r>
              <a:rPr lang="ru-RU" dirty="0"/>
              <a:t>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с плавающей запятой от 0.0 до 1.0 </a:t>
            </a:r>
            <a:r>
              <a:rPr lang="ru-RU" dirty="0"/>
              <a:t>с помощью </a:t>
            </a:r>
            <a:r>
              <a:rPr lang="ru-RU" dirty="0">
                <a:solidFill>
                  <a:schemeClr val="accent2"/>
                </a:solidFill>
              </a:rPr>
              <a:t>генератора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Вихрь </a:t>
            </a:r>
            <a:r>
              <a:rPr lang="ru-RU" b="1" i="1" dirty="0" err="1">
                <a:solidFill>
                  <a:schemeClr val="accent1">
                    <a:lumMod val="75000"/>
                  </a:schemeClr>
                </a:solidFill>
              </a:rPr>
              <a:t>Мерсенна</a:t>
            </a:r>
            <a:r>
              <a:rPr lang="ru-RU" dirty="0"/>
              <a:t>, </a:t>
            </a:r>
          </a:p>
          <a:p>
            <a:r>
              <a:rPr lang="ru-RU" dirty="0"/>
              <a:t>работает он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на языке программирования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ru-RU" dirty="0"/>
              <a:t>. Написан японскими учёными Макото Мацумото и </a:t>
            </a:r>
            <a:r>
              <a:rPr lang="ru-RU" dirty="0" err="1"/>
              <a:t>Такудзи</a:t>
            </a:r>
            <a:r>
              <a:rPr lang="ru-RU" dirty="0"/>
              <a:t> Нисимура.</a:t>
            </a:r>
          </a:p>
          <a:p>
            <a:r>
              <a:rPr lang="ru-RU" b="1" i="1" dirty="0"/>
              <a:t>Если продолжим разбираться в работе вихря </a:t>
            </a:r>
            <a:r>
              <a:rPr lang="ru-RU" dirty="0"/>
              <a:t>то мы узнаем что он генерирует псевдослучайные последовательности чисел</a:t>
            </a:r>
            <a:r>
              <a:rPr lang="en-US" dirty="0"/>
              <a:t> </a:t>
            </a:r>
            <a:r>
              <a:rPr lang="ru-RU" dirty="0"/>
              <a:t>с периодом равным одному из простых чисел </a:t>
            </a:r>
            <a:r>
              <a:rPr lang="ru-RU" dirty="0" err="1"/>
              <a:t>Мерсенна</a:t>
            </a:r>
            <a:r>
              <a:rPr lang="ru-RU" dirty="0"/>
              <a:t> это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число 2</a:t>
            </a:r>
            <a:r>
              <a:rPr lang="ru-RU" b="1" i="1" baseline="30000" dirty="0">
                <a:solidFill>
                  <a:schemeClr val="accent1">
                    <a:lumMod val="75000"/>
                  </a:schemeClr>
                </a:solidFill>
              </a:rPr>
              <a:t>19937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−1   </a:t>
            </a:r>
            <a:r>
              <a:rPr lang="ru-RU" dirty="0"/>
              <a:t>– это огромное по длине число и перебор такого периода займет миллионы лет. Если пройти это число при генерации то последовательность чисел начнет повторяться. На практике период настолько велик, что это незаметно, но теоретически возможно.</a:t>
            </a:r>
          </a:p>
          <a:p>
            <a:r>
              <a:rPr lang="ru-RU" b="1" i="1" dirty="0"/>
              <a:t>Все числа </a:t>
            </a:r>
            <a:r>
              <a:rPr lang="ru-RU" b="1" i="1" dirty="0">
                <a:solidFill>
                  <a:schemeClr val="accent2"/>
                </a:solidFill>
              </a:rPr>
              <a:t>вычисляются по формуле</a:t>
            </a:r>
            <a:r>
              <a:rPr lang="ru-RU" b="1" i="1" dirty="0"/>
              <a:t> </a:t>
            </a:r>
            <a:r>
              <a:rPr lang="ru-RU" dirty="0"/>
              <a:t>из начального значения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seed()</a:t>
            </a:r>
            <a:r>
              <a:rPr lang="ru-RU" dirty="0"/>
              <a:t>.</a:t>
            </a:r>
          </a:p>
          <a:p>
            <a:r>
              <a:rPr lang="ru-RU" dirty="0"/>
              <a:t>Поэтому генератор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не подходит для криптографии </a:t>
            </a:r>
            <a:r>
              <a:rPr lang="ru-RU" dirty="0"/>
              <a:t>так как последовательность можно </a:t>
            </a:r>
            <a:r>
              <a:rPr lang="ru-RU" dirty="0">
                <a:solidFill>
                  <a:schemeClr val="accent2"/>
                </a:solidFill>
              </a:rPr>
              <a:t>подобрать</a:t>
            </a:r>
            <a:r>
              <a:rPr lang="ru-RU" dirty="0"/>
              <a:t>. Зная начальное состояние, можно предсказать все следующие числа. </a:t>
            </a:r>
          </a:p>
          <a:p>
            <a:r>
              <a:rPr lang="ru-RU" dirty="0"/>
              <a:t>А если </a:t>
            </a:r>
            <a:r>
              <a:rPr lang="ru-RU" b="1" i="1" dirty="0">
                <a:solidFill>
                  <a:schemeClr val="accent1">
                    <a:lumMod val="75000"/>
                  </a:schemeClr>
                </a:solidFill>
              </a:rPr>
              <a:t>знать несколько чисел подряд</a:t>
            </a:r>
            <a:r>
              <a:rPr lang="ru-RU" dirty="0"/>
              <a:t>, то можно восстановить состояние генератора.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360981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383B3-67B3-2DDF-14F4-5F427968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5EB35-7CDD-347B-3212-AE384FCD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628" y="1215734"/>
            <a:ext cx="10386753" cy="5259882"/>
          </a:xfrm>
        </p:spPr>
        <p:txBody>
          <a:bodyPr>
            <a:normAutofit/>
          </a:bodyPr>
          <a:lstStyle/>
          <a:p>
            <a:r>
              <a:rPr lang="ru-RU" b="1" i="1" dirty="0"/>
              <a:t>На основании прочитанного сделаем вывод</a:t>
            </a:r>
            <a:r>
              <a:rPr lang="en-US" b="1" i="1" dirty="0"/>
              <a:t> </a:t>
            </a:r>
            <a:r>
              <a:rPr lang="ru-RU" b="1" i="1" dirty="0"/>
              <a:t>о том, почему числа псевдослучайные</a:t>
            </a:r>
            <a:r>
              <a:rPr lang="en-US" b="1" i="1" dirty="0"/>
              <a:t>:</a:t>
            </a:r>
            <a:r>
              <a:rPr lang="ru-RU" b="1" i="1" dirty="0"/>
              <a:t>        		</a:t>
            </a:r>
            <a:r>
              <a:rPr lang="ru-RU" b="1" dirty="0"/>
              <a:t>1</a:t>
            </a:r>
            <a:r>
              <a:rPr lang="ru-RU" dirty="0"/>
              <a:t> - Они </a:t>
            </a:r>
            <a:r>
              <a:rPr lang="ru-RU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вычисляются по алгоритму</a:t>
            </a:r>
            <a:r>
              <a:rPr lang="ru-RU" dirty="0"/>
              <a:t>, а не берутся из природы.</a:t>
            </a:r>
            <a:br>
              <a:rPr lang="en-US" dirty="0"/>
            </a:br>
            <a:r>
              <a:rPr lang="ru-RU" dirty="0"/>
              <a:t>		</a:t>
            </a:r>
            <a:r>
              <a:rPr lang="ru-RU" b="1" dirty="0"/>
              <a:t>2</a:t>
            </a:r>
            <a:r>
              <a:rPr lang="ru-RU" dirty="0"/>
              <a:t> - Их </a:t>
            </a:r>
            <a:r>
              <a:rPr lang="ru-RU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можно предсказать</a:t>
            </a:r>
            <a:r>
              <a:rPr lang="ru-RU" i="1" dirty="0"/>
              <a:t>, </a:t>
            </a:r>
            <a:r>
              <a:rPr lang="ru-RU" dirty="0"/>
              <a:t>зная начальное состояние.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		3</a:t>
            </a:r>
            <a:r>
              <a:rPr lang="ru-RU" dirty="0"/>
              <a:t> - Они </a:t>
            </a:r>
            <a:r>
              <a:rPr lang="ru-RU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имеют конечный период</a:t>
            </a:r>
            <a:r>
              <a:rPr lang="ru-RU" dirty="0"/>
              <a:t>,</a:t>
            </a:r>
            <a:r>
              <a:rPr lang="ru-RU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ru-RU" dirty="0"/>
              <a:t>хоть и очень большой.</a:t>
            </a:r>
            <a:endParaRPr lang="en-US" dirty="0"/>
          </a:p>
          <a:p>
            <a:pPr marL="1440000">
              <a:spcBef>
                <a:spcPts val="2400"/>
              </a:spcBef>
            </a:pPr>
            <a:r>
              <a:rPr lang="ru-RU" b="1" i="1" dirty="0"/>
              <a:t>Генератор </a:t>
            </a:r>
            <a:r>
              <a:rPr lang="ru-RU" b="1" i="1" dirty="0">
                <a:solidFill>
                  <a:schemeClr val="accent2"/>
                </a:solidFill>
              </a:rPr>
              <a:t>подойдет</a:t>
            </a:r>
            <a:r>
              <a:rPr lang="ru-RU" b="1" i="1" dirty="0"/>
              <a:t> для: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/>
              <a:t>			1</a:t>
            </a:r>
            <a:r>
              <a:rPr lang="ru-RU" dirty="0"/>
              <a:t> - Моделирования (физики, финансов)</a:t>
            </a:r>
            <a:br>
              <a:rPr lang="ru-RU" dirty="0"/>
            </a:br>
            <a:r>
              <a:rPr lang="ru-RU" dirty="0"/>
              <a:t>			</a:t>
            </a:r>
            <a:r>
              <a:rPr lang="ru-RU" b="1" dirty="0"/>
              <a:t>2</a:t>
            </a:r>
            <a:r>
              <a:rPr lang="ru-RU" dirty="0"/>
              <a:t> - Генерации уровней в играх</a:t>
            </a:r>
            <a:br>
              <a:rPr lang="ru-RU" dirty="0"/>
            </a:br>
            <a:r>
              <a:rPr lang="ru-RU" dirty="0"/>
              <a:t>			</a:t>
            </a:r>
            <a:r>
              <a:rPr lang="ru-RU" b="1" dirty="0"/>
              <a:t>3 </a:t>
            </a:r>
            <a:r>
              <a:rPr lang="ru-RU" dirty="0"/>
              <a:t>- Тестирования программ</a:t>
            </a:r>
            <a:br>
              <a:rPr lang="ru-RU" dirty="0"/>
            </a:br>
            <a:r>
              <a:rPr lang="ru-RU" dirty="0"/>
              <a:t>			</a:t>
            </a:r>
            <a:r>
              <a:rPr lang="ru-RU" b="1" dirty="0"/>
              <a:t>4</a:t>
            </a:r>
            <a:r>
              <a:rPr lang="ru-RU" dirty="0"/>
              <a:t> - Машинного обучения (разделения данных)</a:t>
            </a:r>
          </a:p>
          <a:p>
            <a:pPr marL="4320000">
              <a:spcBef>
                <a:spcPts val="1800"/>
              </a:spcBef>
            </a:pPr>
            <a:r>
              <a:rPr lang="ru-RU" b="1" i="1" dirty="0"/>
              <a:t>И </a:t>
            </a:r>
            <a:r>
              <a:rPr lang="ru-RU" b="1" i="1" dirty="0">
                <a:solidFill>
                  <a:schemeClr val="accent2"/>
                </a:solidFill>
              </a:rPr>
              <a:t>не подойдет</a:t>
            </a:r>
            <a:r>
              <a:rPr lang="ru-RU" b="1" i="1" dirty="0"/>
              <a:t> для: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b="1" dirty="0"/>
              <a:t>						1</a:t>
            </a:r>
            <a:r>
              <a:rPr lang="ru-RU" dirty="0"/>
              <a:t> - </a:t>
            </a:r>
            <a:r>
              <a:rPr lang="ru-RU" strike="sngStrike" dirty="0"/>
              <a:t>Пароли / токены</a:t>
            </a:r>
            <a:br>
              <a:rPr lang="ru-RU" dirty="0"/>
            </a:br>
            <a:r>
              <a:rPr lang="ru-RU" dirty="0"/>
              <a:t>						</a:t>
            </a:r>
            <a:r>
              <a:rPr lang="ru-RU" b="1" dirty="0"/>
              <a:t>2 </a:t>
            </a:r>
            <a:r>
              <a:rPr lang="ru-RU" dirty="0"/>
              <a:t>- </a:t>
            </a:r>
            <a:r>
              <a:rPr lang="ru-RU" strike="sngStrike" dirty="0"/>
              <a:t>Шифрование</a:t>
            </a:r>
          </a:p>
        </p:txBody>
      </p:sp>
    </p:spTree>
    <p:extLst>
      <p:ext uri="{BB962C8B-B14F-4D97-AF65-F5344CB8AC3E}">
        <p14:creationId xmlns:p14="http://schemas.microsoft.com/office/powerpoint/2010/main" val="72118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EEC69C9-05B0-C785-2095-FD99B555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323" y="801293"/>
            <a:ext cx="8837815" cy="525541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700" dirty="0"/>
              <a:t>Список используемой литературы:</a:t>
            </a:r>
            <a:br>
              <a:rPr lang="ru-RU" sz="2700" dirty="0"/>
            </a:br>
            <a:br>
              <a:rPr lang="ru-RU" sz="2700" dirty="0"/>
            </a:br>
            <a:r>
              <a:rPr lang="ru-RU" sz="2000" dirty="0"/>
              <a:t>1 - Документация </a:t>
            </a:r>
            <a:r>
              <a:rPr lang="en-US" sz="2000" dirty="0"/>
              <a:t>Python  </a:t>
            </a:r>
            <a:r>
              <a:rPr lang="en-US" sz="2000" dirty="0">
                <a:hlinkClick r:id="rId2"/>
              </a:rPr>
              <a:t>https://docs.python.org/3/library/random.html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2 - Википедия </a:t>
            </a:r>
            <a:r>
              <a:rPr lang="en-US" sz="2000" dirty="0">
                <a:hlinkClick r:id="rId3"/>
              </a:rPr>
              <a:t>https://ru.wikipedia.org/wiki/%D0%92%D0%B8%D1%85%D1%80%D1%8C_%D0%9C%D0%B5%D1%80%D1%81%D0%B5%D0%BD%D0%BD%D0%B0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3 - Журнал </a:t>
            </a:r>
            <a:r>
              <a:rPr lang="en-US" sz="2000" dirty="0"/>
              <a:t>ACM Transactions on Modeling and Computer Simulation, volume 8, Issue 1 Jan, 1998,</a:t>
            </a:r>
            <a:br>
              <a:rPr lang="en-US" sz="2000" b="1" dirty="0"/>
            </a:br>
            <a:r>
              <a:rPr lang="en-US" sz="2000" dirty="0"/>
              <a:t>pp. 3-30.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https://dl.acm.org/toc/tomacs/1998/8/1</a:t>
            </a:r>
            <a:br>
              <a:rPr lang="ru-RU" sz="2000" dirty="0"/>
            </a:br>
            <a:br>
              <a:rPr lang="ru-RU" sz="2000" dirty="0"/>
            </a:br>
            <a:br>
              <a:rPr lang="ru-RU" sz="2000" dirty="0"/>
            </a:br>
            <a:br>
              <a:rPr lang="ru-RU" dirty="0"/>
            </a:br>
            <a:r>
              <a:rPr lang="ru-RU" sz="6000" dirty="0"/>
              <a:t>Спасибо за внимание.</a:t>
            </a:r>
          </a:p>
        </p:txBody>
      </p:sp>
    </p:spTree>
    <p:extLst>
      <p:ext uri="{BB962C8B-B14F-4D97-AF65-F5344CB8AC3E}">
        <p14:creationId xmlns:p14="http://schemas.microsoft.com/office/powerpoint/2010/main" val="3266682986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219</TotalTime>
  <Words>597</Words>
  <Application>Microsoft Office PowerPoint</Application>
  <PresentationFormat>Широкоэкранный</PresentationFormat>
  <Paragraphs>32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Corbel</vt:lpstr>
      <vt:lpstr>Gill Sans MT</vt:lpstr>
      <vt:lpstr>Impact</vt:lpstr>
      <vt:lpstr>Эмблема</vt:lpstr>
      <vt:lpstr>Алгоритм генерации случайных чисел.</vt:lpstr>
      <vt:lpstr>Код генерации псевдослучайных чисел на языке Python. </vt:lpstr>
      <vt:lpstr>Анализ кода</vt:lpstr>
      <vt:lpstr>Анализ модуля рандом и почему это псевдослучайные числа</vt:lpstr>
      <vt:lpstr>Выводы</vt:lpstr>
      <vt:lpstr>Список используемой литературы:  1 - Документация Python  https://docs.python.org/3/library/random.html  2 - Википедия https://ru.wikipedia.org/wiki/%D0%92%D0%B8%D1%85%D1%80%D1%8C_%D0%9C%D0%B5%D1%80%D1%81%D0%B5%D0%BD%D0%BD%D0%B0  3 - Журнал ACM Transactions on Modeling and Computer Simulation, volume 8, Issue 1 Jan, 1998, pp. 3-30. https://dl.acm.org/toc/tomacs/1998/8/1    Спасибо за внимание.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Буров</dc:creator>
  <cp:lastModifiedBy>Алексей Буров</cp:lastModifiedBy>
  <cp:revision>5</cp:revision>
  <dcterms:created xsi:type="dcterms:W3CDTF">2025-06-24T19:57:09Z</dcterms:created>
  <dcterms:modified xsi:type="dcterms:W3CDTF">2025-07-04T18:55:44Z</dcterms:modified>
</cp:coreProperties>
</file>