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1_F7949D0F.xml" ContentType="application/vnd.ms-powerpoint.comments+xml"/>
  <Override PartName="/ppt/comments/modernComment_102_5993E354.xml" ContentType="application/vnd.ms-powerpoint.comments+xml"/>
  <Override PartName="/ppt/comments/modernComment_105_3B394BBB.xml" ContentType="application/vnd.ms-powerpoint.comments+xml"/>
  <Override PartName="/ppt/comments/modernComment_106_12C46279.xml" ContentType="application/vnd.ms-powerpoint.comments+xml"/>
  <Override PartName="/ppt/comments/modernComment_109_D39759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856" r:id="rId2"/>
  </p:sldMasterIdLst>
  <p:notesMasterIdLst>
    <p:notesMasterId r:id="rId11"/>
  </p:notesMasterIdLst>
  <p:sldIdLst>
    <p:sldId id="256" r:id="rId3"/>
    <p:sldId id="257" r:id="rId4"/>
    <p:sldId id="258"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19A29F-6D41-E785-9494-0C766D179601}" name="yawen-wu" initials="" userId="S::yawen-wu@365f.pro::af01a98c-28e4-41c7-a096-17abdfde8c6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42" autoAdjust="0"/>
    <p:restoredTop sz="94619"/>
  </p:normalViewPr>
  <p:slideViewPr>
    <p:cSldViewPr snapToGrid="0" snapToObjects="1">
      <p:cViewPr varScale="1">
        <p:scale>
          <a:sx n="99" d="100"/>
          <a:sy n="99" d="100"/>
        </p:scale>
        <p:origin x="192" y="7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omments/modernComment_101_F7949D0F.xml><?xml version="1.0" encoding="utf-8"?>
<p188:cmLst xmlns:a="http://schemas.openxmlformats.org/drawingml/2006/main" xmlns:r="http://schemas.openxmlformats.org/officeDocument/2006/relationships" xmlns:p188="http://schemas.microsoft.com/office/powerpoint/2018/8/main">
  <p188:cm id="{C18F8AF7-4C26-0740-9B3B-30DB3534218F}" authorId="{7519A29F-6D41-E785-9494-0C766D179601}" created="2023-10-23T05:10:11.627">
    <pc:sldMkLst xmlns:pc="http://schemas.microsoft.com/office/powerpoint/2013/main/command">
      <pc:docMk/>
      <pc:sldMk cId="4153711887" sldId="257"/>
    </pc:sldMkLst>
    <p188:txBody>
      <a:bodyPr/>
      <a:lstStyle/>
      <a:p>
        <a:r>
          <a:rPr lang="zh-CN" altLang="en-US"/>
          <a:t>In recent years, computer technology has improved a lot. My project takes advantage of these improvements to make a tool that can tell the gender of celebrities in pictures. This can be helpful for things like checking online content, showing advertisements to the specific audience, facial recognization applications.</a:t>
        </a:r>
      </a:p>
    </p188:txBody>
  </p188:cm>
</p188:cmLst>
</file>

<file path=ppt/comments/modernComment_102_5993E354.xml><?xml version="1.0" encoding="utf-8"?>
<p188:cmLst xmlns:a="http://schemas.openxmlformats.org/drawingml/2006/main" xmlns:r="http://schemas.openxmlformats.org/officeDocument/2006/relationships" xmlns:p188="http://schemas.microsoft.com/office/powerpoint/2018/8/main">
  <p188:cm id="{9B36749F-C42A-9741-8D34-002D9488DAF8}" authorId="{7519A29F-6D41-E785-9494-0C766D179601}" created="2023-10-23T05:11:02.173">
    <pc:sldMkLst xmlns:pc="http://schemas.microsoft.com/office/powerpoint/2013/main/command">
      <pc:docMk/>
      <pc:sldMk cId="1502864212" sldId="258"/>
    </pc:sldMkLst>
    <p188:txBody>
      <a:bodyPr/>
      <a:lstStyle/>
      <a:p>
        <a:r>
          <a:rPr lang="zh-CN" altLang="en-US"/>
          <a:t>My project is all about making a tool that can guess the gender of famous people in photos. We're using a big collection of 200,000 celebrity pictures to help our tool get really good at this. We want our tool to be great at telling if a person is a man or a woman when it looks at their picture. This can be very useful for different things.</a:t>
        </a:r>
      </a:p>
    </p188:txBody>
  </p188:cm>
</p188:cmLst>
</file>

<file path=ppt/comments/modernComment_105_3B394BBB.xml><?xml version="1.0" encoding="utf-8"?>
<p188:cmLst xmlns:a="http://schemas.openxmlformats.org/drawingml/2006/main" xmlns:r="http://schemas.openxmlformats.org/officeDocument/2006/relationships" xmlns:p188="http://schemas.microsoft.com/office/powerpoint/2018/8/main">
  <p188:cm id="{5F7ED414-ABA0-964D-9701-8A72C92ACB02}" authorId="{7519A29F-6D41-E785-9494-0C766D179601}" created="2023-10-23T05:11:26.665">
    <pc:sldMkLst xmlns:pc="http://schemas.microsoft.com/office/powerpoint/2013/main/command">
      <pc:docMk/>
      <pc:sldMk cId="993610683" sldId="261"/>
    </pc:sldMkLst>
    <p188:txBody>
      <a:bodyPr/>
      <a:lstStyle/>
      <a:p>
        <a:r>
          <a:rPr lang="zh-CN" altLang="en-US"/>
          <a:t>This dataset is used for Gender Classification with images. The dataset consists of almost 200K images which are almost 1.3GB in size[1]. Images cover large pose variations, background clutter, diverse people, supported by a large quantity of images and rich annotations[2].</a:t>
        </a:r>
      </a:p>
    </p188:txBody>
  </p188:cm>
</p188:cmLst>
</file>

<file path=ppt/comments/modernComment_106_12C46279.xml><?xml version="1.0" encoding="utf-8"?>
<p188:cmLst xmlns:a="http://schemas.openxmlformats.org/drawingml/2006/main" xmlns:r="http://schemas.openxmlformats.org/officeDocument/2006/relationships" xmlns:p188="http://schemas.microsoft.com/office/powerpoint/2018/8/main">
  <p188:cm id="{4657052A-334D-2741-A1F5-02C25D2034C8}" authorId="{7519A29F-6D41-E785-9494-0C766D179601}" created="2023-10-23T05:45:50.643">
    <pc:sldMkLst xmlns:pc="http://schemas.microsoft.com/office/powerpoint/2013/main/command">
      <pc:docMk/>
      <pc:sldMk cId="314860153" sldId="262"/>
    </pc:sldMkLst>
    <p188:txBody>
      <a:bodyPr/>
      <a:lstStyle/>
      <a:p>
        <a:r>
          <a:rPr lang="zh-CN" altLang="en-US"/>
          <a:t>Original pics
vertical flip
horizontal flip
transpose
Grey scale image
Noisy image
Denoised image
Blurred image
Edge is the final image processing technique for exploring the visual data. This is edge detector working on gray scale images
Canny edge detection is another winning technique - it takes two thresholds. The first one determines how likely Canny is to find an edge, and the second determines how likely it is to follow that edge once it's found. 
Understanding illumination and lighting artefacts by examining the camera effects/exposure of an image
</a:t>
        </a:r>
      </a:p>
    </p188:txBody>
  </p188:cm>
</p188:cmLst>
</file>

<file path=ppt/comments/modernComment_109_D39759A.xml><?xml version="1.0" encoding="utf-8"?>
<p188:cmLst xmlns:a="http://schemas.openxmlformats.org/drawingml/2006/main" xmlns:r="http://schemas.openxmlformats.org/officeDocument/2006/relationships" xmlns:p188="http://schemas.microsoft.com/office/powerpoint/2018/8/main">
  <p188:cm id="{B080C12D-99D7-0342-9B36-8DE0A89D679F}" authorId="{7519A29F-6D41-E785-9494-0C766D179601}" created="2023-10-23T05:48:01.506">
    <ac:deMkLst xmlns:ac="http://schemas.microsoft.com/office/drawing/2013/main/command">
      <pc:docMk xmlns:pc="http://schemas.microsoft.com/office/powerpoint/2013/main/command"/>
      <pc:sldMk xmlns:pc="http://schemas.microsoft.com/office/powerpoint/2013/main/command" cId="221869466" sldId="265"/>
      <ac:spMk id="3" creationId="{0303E9F1-2D1A-109F-5674-8485B291DA58}"/>
    </ac:deMkLst>
    <p188:txBody>
      <a:bodyPr/>
      <a:lstStyle/>
      <a:p>
        <a:r>
          <a:rPr lang="zh-CN" altLang="en-US"/>
          <a:t>This report presents the work done towards the ST1 capstone project for design, development, implementation and deployment of data driven gender classifier software app using Python using a comprehensive exploratory data analysis in stage 1, followed predictive model development in stage 2 using Teachable Machine with Google, and model deployment and implementation of app in Tkinter. As can be seen from model performance, the confidence of gender classification from just the images is close to 99.9 % , and can be of immense use to identify the gender of a person or a photo.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595D9-17D1-AE4E-9005-BF571A8655BD}" type="datetimeFigureOut">
              <a:rPr lang="en-US" smtClean="0"/>
              <a:t>10/23/23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766BF-9D8B-354E-B71F-7EBD9F63ABA2}" type="slidenum">
              <a:rPr lang="en-US" smtClean="0"/>
              <a:t>‹#›</a:t>
            </a:fld>
            <a:endParaRPr lang="en-US"/>
          </a:p>
        </p:txBody>
      </p:sp>
    </p:spTree>
    <p:extLst>
      <p:ext uri="{BB962C8B-B14F-4D97-AF65-F5344CB8AC3E}">
        <p14:creationId xmlns:p14="http://schemas.microsoft.com/office/powerpoint/2010/main" val="119050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8766BF-9D8B-354E-B71F-7EBD9F63ABA2}" type="slidenum">
              <a:rPr lang="en-US" smtClean="0"/>
              <a:t>2</a:t>
            </a:fld>
            <a:endParaRPr lang="en-US"/>
          </a:p>
        </p:txBody>
      </p:sp>
    </p:spTree>
    <p:extLst>
      <p:ext uri="{BB962C8B-B14F-4D97-AF65-F5344CB8AC3E}">
        <p14:creationId xmlns:p14="http://schemas.microsoft.com/office/powerpoint/2010/main" val="66629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D41-ADF8-3724-E477-0CFA23D6D25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7A7026E-97F7-484A-9B18-59E977F4CF7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5E613DC-F9B0-6F0C-A12D-ABB6C43F160C}"/>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a:extLst>
              <a:ext uri="{FF2B5EF4-FFF2-40B4-BE49-F238E27FC236}">
                <a16:creationId xmlns:a16="http://schemas.microsoft.com/office/drawing/2014/main" id="{2C1BA965-7351-CF43-DEE1-D69F8D2739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2AF9B7-A784-0CB4-1658-CCDBAEEBC426}"/>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4162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F8F1-15F5-F817-2F9F-23CE5C2FBB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FCC61AF-F9F6-7ED2-4B34-7429C2724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8CD23D-6DA9-5853-CA87-D0BDFF7E3E87}"/>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a:extLst>
              <a:ext uri="{FF2B5EF4-FFF2-40B4-BE49-F238E27FC236}">
                <a16:creationId xmlns:a16="http://schemas.microsoft.com/office/drawing/2014/main" id="{354C0A12-8CAE-588F-4563-9F4BE97209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6ABC06-05F1-0032-5165-DFFF4D2800ED}"/>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78827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4EE8D-C813-2F0A-A25D-67ED673CB5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3750438-8D13-EC4B-2DB6-B198196A5AE5}"/>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9524FB-0925-FB91-91EB-8D2AE2BC99EB}"/>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a:extLst>
              <a:ext uri="{FF2B5EF4-FFF2-40B4-BE49-F238E27FC236}">
                <a16:creationId xmlns:a16="http://schemas.microsoft.com/office/drawing/2014/main" id="{0AE03E5F-9630-85B3-4C07-E4389DB932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C4BCD1-998B-9462-88AB-AD663D1D5B41}"/>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417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C112BD-5968-1F4D-B1E4-B6CB3D5BDAF2}" type="datetime1">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9911902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37937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C112BD-5968-1F4D-B1E4-B6CB3D5BDAF2}" type="datetime1">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965108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51246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A676A7-79E5-4E0F-A270-EF421B83E6DC}" type="datetimeFigureOut">
              <a:rPr lang="en-AU" smtClean="0"/>
              <a:t>23/10/2023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97160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C112BD-5968-1F4D-B1E4-B6CB3D5BDAF2}" type="datetime1">
              <a:rPr lang="en-US" smtClean="0"/>
              <a:t>10/23/23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3842214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D9C112BD-5968-1F4D-B1E4-B6CB3D5BDAF2}" type="datetime1">
              <a:rPr lang="en-US" smtClean="0"/>
              <a:t>10/23/23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71799032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98762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8AA4-87A4-2076-C8FC-263E7BE5CE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CADF19-867C-4DD5-D5C8-AED8757CF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C83676-5052-5B5A-12FF-D66F41207F47}"/>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a:extLst>
              <a:ext uri="{FF2B5EF4-FFF2-40B4-BE49-F238E27FC236}">
                <a16:creationId xmlns:a16="http://schemas.microsoft.com/office/drawing/2014/main" id="{EC3D4385-41EE-775A-D109-E86DF997C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B121-6D97-C091-DDE1-99F604D6BED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991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C112BD-5968-1F4D-B1E4-B6CB3D5BDAF2}" type="datetime1">
              <a:rPr lang="en-US" smtClean="0"/>
              <a:t>10/23/23</a:t>
            </a:fld>
            <a:endParaRPr 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7284351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838837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907472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930A8F-6F04-48BB-A7C3-E1AF6D2A07C6}" type="slidenum">
              <a:rPr lang="en-AU" smtClean="0"/>
              <a:t>‹#›</a:t>
            </a:fld>
            <a:endParaRPr lang="en-AU"/>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9211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861104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9A676A7-79E5-4E0F-A270-EF421B83E6DC}" type="datetimeFigureOut">
              <a:rPr lang="en-AU" smtClean="0"/>
              <a:t>23/10/2023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22260366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9A676A7-79E5-4E0F-A270-EF421B83E6DC}" type="datetimeFigureOut">
              <a:rPr lang="en-AU" smtClean="0"/>
              <a:t>23/10/2023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27512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2215668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42375401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230621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5493-F81D-8FF1-E7C0-8BAAD2BC413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D21E2B3-6FD8-A601-7C81-F8699EDE657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F01A9-3A3B-C49B-8D15-9F3C792FDBC7}"/>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5" name="Footer Placeholder 4">
            <a:extLst>
              <a:ext uri="{FF2B5EF4-FFF2-40B4-BE49-F238E27FC236}">
                <a16:creationId xmlns:a16="http://schemas.microsoft.com/office/drawing/2014/main" id="{91D98631-3C3E-81BF-53EC-EDE844BB24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641E6D-1411-0128-F3AC-58628A36B62B}"/>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69960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D126-ADCC-4628-A588-FA24DA708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24915-01B2-4BBC-9813-DF3AC26E132C}"/>
              </a:ext>
            </a:extLst>
          </p:cNvPr>
          <p:cNvSpPr>
            <a:spLocks noGrp="1"/>
          </p:cNvSpPr>
          <p:nvPr>
            <p:ph type="dt" sz="half" idx="10"/>
          </p:nvPr>
        </p:nvSpPr>
        <p:spPr/>
        <p:txBody>
          <a:bodyPr/>
          <a:lstStyle/>
          <a:p>
            <a:fld id="{0F070275-9735-8D48-A4F7-4B722041E22B}" type="datetime1">
              <a:rPr lang="en-US" smtClean="0"/>
              <a:t>10/23/23</a:t>
            </a:fld>
            <a:endParaRPr lang="en-US"/>
          </a:p>
        </p:txBody>
      </p:sp>
      <p:sp>
        <p:nvSpPr>
          <p:cNvPr id="4" name="Footer Placeholder 3">
            <a:extLst>
              <a:ext uri="{FF2B5EF4-FFF2-40B4-BE49-F238E27FC236}">
                <a16:creationId xmlns:a16="http://schemas.microsoft.com/office/drawing/2014/main" id="{84828612-6FFF-4267-889A-C3D668D9F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B30C1-CE6B-417E-925A-806FF502E60D}"/>
              </a:ext>
            </a:extLst>
          </p:cNvPr>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2149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1738-26CE-ABFF-10B6-6647CB7FC7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E6C8021-F055-3719-6A8B-55963C3834B3}"/>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7803E00-6EC2-8AB3-2416-E3A957F06212}"/>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0229395-CC3D-E2A2-1EFA-114F84FB40C2}"/>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a:extLst>
              <a:ext uri="{FF2B5EF4-FFF2-40B4-BE49-F238E27FC236}">
                <a16:creationId xmlns:a16="http://schemas.microsoft.com/office/drawing/2014/main" id="{0BA0361C-FA91-0D6C-22A0-DB3CD8862E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92246F4-B4C0-0D5C-3905-6E713F039871}"/>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44475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7A06-A96F-F80A-BB5E-D8BAB03E764D}"/>
              </a:ext>
            </a:extLst>
          </p:cNvPr>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B866EE-9271-8CA8-5D1C-287D703035B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FA008-6F73-030B-12B1-F7BFB543B92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B7EFFEA-0B09-7B48-17BF-C6AF6522299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92AE4-0590-0740-E361-1BBE43A806C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AC384E9-5A71-65D7-A066-58AE7241D378}"/>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8" name="Footer Placeholder 7">
            <a:extLst>
              <a:ext uri="{FF2B5EF4-FFF2-40B4-BE49-F238E27FC236}">
                <a16:creationId xmlns:a16="http://schemas.microsoft.com/office/drawing/2014/main" id="{87945B52-676E-926E-31B5-ECC9F87BB94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C9DE06A-2499-BB6C-915E-E502A251BD2B}"/>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81079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556A-4E37-6C04-3A06-B22428FBEAD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1B0D942-1058-85ED-D42B-04482512335F}"/>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4" name="Footer Placeholder 3">
            <a:extLst>
              <a:ext uri="{FF2B5EF4-FFF2-40B4-BE49-F238E27FC236}">
                <a16:creationId xmlns:a16="http://schemas.microsoft.com/office/drawing/2014/main" id="{161266E4-2F6B-29F5-B1A7-A0A11C52BDE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C62B46-E744-3B12-4559-46A4D8F1087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88974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43B50-FF4D-8922-5962-C73A4FA9292C}"/>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3" name="Footer Placeholder 2">
            <a:extLst>
              <a:ext uri="{FF2B5EF4-FFF2-40B4-BE49-F238E27FC236}">
                <a16:creationId xmlns:a16="http://schemas.microsoft.com/office/drawing/2014/main" id="{2DB84F2C-610D-AB34-1BC5-3507545C120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B9634F8-A277-C8EC-B3B8-2148BBBF615D}"/>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4399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F72-686A-C6BC-002C-7298B52CEE3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46F0148-3C30-188F-A0AF-D80AC7A51CF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B33A8AD-8FF2-7E92-2C27-07F29A2A074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7E021-F9E1-7E27-D5B4-1A78D6D83CEB}"/>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a:extLst>
              <a:ext uri="{FF2B5EF4-FFF2-40B4-BE49-F238E27FC236}">
                <a16:creationId xmlns:a16="http://schemas.microsoft.com/office/drawing/2014/main" id="{91D244F1-A353-FDA7-4CCC-9464E61912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5FCE28C-4BEA-407E-A22C-29A40A58F16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04697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5AB7-72D5-CF30-1B03-D4C20044481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A81DC2C-E274-9551-F8E4-97C12CBDD6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0FAB5AD-59D0-4748-5C82-3827D9BA7E1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BC177-394F-D4D2-609B-4E9D43BA9658}"/>
              </a:ext>
            </a:extLst>
          </p:cNvPr>
          <p:cNvSpPr>
            <a:spLocks noGrp="1"/>
          </p:cNvSpPr>
          <p:nvPr>
            <p:ph type="dt" sz="half" idx="10"/>
          </p:nvPr>
        </p:nvSpPr>
        <p:spPr/>
        <p:txBody>
          <a:bodyPr/>
          <a:lstStyle/>
          <a:p>
            <a:fld id="{B9A676A7-79E5-4E0F-A270-EF421B83E6DC}" type="datetimeFigureOut">
              <a:rPr lang="en-AU" smtClean="0"/>
              <a:t>23/10/2023</a:t>
            </a:fld>
            <a:endParaRPr lang="en-AU"/>
          </a:p>
        </p:txBody>
      </p:sp>
      <p:sp>
        <p:nvSpPr>
          <p:cNvPr id="6" name="Footer Placeholder 5">
            <a:extLst>
              <a:ext uri="{FF2B5EF4-FFF2-40B4-BE49-F238E27FC236}">
                <a16:creationId xmlns:a16="http://schemas.microsoft.com/office/drawing/2014/main" id="{FE705EC5-DBC1-940E-119D-C602739651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E9C0F8-C5BD-2166-ABED-55D041FEA716}"/>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47133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9B6F6-26AB-D73E-80F2-4F9F2AF8ACB3}"/>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293E63-A340-7DA5-D378-0F26ED8CEF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8D1246-CEE5-3C33-D9E7-A8C6B9193EC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676A7-79E5-4E0F-A270-EF421B83E6DC}" type="datetimeFigureOut">
              <a:rPr lang="en-AU" smtClean="0"/>
              <a:t>23/10/2023</a:t>
            </a:fld>
            <a:endParaRPr lang="en-AU"/>
          </a:p>
        </p:txBody>
      </p:sp>
      <p:sp>
        <p:nvSpPr>
          <p:cNvPr id="5" name="Footer Placeholder 4">
            <a:extLst>
              <a:ext uri="{FF2B5EF4-FFF2-40B4-BE49-F238E27FC236}">
                <a16:creationId xmlns:a16="http://schemas.microsoft.com/office/drawing/2014/main" id="{8BEDC475-87C0-C276-0B52-B337AB2EE47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FA3D4FB-D5CD-9807-9234-3FF58A9F08F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30A8F-6F04-48BB-A7C3-E1AF6D2A07C6}" type="slidenum">
              <a:rPr lang="en-AU" smtClean="0"/>
              <a:t>‹#›</a:t>
            </a:fld>
            <a:endParaRPr lang="en-AU"/>
          </a:p>
        </p:txBody>
      </p:sp>
    </p:spTree>
    <p:extLst>
      <p:ext uri="{BB962C8B-B14F-4D97-AF65-F5344CB8AC3E}">
        <p14:creationId xmlns:p14="http://schemas.microsoft.com/office/powerpoint/2010/main" val="16654855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B9A676A7-79E5-4E0F-A270-EF421B83E6DC}" type="datetimeFigureOut">
              <a:rPr lang="en-AU" smtClean="0"/>
              <a:t>23/10/2023</a:t>
            </a:fld>
            <a:endParaRPr lang="en-AU"/>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AU"/>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F0930A8F-6F04-48BB-A7C3-E1AF6D2A07C6}" type="slidenum">
              <a:rPr lang="en-AU" smtClean="0"/>
              <a:t>‹#›</a:t>
            </a:fld>
            <a:endParaRPr lang="en-AU"/>
          </a:p>
        </p:txBody>
      </p:sp>
      <p:pic>
        <p:nvPicPr>
          <p:cNvPr id="7" name="Picture 11">
            <a:extLst>
              <a:ext uri="{FF2B5EF4-FFF2-40B4-BE49-F238E27FC236}">
                <a16:creationId xmlns:a16="http://schemas.microsoft.com/office/drawing/2014/main" id="{355873DD-462C-5AC1-5935-9BBC657A38A2}"/>
              </a:ext>
            </a:extLst>
          </p:cNvPr>
          <p:cNvPicPr>
            <a:picLocks noChangeAspect="1"/>
          </p:cNvPicPr>
          <p:nvPr userDrawn="1"/>
        </p:nvPicPr>
        <p:blipFill>
          <a:blip r:embed="rId22"/>
          <a:stretch>
            <a:fillRect/>
          </a:stretch>
        </p:blipFill>
        <p:spPr>
          <a:xfrm>
            <a:off x="7149493" y="676272"/>
            <a:ext cx="1822862" cy="615749"/>
          </a:xfrm>
          <a:prstGeom prst="rect">
            <a:avLst/>
          </a:prstGeom>
        </p:spPr>
      </p:pic>
    </p:spTree>
    <p:extLst>
      <p:ext uri="{BB962C8B-B14F-4D97-AF65-F5344CB8AC3E}">
        <p14:creationId xmlns:p14="http://schemas.microsoft.com/office/powerpoint/2010/main" val="105127868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 id="2147483672"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F7949D0F.xml"/><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microsoft.com/office/2018/10/relationships/comments" Target="../comments/modernComment_102_5993E354.xml"/><Relationship Id="rId1" Type="http://schemas.openxmlformats.org/officeDocument/2006/relationships/slideLayout" Target="../slideLayouts/slideLayout2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20.jpg"/><Relationship Id="rId18" Type="http://schemas.openxmlformats.org/officeDocument/2006/relationships/image" Target="../media/image25.jp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9.jpg"/><Relationship Id="rId17" Type="http://schemas.openxmlformats.org/officeDocument/2006/relationships/image" Target="../media/image24.jpg"/><Relationship Id="rId2" Type="http://schemas.microsoft.com/office/2018/10/relationships/comments" Target="../comments/modernComment_105_3B394BBB.xml"/><Relationship Id="rId16" Type="http://schemas.openxmlformats.org/officeDocument/2006/relationships/image" Target="../media/image23.jpg"/><Relationship Id="rId20" Type="http://schemas.openxmlformats.org/officeDocument/2006/relationships/image" Target="../media/image27.jpg"/><Relationship Id="rId1" Type="http://schemas.openxmlformats.org/officeDocument/2006/relationships/slideLayout" Target="../slideLayouts/slideLayout29.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5" Type="http://schemas.openxmlformats.org/officeDocument/2006/relationships/image" Target="../media/image22.jpg"/><Relationship Id="rId10" Type="http://schemas.openxmlformats.org/officeDocument/2006/relationships/image" Target="../media/image17.jpg"/><Relationship Id="rId19" Type="http://schemas.openxmlformats.org/officeDocument/2006/relationships/image" Target="../media/image26.jpg"/><Relationship Id="rId4" Type="http://schemas.openxmlformats.org/officeDocument/2006/relationships/image" Target="../media/image11.jpg"/><Relationship Id="rId9" Type="http://schemas.openxmlformats.org/officeDocument/2006/relationships/image" Target="../media/image16.jpg"/><Relationship Id="rId14" Type="http://schemas.openxmlformats.org/officeDocument/2006/relationships/image" Target="../media/image21.jpg"/></Relationships>
</file>

<file path=ppt/slides/_rels/slide5.xml.rels><?xml version="1.0" encoding="UTF-8" standalone="yes"?>
<Relationships xmlns="http://schemas.openxmlformats.org/package/2006/relationships"><Relationship Id="rId8" Type="http://schemas.openxmlformats.org/officeDocument/2006/relationships/image" Target="../media/image33.jp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jpg"/><Relationship Id="rId12" Type="http://schemas.openxmlformats.org/officeDocument/2006/relationships/image" Target="../media/image37.png"/><Relationship Id="rId2" Type="http://schemas.microsoft.com/office/2018/10/relationships/comments" Target="../comments/modernComment_106_12C46279.xml"/><Relationship Id="rId1" Type="http://schemas.openxmlformats.org/officeDocument/2006/relationships/slideLayout" Target="../slideLayouts/slideLayout29.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jpg"/><Relationship Id="rId4" Type="http://schemas.openxmlformats.org/officeDocument/2006/relationships/image" Target="../media/image29.png"/><Relationship Id="rId9" Type="http://schemas.openxmlformats.org/officeDocument/2006/relationships/image" Target="../media/image34.jp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ashishjangra27/gender-recognition-200k-images-celeba" TargetMode="External"/><Relationship Id="rId2" Type="http://schemas.microsoft.com/office/2018/10/relationships/comments" Target="../comments/modernComment_109_D39759A.xml"/><Relationship Id="rId1" Type="http://schemas.openxmlformats.org/officeDocument/2006/relationships/slideLayout" Target="../slideLayouts/slideLayout29.xml"/><Relationship Id="rId4" Type="http://schemas.openxmlformats.org/officeDocument/2006/relationships/hyperlink" Target="https://www.kaggle.com/datasets/jessicali9530/celeba-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C4E5DC-F785-3C44-8D74-72C83B9903DC}"/>
              </a:ext>
            </a:extLst>
          </p:cNvPr>
          <p:cNvSpPr>
            <a:spLocks noGrp="1"/>
          </p:cNvSpPr>
          <p:nvPr>
            <p:ph type="title"/>
          </p:nvPr>
        </p:nvSpPr>
        <p:spPr>
          <a:xfrm>
            <a:off x="113251" y="471293"/>
            <a:ext cx="8917497" cy="1333849"/>
          </a:xfrm>
        </p:spPr>
        <p:txBody>
          <a:bodyPr anchor="b">
            <a:normAutofit/>
          </a:bodyPr>
          <a:lstStyle/>
          <a:p>
            <a:pPr algn="ctr"/>
            <a:r>
              <a:rPr lang="en-US" sz="3600" dirty="0"/>
              <a:t>4483/8995 CAPSTONE PROJECT</a:t>
            </a:r>
            <a:br>
              <a:rPr lang="en-US" sz="3600" dirty="0"/>
            </a:br>
            <a:r>
              <a:rPr lang="en-US" sz="3600" dirty="0"/>
              <a:t>PRESENTATION</a:t>
            </a:r>
            <a:endParaRPr lang="en-US" sz="5600" dirty="0"/>
          </a:p>
        </p:txBody>
      </p:sp>
      <p:sp>
        <p:nvSpPr>
          <p:cNvPr id="5" name="Subtitle 2">
            <a:extLst>
              <a:ext uri="{FF2B5EF4-FFF2-40B4-BE49-F238E27FC236}">
                <a16:creationId xmlns:a16="http://schemas.microsoft.com/office/drawing/2014/main" id="{1103FB4D-68CC-6D49-9F8F-3A82CADE9490}"/>
              </a:ext>
            </a:extLst>
          </p:cNvPr>
          <p:cNvSpPr>
            <a:spLocks noGrp="1"/>
          </p:cNvSpPr>
          <p:nvPr>
            <p:ph type="body" idx="1"/>
          </p:nvPr>
        </p:nvSpPr>
        <p:spPr>
          <a:xfrm>
            <a:off x="699389" y="4055418"/>
            <a:ext cx="7886700" cy="1500187"/>
          </a:xfrm>
        </p:spPr>
        <p:txBody>
          <a:bodyPr>
            <a:normAutofit fontScale="77500" lnSpcReduction="20000"/>
          </a:bodyPr>
          <a:lstStyle/>
          <a:p>
            <a:endParaRPr lang="en-US" dirty="0"/>
          </a:p>
          <a:p>
            <a:r>
              <a:rPr lang="en-US" dirty="0"/>
              <a:t>Name: </a:t>
            </a:r>
            <a:r>
              <a:rPr lang="en-US" dirty="0" err="1"/>
              <a:t>Yawen</a:t>
            </a:r>
            <a:r>
              <a:rPr lang="en-US" dirty="0"/>
              <a:t> Wu</a:t>
            </a:r>
          </a:p>
          <a:p>
            <a:r>
              <a:rPr lang="en-US" dirty="0"/>
              <a:t>Student ID: U3256125</a:t>
            </a:r>
          </a:p>
          <a:p>
            <a:r>
              <a:rPr lang="en-US" dirty="0"/>
              <a:t>TUTORIAL GROUP – WEEK DAY/TIME: Thursday 14:30</a:t>
            </a:r>
          </a:p>
        </p:txBody>
      </p:sp>
      <p:sp>
        <p:nvSpPr>
          <p:cNvPr id="2" name="Title 1">
            <a:extLst>
              <a:ext uri="{FF2B5EF4-FFF2-40B4-BE49-F238E27FC236}">
                <a16:creationId xmlns:a16="http://schemas.microsoft.com/office/drawing/2014/main" id="{CC6261A9-6DF5-F024-FD50-B0BF105AC34E}"/>
              </a:ext>
            </a:extLst>
          </p:cNvPr>
          <p:cNvSpPr txBox="1">
            <a:spLocks/>
          </p:cNvSpPr>
          <p:nvPr/>
        </p:nvSpPr>
        <p:spPr>
          <a:xfrm>
            <a:off x="628649" y="2461497"/>
            <a:ext cx="7886700" cy="17287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bg1"/>
                </a:solidFill>
                <a:latin typeface="Proxima Nova" panose="02000506030000020004" pitchFamily="2" charset="0"/>
                <a:ea typeface="+mj-ea"/>
                <a:cs typeface="+mj-cs"/>
              </a:defRPr>
            </a:lvl1pPr>
          </a:lstStyle>
          <a:p>
            <a:pPr algn="ctr"/>
            <a:r>
              <a:rPr lang="en-US" sz="5600" dirty="0">
                <a:solidFill>
                  <a:schemeClr val="tx1"/>
                </a:solidFill>
              </a:rPr>
              <a:t>Gender Classification</a:t>
            </a:r>
          </a:p>
          <a:p>
            <a:pPr algn="ctr"/>
            <a:endParaRPr lang="en-US" sz="5600" dirty="0">
              <a:solidFill>
                <a:schemeClr val="tx1"/>
              </a:solidFill>
            </a:endParaRPr>
          </a:p>
        </p:txBody>
      </p:sp>
    </p:spTree>
    <p:extLst>
      <p:ext uri="{BB962C8B-B14F-4D97-AF65-F5344CB8AC3E}">
        <p14:creationId xmlns:p14="http://schemas.microsoft.com/office/powerpoint/2010/main" val="165096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p:txBody>
          <a:bodyPr/>
          <a:lstStyle/>
          <a:p>
            <a:r>
              <a:rPr lang="en-US" dirty="0"/>
              <a:t>Table of Contents </a:t>
            </a:r>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normAutofit/>
          </a:bodyPr>
          <a:lstStyle/>
          <a:p>
            <a:pPr marL="514350" indent="-514350" algn="just">
              <a:buFont typeface="+mj-lt"/>
              <a:buAutoNum type="arabicPeriod"/>
            </a:pPr>
            <a:r>
              <a:rPr lang="en-US" dirty="0"/>
              <a:t>Introduction / Problem Statement</a:t>
            </a:r>
          </a:p>
          <a:p>
            <a:pPr marL="514350" indent="-514350" algn="just">
              <a:buFont typeface="+mj-lt"/>
              <a:buAutoNum type="arabicPeriod"/>
            </a:pPr>
            <a:r>
              <a:rPr lang="en-US" dirty="0"/>
              <a:t>Dataset Details</a:t>
            </a:r>
          </a:p>
          <a:p>
            <a:pPr marL="514350" indent="-514350" algn="just">
              <a:buFont typeface="+mj-lt"/>
              <a:buAutoNum type="arabicPeriod"/>
            </a:pPr>
            <a:r>
              <a:rPr lang="en-US" dirty="0"/>
              <a:t>EDA (Exploratory Data Analysis) Outcomes</a:t>
            </a:r>
          </a:p>
          <a:p>
            <a:pPr marL="514350" indent="-514350" algn="just">
              <a:buFont typeface="+mj-lt"/>
              <a:buAutoNum type="arabicPeriod"/>
            </a:pPr>
            <a:r>
              <a:rPr lang="en-US" dirty="0"/>
              <a:t>PDA (Predictive Data Analytics) Outcomes</a:t>
            </a:r>
          </a:p>
          <a:p>
            <a:pPr marL="514350" indent="-514350" algn="just">
              <a:buFont typeface="+mj-lt"/>
              <a:buAutoNum type="arabicPeriod"/>
            </a:pPr>
            <a:r>
              <a:rPr lang="en-US" dirty="0"/>
              <a:t>Implementation and Deployment (</a:t>
            </a:r>
            <a:r>
              <a:rPr lang="en-US" dirty="0" err="1"/>
              <a:t>TkInter</a:t>
            </a:r>
            <a:r>
              <a:rPr lang="en-US" dirty="0"/>
              <a:t>) Plan and Status Update</a:t>
            </a:r>
          </a:p>
          <a:p>
            <a:pPr marL="514350" indent="-514350" algn="just">
              <a:buFont typeface="+mj-lt"/>
              <a:buAutoNum type="arabicPeriod"/>
            </a:pPr>
            <a:r>
              <a:rPr lang="en-US" dirty="0"/>
              <a:t>References/Bibliography</a:t>
            </a:r>
          </a:p>
        </p:txBody>
      </p:sp>
    </p:spTree>
    <p:extLst>
      <p:ext uri="{BB962C8B-B14F-4D97-AF65-F5344CB8AC3E}">
        <p14:creationId xmlns:p14="http://schemas.microsoft.com/office/powerpoint/2010/main" val="4153711887"/>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normAutofit/>
          </a:bodyPr>
          <a:lstStyle/>
          <a:p>
            <a:pPr marL="514350" indent="-514350" algn="just">
              <a:buFont typeface="+mj-lt"/>
              <a:buAutoNum type="arabicPeriod"/>
            </a:pPr>
            <a:r>
              <a:rPr lang="en-US" dirty="0"/>
              <a:t>Introduction / Problem Statement</a:t>
            </a:r>
          </a:p>
        </p:txBody>
      </p:sp>
      <p:cxnSp>
        <p:nvCxnSpPr>
          <p:cNvPr id="15" name="直线箭头连接符 14">
            <a:extLst>
              <a:ext uri="{FF2B5EF4-FFF2-40B4-BE49-F238E27FC236}">
                <a16:creationId xmlns:a16="http://schemas.microsoft.com/office/drawing/2014/main" id="{23799BA7-5DC8-848E-C6B4-89987BDE6002}"/>
              </a:ext>
            </a:extLst>
          </p:cNvPr>
          <p:cNvCxnSpPr/>
          <p:nvPr/>
        </p:nvCxnSpPr>
        <p:spPr>
          <a:xfrm flipH="1">
            <a:off x="2743200" y="2939970"/>
            <a:ext cx="821213" cy="63660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线箭头连接符 15">
            <a:extLst>
              <a:ext uri="{FF2B5EF4-FFF2-40B4-BE49-F238E27FC236}">
                <a16:creationId xmlns:a16="http://schemas.microsoft.com/office/drawing/2014/main" id="{D75FBBFB-1857-B25F-2508-D510C14F44B3}"/>
              </a:ext>
            </a:extLst>
          </p:cNvPr>
          <p:cNvCxnSpPr>
            <a:cxnSpLocks/>
          </p:cNvCxnSpPr>
          <p:nvPr/>
        </p:nvCxnSpPr>
        <p:spPr>
          <a:xfrm>
            <a:off x="5505308" y="2939970"/>
            <a:ext cx="883917" cy="71763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内容占位符 5" descr="人的脸&#10;&#10;描述已自动生成">
            <a:extLst>
              <a:ext uri="{FF2B5EF4-FFF2-40B4-BE49-F238E27FC236}">
                <a16:creationId xmlns:a16="http://schemas.microsoft.com/office/drawing/2014/main" id="{52078876-3DE0-B632-058C-BFE817325D0E}"/>
              </a:ext>
            </a:extLst>
          </p:cNvPr>
          <p:cNvPicPr>
            <a:picLocks noGrp="1" noChangeAspect="1"/>
          </p:cNvPicPr>
          <p:nvPr>
            <p:ph idx="1"/>
          </p:nvPr>
        </p:nvPicPr>
        <p:blipFill>
          <a:blip r:embed="rId3"/>
          <a:stretch>
            <a:fillRect/>
          </a:stretch>
        </p:blipFill>
        <p:spPr>
          <a:xfrm>
            <a:off x="3153806" y="1480469"/>
            <a:ext cx="1037833" cy="1271054"/>
          </a:xfrm>
        </p:spPr>
      </p:pic>
      <p:pic>
        <p:nvPicPr>
          <p:cNvPr id="10" name="图片 9" descr="穿着西装笔挺的男子&#10;&#10;描述已自动生成">
            <a:extLst>
              <a:ext uri="{FF2B5EF4-FFF2-40B4-BE49-F238E27FC236}">
                <a16:creationId xmlns:a16="http://schemas.microsoft.com/office/drawing/2014/main" id="{BF53F72E-51A5-1B41-262F-FF648BF136B0}"/>
              </a:ext>
            </a:extLst>
          </p:cNvPr>
          <p:cNvPicPr>
            <a:picLocks noChangeAspect="1"/>
          </p:cNvPicPr>
          <p:nvPr/>
        </p:nvPicPr>
        <p:blipFill>
          <a:blip r:embed="rId4"/>
          <a:stretch>
            <a:fillRect/>
          </a:stretch>
        </p:blipFill>
        <p:spPr>
          <a:xfrm>
            <a:off x="4796682" y="1480468"/>
            <a:ext cx="1037834" cy="1271055"/>
          </a:xfrm>
          <a:prstGeom prst="rect">
            <a:avLst/>
          </a:prstGeom>
        </p:spPr>
      </p:pic>
      <p:pic>
        <p:nvPicPr>
          <p:cNvPr id="14" name="图片 13" descr="图形用户界面, 应用程序&#10;&#10;描述已自动生成">
            <a:extLst>
              <a:ext uri="{FF2B5EF4-FFF2-40B4-BE49-F238E27FC236}">
                <a16:creationId xmlns:a16="http://schemas.microsoft.com/office/drawing/2014/main" id="{9129D644-CF06-81CD-819C-B77B6AEFB382}"/>
              </a:ext>
            </a:extLst>
          </p:cNvPr>
          <p:cNvPicPr>
            <a:picLocks noChangeAspect="1"/>
          </p:cNvPicPr>
          <p:nvPr/>
        </p:nvPicPr>
        <p:blipFill>
          <a:blip r:embed="rId5"/>
          <a:stretch>
            <a:fillRect/>
          </a:stretch>
        </p:blipFill>
        <p:spPr>
          <a:xfrm>
            <a:off x="6500113" y="3657600"/>
            <a:ext cx="1973465" cy="2789610"/>
          </a:xfrm>
          <a:prstGeom prst="rect">
            <a:avLst/>
          </a:prstGeom>
        </p:spPr>
      </p:pic>
      <p:pic>
        <p:nvPicPr>
          <p:cNvPr id="18" name="图片 17" descr="图形用户界面, 应用程序&#10;&#10;描述已自动生成">
            <a:extLst>
              <a:ext uri="{FF2B5EF4-FFF2-40B4-BE49-F238E27FC236}">
                <a16:creationId xmlns:a16="http://schemas.microsoft.com/office/drawing/2014/main" id="{5DD1E6A3-6699-2E3A-7903-153540E09817}"/>
              </a:ext>
            </a:extLst>
          </p:cNvPr>
          <p:cNvPicPr>
            <a:picLocks noChangeAspect="1"/>
          </p:cNvPicPr>
          <p:nvPr/>
        </p:nvPicPr>
        <p:blipFill>
          <a:blip r:embed="rId6"/>
          <a:stretch>
            <a:fillRect/>
          </a:stretch>
        </p:blipFill>
        <p:spPr>
          <a:xfrm>
            <a:off x="1095980" y="3657600"/>
            <a:ext cx="1992579" cy="2789610"/>
          </a:xfrm>
          <a:prstGeom prst="rect">
            <a:avLst/>
          </a:prstGeom>
        </p:spPr>
      </p:pic>
    </p:spTree>
    <p:extLst>
      <p:ext uri="{BB962C8B-B14F-4D97-AF65-F5344CB8AC3E}">
        <p14:creationId xmlns:p14="http://schemas.microsoft.com/office/powerpoint/2010/main" val="15028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pPr algn="just"/>
            <a:r>
              <a:rPr lang="en-US" dirty="0"/>
              <a:t>2. Dataset Details</a:t>
            </a:r>
          </a:p>
        </p:txBody>
      </p:sp>
      <p:sp>
        <p:nvSpPr>
          <p:cNvPr id="3" name="文本框 2">
            <a:extLst>
              <a:ext uri="{FF2B5EF4-FFF2-40B4-BE49-F238E27FC236}">
                <a16:creationId xmlns:a16="http://schemas.microsoft.com/office/drawing/2014/main" id="{BA38E7B6-CBD2-0346-E978-2ACC0552ECEF}"/>
              </a:ext>
            </a:extLst>
          </p:cNvPr>
          <p:cNvSpPr txBox="1"/>
          <p:nvPr/>
        </p:nvSpPr>
        <p:spPr>
          <a:xfrm>
            <a:off x="954845" y="1142627"/>
            <a:ext cx="5640512" cy="646331"/>
          </a:xfrm>
          <a:prstGeom prst="rect">
            <a:avLst/>
          </a:prstGeom>
          <a:noFill/>
        </p:spPr>
        <p:txBody>
          <a:bodyPr wrap="square" rtlCol="0">
            <a:spAutoFit/>
          </a:bodyPr>
          <a:lstStyle/>
          <a:p>
            <a:r>
              <a:rPr lang="en-AU" altLang="zh-CN" sz="1800" dirty="0">
                <a:effectLst/>
                <a:latin typeface="Calibri" panose="020F0502020204030204" pitchFamily="34" charset="0"/>
                <a:ea typeface="DengXian" panose="02010600030101010101" pitchFamily="2" charset="-122"/>
                <a:cs typeface="Times New Roman" panose="02020603050405020304" pitchFamily="18" charset="0"/>
              </a:rPr>
              <a:t>The dataset consists of almost 200K images which are almost 1.3GB in size</a:t>
            </a:r>
            <a:r>
              <a:rPr lang="zh-CN" altLang="zh-CN" dirty="0">
                <a:effectLst/>
              </a:rPr>
              <a:t> </a:t>
            </a:r>
            <a:endParaRPr kumimoji="1" lang="zh-CN" altLang="en-US" dirty="0"/>
          </a:p>
        </p:txBody>
      </p:sp>
      <p:pic>
        <p:nvPicPr>
          <p:cNvPr id="9" name="图片 8" descr="微笑的女孩&#10;&#10;描述已自动生成">
            <a:extLst>
              <a:ext uri="{FF2B5EF4-FFF2-40B4-BE49-F238E27FC236}">
                <a16:creationId xmlns:a16="http://schemas.microsoft.com/office/drawing/2014/main" id="{BE767E33-5D3D-E8E8-377E-E78198A6A55A}"/>
              </a:ext>
            </a:extLst>
          </p:cNvPr>
          <p:cNvPicPr>
            <a:picLocks noChangeAspect="1"/>
          </p:cNvPicPr>
          <p:nvPr/>
        </p:nvPicPr>
        <p:blipFill>
          <a:blip r:embed="rId3"/>
          <a:stretch>
            <a:fillRect/>
          </a:stretch>
        </p:blipFill>
        <p:spPr>
          <a:xfrm>
            <a:off x="3441700" y="2964855"/>
            <a:ext cx="1509280" cy="1848444"/>
          </a:xfrm>
          <a:prstGeom prst="rect">
            <a:avLst/>
          </a:prstGeom>
        </p:spPr>
      </p:pic>
      <p:pic>
        <p:nvPicPr>
          <p:cNvPr id="11" name="图片 10" descr="人的脸&#10;&#10;描述已自动生成">
            <a:extLst>
              <a:ext uri="{FF2B5EF4-FFF2-40B4-BE49-F238E27FC236}">
                <a16:creationId xmlns:a16="http://schemas.microsoft.com/office/drawing/2014/main" id="{56B35205-C001-0E15-9D98-76E5FD00A3D6}"/>
              </a:ext>
            </a:extLst>
          </p:cNvPr>
          <p:cNvPicPr>
            <a:picLocks noChangeAspect="1"/>
          </p:cNvPicPr>
          <p:nvPr/>
        </p:nvPicPr>
        <p:blipFill>
          <a:blip r:embed="rId4"/>
          <a:stretch>
            <a:fillRect/>
          </a:stretch>
        </p:blipFill>
        <p:spPr>
          <a:xfrm>
            <a:off x="7433391" y="4115158"/>
            <a:ext cx="1509280" cy="1848444"/>
          </a:xfrm>
          <a:prstGeom prst="rect">
            <a:avLst/>
          </a:prstGeom>
        </p:spPr>
      </p:pic>
      <p:pic>
        <p:nvPicPr>
          <p:cNvPr id="49" name="图片 48" descr="男人张着嘴&#10;&#10;描述已自动生成">
            <a:extLst>
              <a:ext uri="{FF2B5EF4-FFF2-40B4-BE49-F238E27FC236}">
                <a16:creationId xmlns:a16="http://schemas.microsoft.com/office/drawing/2014/main" id="{9724D979-C6D8-7E49-C210-7868C904C1D6}"/>
              </a:ext>
            </a:extLst>
          </p:cNvPr>
          <p:cNvPicPr>
            <a:picLocks noChangeAspect="1"/>
          </p:cNvPicPr>
          <p:nvPr/>
        </p:nvPicPr>
        <p:blipFill>
          <a:blip r:embed="rId5"/>
          <a:stretch>
            <a:fillRect/>
          </a:stretch>
        </p:blipFill>
        <p:spPr>
          <a:xfrm>
            <a:off x="356593" y="4689849"/>
            <a:ext cx="1509281" cy="1848445"/>
          </a:xfrm>
          <a:prstGeom prst="rect">
            <a:avLst/>
          </a:prstGeom>
        </p:spPr>
      </p:pic>
      <p:pic>
        <p:nvPicPr>
          <p:cNvPr id="13" name="图片 12" descr="女人有长发&#10;&#10;描述已自动生成">
            <a:extLst>
              <a:ext uri="{FF2B5EF4-FFF2-40B4-BE49-F238E27FC236}">
                <a16:creationId xmlns:a16="http://schemas.microsoft.com/office/drawing/2014/main" id="{2BAF7584-16E1-304F-9090-180B1543AF63}"/>
              </a:ext>
            </a:extLst>
          </p:cNvPr>
          <p:cNvPicPr>
            <a:picLocks noChangeAspect="1"/>
          </p:cNvPicPr>
          <p:nvPr/>
        </p:nvPicPr>
        <p:blipFill>
          <a:blip r:embed="rId6"/>
          <a:stretch>
            <a:fillRect/>
          </a:stretch>
        </p:blipFill>
        <p:spPr>
          <a:xfrm>
            <a:off x="1027608" y="3649175"/>
            <a:ext cx="1509279" cy="1848443"/>
          </a:xfrm>
          <a:prstGeom prst="rect">
            <a:avLst/>
          </a:prstGeom>
        </p:spPr>
      </p:pic>
      <p:pic>
        <p:nvPicPr>
          <p:cNvPr id="15" name="图片 14" descr="穿着西装笔挺的男子&#10;&#10;描述已自动生成">
            <a:extLst>
              <a:ext uri="{FF2B5EF4-FFF2-40B4-BE49-F238E27FC236}">
                <a16:creationId xmlns:a16="http://schemas.microsoft.com/office/drawing/2014/main" id="{7F2B216C-D1DB-5589-65D5-01537DFA1661}"/>
              </a:ext>
            </a:extLst>
          </p:cNvPr>
          <p:cNvPicPr>
            <a:picLocks noChangeAspect="1"/>
          </p:cNvPicPr>
          <p:nvPr/>
        </p:nvPicPr>
        <p:blipFill>
          <a:blip r:embed="rId7"/>
          <a:stretch>
            <a:fillRect/>
          </a:stretch>
        </p:blipFill>
        <p:spPr>
          <a:xfrm>
            <a:off x="1772220" y="1947748"/>
            <a:ext cx="1509279" cy="1848443"/>
          </a:xfrm>
          <a:prstGeom prst="rect">
            <a:avLst/>
          </a:prstGeom>
        </p:spPr>
      </p:pic>
      <p:pic>
        <p:nvPicPr>
          <p:cNvPr id="19" name="图片 18" descr="长发的人&#10;&#10;描述已自动生成">
            <a:extLst>
              <a:ext uri="{FF2B5EF4-FFF2-40B4-BE49-F238E27FC236}">
                <a16:creationId xmlns:a16="http://schemas.microsoft.com/office/drawing/2014/main" id="{2EE635FA-1330-EAF7-3428-A2219BFB0023}"/>
              </a:ext>
            </a:extLst>
          </p:cNvPr>
          <p:cNvPicPr>
            <a:picLocks noChangeAspect="1"/>
          </p:cNvPicPr>
          <p:nvPr/>
        </p:nvPicPr>
        <p:blipFill>
          <a:blip r:embed="rId8"/>
          <a:stretch>
            <a:fillRect/>
          </a:stretch>
        </p:blipFill>
        <p:spPr>
          <a:xfrm>
            <a:off x="4678759" y="4828556"/>
            <a:ext cx="1509279" cy="1848443"/>
          </a:xfrm>
          <a:prstGeom prst="rect">
            <a:avLst/>
          </a:prstGeom>
        </p:spPr>
      </p:pic>
      <p:pic>
        <p:nvPicPr>
          <p:cNvPr id="39" name="图片 38" descr="人的脸&#10;&#10;描述已自动生成">
            <a:extLst>
              <a:ext uri="{FF2B5EF4-FFF2-40B4-BE49-F238E27FC236}">
                <a16:creationId xmlns:a16="http://schemas.microsoft.com/office/drawing/2014/main" id="{0918A01D-92DD-1FA6-6497-54DFD03CF770}"/>
              </a:ext>
            </a:extLst>
          </p:cNvPr>
          <p:cNvPicPr>
            <a:picLocks noChangeAspect="1"/>
          </p:cNvPicPr>
          <p:nvPr/>
        </p:nvPicPr>
        <p:blipFill>
          <a:blip r:embed="rId9"/>
          <a:stretch>
            <a:fillRect/>
          </a:stretch>
        </p:blipFill>
        <p:spPr>
          <a:xfrm>
            <a:off x="6112677" y="4511376"/>
            <a:ext cx="1509281" cy="1848445"/>
          </a:xfrm>
          <a:prstGeom prst="rect">
            <a:avLst/>
          </a:prstGeom>
        </p:spPr>
      </p:pic>
      <p:pic>
        <p:nvPicPr>
          <p:cNvPr id="21" name="图片 20" descr="紫色头发的女人微笑的看着前面&#10;&#10;描述已自动生成">
            <a:extLst>
              <a:ext uri="{FF2B5EF4-FFF2-40B4-BE49-F238E27FC236}">
                <a16:creationId xmlns:a16="http://schemas.microsoft.com/office/drawing/2014/main" id="{683412D0-E754-6005-8C98-C216BF60F233}"/>
              </a:ext>
            </a:extLst>
          </p:cNvPr>
          <p:cNvPicPr>
            <a:picLocks noChangeAspect="1"/>
          </p:cNvPicPr>
          <p:nvPr/>
        </p:nvPicPr>
        <p:blipFill>
          <a:blip r:embed="rId10"/>
          <a:stretch>
            <a:fillRect/>
          </a:stretch>
        </p:blipFill>
        <p:spPr>
          <a:xfrm>
            <a:off x="531807" y="2461482"/>
            <a:ext cx="1509280" cy="1848444"/>
          </a:xfrm>
          <a:prstGeom prst="rect">
            <a:avLst/>
          </a:prstGeom>
        </p:spPr>
      </p:pic>
      <p:pic>
        <p:nvPicPr>
          <p:cNvPr id="25" name="图片 24" descr="男人微笑的头像&#10;&#10;描述已自动生成">
            <a:extLst>
              <a:ext uri="{FF2B5EF4-FFF2-40B4-BE49-F238E27FC236}">
                <a16:creationId xmlns:a16="http://schemas.microsoft.com/office/drawing/2014/main" id="{9A45A501-8106-B90E-9F0D-D676B5E8B63F}"/>
              </a:ext>
            </a:extLst>
          </p:cNvPr>
          <p:cNvPicPr>
            <a:picLocks noChangeAspect="1"/>
          </p:cNvPicPr>
          <p:nvPr/>
        </p:nvPicPr>
        <p:blipFill>
          <a:blip r:embed="rId11"/>
          <a:stretch>
            <a:fillRect/>
          </a:stretch>
        </p:blipFill>
        <p:spPr>
          <a:xfrm>
            <a:off x="1865874" y="4836867"/>
            <a:ext cx="1509280" cy="1848444"/>
          </a:xfrm>
          <a:prstGeom prst="rect">
            <a:avLst/>
          </a:prstGeom>
        </p:spPr>
      </p:pic>
      <p:pic>
        <p:nvPicPr>
          <p:cNvPr id="27" name="图片 26" descr="男人戴着帽子&#10;&#10;描述已自动生成">
            <a:extLst>
              <a:ext uri="{FF2B5EF4-FFF2-40B4-BE49-F238E27FC236}">
                <a16:creationId xmlns:a16="http://schemas.microsoft.com/office/drawing/2014/main" id="{5933F697-1E78-7CB0-8103-11B46560048B}"/>
              </a:ext>
            </a:extLst>
          </p:cNvPr>
          <p:cNvPicPr>
            <a:picLocks noChangeAspect="1"/>
          </p:cNvPicPr>
          <p:nvPr/>
        </p:nvPicPr>
        <p:blipFill>
          <a:blip r:embed="rId12"/>
          <a:stretch>
            <a:fillRect/>
          </a:stretch>
        </p:blipFill>
        <p:spPr>
          <a:xfrm>
            <a:off x="5607790" y="1957188"/>
            <a:ext cx="1509279" cy="1848443"/>
          </a:xfrm>
          <a:prstGeom prst="rect">
            <a:avLst/>
          </a:prstGeom>
        </p:spPr>
      </p:pic>
      <p:pic>
        <p:nvPicPr>
          <p:cNvPr id="29" name="图片 28" descr="微笑的人&#10;&#10;描述已自动生成">
            <a:extLst>
              <a:ext uri="{FF2B5EF4-FFF2-40B4-BE49-F238E27FC236}">
                <a16:creationId xmlns:a16="http://schemas.microsoft.com/office/drawing/2014/main" id="{B27364EA-9F95-8FEA-DF0F-5396E1C99621}"/>
              </a:ext>
            </a:extLst>
          </p:cNvPr>
          <p:cNvPicPr>
            <a:picLocks noChangeAspect="1"/>
          </p:cNvPicPr>
          <p:nvPr/>
        </p:nvPicPr>
        <p:blipFill>
          <a:blip r:embed="rId13"/>
          <a:stretch>
            <a:fillRect/>
          </a:stretch>
        </p:blipFill>
        <p:spPr>
          <a:xfrm>
            <a:off x="6747041" y="2647674"/>
            <a:ext cx="1509281" cy="1848445"/>
          </a:xfrm>
          <a:prstGeom prst="rect">
            <a:avLst/>
          </a:prstGeom>
        </p:spPr>
      </p:pic>
      <p:pic>
        <p:nvPicPr>
          <p:cNvPr id="31" name="图片 30" descr="人的脸&#10;&#10;描述已自动生成">
            <a:extLst>
              <a:ext uri="{FF2B5EF4-FFF2-40B4-BE49-F238E27FC236}">
                <a16:creationId xmlns:a16="http://schemas.microsoft.com/office/drawing/2014/main" id="{23AC71DA-DCFC-CD3C-DD62-EC0C4A05F856}"/>
              </a:ext>
            </a:extLst>
          </p:cNvPr>
          <p:cNvPicPr>
            <a:picLocks noChangeAspect="1"/>
          </p:cNvPicPr>
          <p:nvPr/>
        </p:nvPicPr>
        <p:blipFill>
          <a:blip r:embed="rId14"/>
          <a:stretch>
            <a:fillRect/>
          </a:stretch>
        </p:blipFill>
        <p:spPr>
          <a:xfrm>
            <a:off x="5433399" y="3403388"/>
            <a:ext cx="1509279" cy="1848443"/>
          </a:xfrm>
          <a:prstGeom prst="rect">
            <a:avLst/>
          </a:prstGeom>
        </p:spPr>
      </p:pic>
      <p:pic>
        <p:nvPicPr>
          <p:cNvPr id="33" name="图片 32" descr="人的脸&#10;&#10;描述已自动生成">
            <a:extLst>
              <a:ext uri="{FF2B5EF4-FFF2-40B4-BE49-F238E27FC236}">
                <a16:creationId xmlns:a16="http://schemas.microsoft.com/office/drawing/2014/main" id="{C714BF29-EDB1-8D57-7023-5BBC560FFD65}"/>
              </a:ext>
            </a:extLst>
          </p:cNvPr>
          <p:cNvPicPr>
            <a:picLocks noChangeAspect="1"/>
          </p:cNvPicPr>
          <p:nvPr/>
        </p:nvPicPr>
        <p:blipFill>
          <a:blip r:embed="rId15"/>
          <a:stretch>
            <a:fillRect/>
          </a:stretch>
        </p:blipFill>
        <p:spPr>
          <a:xfrm>
            <a:off x="2265821" y="3098792"/>
            <a:ext cx="1509280" cy="1848444"/>
          </a:xfrm>
          <a:prstGeom prst="rect">
            <a:avLst/>
          </a:prstGeom>
        </p:spPr>
      </p:pic>
      <p:pic>
        <p:nvPicPr>
          <p:cNvPr id="35" name="图片 34" descr="男人微笑的头像&#10;&#10;描述已自动生成">
            <a:extLst>
              <a:ext uri="{FF2B5EF4-FFF2-40B4-BE49-F238E27FC236}">
                <a16:creationId xmlns:a16="http://schemas.microsoft.com/office/drawing/2014/main" id="{F1AB78E2-D8A2-5FB2-0A07-852E955FD1B4}"/>
              </a:ext>
            </a:extLst>
          </p:cNvPr>
          <p:cNvPicPr>
            <a:picLocks noChangeAspect="1"/>
          </p:cNvPicPr>
          <p:nvPr/>
        </p:nvPicPr>
        <p:blipFill>
          <a:blip r:embed="rId16"/>
          <a:stretch>
            <a:fillRect/>
          </a:stretch>
        </p:blipFill>
        <p:spPr>
          <a:xfrm>
            <a:off x="4115895" y="1698134"/>
            <a:ext cx="1509280" cy="1848444"/>
          </a:xfrm>
          <a:prstGeom prst="rect">
            <a:avLst/>
          </a:prstGeom>
        </p:spPr>
      </p:pic>
      <p:pic>
        <p:nvPicPr>
          <p:cNvPr id="41" name="图片 40" descr="女人的脸&#10;&#10;描述已自动生成">
            <a:extLst>
              <a:ext uri="{FF2B5EF4-FFF2-40B4-BE49-F238E27FC236}">
                <a16:creationId xmlns:a16="http://schemas.microsoft.com/office/drawing/2014/main" id="{A39DE766-A1B8-58A9-4B0A-75BF6F94D400}"/>
              </a:ext>
            </a:extLst>
          </p:cNvPr>
          <p:cNvPicPr>
            <a:picLocks noChangeAspect="1"/>
          </p:cNvPicPr>
          <p:nvPr/>
        </p:nvPicPr>
        <p:blipFill>
          <a:blip r:embed="rId17"/>
          <a:stretch>
            <a:fillRect/>
          </a:stretch>
        </p:blipFill>
        <p:spPr>
          <a:xfrm>
            <a:off x="3288208" y="4718933"/>
            <a:ext cx="1509280" cy="1848444"/>
          </a:xfrm>
          <a:prstGeom prst="rect">
            <a:avLst/>
          </a:prstGeom>
        </p:spPr>
      </p:pic>
      <p:pic>
        <p:nvPicPr>
          <p:cNvPr id="43" name="图片 42" descr="微笑的女人&#10;&#10;描述已自动生成">
            <a:extLst>
              <a:ext uri="{FF2B5EF4-FFF2-40B4-BE49-F238E27FC236}">
                <a16:creationId xmlns:a16="http://schemas.microsoft.com/office/drawing/2014/main" id="{2056B61A-D0A6-F8AA-4331-D31961D09C4A}"/>
              </a:ext>
            </a:extLst>
          </p:cNvPr>
          <p:cNvPicPr>
            <a:picLocks noChangeAspect="1"/>
          </p:cNvPicPr>
          <p:nvPr/>
        </p:nvPicPr>
        <p:blipFill>
          <a:blip r:embed="rId18"/>
          <a:stretch>
            <a:fillRect/>
          </a:stretch>
        </p:blipFill>
        <p:spPr>
          <a:xfrm>
            <a:off x="7324661" y="2104413"/>
            <a:ext cx="1509117" cy="1848245"/>
          </a:xfrm>
          <a:prstGeom prst="rect">
            <a:avLst/>
          </a:prstGeom>
        </p:spPr>
      </p:pic>
      <p:pic>
        <p:nvPicPr>
          <p:cNvPr id="47" name="图片 46" descr="穿西装的男人在微笑&#10;&#10;描述已自动生成">
            <a:extLst>
              <a:ext uri="{FF2B5EF4-FFF2-40B4-BE49-F238E27FC236}">
                <a16:creationId xmlns:a16="http://schemas.microsoft.com/office/drawing/2014/main" id="{6D3CBE03-0F73-6A45-4BC3-C7FD31D36598}"/>
              </a:ext>
            </a:extLst>
          </p:cNvPr>
          <p:cNvPicPr>
            <a:picLocks noChangeAspect="1"/>
          </p:cNvPicPr>
          <p:nvPr/>
        </p:nvPicPr>
        <p:blipFill>
          <a:blip r:embed="rId19"/>
          <a:stretch>
            <a:fillRect/>
          </a:stretch>
        </p:blipFill>
        <p:spPr>
          <a:xfrm>
            <a:off x="4549742" y="2994464"/>
            <a:ext cx="1509281" cy="1848445"/>
          </a:xfrm>
          <a:prstGeom prst="rect">
            <a:avLst/>
          </a:prstGeom>
        </p:spPr>
      </p:pic>
      <p:pic>
        <p:nvPicPr>
          <p:cNvPr id="50" name="图片 49" descr="男人微笑的头像&#10;&#10;描述已自动生成">
            <a:extLst>
              <a:ext uri="{FF2B5EF4-FFF2-40B4-BE49-F238E27FC236}">
                <a16:creationId xmlns:a16="http://schemas.microsoft.com/office/drawing/2014/main" id="{1AFB6D84-17E2-A699-A251-E74435A6CE99}"/>
              </a:ext>
            </a:extLst>
          </p:cNvPr>
          <p:cNvPicPr>
            <a:picLocks noChangeAspect="1"/>
          </p:cNvPicPr>
          <p:nvPr/>
        </p:nvPicPr>
        <p:blipFill>
          <a:blip r:embed="rId20"/>
          <a:stretch>
            <a:fillRect/>
          </a:stretch>
        </p:blipFill>
        <p:spPr>
          <a:xfrm>
            <a:off x="2922632" y="1865961"/>
            <a:ext cx="1509279" cy="1848443"/>
          </a:xfrm>
          <a:prstGeom prst="rect">
            <a:avLst/>
          </a:prstGeom>
        </p:spPr>
      </p:pic>
    </p:spTree>
    <p:extLst>
      <p:ext uri="{BB962C8B-B14F-4D97-AF65-F5344CB8AC3E}">
        <p14:creationId xmlns:p14="http://schemas.microsoft.com/office/powerpoint/2010/main" val="99361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ppt_y</p:attrName>
                                        </p:attrNameLst>
                                      </p:cBhvr>
                                      <p:tavLst>
                                        <p:tav tm="0">
                                          <p:val>
                                            <p:strVal val="#ppt_y+#ppt_h*1.125000"/>
                                          </p:val>
                                        </p:tav>
                                        <p:tav tm="100000">
                                          <p:val>
                                            <p:strVal val="#ppt_y"/>
                                          </p:val>
                                        </p:tav>
                                      </p:tavLst>
                                    </p:anim>
                                    <p:animEffect transition="in" filter="wipe(up)">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ppt_y</p:attrName>
                                        </p:attrNameLst>
                                      </p:cBhvr>
                                      <p:tavLst>
                                        <p:tav tm="0">
                                          <p:val>
                                            <p:strVal val="#ppt_y+#ppt_h*1.125000"/>
                                          </p:val>
                                        </p:tav>
                                        <p:tav tm="100000">
                                          <p:val>
                                            <p:strVal val="#ppt_y"/>
                                          </p:val>
                                        </p:tav>
                                      </p:tavLst>
                                    </p:anim>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ppt_y</p:attrName>
                                        </p:attrNameLst>
                                      </p:cBhvr>
                                      <p:tavLst>
                                        <p:tav tm="0">
                                          <p:val>
                                            <p:strVal val="#ppt_y+#ppt_h*1.125000"/>
                                          </p:val>
                                        </p:tav>
                                        <p:tav tm="100000">
                                          <p:val>
                                            <p:strVal val="#ppt_y"/>
                                          </p:val>
                                        </p:tav>
                                      </p:tavLst>
                                    </p:anim>
                                    <p:animEffect transition="in" filter="wipe(up)">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p:tgtEl>
                                          <p:spTgt spid="27"/>
                                        </p:tgtEl>
                                        <p:attrNameLst>
                                          <p:attrName>ppt_y</p:attrName>
                                        </p:attrNameLst>
                                      </p:cBhvr>
                                      <p:tavLst>
                                        <p:tav tm="0">
                                          <p:val>
                                            <p:strVal val="#ppt_y+#ppt_h*1.125000"/>
                                          </p:val>
                                        </p:tav>
                                        <p:tav tm="100000">
                                          <p:val>
                                            <p:strVal val="#ppt_y"/>
                                          </p:val>
                                        </p:tav>
                                      </p:tavLst>
                                    </p:anim>
                                    <p:animEffect transition="in" filter="wipe(up)">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p:tgtEl>
                                          <p:spTgt spid="29"/>
                                        </p:tgtEl>
                                        <p:attrNameLst>
                                          <p:attrName>ppt_y</p:attrName>
                                        </p:attrNameLst>
                                      </p:cBhvr>
                                      <p:tavLst>
                                        <p:tav tm="0">
                                          <p:val>
                                            <p:strVal val="#ppt_y+#ppt_h*1.125000"/>
                                          </p:val>
                                        </p:tav>
                                        <p:tav tm="100000">
                                          <p:val>
                                            <p:strVal val="#ppt_y"/>
                                          </p:val>
                                        </p:tav>
                                      </p:tavLst>
                                    </p:anim>
                                    <p:animEffect transition="in" filter="wipe(up)">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p:tgtEl>
                                          <p:spTgt spid="31"/>
                                        </p:tgtEl>
                                        <p:attrNameLst>
                                          <p:attrName>ppt_y</p:attrName>
                                        </p:attrNameLst>
                                      </p:cBhvr>
                                      <p:tavLst>
                                        <p:tav tm="0">
                                          <p:val>
                                            <p:strVal val="#ppt_y+#ppt_h*1.125000"/>
                                          </p:val>
                                        </p:tav>
                                        <p:tav tm="100000">
                                          <p:val>
                                            <p:strVal val="#ppt_y"/>
                                          </p:val>
                                        </p:tav>
                                      </p:tavLst>
                                    </p:anim>
                                    <p:animEffect transition="in" filter="wipe(up)">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p:tgtEl>
                                          <p:spTgt spid="33"/>
                                        </p:tgtEl>
                                        <p:attrNameLst>
                                          <p:attrName>ppt_y</p:attrName>
                                        </p:attrNameLst>
                                      </p:cBhvr>
                                      <p:tavLst>
                                        <p:tav tm="0">
                                          <p:val>
                                            <p:strVal val="#ppt_y+#ppt_h*1.125000"/>
                                          </p:val>
                                        </p:tav>
                                        <p:tav tm="100000">
                                          <p:val>
                                            <p:strVal val="#ppt_y"/>
                                          </p:val>
                                        </p:tav>
                                      </p:tavLst>
                                    </p:anim>
                                    <p:animEffect transition="in" filter="wipe(up)">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p:tgtEl>
                                          <p:spTgt spid="35"/>
                                        </p:tgtEl>
                                        <p:attrNameLst>
                                          <p:attrName>ppt_y</p:attrName>
                                        </p:attrNameLst>
                                      </p:cBhvr>
                                      <p:tavLst>
                                        <p:tav tm="0">
                                          <p:val>
                                            <p:strVal val="#ppt_y+#ppt_h*1.125000"/>
                                          </p:val>
                                        </p:tav>
                                        <p:tav tm="100000">
                                          <p:val>
                                            <p:strVal val="#ppt_y"/>
                                          </p:val>
                                        </p:tav>
                                      </p:tavLst>
                                    </p:anim>
                                    <p:animEffect transition="in" filter="wipe(up)">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p:tgtEl>
                                          <p:spTgt spid="39"/>
                                        </p:tgtEl>
                                        <p:attrNameLst>
                                          <p:attrName>ppt_y</p:attrName>
                                        </p:attrNameLst>
                                      </p:cBhvr>
                                      <p:tavLst>
                                        <p:tav tm="0">
                                          <p:val>
                                            <p:strVal val="#ppt_y+#ppt_h*1.125000"/>
                                          </p:val>
                                        </p:tav>
                                        <p:tav tm="100000">
                                          <p:val>
                                            <p:strVal val="#ppt_y"/>
                                          </p:val>
                                        </p:tav>
                                      </p:tavLst>
                                    </p:anim>
                                    <p:animEffect transition="in" filter="wipe(up)">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up)">
                                      <p:cBhvr>
                                        <p:cTn id="80" dur="500"/>
                                        <p:tgtEl>
                                          <p:spTgt spid="41"/>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p:tgtEl>
                                          <p:spTgt spid="43"/>
                                        </p:tgtEl>
                                        <p:attrNameLst>
                                          <p:attrName>ppt_y</p:attrName>
                                        </p:attrNameLst>
                                      </p:cBhvr>
                                      <p:tavLst>
                                        <p:tav tm="0">
                                          <p:val>
                                            <p:strVal val="#ppt_y+#ppt_h*1.125000"/>
                                          </p:val>
                                        </p:tav>
                                        <p:tav tm="100000">
                                          <p:val>
                                            <p:strVal val="#ppt_y"/>
                                          </p:val>
                                        </p:tav>
                                      </p:tavLst>
                                    </p:anim>
                                    <p:animEffect transition="in" filter="wipe(up)">
                                      <p:cBhvr>
                                        <p:cTn id="86" dur="500"/>
                                        <p:tgtEl>
                                          <p:spTgt spid="43"/>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nodeType="click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p:tgtEl>
                                          <p:spTgt spid="47"/>
                                        </p:tgtEl>
                                        <p:attrNameLst>
                                          <p:attrName>ppt_y</p:attrName>
                                        </p:attrNameLst>
                                      </p:cBhvr>
                                      <p:tavLst>
                                        <p:tav tm="0">
                                          <p:val>
                                            <p:strVal val="#ppt_y+#ppt_h*1.125000"/>
                                          </p:val>
                                        </p:tav>
                                        <p:tav tm="100000">
                                          <p:val>
                                            <p:strVal val="#ppt_y"/>
                                          </p:val>
                                        </p:tav>
                                      </p:tavLst>
                                    </p:anim>
                                    <p:animEffect transition="in" filter="wipe(up)">
                                      <p:cBhvr>
                                        <p:cTn id="92" dur="500"/>
                                        <p:tgtEl>
                                          <p:spTgt spid="47"/>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p:tgtEl>
                                          <p:spTgt spid="49"/>
                                        </p:tgtEl>
                                        <p:attrNameLst>
                                          <p:attrName>ppt_y</p:attrName>
                                        </p:attrNameLst>
                                      </p:cBhvr>
                                      <p:tavLst>
                                        <p:tav tm="0">
                                          <p:val>
                                            <p:strVal val="#ppt_y+#ppt_h*1.125000"/>
                                          </p:val>
                                        </p:tav>
                                        <p:tav tm="100000">
                                          <p:val>
                                            <p:strVal val="#ppt_y"/>
                                          </p:val>
                                        </p:tav>
                                      </p:tavLst>
                                    </p:anim>
                                    <p:animEffect transition="in" filter="wipe(up)">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nodeType="click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p:tgtEl>
                                          <p:spTgt spid="50"/>
                                        </p:tgtEl>
                                        <p:attrNameLst>
                                          <p:attrName>ppt_y</p:attrName>
                                        </p:attrNameLst>
                                      </p:cBhvr>
                                      <p:tavLst>
                                        <p:tav tm="0">
                                          <p:val>
                                            <p:strVal val="#ppt_y+#ppt_h*1.125000"/>
                                          </p:val>
                                        </p:tav>
                                        <p:tav tm="100000">
                                          <p:val>
                                            <p:strVal val="#ppt_y"/>
                                          </p:val>
                                        </p:tav>
                                      </p:tavLst>
                                    </p:anim>
                                    <p:animEffect transition="in" filter="wipe(up)">
                                      <p:cBhvr>
                                        <p:cTn id="10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normAutofit/>
          </a:bodyPr>
          <a:lstStyle/>
          <a:p>
            <a:r>
              <a:rPr lang="en-US" dirty="0"/>
              <a:t>3. EDA (Exploratory Data Analysis) Outcomes</a:t>
            </a:r>
          </a:p>
        </p:txBody>
      </p:sp>
      <p:pic>
        <p:nvPicPr>
          <p:cNvPr id="4" name="内容占位符 3" descr="图形用户界面, 应用程序&#10;&#10;描述已自动生成">
            <a:extLst>
              <a:ext uri="{FF2B5EF4-FFF2-40B4-BE49-F238E27FC236}">
                <a16:creationId xmlns:a16="http://schemas.microsoft.com/office/drawing/2014/main" id="{9CD7FD73-8250-1F28-6875-E4B6F4CA25CF}"/>
              </a:ext>
            </a:extLst>
          </p:cNvPr>
          <p:cNvPicPr>
            <a:picLocks noGrp="1" noChangeAspect="1"/>
          </p:cNvPicPr>
          <p:nvPr>
            <p:ph idx="1"/>
          </p:nvPr>
        </p:nvPicPr>
        <p:blipFill>
          <a:blip r:embed="rId3"/>
          <a:stretch>
            <a:fillRect/>
          </a:stretch>
        </p:blipFill>
        <p:spPr>
          <a:xfrm>
            <a:off x="1565838" y="2366963"/>
            <a:ext cx="6012323" cy="3424237"/>
          </a:xfrm>
        </p:spPr>
      </p:pic>
      <p:pic>
        <p:nvPicPr>
          <p:cNvPr id="9" name="图片 8" descr="图形用户界面, 应用程序&#10;&#10;描述已自动生成">
            <a:extLst>
              <a:ext uri="{FF2B5EF4-FFF2-40B4-BE49-F238E27FC236}">
                <a16:creationId xmlns:a16="http://schemas.microsoft.com/office/drawing/2014/main" id="{3932E2C4-3959-373A-5350-05BAFC8631D7}"/>
              </a:ext>
            </a:extLst>
          </p:cNvPr>
          <p:cNvPicPr>
            <a:picLocks noChangeAspect="1"/>
          </p:cNvPicPr>
          <p:nvPr/>
        </p:nvPicPr>
        <p:blipFill>
          <a:blip r:embed="rId4"/>
          <a:stretch>
            <a:fillRect/>
          </a:stretch>
        </p:blipFill>
        <p:spPr>
          <a:xfrm>
            <a:off x="1565838" y="2366963"/>
            <a:ext cx="6012323" cy="3424237"/>
          </a:xfrm>
          <a:prstGeom prst="rect">
            <a:avLst/>
          </a:prstGeom>
        </p:spPr>
      </p:pic>
      <p:pic>
        <p:nvPicPr>
          <p:cNvPr id="11" name="图片 10" descr="图形用户界面&#10;&#10;低可信度描述已自动生成">
            <a:extLst>
              <a:ext uri="{FF2B5EF4-FFF2-40B4-BE49-F238E27FC236}">
                <a16:creationId xmlns:a16="http://schemas.microsoft.com/office/drawing/2014/main" id="{9174D741-6ACA-1B87-7E8B-120162977B3D}"/>
              </a:ext>
            </a:extLst>
          </p:cNvPr>
          <p:cNvPicPr>
            <a:picLocks noChangeAspect="1"/>
          </p:cNvPicPr>
          <p:nvPr/>
        </p:nvPicPr>
        <p:blipFill>
          <a:blip r:embed="rId5"/>
          <a:stretch>
            <a:fillRect/>
          </a:stretch>
        </p:blipFill>
        <p:spPr>
          <a:xfrm>
            <a:off x="1565838" y="2366963"/>
            <a:ext cx="6012323" cy="3424237"/>
          </a:xfrm>
          <a:prstGeom prst="rect">
            <a:avLst/>
          </a:prstGeom>
        </p:spPr>
      </p:pic>
      <p:pic>
        <p:nvPicPr>
          <p:cNvPr id="13" name="图片 12" descr="图形用户界面&#10;&#10;中度可信度描述已自动生成">
            <a:extLst>
              <a:ext uri="{FF2B5EF4-FFF2-40B4-BE49-F238E27FC236}">
                <a16:creationId xmlns:a16="http://schemas.microsoft.com/office/drawing/2014/main" id="{BBEF1CDD-69C7-905A-082D-68C6E41DEED2}"/>
              </a:ext>
            </a:extLst>
          </p:cNvPr>
          <p:cNvPicPr>
            <a:picLocks noChangeAspect="1"/>
          </p:cNvPicPr>
          <p:nvPr/>
        </p:nvPicPr>
        <p:blipFill>
          <a:blip r:embed="rId6"/>
          <a:stretch>
            <a:fillRect/>
          </a:stretch>
        </p:blipFill>
        <p:spPr>
          <a:xfrm>
            <a:off x="323673" y="2366963"/>
            <a:ext cx="8496652" cy="3424236"/>
          </a:xfrm>
          <a:prstGeom prst="rect">
            <a:avLst/>
          </a:prstGeom>
        </p:spPr>
      </p:pic>
      <p:pic>
        <p:nvPicPr>
          <p:cNvPr id="23" name="图片 22" descr="文本&#10;&#10;描述已自动生成">
            <a:extLst>
              <a:ext uri="{FF2B5EF4-FFF2-40B4-BE49-F238E27FC236}">
                <a16:creationId xmlns:a16="http://schemas.microsoft.com/office/drawing/2014/main" id="{86334CB8-1F61-FDAD-5B3E-D508C31E58B4}"/>
              </a:ext>
            </a:extLst>
          </p:cNvPr>
          <p:cNvPicPr>
            <a:picLocks noChangeAspect="1"/>
          </p:cNvPicPr>
          <p:nvPr/>
        </p:nvPicPr>
        <p:blipFill>
          <a:blip r:embed="rId7"/>
          <a:stretch>
            <a:fillRect/>
          </a:stretch>
        </p:blipFill>
        <p:spPr>
          <a:xfrm>
            <a:off x="323673" y="2374899"/>
            <a:ext cx="5067300" cy="3416300"/>
          </a:xfrm>
          <a:prstGeom prst="rect">
            <a:avLst/>
          </a:prstGeom>
        </p:spPr>
      </p:pic>
      <p:pic>
        <p:nvPicPr>
          <p:cNvPr id="27" name="图片 26" descr="图片包含 文本&#10;&#10;描述已自动生成">
            <a:extLst>
              <a:ext uri="{FF2B5EF4-FFF2-40B4-BE49-F238E27FC236}">
                <a16:creationId xmlns:a16="http://schemas.microsoft.com/office/drawing/2014/main" id="{2CB7A4BA-B5FA-DDEE-2A96-C43ED533F8F6}"/>
              </a:ext>
            </a:extLst>
          </p:cNvPr>
          <p:cNvPicPr>
            <a:picLocks noChangeAspect="1"/>
          </p:cNvPicPr>
          <p:nvPr/>
        </p:nvPicPr>
        <p:blipFill>
          <a:blip r:embed="rId8"/>
          <a:stretch>
            <a:fillRect/>
          </a:stretch>
        </p:blipFill>
        <p:spPr>
          <a:xfrm>
            <a:off x="1868191" y="2382835"/>
            <a:ext cx="7045564" cy="3416300"/>
          </a:xfrm>
          <a:prstGeom prst="rect">
            <a:avLst/>
          </a:prstGeom>
        </p:spPr>
      </p:pic>
      <p:pic>
        <p:nvPicPr>
          <p:cNvPr id="29" name="图片 28" descr="图形用户界面, 应用程序&#10;&#10;描述已自动生成">
            <a:extLst>
              <a:ext uri="{FF2B5EF4-FFF2-40B4-BE49-F238E27FC236}">
                <a16:creationId xmlns:a16="http://schemas.microsoft.com/office/drawing/2014/main" id="{5BAAF66A-DFD2-693F-45B7-EDA33E5E52A5}"/>
              </a:ext>
            </a:extLst>
          </p:cNvPr>
          <p:cNvPicPr>
            <a:picLocks noChangeAspect="1"/>
          </p:cNvPicPr>
          <p:nvPr/>
        </p:nvPicPr>
        <p:blipFill>
          <a:blip r:embed="rId9"/>
          <a:stretch>
            <a:fillRect/>
          </a:stretch>
        </p:blipFill>
        <p:spPr>
          <a:xfrm>
            <a:off x="323673" y="2385028"/>
            <a:ext cx="5729397" cy="3396657"/>
          </a:xfrm>
          <a:prstGeom prst="rect">
            <a:avLst/>
          </a:prstGeom>
        </p:spPr>
      </p:pic>
      <p:pic>
        <p:nvPicPr>
          <p:cNvPr id="31" name="图片 30" descr="图片包含 日历&#10;&#10;描述已自动生成">
            <a:extLst>
              <a:ext uri="{FF2B5EF4-FFF2-40B4-BE49-F238E27FC236}">
                <a16:creationId xmlns:a16="http://schemas.microsoft.com/office/drawing/2014/main" id="{284D135C-7E24-ED25-9143-129DA7F9F85E}"/>
              </a:ext>
            </a:extLst>
          </p:cNvPr>
          <p:cNvPicPr>
            <a:picLocks noChangeAspect="1"/>
          </p:cNvPicPr>
          <p:nvPr/>
        </p:nvPicPr>
        <p:blipFill>
          <a:blip r:embed="rId10"/>
          <a:stretch>
            <a:fillRect/>
          </a:stretch>
        </p:blipFill>
        <p:spPr>
          <a:xfrm>
            <a:off x="2598267" y="2385133"/>
            <a:ext cx="6315488" cy="3414001"/>
          </a:xfrm>
          <a:prstGeom prst="rect">
            <a:avLst/>
          </a:prstGeom>
        </p:spPr>
      </p:pic>
      <p:pic>
        <p:nvPicPr>
          <p:cNvPr id="33" name="图片 32" descr="图表, 直方图&#10;&#10;描述已自动生成">
            <a:extLst>
              <a:ext uri="{FF2B5EF4-FFF2-40B4-BE49-F238E27FC236}">
                <a16:creationId xmlns:a16="http://schemas.microsoft.com/office/drawing/2014/main" id="{A6DC4117-850F-34E3-E5C3-13E85708FCDE}"/>
              </a:ext>
            </a:extLst>
          </p:cNvPr>
          <p:cNvPicPr>
            <a:picLocks noChangeAspect="1"/>
          </p:cNvPicPr>
          <p:nvPr/>
        </p:nvPicPr>
        <p:blipFill>
          <a:blip r:embed="rId11"/>
          <a:stretch>
            <a:fillRect/>
          </a:stretch>
        </p:blipFill>
        <p:spPr>
          <a:xfrm>
            <a:off x="323673" y="4090985"/>
            <a:ext cx="8590082" cy="2501900"/>
          </a:xfrm>
          <a:prstGeom prst="rect">
            <a:avLst/>
          </a:prstGeom>
        </p:spPr>
      </p:pic>
      <p:pic>
        <p:nvPicPr>
          <p:cNvPr id="35" name="图片 34" descr="图表, 直方图&#10;&#10;描述已自动生成">
            <a:extLst>
              <a:ext uri="{FF2B5EF4-FFF2-40B4-BE49-F238E27FC236}">
                <a16:creationId xmlns:a16="http://schemas.microsoft.com/office/drawing/2014/main" id="{E7BEA1C0-1748-B232-0262-1C1AE4DF42C0}"/>
              </a:ext>
            </a:extLst>
          </p:cNvPr>
          <p:cNvPicPr>
            <a:picLocks noChangeAspect="1"/>
          </p:cNvPicPr>
          <p:nvPr/>
        </p:nvPicPr>
        <p:blipFill>
          <a:blip r:embed="rId12"/>
          <a:stretch>
            <a:fillRect/>
          </a:stretch>
        </p:blipFill>
        <p:spPr>
          <a:xfrm>
            <a:off x="323673" y="1589085"/>
            <a:ext cx="8590082" cy="2501900"/>
          </a:xfrm>
          <a:prstGeom prst="rect">
            <a:avLst/>
          </a:prstGeom>
        </p:spPr>
      </p:pic>
      <p:pic>
        <p:nvPicPr>
          <p:cNvPr id="37" name="图片 36" descr="图表, 直方图&#10;&#10;描述已自动生成">
            <a:extLst>
              <a:ext uri="{FF2B5EF4-FFF2-40B4-BE49-F238E27FC236}">
                <a16:creationId xmlns:a16="http://schemas.microsoft.com/office/drawing/2014/main" id="{0914C7BC-902A-C31D-D1B1-4FE432A68D96}"/>
              </a:ext>
            </a:extLst>
          </p:cNvPr>
          <p:cNvPicPr>
            <a:picLocks noChangeAspect="1"/>
          </p:cNvPicPr>
          <p:nvPr/>
        </p:nvPicPr>
        <p:blipFill>
          <a:blip r:embed="rId13"/>
          <a:stretch>
            <a:fillRect/>
          </a:stretch>
        </p:blipFill>
        <p:spPr>
          <a:xfrm>
            <a:off x="323673" y="1587936"/>
            <a:ext cx="8590082" cy="2501900"/>
          </a:xfrm>
          <a:prstGeom prst="rect">
            <a:avLst/>
          </a:prstGeom>
        </p:spPr>
      </p:pic>
      <p:pic>
        <p:nvPicPr>
          <p:cNvPr id="39" name="图片 38" descr="图表, 直方图&#10;&#10;描述已自动生成">
            <a:extLst>
              <a:ext uri="{FF2B5EF4-FFF2-40B4-BE49-F238E27FC236}">
                <a16:creationId xmlns:a16="http://schemas.microsoft.com/office/drawing/2014/main" id="{3FCC1781-3C29-98F9-A348-1CDC94BEA1ED}"/>
              </a:ext>
            </a:extLst>
          </p:cNvPr>
          <p:cNvPicPr>
            <a:picLocks noChangeAspect="1"/>
          </p:cNvPicPr>
          <p:nvPr/>
        </p:nvPicPr>
        <p:blipFill>
          <a:blip r:embed="rId14"/>
          <a:stretch>
            <a:fillRect/>
          </a:stretch>
        </p:blipFill>
        <p:spPr>
          <a:xfrm>
            <a:off x="323673" y="4097772"/>
            <a:ext cx="8590082" cy="2501900"/>
          </a:xfrm>
          <a:prstGeom prst="rect">
            <a:avLst/>
          </a:prstGeom>
        </p:spPr>
      </p:pic>
    </p:spTree>
    <p:extLst>
      <p:ext uri="{BB962C8B-B14F-4D97-AF65-F5344CB8AC3E}">
        <p14:creationId xmlns:p14="http://schemas.microsoft.com/office/powerpoint/2010/main" val="31486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normAutofit/>
          </a:bodyPr>
          <a:lstStyle/>
          <a:p>
            <a:r>
              <a:rPr lang="en-US" dirty="0"/>
              <a:t>4. PDA (Predictive Data Analysis) Outcomes</a:t>
            </a:r>
          </a:p>
        </p:txBody>
      </p:sp>
      <p:pic>
        <p:nvPicPr>
          <p:cNvPr id="8" name="内容占位符 7" descr="表格&#10;&#10;描述已自动生成">
            <a:extLst>
              <a:ext uri="{FF2B5EF4-FFF2-40B4-BE49-F238E27FC236}">
                <a16:creationId xmlns:a16="http://schemas.microsoft.com/office/drawing/2014/main" id="{64384BF7-0134-7F31-40BD-42C231E3FC14}"/>
              </a:ext>
            </a:extLst>
          </p:cNvPr>
          <p:cNvPicPr>
            <a:picLocks noGrp="1" noChangeAspect="1"/>
          </p:cNvPicPr>
          <p:nvPr>
            <p:ph idx="1"/>
          </p:nvPr>
        </p:nvPicPr>
        <p:blipFill>
          <a:blip r:embed="rId2"/>
          <a:stretch>
            <a:fillRect/>
          </a:stretch>
        </p:blipFill>
        <p:spPr>
          <a:xfrm>
            <a:off x="357669" y="2753473"/>
            <a:ext cx="4214331" cy="2077261"/>
          </a:xfrm>
        </p:spPr>
      </p:pic>
      <p:pic>
        <p:nvPicPr>
          <p:cNvPr id="10" name="图片 9" descr="图表, 瀑布图&#10;&#10;描述已自动生成">
            <a:extLst>
              <a:ext uri="{FF2B5EF4-FFF2-40B4-BE49-F238E27FC236}">
                <a16:creationId xmlns:a16="http://schemas.microsoft.com/office/drawing/2014/main" id="{B1573937-26A2-8CFF-0AFA-1E98EE2F2BB1}"/>
              </a:ext>
            </a:extLst>
          </p:cNvPr>
          <p:cNvPicPr>
            <a:picLocks noChangeAspect="1"/>
          </p:cNvPicPr>
          <p:nvPr/>
        </p:nvPicPr>
        <p:blipFill>
          <a:blip r:embed="rId3"/>
          <a:stretch>
            <a:fillRect/>
          </a:stretch>
        </p:blipFill>
        <p:spPr>
          <a:xfrm>
            <a:off x="5034338" y="2303909"/>
            <a:ext cx="3751993" cy="2976387"/>
          </a:xfrm>
          <a:prstGeom prst="rect">
            <a:avLst/>
          </a:prstGeom>
        </p:spPr>
      </p:pic>
    </p:spTree>
    <p:extLst>
      <p:ext uri="{BB962C8B-B14F-4D97-AF65-F5344CB8AC3E}">
        <p14:creationId xmlns:p14="http://schemas.microsoft.com/office/powerpoint/2010/main" val="163528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503338"/>
            <a:ext cx="6315488" cy="788683"/>
          </a:xfrm>
        </p:spPr>
        <p:txBody>
          <a:bodyPr>
            <a:normAutofit fontScale="90000"/>
          </a:bodyPr>
          <a:lstStyle/>
          <a:p>
            <a:pPr algn="ctr"/>
            <a:br>
              <a:rPr lang="en-US" sz="2700" dirty="0"/>
            </a:br>
            <a:br>
              <a:rPr lang="en-US" sz="2700" dirty="0"/>
            </a:br>
            <a:br>
              <a:rPr lang="en-US" sz="2700" dirty="0"/>
            </a:br>
            <a:r>
              <a:rPr lang="en-US" sz="2700" dirty="0"/>
              <a:t>5. </a:t>
            </a:r>
            <a:r>
              <a:rPr lang="en-AU" sz="2700" dirty="0"/>
              <a:t>Implementation and Deployment (</a:t>
            </a:r>
            <a:r>
              <a:rPr lang="en-AU" sz="2700" dirty="0" err="1"/>
              <a:t>TkInter</a:t>
            </a:r>
            <a:r>
              <a:rPr lang="en-AU" sz="2700" dirty="0"/>
              <a:t>) Plan and Status Update</a:t>
            </a:r>
            <a:endParaRPr lang="en-US" dirty="0"/>
          </a:p>
        </p:txBody>
      </p:sp>
      <p:pic>
        <p:nvPicPr>
          <p:cNvPr id="9" name="内容占位符 8" descr="手机截图图女人的照片&#10;&#10;描述已自动生成">
            <a:extLst>
              <a:ext uri="{FF2B5EF4-FFF2-40B4-BE49-F238E27FC236}">
                <a16:creationId xmlns:a16="http://schemas.microsoft.com/office/drawing/2014/main" id="{700C4178-7E55-92AA-6B5D-F57FB2418280}"/>
              </a:ext>
            </a:extLst>
          </p:cNvPr>
          <p:cNvPicPr>
            <a:picLocks noGrp="1" noChangeAspect="1"/>
          </p:cNvPicPr>
          <p:nvPr>
            <p:ph idx="1"/>
          </p:nvPr>
        </p:nvPicPr>
        <p:blipFill>
          <a:blip r:embed="rId2"/>
          <a:stretch>
            <a:fillRect/>
          </a:stretch>
        </p:blipFill>
        <p:spPr>
          <a:xfrm>
            <a:off x="691274" y="2379894"/>
            <a:ext cx="3017178" cy="3017178"/>
          </a:xfrm>
        </p:spPr>
      </p:pic>
      <p:pic>
        <p:nvPicPr>
          <p:cNvPr id="11" name="图片 10" descr="图形用户界面, 应用程序, Teams&#10;&#10;描述已自动生成">
            <a:extLst>
              <a:ext uri="{FF2B5EF4-FFF2-40B4-BE49-F238E27FC236}">
                <a16:creationId xmlns:a16="http://schemas.microsoft.com/office/drawing/2014/main" id="{B0FABAA4-FF61-EDDF-20FE-A7870AA76729}"/>
              </a:ext>
            </a:extLst>
          </p:cNvPr>
          <p:cNvPicPr>
            <a:picLocks noChangeAspect="1"/>
          </p:cNvPicPr>
          <p:nvPr/>
        </p:nvPicPr>
        <p:blipFill>
          <a:blip r:embed="rId3"/>
          <a:stretch>
            <a:fillRect/>
          </a:stretch>
        </p:blipFill>
        <p:spPr>
          <a:xfrm>
            <a:off x="5435549" y="2379893"/>
            <a:ext cx="3017179" cy="3017179"/>
          </a:xfrm>
          <a:prstGeom prst="rect">
            <a:avLst/>
          </a:prstGeom>
        </p:spPr>
      </p:pic>
    </p:spTree>
    <p:extLst>
      <p:ext uri="{BB962C8B-B14F-4D97-AF65-F5344CB8AC3E}">
        <p14:creationId xmlns:p14="http://schemas.microsoft.com/office/powerpoint/2010/main" val="35236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References /</a:t>
            </a:r>
            <a:r>
              <a:rPr lang="en-US" dirty="0" err="1"/>
              <a:t>Bibilography</a:t>
            </a:r>
            <a:endParaRPr lang="en-US" dirty="0"/>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a:xfrm>
            <a:off x="350481" y="525415"/>
            <a:ext cx="7773339" cy="3424107"/>
          </a:xfrm>
        </p:spPr>
        <p:txBody>
          <a:bodyPr/>
          <a:lstStyle/>
          <a:p>
            <a:pPr marL="342900" lvl="0" indent="-342900">
              <a:lnSpc>
                <a:spcPct val="150000"/>
              </a:lnSpc>
              <a:buFont typeface="+mj-lt"/>
              <a:buAutoNum type="arabicPeriod"/>
            </a:pPr>
            <a:r>
              <a:rPr lang="en-AU"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AU" altLang="zh-CN"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3"/>
              </a:rPr>
              <a:t>https://www.kaggle.com/datasets/ashishjangra27/gender-recognition-200k-images-celeba</a:t>
            </a:r>
            <a:r>
              <a:rPr lang="en-AU" altLang="zh-CN" sz="1800" dirty="0">
                <a:effectLst/>
                <a:latin typeface="Calibri" panose="020F0502020204030204" pitchFamily="34" charset="0"/>
                <a:ea typeface="DengXian"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mj-lt"/>
              <a:buAutoNum type="arabicPeriod"/>
            </a:pPr>
            <a:r>
              <a:rPr lang="en-AU"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AU" altLang="zh-CN"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4"/>
              </a:rPr>
              <a:t>https://www.kaggle.com/datasets/jessicali9530/celeba-dataset</a:t>
            </a:r>
            <a:r>
              <a:rPr lang="en-AU" altLang="zh-CN" sz="1800" dirty="0">
                <a:effectLst/>
                <a:latin typeface="Calibri" panose="020F0502020204030204" pitchFamily="34" charset="0"/>
                <a:ea typeface="DengXian" panose="02010600030101010101" pitchFamily="2" charset="-122"/>
                <a:cs typeface="Times New Roman" panose="02020603050405020304" pitchFamily="18" charset="0"/>
              </a:rPr>
              <a:t> )</a:t>
            </a:r>
            <a:endParaRPr lang="zh-CN" altLang="zh-CN"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dirty="0"/>
          </a:p>
        </p:txBody>
      </p:sp>
      <p:sp>
        <p:nvSpPr>
          <p:cNvPr id="5" name="文本框 4">
            <a:extLst>
              <a:ext uri="{FF2B5EF4-FFF2-40B4-BE49-F238E27FC236}">
                <a16:creationId xmlns:a16="http://schemas.microsoft.com/office/drawing/2014/main" id="{13320682-9331-1FC0-5294-1CBAD80F18E3}"/>
              </a:ext>
            </a:extLst>
          </p:cNvPr>
          <p:cNvSpPr txBox="1"/>
          <p:nvPr/>
        </p:nvSpPr>
        <p:spPr>
          <a:xfrm>
            <a:off x="1710139" y="3429000"/>
            <a:ext cx="7083380" cy="1569660"/>
          </a:xfrm>
          <a:prstGeom prst="rect">
            <a:avLst/>
          </a:prstGeom>
          <a:noFill/>
        </p:spPr>
        <p:txBody>
          <a:bodyPr wrap="square" rtlCol="0">
            <a:spAutoFit/>
          </a:bodyPr>
          <a:lstStyle/>
          <a:p>
            <a:r>
              <a:rPr kumimoji="1" lang="en-US" altLang="zh-CN" sz="9600" dirty="0"/>
              <a:t>Thank you!</a:t>
            </a:r>
            <a:endParaRPr kumimoji="1" lang="zh-CN" altLang="en-US" sz="9600" dirty="0"/>
          </a:p>
        </p:txBody>
      </p:sp>
    </p:spTree>
    <p:extLst>
      <p:ext uri="{BB962C8B-B14F-4D97-AF65-F5344CB8AC3E}">
        <p14:creationId xmlns:p14="http://schemas.microsoft.com/office/powerpoint/2010/main" val="22186946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TUPPT-Graphite-43</Template>
  <TotalTime>637</TotalTime>
  <Words>152</Words>
  <Application>Microsoft Macintosh PowerPoint</Application>
  <PresentationFormat>全屏显示(4:3)</PresentationFormat>
  <Paragraphs>24</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8</vt:i4>
      </vt:variant>
    </vt:vector>
  </HeadingPairs>
  <TitlesOfParts>
    <vt:vector size="15" baseType="lpstr">
      <vt:lpstr>Proxima Nova</vt:lpstr>
      <vt:lpstr>Arial</vt:lpstr>
      <vt:lpstr>Calibri</vt:lpstr>
      <vt:lpstr>Calibri Light</vt:lpstr>
      <vt:lpstr>Tw Cen MT</vt:lpstr>
      <vt:lpstr>Custom Design</vt:lpstr>
      <vt:lpstr>水滴</vt:lpstr>
      <vt:lpstr>4483/8995 CAPSTONE PROJECT PRESENTATION</vt:lpstr>
      <vt:lpstr>Table of Contents </vt:lpstr>
      <vt:lpstr>Introduction / Problem Statement</vt:lpstr>
      <vt:lpstr>2. Dataset Details</vt:lpstr>
      <vt:lpstr>3. EDA (Exploratory Data Analysis) Outcomes</vt:lpstr>
      <vt:lpstr>4. PDA (Predictive Data Analysis) Outcomes</vt:lpstr>
      <vt:lpstr>   5. Implementation and Deployment (TkInter) Plan and Status Update</vt:lpstr>
      <vt:lpstr>References /Bibilography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rakshitha rao</dc:creator>
  <cp:lastModifiedBy>yawen-wu</cp:lastModifiedBy>
  <cp:revision>14</cp:revision>
  <dcterms:created xsi:type="dcterms:W3CDTF">2019-03-14T01:12:25Z</dcterms:created>
  <dcterms:modified xsi:type="dcterms:W3CDTF">2023-10-23T05:50:07Z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6fef03-d487-4433-8e43-6b81c0a1b7be_Enabled">
    <vt:lpwstr>true</vt:lpwstr>
  </property>
  <property fmtid="{D5CDD505-2E9C-101B-9397-08002B2CF9AE}" pid="3" name="MSIP_Label_bf6fef03-d487-4433-8e43-6b81c0a1b7be_SetDate">
    <vt:lpwstr>2023-04-26T00:57:11Z</vt:lpwstr>
  </property>
  <property fmtid="{D5CDD505-2E9C-101B-9397-08002B2CF9AE}" pid="4" name="MSIP_Label_bf6fef03-d487-4433-8e43-6b81c0a1b7be_Method">
    <vt:lpwstr>Standard</vt:lpwstr>
  </property>
  <property fmtid="{D5CDD505-2E9C-101B-9397-08002B2CF9AE}" pid="5" name="MSIP_Label_bf6fef03-d487-4433-8e43-6b81c0a1b7be_Name">
    <vt:lpwstr>Unclassified</vt:lpwstr>
  </property>
  <property fmtid="{D5CDD505-2E9C-101B-9397-08002B2CF9AE}" pid="6" name="MSIP_Label_bf6fef03-d487-4433-8e43-6b81c0a1b7be_SiteId">
    <vt:lpwstr>1daf5147-a543-4707-a2fb-2acf0b2a3936</vt:lpwstr>
  </property>
  <property fmtid="{D5CDD505-2E9C-101B-9397-08002B2CF9AE}" pid="7" name="MSIP_Label_bf6fef03-d487-4433-8e43-6b81c0a1b7be_ActionId">
    <vt:lpwstr>24dac2fe-ea53-43a1-86b4-5af1bf9b3648</vt:lpwstr>
  </property>
  <property fmtid="{D5CDD505-2E9C-101B-9397-08002B2CF9AE}" pid="8" name="MSIP_Label_bf6fef03-d487-4433-8e43-6b81c0a1b7be_ContentBits">
    <vt:lpwstr>0</vt:lpwstr>
  </property>
</Properties>
</file>