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sldIdLst>
    <p:sldId id="260" r:id="rId4"/>
    <p:sldId id="257" r:id="rId5"/>
    <p:sldId id="258" r:id="rId6"/>
    <p:sldId id="259" r:id="rId7"/>
    <p:sldId id="261" r:id="rId8"/>
    <p:sldId id="265" r:id="rId9"/>
    <p:sldId id="268" r:id="rId10"/>
    <p:sldId id="273" r:id="rId11"/>
    <p:sldId id="274" r:id="rId12"/>
    <p:sldId id="262" r:id="rId13"/>
    <p:sldId id="266" r:id="rId14"/>
    <p:sldId id="275" r:id="rId15"/>
    <p:sldId id="276" r:id="rId16"/>
    <p:sldId id="277" r:id="rId17"/>
    <p:sldId id="278" r:id="rId18"/>
    <p:sldId id="267" r:id="rId19"/>
    <p:sldId id="263" r:id="rId20"/>
  </p:sldIdLst>
  <p:sldSz cx="12192000" cy="6858000"/>
  <p:notesSz cx="6858000" cy="9144000"/>
  <p:embeddedFontLst>
    <p:embeddedFont>
      <p:font typeface="黑体" panose="02010609060101010101" charset="-122"/>
      <p:regular r:id="rId24"/>
    </p:embeddedFont>
    <p:embeddedFont>
      <p:font typeface="微软雅黑" panose="020B0503020204020204" charset="-122"/>
      <p:regular r:id="rId25"/>
    </p:embeddedFont>
    <p:embeddedFont>
      <p:font typeface="等线" panose="02010600030101010101" charset="-122"/>
      <p:regular r:id="rId26"/>
    </p:embeddedFont>
    <p:embeddedFont>
      <p:font typeface="等线 Light" panose="02010600030101010101" charset="-12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9D5"/>
    <a:srgbClr val="2C8BAF"/>
    <a:srgbClr val="9B7859"/>
    <a:srgbClr val="8A6442"/>
    <a:srgbClr val="F3BA82"/>
    <a:srgbClr val="E3D4BF"/>
    <a:srgbClr val="FFFFFF"/>
    <a:srgbClr val="4C81BC"/>
    <a:srgbClr val="80C7DF"/>
    <a:srgbClr val="D98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86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55C8-AE69-4E21-A89B-5B65A1D38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7E7F2-5219-4CFE-9761-A1F400978E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835148" y="2534265"/>
            <a:ext cx="1356852" cy="1789471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9666" y="2534265"/>
            <a:ext cx="1356852" cy="1789471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50373" y="3574053"/>
            <a:ext cx="9684775" cy="0"/>
          </a:xfrm>
          <a:prstGeom prst="line">
            <a:avLst/>
          </a:prstGeom>
          <a:ln w="19050">
            <a:solidFill>
              <a:srgbClr val="2C8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88010" y="740410"/>
            <a:ext cx="110794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600">
                <a:latin typeface="黑体" panose="02010609060101010101" charset="-122"/>
                <a:ea typeface="黑体" panose="02010609060101010101" charset="-122"/>
              </a:rPr>
              <a:t>基于风险控制的保险产品推荐</a:t>
            </a:r>
            <a:endParaRPr lang="zh-CN" altLang="en-US" sz="6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8310" y="4574540"/>
            <a:ext cx="627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小组成员：马斓轩、张原玮、陈家琦、覃卓然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8738" y="3807390"/>
            <a:ext cx="4454525" cy="829945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>
            <a:defPPr>
              <a:defRPr lang="zh-CN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800" b="1" i="0" u="none" strike="noStrike" cap="none" spc="0" normalizeH="0" baseline="0">
                <a:ln>
                  <a:noFill/>
                </a:ln>
                <a:solidFill>
                  <a:srgbClr val="2C8BAF"/>
                </a:solidFill>
                <a:effectLst/>
                <a:uLnTx/>
                <a:uFillTx/>
                <a:latin typeface="方正仿宋简体" panose="03000509000000000000" pitchFamily="65" charset="-122"/>
                <a:ea typeface="方正仿宋简体" panose="03000509000000000000" pitchFamily="65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>
                <a:sym typeface="方正黑体简体" panose="03000509000000000000" pitchFamily="65" charset="-122"/>
              </a:rPr>
              <a:t>建模思路与方法</a:t>
            </a:r>
            <a:endParaRPr lang="zh-CN" altLang="en-US" dirty="0">
              <a:sym typeface="方正黑体简体" panose="03000509000000000000" pitchFamily="65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5023040" y="1569814"/>
            <a:ext cx="2498670" cy="1861185"/>
            <a:chOff x="2757770" y="2361929"/>
            <a:chExt cx="2498670" cy="1861185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929"/>
              <a:ext cx="1782258" cy="1861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marR="0" lvl="0" indent="0" algn="ctr" defTabSz="6858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1500" b="1" i="0" u="none" strike="noStrike" kern="0" cap="none" spc="0" normalizeH="0" baseline="0">
                  <a:ln>
                    <a:noFill/>
                  </a:ln>
                  <a:solidFill>
                    <a:srgbClr val="2C8BAF"/>
                  </a:solidFill>
                  <a:effectLst/>
                  <a:uLnTx/>
                  <a:uFillTx/>
                  <a:latin typeface="方正仿宋简体" panose="03000509000000000000" pitchFamily="65" charset="-122"/>
                  <a:ea typeface="方正仿宋简体" panose="03000509000000000000" pitchFamily="65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方正黑体简体" panose="03000509000000000000" pitchFamily="65" charset="-122"/>
                </a:rPr>
                <a:t>3</a:t>
              </a:r>
              <a:endParaRPr lang="en-US" altLang="ko-KR" dirty="0">
                <a:sym typeface="方正黑体简体" panose="03000509000000000000" pitchFamily="65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A538C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A538C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sp>
        <p:nvSpPr>
          <p:cNvPr id="8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-1" fmla="*/ 1054278 w 1845118"/>
              <a:gd name="connsiteY0-2" fmla="*/ 539460 h 1113172"/>
              <a:gd name="connsiteX1-3" fmla="*/ 0 w 1845118"/>
              <a:gd name="connsiteY1-4" fmla="*/ 539460 h 1113172"/>
              <a:gd name="connsiteX2-5" fmla="*/ 0 w 1845118"/>
              <a:gd name="connsiteY2-6" fmla="*/ 0 h 1113172"/>
              <a:gd name="connsiteX3-7" fmla="*/ 1845118 w 1845118"/>
              <a:gd name="connsiteY3-8" fmla="*/ 0 h 1113172"/>
              <a:gd name="connsiteX4-9" fmla="*/ 1845118 w 1845118"/>
              <a:gd name="connsiteY4-10" fmla="*/ 1113172 h 1113172"/>
              <a:gd name="connsiteX5-11" fmla="*/ 1054278 w 1845118"/>
              <a:gd name="connsiteY5-12" fmla="*/ 1113172 h 1113172"/>
              <a:gd name="connsiteX6" fmla="*/ 1145718 w 1845118"/>
              <a:gd name="connsiteY6" fmla="*/ 630900 h 1113172"/>
              <a:gd name="connsiteX0-13" fmla="*/ 1054278 w 1845118"/>
              <a:gd name="connsiteY0-14" fmla="*/ 539460 h 1113172"/>
              <a:gd name="connsiteX1-15" fmla="*/ 0 w 1845118"/>
              <a:gd name="connsiteY1-16" fmla="*/ 539460 h 1113172"/>
              <a:gd name="connsiteX2-17" fmla="*/ 0 w 1845118"/>
              <a:gd name="connsiteY2-18" fmla="*/ 0 h 1113172"/>
              <a:gd name="connsiteX3-19" fmla="*/ 1845118 w 1845118"/>
              <a:gd name="connsiteY3-20" fmla="*/ 0 h 1113172"/>
              <a:gd name="connsiteX4-21" fmla="*/ 1845118 w 1845118"/>
              <a:gd name="connsiteY4-22" fmla="*/ 1113172 h 1113172"/>
              <a:gd name="connsiteX5-23" fmla="*/ 1054278 w 1845118"/>
              <a:gd name="connsiteY5-24" fmla="*/ 1113172 h 1113172"/>
              <a:gd name="connsiteX0-25" fmla="*/ 0 w 1845118"/>
              <a:gd name="connsiteY0-26" fmla="*/ 539460 h 1113172"/>
              <a:gd name="connsiteX1-27" fmla="*/ 0 w 1845118"/>
              <a:gd name="connsiteY1-28" fmla="*/ 0 h 1113172"/>
              <a:gd name="connsiteX2-29" fmla="*/ 1845118 w 1845118"/>
              <a:gd name="connsiteY2-30" fmla="*/ 0 h 1113172"/>
              <a:gd name="connsiteX3-31" fmla="*/ 1845118 w 1845118"/>
              <a:gd name="connsiteY3-32" fmla="*/ 1113172 h 1113172"/>
              <a:gd name="connsiteX4-33" fmla="*/ 1054278 w 1845118"/>
              <a:gd name="connsiteY4-34" fmla="*/ 1113172 h 1113172"/>
              <a:gd name="connsiteX0-35" fmla="*/ 0 w 1845118"/>
              <a:gd name="connsiteY0-36" fmla="*/ 539460 h 1113172"/>
              <a:gd name="connsiteX1-37" fmla="*/ 0 w 1845118"/>
              <a:gd name="connsiteY1-38" fmla="*/ 0 h 1113172"/>
              <a:gd name="connsiteX2-39" fmla="*/ 1845118 w 1845118"/>
              <a:gd name="connsiteY2-40" fmla="*/ 0 h 1113172"/>
              <a:gd name="connsiteX3-41" fmla="*/ 1845118 w 1845118"/>
              <a:gd name="connsiteY3-42" fmla="*/ 1113172 h 11131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A538C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9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-1" fmla="*/ 618105 w 2362498"/>
              <a:gd name="connsiteY0-2" fmla="*/ 1612423 h 1827878"/>
              <a:gd name="connsiteX1-3" fmla="*/ 2362498 w 2362498"/>
              <a:gd name="connsiteY1-4" fmla="*/ 1612423 h 1827878"/>
              <a:gd name="connsiteX2-5" fmla="*/ 2362498 w 2362498"/>
              <a:gd name="connsiteY2-6" fmla="*/ 1827878 h 1827878"/>
              <a:gd name="connsiteX3-7" fmla="*/ 839514 w 2362498"/>
              <a:gd name="connsiteY3-8" fmla="*/ 1827878 h 1827878"/>
              <a:gd name="connsiteX4-9" fmla="*/ 433218 w 2362498"/>
              <a:gd name="connsiteY4-10" fmla="*/ 1827878 h 1827878"/>
              <a:gd name="connsiteX5-11" fmla="*/ 433218 w 2362498"/>
              <a:gd name="connsiteY5-12" fmla="*/ 1826314 h 1827878"/>
              <a:gd name="connsiteX6-13" fmla="*/ 0 w 2362498"/>
              <a:gd name="connsiteY6-14" fmla="*/ 1826314 h 1827878"/>
              <a:gd name="connsiteX7-15" fmla="*/ 0 w 2362498"/>
              <a:gd name="connsiteY7-16" fmla="*/ 0 h 1827878"/>
              <a:gd name="connsiteX8-17" fmla="*/ 618105 w 2362498"/>
              <a:gd name="connsiteY8-18" fmla="*/ 0 h 1827878"/>
              <a:gd name="connsiteX9" fmla="*/ 709545 w 2362498"/>
              <a:gd name="connsiteY9" fmla="*/ 1703863 h 1827878"/>
              <a:gd name="connsiteX0-19" fmla="*/ 618105 w 2362498"/>
              <a:gd name="connsiteY0-20" fmla="*/ 1612423 h 1827878"/>
              <a:gd name="connsiteX1-21" fmla="*/ 2362498 w 2362498"/>
              <a:gd name="connsiteY1-22" fmla="*/ 1612423 h 1827878"/>
              <a:gd name="connsiteX2-23" fmla="*/ 2362498 w 2362498"/>
              <a:gd name="connsiteY2-24" fmla="*/ 1827878 h 1827878"/>
              <a:gd name="connsiteX3-25" fmla="*/ 839514 w 2362498"/>
              <a:gd name="connsiteY3-26" fmla="*/ 1827878 h 1827878"/>
              <a:gd name="connsiteX4-27" fmla="*/ 433218 w 2362498"/>
              <a:gd name="connsiteY4-28" fmla="*/ 1827878 h 1827878"/>
              <a:gd name="connsiteX5-29" fmla="*/ 433218 w 2362498"/>
              <a:gd name="connsiteY5-30" fmla="*/ 1826314 h 1827878"/>
              <a:gd name="connsiteX6-31" fmla="*/ 0 w 2362498"/>
              <a:gd name="connsiteY6-32" fmla="*/ 1826314 h 1827878"/>
              <a:gd name="connsiteX7-33" fmla="*/ 0 w 2362498"/>
              <a:gd name="connsiteY7-34" fmla="*/ 0 h 1827878"/>
              <a:gd name="connsiteX8-35" fmla="*/ 618105 w 2362498"/>
              <a:gd name="connsiteY8-36" fmla="*/ 0 h 1827878"/>
              <a:gd name="connsiteX0-37" fmla="*/ 2362498 w 2362498"/>
              <a:gd name="connsiteY0-38" fmla="*/ 1612423 h 1827878"/>
              <a:gd name="connsiteX1-39" fmla="*/ 2362498 w 2362498"/>
              <a:gd name="connsiteY1-40" fmla="*/ 1827878 h 1827878"/>
              <a:gd name="connsiteX2-41" fmla="*/ 839514 w 2362498"/>
              <a:gd name="connsiteY2-42" fmla="*/ 1827878 h 1827878"/>
              <a:gd name="connsiteX3-43" fmla="*/ 433218 w 2362498"/>
              <a:gd name="connsiteY3-44" fmla="*/ 1827878 h 1827878"/>
              <a:gd name="connsiteX4-45" fmla="*/ 433218 w 2362498"/>
              <a:gd name="connsiteY4-46" fmla="*/ 1826314 h 1827878"/>
              <a:gd name="connsiteX5-47" fmla="*/ 0 w 2362498"/>
              <a:gd name="connsiteY5-48" fmla="*/ 1826314 h 1827878"/>
              <a:gd name="connsiteX6-49" fmla="*/ 0 w 2362498"/>
              <a:gd name="connsiteY6-50" fmla="*/ 0 h 1827878"/>
              <a:gd name="connsiteX7-51" fmla="*/ 618105 w 2362498"/>
              <a:gd name="connsiteY7-52" fmla="*/ 0 h 18278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A538C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138" y="395256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0104" y="395256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 bwMode="auto">
          <a:xfrm>
            <a:off x="6555872" y="1703982"/>
            <a:ext cx="3629" cy="36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ea"/>
              <a:sym typeface="方正黑体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1705" y="900430"/>
            <a:ext cx="9674860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1.决策树模型：</a:t>
            </a:r>
            <a:endParaRPr lang="en-US" altLang="zh-CN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方正黑体简体" panose="03000509000000000000" pitchFamily="65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        目前使用较多的预测模型有神经网络（Neural Network），支持向量机（SVM），k-NN，决策树（Decision Tree）。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基于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本题所给的数据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特征，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最后决定选用决策树模型，因为决策树有直观的决策规则，可以处理非线性特征，考虑了变量之间的相互作用等优点，能很好地适配题目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要求。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数据。</a:t>
            </a:r>
            <a:endParaRPr lang="en-US" altLang="zh-CN" sz="1200" dirty="0">
              <a:solidFill>
                <a:schemeClr val="bg1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8281" y="322303"/>
            <a:ext cx="18441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模型选取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305" y="2442845"/>
            <a:ext cx="9674860" cy="3969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LightGBM算法: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LightGBM是一个实现GBDT算法的分布式高效框架。它通过leaf-wise分裂方法进行决策树的生成，基于直方图的算法寻找特征分割点，支持并行学习，优化了对类别特征的支持，能够更高效的处理大数据。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相比于常规的预排序决策树算法，直方图算法能够极大地降低内存消耗与计算代价。实际应用中，模型中分割点是否足够精确并不是很重要；较粗的分割点也有正则化的效果，可以有效地防止过拟合；即使单棵树的训练误差比精确分割算法稍大，但在梯度提升（Gradient Boosting）的框架下没有太大的影响。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LightGBM优化了对类别特征的支持，可以直接输入类别特征，不需要额外的0/1展开。并在决策树算法上增加了类别特征的决策规则。相比0/1展开的方法，训练速度可以加速8倍，并且精度一致。据我们所知，LightGBM是第一个直接支持类别特征的GBDT工具，本题中分类数据特征超过100个，LightGBM更合适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数据。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 bwMode="auto">
          <a:xfrm>
            <a:off x="6555872" y="1703982"/>
            <a:ext cx="3629" cy="36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ea"/>
              <a:sym typeface="方正黑体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1705" y="808990"/>
            <a:ext cx="96748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1.按照4：1划分训练数据与验证数据，使用lightgbm包中的Dataset()方法为模型构建训练集和验证集</a:t>
            </a:r>
            <a:endParaRPr lang="en-US" altLang="zh-CN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方正黑体简体" panose="03000509000000000000" pitchFamily="65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8281" y="322303"/>
            <a:ext cx="18441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模型训练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1705" y="2565400"/>
            <a:ext cx="9674860" cy="89154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问题为多分类问题，分为8类，使用LGBMClassifier方法，并且使用训练好的最优参数进行建模，使用fit()方法训练模型。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数据。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方正黑体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0316" t="41899" r="4521" b="38577"/>
          <a:stretch>
            <a:fillRect/>
          </a:stretch>
        </p:blipFill>
        <p:spPr>
          <a:xfrm>
            <a:off x="1972310" y="1414780"/>
            <a:ext cx="7872095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4"/>
          <p:cNvPicPr>
            <a:picLocks noChangeAspect="1"/>
          </p:cNvPicPr>
          <p:nvPr/>
        </p:nvPicPr>
        <p:blipFill>
          <a:blip r:embed="rId2"/>
          <a:srcRect l="20231" t="25139" r="4232" b="33048"/>
          <a:stretch>
            <a:fillRect/>
          </a:stretch>
        </p:blipFill>
        <p:spPr>
          <a:xfrm>
            <a:off x="1917700" y="3172460"/>
            <a:ext cx="7477760" cy="2329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5"/>
          <p:cNvPicPr>
            <a:picLocks noChangeAspect="1"/>
          </p:cNvPicPr>
          <p:nvPr/>
        </p:nvPicPr>
        <p:blipFill>
          <a:blip r:embed="rId3"/>
          <a:srcRect l="20014" t="42242" r="4654" b="48864"/>
          <a:stretch>
            <a:fillRect/>
          </a:stretch>
        </p:blipFill>
        <p:spPr>
          <a:xfrm>
            <a:off x="2075180" y="5875655"/>
            <a:ext cx="10439400" cy="6934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023620" y="55073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模型构建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 bwMode="auto">
          <a:xfrm>
            <a:off x="6555872" y="1703982"/>
            <a:ext cx="3629" cy="36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ea"/>
              <a:sym typeface="方正黑体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1705" y="900430"/>
            <a:ext cx="96748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使用hyperopt贝叶斯搜索自动调参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，需要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四个参数分别是目标函数、搜索空间、优化算法以及调整次数。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数据。</a:t>
            </a:r>
            <a:endParaRPr lang="en-US" altLang="zh-CN" sz="1200" dirty="0">
              <a:solidFill>
                <a:schemeClr val="bg1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8281" y="322303"/>
            <a:ext cx="18441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参数调优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270" y="1521460"/>
            <a:ext cx="12181840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目标函数</a:t>
            </a:r>
            <a:r>
              <a:rPr 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(objective)</a:t>
            </a:r>
            <a:r>
              <a:rPr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endParaRPr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/>
            <a:r>
              <a:rPr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使用LGBMClassifier构建基线模型，每次迭代的树的深度（max_depth）都在新一轮参数的基础上增加10，学习率（learning_rate）使用参数的学习率，其他参数则通过随机种子（random_state）来默认构建。</a:t>
            </a:r>
            <a:endParaRPr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/>
            <a:r>
              <a:rPr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使用5折交叉验证对模型训练，lightgbm包中提供cv()方法来实现交叉验证，每次验证10000轮(num_boost_round)，如果200轮时无明显提升则停止(early_stopping_rounds)，评价标准则使用“多分类对数损失（multi_logloss）”，将其中最小的平均损失（multi_logloss_mean）返回。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数据。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方正黑体简体" panose="03000509000000000000" pitchFamily="65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rcRect l="20051" t="18110" r="4123" b="15452"/>
          <a:stretch>
            <a:fillRect/>
          </a:stretch>
        </p:blipFill>
        <p:spPr>
          <a:xfrm>
            <a:off x="2757170" y="3378200"/>
            <a:ext cx="6802755" cy="3353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 bwMode="auto">
          <a:xfrm>
            <a:off x="6555872" y="1703982"/>
            <a:ext cx="3629" cy="36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+mn-ea"/>
              <a:sym typeface="方正黑体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1705" y="900430"/>
            <a:ext cx="96748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使用hyperopt贝叶斯搜索自动调参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，需要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四个参数分别是目标函数、搜索空间、优化算法以及调整次数。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数据。</a:t>
            </a:r>
            <a:endParaRPr lang="en-US" altLang="zh-CN" sz="1200" dirty="0">
              <a:solidFill>
                <a:schemeClr val="bg1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8281" y="322303"/>
            <a:ext cx="18441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参数调优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50" y="1998345"/>
            <a:ext cx="12181840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r>
              <a:rPr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搜索空间（space）：</a:t>
            </a:r>
            <a:endParaRPr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/>
            <a:r>
              <a:rPr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搜索空间规定了参数调整的范围，提高了搜索速度，能够在合理范围内更快地得到最好的训练参数。本模型中使用的搜索空间如图。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黑体简体" panose="03000509000000000000" pitchFamily="65" charset="-122"/>
              </a:rPr>
              <a:t>据。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方正黑体简体" panose="03000509000000000000" pitchFamily="65" charset="-122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/>
          <a:srcRect l="20183" t="19417" r="4389" b="44942"/>
          <a:stretch>
            <a:fillRect/>
          </a:stretch>
        </p:blipFill>
        <p:spPr>
          <a:xfrm>
            <a:off x="1436370" y="3073400"/>
            <a:ext cx="10535920" cy="2800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4091" y="3807390"/>
            <a:ext cx="2623820" cy="829945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>
            <a:defPPr>
              <a:defRPr lang="zh-CN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800" b="1" i="0" u="none" strike="noStrike" cap="none" spc="0" normalizeH="0" baseline="0">
                <a:ln>
                  <a:noFill/>
                </a:ln>
                <a:solidFill>
                  <a:srgbClr val="2C8BAF"/>
                </a:solidFill>
                <a:effectLst/>
                <a:uLnTx/>
                <a:uFillTx/>
                <a:latin typeface="方正仿宋简体" panose="03000509000000000000" pitchFamily="65" charset="-122"/>
                <a:ea typeface="方正仿宋简体" panose="03000509000000000000" pitchFamily="65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>
                <a:sym typeface="方正黑体简体" panose="03000509000000000000" pitchFamily="65" charset="-122"/>
              </a:rPr>
              <a:t>模型评价</a:t>
            </a:r>
            <a:endParaRPr lang="zh-CN" altLang="en-US" dirty="0">
              <a:sym typeface="方正黑体简体" panose="03000509000000000000" pitchFamily="65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4697920" y="1630774"/>
            <a:ext cx="2498670" cy="1861185"/>
            <a:chOff x="2757770" y="2361929"/>
            <a:chExt cx="2498670" cy="1861185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929"/>
              <a:ext cx="1782258" cy="1861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marR="0" lvl="0" indent="0" algn="ctr" defTabSz="6858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1500" b="1" i="0" u="none" strike="noStrike" kern="0" cap="none" spc="0" normalizeH="0" baseline="0">
                  <a:ln>
                    <a:noFill/>
                  </a:ln>
                  <a:solidFill>
                    <a:srgbClr val="2C8BAF"/>
                  </a:solidFill>
                  <a:effectLst/>
                  <a:uLnTx/>
                  <a:uFillTx/>
                  <a:latin typeface="方正仿宋简体" panose="03000509000000000000" pitchFamily="65" charset="-122"/>
                  <a:ea typeface="方正仿宋简体" panose="03000509000000000000" pitchFamily="65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方正黑体简体" panose="03000509000000000000" pitchFamily="65" charset="-122"/>
                </a:rPr>
                <a:t>4</a:t>
              </a:r>
              <a:endParaRPr lang="en-US" altLang="ko-KR" dirty="0">
                <a:sym typeface="方正黑体简体" panose="03000509000000000000" pitchFamily="65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A538C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A538C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sp>
        <p:nvSpPr>
          <p:cNvPr id="8" name="任意多边形 38"/>
          <p:cNvSpPr/>
          <p:nvPr/>
        </p:nvSpPr>
        <p:spPr>
          <a:xfrm>
            <a:off x="4993267" y="139250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-1" fmla="*/ 1054278 w 1845118"/>
              <a:gd name="connsiteY0-2" fmla="*/ 539460 h 1113172"/>
              <a:gd name="connsiteX1-3" fmla="*/ 0 w 1845118"/>
              <a:gd name="connsiteY1-4" fmla="*/ 539460 h 1113172"/>
              <a:gd name="connsiteX2-5" fmla="*/ 0 w 1845118"/>
              <a:gd name="connsiteY2-6" fmla="*/ 0 h 1113172"/>
              <a:gd name="connsiteX3-7" fmla="*/ 1845118 w 1845118"/>
              <a:gd name="connsiteY3-8" fmla="*/ 0 h 1113172"/>
              <a:gd name="connsiteX4-9" fmla="*/ 1845118 w 1845118"/>
              <a:gd name="connsiteY4-10" fmla="*/ 1113172 h 1113172"/>
              <a:gd name="connsiteX5-11" fmla="*/ 1054278 w 1845118"/>
              <a:gd name="connsiteY5-12" fmla="*/ 1113172 h 1113172"/>
              <a:gd name="connsiteX6" fmla="*/ 1145718 w 1845118"/>
              <a:gd name="connsiteY6" fmla="*/ 630900 h 1113172"/>
              <a:gd name="connsiteX0-13" fmla="*/ 1054278 w 1845118"/>
              <a:gd name="connsiteY0-14" fmla="*/ 539460 h 1113172"/>
              <a:gd name="connsiteX1-15" fmla="*/ 0 w 1845118"/>
              <a:gd name="connsiteY1-16" fmla="*/ 539460 h 1113172"/>
              <a:gd name="connsiteX2-17" fmla="*/ 0 w 1845118"/>
              <a:gd name="connsiteY2-18" fmla="*/ 0 h 1113172"/>
              <a:gd name="connsiteX3-19" fmla="*/ 1845118 w 1845118"/>
              <a:gd name="connsiteY3-20" fmla="*/ 0 h 1113172"/>
              <a:gd name="connsiteX4-21" fmla="*/ 1845118 w 1845118"/>
              <a:gd name="connsiteY4-22" fmla="*/ 1113172 h 1113172"/>
              <a:gd name="connsiteX5-23" fmla="*/ 1054278 w 1845118"/>
              <a:gd name="connsiteY5-24" fmla="*/ 1113172 h 1113172"/>
              <a:gd name="connsiteX0-25" fmla="*/ 0 w 1845118"/>
              <a:gd name="connsiteY0-26" fmla="*/ 539460 h 1113172"/>
              <a:gd name="connsiteX1-27" fmla="*/ 0 w 1845118"/>
              <a:gd name="connsiteY1-28" fmla="*/ 0 h 1113172"/>
              <a:gd name="connsiteX2-29" fmla="*/ 1845118 w 1845118"/>
              <a:gd name="connsiteY2-30" fmla="*/ 0 h 1113172"/>
              <a:gd name="connsiteX3-31" fmla="*/ 1845118 w 1845118"/>
              <a:gd name="connsiteY3-32" fmla="*/ 1113172 h 1113172"/>
              <a:gd name="connsiteX4-33" fmla="*/ 1054278 w 1845118"/>
              <a:gd name="connsiteY4-34" fmla="*/ 1113172 h 1113172"/>
              <a:gd name="connsiteX0-35" fmla="*/ 0 w 1845118"/>
              <a:gd name="connsiteY0-36" fmla="*/ 539460 h 1113172"/>
              <a:gd name="connsiteX1-37" fmla="*/ 0 w 1845118"/>
              <a:gd name="connsiteY1-38" fmla="*/ 0 h 1113172"/>
              <a:gd name="connsiteX2-39" fmla="*/ 1845118 w 1845118"/>
              <a:gd name="connsiteY2-40" fmla="*/ 0 h 1113172"/>
              <a:gd name="connsiteX3-41" fmla="*/ 1845118 w 1845118"/>
              <a:gd name="connsiteY3-42" fmla="*/ 1113172 h 11131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A538C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9" name="任意多边形 36"/>
          <p:cNvSpPr/>
          <p:nvPr/>
        </p:nvSpPr>
        <p:spPr>
          <a:xfrm>
            <a:off x="4697920" y="170068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-1" fmla="*/ 618105 w 2362498"/>
              <a:gd name="connsiteY0-2" fmla="*/ 1612423 h 1827878"/>
              <a:gd name="connsiteX1-3" fmla="*/ 2362498 w 2362498"/>
              <a:gd name="connsiteY1-4" fmla="*/ 1612423 h 1827878"/>
              <a:gd name="connsiteX2-5" fmla="*/ 2362498 w 2362498"/>
              <a:gd name="connsiteY2-6" fmla="*/ 1827878 h 1827878"/>
              <a:gd name="connsiteX3-7" fmla="*/ 839514 w 2362498"/>
              <a:gd name="connsiteY3-8" fmla="*/ 1827878 h 1827878"/>
              <a:gd name="connsiteX4-9" fmla="*/ 433218 w 2362498"/>
              <a:gd name="connsiteY4-10" fmla="*/ 1827878 h 1827878"/>
              <a:gd name="connsiteX5-11" fmla="*/ 433218 w 2362498"/>
              <a:gd name="connsiteY5-12" fmla="*/ 1826314 h 1827878"/>
              <a:gd name="connsiteX6-13" fmla="*/ 0 w 2362498"/>
              <a:gd name="connsiteY6-14" fmla="*/ 1826314 h 1827878"/>
              <a:gd name="connsiteX7-15" fmla="*/ 0 w 2362498"/>
              <a:gd name="connsiteY7-16" fmla="*/ 0 h 1827878"/>
              <a:gd name="connsiteX8-17" fmla="*/ 618105 w 2362498"/>
              <a:gd name="connsiteY8-18" fmla="*/ 0 h 1827878"/>
              <a:gd name="connsiteX9" fmla="*/ 709545 w 2362498"/>
              <a:gd name="connsiteY9" fmla="*/ 1703863 h 1827878"/>
              <a:gd name="connsiteX0-19" fmla="*/ 618105 w 2362498"/>
              <a:gd name="connsiteY0-20" fmla="*/ 1612423 h 1827878"/>
              <a:gd name="connsiteX1-21" fmla="*/ 2362498 w 2362498"/>
              <a:gd name="connsiteY1-22" fmla="*/ 1612423 h 1827878"/>
              <a:gd name="connsiteX2-23" fmla="*/ 2362498 w 2362498"/>
              <a:gd name="connsiteY2-24" fmla="*/ 1827878 h 1827878"/>
              <a:gd name="connsiteX3-25" fmla="*/ 839514 w 2362498"/>
              <a:gd name="connsiteY3-26" fmla="*/ 1827878 h 1827878"/>
              <a:gd name="connsiteX4-27" fmla="*/ 433218 w 2362498"/>
              <a:gd name="connsiteY4-28" fmla="*/ 1827878 h 1827878"/>
              <a:gd name="connsiteX5-29" fmla="*/ 433218 w 2362498"/>
              <a:gd name="connsiteY5-30" fmla="*/ 1826314 h 1827878"/>
              <a:gd name="connsiteX6-31" fmla="*/ 0 w 2362498"/>
              <a:gd name="connsiteY6-32" fmla="*/ 1826314 h 1827878"/>
              <a:gd name="connsiteX7-33" fmla="*/ 0 w 2362498"/>
              <a:gd name="connsiteY7-34" fmla="*/ 0 h 1827878"/>
              <a:gd name="connsiteX8-35" fmla="*/ 618105 w 2362498"/>
              <a:gd name="connsiteY8-36" fmla="*/ 0 h 1827878"/>
              <a:gd name="connsiteX0-37" fmla="*/ 2362498 w 2362498"/>
              <a:gd name="connsiteY0-38" fmla="*/ 1612423 h 1827878"/>
              <a:gd name="connsiteX1-39" fmla="*/ 2362498 w 2362498"/>
              <a:gd name="connsiteY1-40" fmla="*/ 1827878 h 1827878"/>
              <a:gd name="connsiteX2-41" fmla="*/ 839514 w 2362498"/>
              <a:gd name="connsiteY2-42" fmla="*/ 1827878 h 1827878"/>
              <a:gd name="connsiteX3-43" fmla="*/ 433218 w 2362498"/>
              <a:gd name="connsiteY3-44" fmla="*/ 1827878 h 1827878"/>
              <a:gd name="connsiteX4-45" fmla="*/ 433218 w 2362498"/>
              <a:gd name="connsiteY4-46" fmla="*/ 1826314 h 1827878"/>
              <a:gd name="connsiteX5-47" fmla="*/ 0 w 2362498"/>
              <a:gd name="connsiteY5-48" fmla="*/ 1826314 h 1827878"/>
              <a:gd name="connsiteX6-49" fmla="*/ 0 w 2362498"/>
              <a:gd name="connsiteY6-50" fmla="*/ 0 h 1827878"/>
              <a:gd name="connsiteX7-51" fmla="*/ 618105 w 2362498"/>
              <a:gd name="connsiteY7-52" fmla="*/ 0 h 18278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A538C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138" y="395256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0104" y="395256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9"/>
          <p:cNvGrpSpPr/>
          <p:nvPr/>
        </p:nvGrpSpPr>
        <p:grpSpPr>
          <a:xfrm>
            <a:off x="2507615" y="1000125"/>
            <a:ext cx="6883400" cy="5165725"/>
            <a:chOff x="4643309" y="1928653"/>
            <a:chExt cx="6911701" cy="4944659"/>
          </a:xfrm>
        </p:grpSpPr>
        <p:grpSp>
          <p:nvGrpSpPr>
            <p:cNvPr id="12" name="Group 4"/>
            <p:cNvGrpSpPr/>
            <p:nvPr/>
          </p:nvGrpSpPr>
          <p:grpSpPr>
            <a:xfrm>
              <a:off x="4643309" y="1928653"/>
              <a:ext cx="6911701" cy="4944659"/>
              <a:chOff x="2087068" y="1376494"/>
              <a:chExt cx="9199474" cy="6581342"/>
            </a:xfrm>
          </p:grpSpPr>
          <p:sp>
            <p:nvSpPr>
              <p:cNvPr id="20" name="Freeform 6"/>
              <p:cNvSpPr/>
              <p:nvPr/>
            </p:nvSpPr>
            <p:spPr>
              <a:xfrm>
                <a:off x="3237594" y="1376494"/>
                <a:ext cx="8047107" cy="1851185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8BAF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46997" tIns="123519" rIns="123519" bIns="123519" numCol="1" spcCol="1270" anchor="ctr" anchorCtr="0">
                <a:noAutofit/>
              </a:bodyPr>
              <a:lstStyle/>
              <a:p>
                <a:pPr algn="just" defTabSz="216154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760" dirty="0">
                  <a:solidFill>
                    <a:prstClr val="white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087311" y="1519272"/>
                <a:ext cx="1354666" cy="1354666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55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cs typeface="+mn-ea"/>
                  <a:sym typeface="方正黑体简体" panose="03000509000000000000" pitchFamily="65" charset="-122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>
              <a:xfrm>
                <a:off x="3239435" y="3619912"/>
                <a:ext cx="8047107" cy="1875517"/>
              </a:xfrm>
              <a:custGeom>
                <a:avLst/>
                <a:gdLst>
                  <a:gd name="connsiteX0" fmla="*/ 0 w 6907174"/>
                  <a:gd name="connsiteY0" fmla="*/ 0 h 1083733"/>
                  <a:gd name="connsiteX1" fmla="*/ 6907174 w 6907174"/>
                  <a:gd name="connsiteY1" fmla="*/ 0 h 1083733"/>
                  <a:gd name="connsiteX2" fmla="*/ 6907174 w 6907174"/>
                  <a:gd name="connsiteY2" fmla="*/ 1083733 h 1083733"/>
                  <a:gd name="connsiteX3" fmla="*/ 0 w 6907174"/>
                  <a:gd name="connsiteY3" fmla="*/ 1083733 h 1083733"/>
                  <a:gd name="connsiteX4" fmla="*/ 0 w 6907174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7174" h="1083733">
                    <a:moveTo>
                      <a:pt x="0" y="0"/>
                    </a:moveTo>
                    <a:lnTo>
                      <a:pt x="6907174" y="0"/>
                    </a:lnTo>
                    <a:lnTo>
                      <a:pt x="6907174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8BAF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46997" tIns="123519" rIns="123519" bIns="123519" numCol="1" spcCol="1270" anchor="ctr" anchorCtr="0">
                <a:noAutofit/>
              </a:bodyPr>
              <a:lstStyle/>
              <a:p>
                <a:pPr algn="just" defTabSz="216154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760">
                  <a:solidFill>
                    <a:prstClr val="white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  <p:sp>
            <p:nvSpPr>
              <p:cNvPr id="23" name="Oval 9"/>
              <p:cNvSpPr/>
              <p:nvPr/>
            </p:nvSpPr>
            <p:spPr>
              <a:xfrm>
                <a:off x="2087068" y="3756094"/>
                <a:ext cx="1354666" cy="1354666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55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cs typeface="+mn-ea"/>
                  <a:sym typeface="方正黑体简体" panose="03000509000000000000" pitchFamily="65" charset="-122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>
              <a:xfrm>
                <a:off x="3238462" y="6066746"/>
                <a:ext cx="8046133" cy="1891090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8BAF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46997" tIns="123519" rIns="123519" bIns="123519" numCol="1" spcCol="1270" anchor="ctr" anchorCtr="0">
                <a:noAutofit/>
              </a:bodyPr>
              <a:lstStyle/>
              <a:p>
                <a:pPr algn="just" defTabSz="216154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760">
                  <a:solidFill>
                    <a:prstClr val="white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  <p:sp>
            <p:nvSpPr>
              <p:cNvPr id="25" name="Oval 11"/>
              <p:cNvSpPr/>
              <p:nvPr/>
            </p:nvSpPr>
            <p:spPr>
              <a:xfrm>
                <a:off x="2088285" y="6297554"/>
                <a:ext cx="1354666" cy="1354666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55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cs typeface="+mn-ea"/>
                  <a:sym typeface="方正黑体简体" panose="03000509000000000000" pitchFamily="65" charset="-122"/>
                </a:endParaRPr>
              </a:p>
            </p:txBody>
          </p:sp>
        </p:grpSp>
        <p:sp>
          <p:nvSpPr>
            <p:cNvPr id="13" name="TextBox 18"/>
            <p:cNvSpPr txBox="1"/>
            <p:nvPr/>
          </p:nvSpPr>
          <p:spPr>
            <a:xfrm>
              <a:off x="4797023" y="2311081"/>
              <a:ext cx="712230" cy="440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1705" b="1">
                  <a:solidFill>
                    <a:srgbClr val="BFBFBF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</a:lstStyle>
            <a:p>
              <a:r>
                <a:rPr lang="zh-CN" altLang="en-US" sz="2000" dirty="0"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评分</a:t>
              </a:r>
              <a:endParaRPr lang="zh-CN" altLang="en-US" sz="2000" dirty="0"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4797353" y="3991432"/>
              <a:ext cx="712230" cy="440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sz="2000" b="1" dirty="0">
                  <a:solidFill>
                    <a:srgbClr val="BFBFBF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损失</a:t>
              </a:r>
              <a:endParaRPr lang="zh-CN" sz="2000" b="1" dirty="0">
                <a:solidFill>
                  <a:srgbClr val="BFBFB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4797534" y="5915041"/>
              <a:ext cx="712230" cy="440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GB" sz="2000" b="1">
                  <a:solidFill>
                    <a:srgbClr val="BFBFBF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速度</a:t>
              </a:r>
              <a:endParaRPr lang="zh-CN" altLang="en-GB" sz="2000" b="1">
                <a:solidFill>
                  <a:srgbClr val="BFBFB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6098113" y="1938654"/>
              <a:ext cx="3988455" cy="1147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white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cs typeface="+mn-ea"/>
                  <a:sym typeface="方正黑体简体" panose="03000509000000000000" pitchFamily="65" charset="-122"/>
                </a:rPr>
                <a:t>“多分类对数损失”来评价。最终模型得到的评分范围在1.13~1.15之间</a:t>
              </a:r>
              <a:r>
                <a:rPr lang="zh-CN" altLang="en-US" sz="2000">
                  <a:solidFill>
                    <a:prstClr val="white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cs typeface="+mn-ea"/>
                  <a:sym typeface="方正黑体简体" panose="03000509000000000000" pitchFamily="65" charset="-122"/>
                </a:rPr>
                <a:t>。</a:t>
              </a:r>
              <a:endParaRPr lang="zh-CN" altLang="en-US" sz="2000">
                <a:solidFill>
                  <a:prstClr val="white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7" name="Rectangle 26"/>
            <p:cNvSpPr/>
            <p:nvPr/>
          </p:nvSpPr>
          <p:spPr>
            <a:xfrm>
              <a:off x="6196099" y="3613864"/>
              <a:ext cx="3988455" cy="794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white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cs typeface="+mn-ea"/>
                  <a:sym typeface="方正黑体简体" panose="03000509000000000000" pitchFamily="65" charset="-122"/>
                </a:rPr>
                <a:t>随着搜索树的深度增加和调优次数的增加而减少</a:t>
              </a:r>
              <a:r>
                <a:rPr lang="zh-CN" altLang="en-US" sz="2000">
                  <a:solidFill>
                    <a:prstClr val="white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cs typeface="+mn-ea"/>
                  <a:sym typeface="方正黑体简体" panose="03000509000000000000" pitchFamily="65" charset="-122"/>
                </a:rPr>
                <a:t>。</a:t>
              </a:r>
              <a:endParaRPr lang="zh-CN" altLang="en-US" sz="2000">
                <a:solidFill>
                  <a:prstClr val="white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18" name="Rectangle 27"/>
            <p:cNvSpPr/>
            <p:nvPr/>
          </p:nvSpPr>
          <p:spPr>
            <a:xfrm>
              <a:off x="6196099" y="5492813"/>
              <a:ext cx="3988455" cy="1147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prstClr val="white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cs typeface="+mn-ea"/>
                  <a:sym typeface="方正黑体简体" panose="03000509000000000000" pitchFamily="65" charset="-122"/>
                </a:rPr>
                <a:t>模型速度较快，在1分钟左右可以完成1次调优迭代，即10000次5折交叉检验。</a:t>
              </a:r>
              <a:endParaRPr lang="en-US" altLang="zh-CN" sz="2000">
                <a:solidFill>
                  <a:prstClr val="white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cs typeface="+mn-ea"/>
                <a:sym typeface="方正黑体简体" panose="03000509000000000000" pitchFamily="65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73594" y="2534265"/>
            <a:ext cx="704481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>
                <a:latin typeface="方正仿宋简体" panose="03000509000000000000" pitchFamily="65" charset="-122"/>
                <a:ea typeface="方正仿宋简体" panose="03000509000000000000" pitchFamily="65" charset="-122"/>
              </a:defRPr>
            </a:lvl1pPr>
          </a:lstStyle>
          <a:p>
            <a:pPr algn="ctr"/>
            <a:r>
              <a:rPr lang="zh-CN" altLang="en-US" dirty="0">
                <a:sym typeface="方正黑体简体" panose="03000509000000000000" pitchFamily="65" charset="-122"/>
              </a:rPr>
              <a:t>感谢观看</a:t>
            </a:r>
            <a:endParaRPr lang="zh-CN" altLang="en-US" dirty="0">
              <a:sym typeface="方正黑体简体" panose="03000509000000000000" pitchFamily="65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35148" y="2534265"/>
            <a:ext cx="1356852" cy="1789471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9666" y="2534265"/>
            <a:ext cx="1356852" cy="1789471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50373" y="3574053"/>
            <a:ext cx="9684775" cy="0"/>
          </a:xfrm>
          <a:prstGeom prst="line">
            <a:avLst/>
          </a:prstGeom>
          <a:ln w="19050">
            <a:solidFill>
              <a:srgbClr val="2C8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027470" cy="6858000"/>
            <a:chOff x="0" y="0"/>
            <a:chExt cx="4027470" cy="6858000"/>
          </a:xfrm>
          <a:solidFill>
            <a:srgbClr val="2C8BAF"/>
          </a:solidFill>
        </p:grpSpPr>
        <p:sp>
          <p:nvSpPr>
            <p:cNvPr id="14" name="矩形 13"/>
            <p:cNvSpPr/>
            <p:nvPr/>
          </p:nvSpPr>
          <p:spPr>
            <a:xfrm>
              <a:off x="0" y="0"/>
              <a:ext cx="4027470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940279" y="1181528"/>
              <a:ext cx="2126751" cy="2126751"/>
            </a:xfrm>
            <a:prstGeom prst="ellipse">
              <a:avLst/>
            </a:prstGeom>
            <a:grpFill/>
            <a:ln w="1111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07029" y="5710706"/>
              <a:ext cx="134844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contents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H="1">
              <a:off x="641936" y="4925660"/>
              <a:ext cx="718232" cy="1015878"/>
              <a:chOff x="2782883" y="4944533"/>
              <a:chExt cx="718232" cy="1015878"/>
            </a:xfrm>
            <a:grpFill/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887236" y="5960411"/>
                <a:ext cx="613879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660051" y="4925660"/>
              <a:ext cx="613879" cy="1015878"/>
              <a:chOff x="2726072" y="4944533"/>
              <a:chExt cx="613879" cy="1015878"/>
            </a:xfrm>
            <a:grpFill/>
          </p:grpSpPr>
          <p:cxnSp>
            <p:nvCxnSpPr>
              <p:cNvPr id="9" name="直接连接符 8"/>
              <p:cNvCxnSpPr/>
              <p:nvPr/>
            </p:nvCxnSpPr>
            <p:spPr>
              <a:xfrm>
                <a:off x="2726072" y="5960411"/>
                <a:ext cx="613879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7342960" y="1286868"/>
            <a:ext cx="2694008" cy="613458"/>
            <a:chOff x="7343421" y="1218073"/>
            <a:chExt cx="2694008" cy="613458"/>
          </a:xfrm>
        </p:grpSpPr>
        <p:sp>
          <p:nvSpPr>
            <p:cNvPr id="17" name="椭圆 16"/>
            <p:cNvSpPr/>
            <p:nvPr/>
          </p:nvSpPr>
          <p:spPr>
            <a:xfrm>
              <a:off x="7343421" y="1218073"/>
              <a:ext cx="613458" cy="613458"/>
            </a:xfrm>
            <a:prstGeom prst="ellipse">
              <a:avLst/>
            </a:prstGeom>
            <a:solidFill>
              <a:srgbClr val="2C8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35349" y="129434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问题引入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343421" y="2320799"/>
            <a:ext cx="2693373" cy="613458"/>
            <a:chOff x="7343421" y="2320799"/>
            <a:chExt cx="2693373" cy="613458"/>
          </a:xfrm>
        </p:grpSpPr>
        <p:sp>
          <p:nvSpPr>
            <p:cNvPr id="20" name="文本框 19"/>
            <p:cNvSpPr txBox="1"/>
            <p:nvPr/>
          </p:nvSpPr>
          <p:spPr>
            <a:xfrm>
              <a:off x="8634714" y="2396696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l">
                <a:defRPr/>
              </a:pP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数据处理</a:t>
              </a:r>
              <a:endParaRPr lang="zh-CN" altLang="en-US" sz="2400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343421" y="2320799"/>
              <a:ext cx="613458" cy="613458"/>
            </a:xfrm>
            <a:prstGeom prst="ellipse">
              <a:avLst/>
            </a:prstGeom>
            <a:solidFill>
              <a:srgbClr val="2C8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343421" y="3528018"/>
            <a:ext cx="3607773" cy="905842"/>
            <a:chOff x="7343421" y="3528018"/>
            <a:chExt cx="3607773" cy="905842"/>
          </a:xfrm>
        </p:grpSpPr>
        <p:sp>
          <p:nvSpPr>
            <p:cNvPr id="23" name="文本框 22"/>
            <p:cNvSpPr txBox="1"/>
            <p:nvPr/>
          </p:nvSpPr>
          <p:spPr>
            <a:xfrm>
              <a:off x="8634714" y="3603915"/>
              <a:ext cx="231648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l">
                <a:defRPr/>
              </a:pP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建模思路与方法</a:t>
              </a:r>
              <a:endParaRPr lang="zh-CN" altLang="en-US" sz="2400"/>
            </a:p>
            <a:p>
              <a:pPr lvl="0" algn="l">
                <a:defRPr/>
              </a:pPr>
              <a:endParaRPr lang="zh-CN" altLang="en-US" sz="2400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343421" y="3528018"/>
              <a:ext cx="613458" cy="613458"/>
            </a:xfrm>
            <a:prstGeom prst="ellipse">
              <a:avLst/>
            </a:prstGeom>
            <a:solidFill>
              <a:srgbClr val="2C8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343421" y="4735237"/>
            <a:ext cx="2652146" cy="613458"/>
            <a:chOff x="7343421" y="4735237"/>
            <a:chExt cx="2652146" cy="613458"/>
          </a:xfrm>
        </p:grpSpPr>
        <p:sp>
          <p:nvSpPr>
            <p:cNvPr id="26" name="文本框 25"/>
            <p:cNvSpPr txBox="1"/>
            <p:nvPr/>
          </p:nvSpPr>
          <p:spPr>
            <a:xfrm>
              <a:off x="8593487" y="4811134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l">
                <a:defRPr/>
              </a:pP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模型评价</a:t>
              </a:r>
              <a:endParaRPr lang="zh-CN" altLang="en-US" sz="2400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7343421" y="4735237"/>
              <a:ext cx="613458" cy="613458"/>
            </a:xfrm>
            <a:prstGeom prst="ellipse">
              <a:avLst/>
            </a:prstGeom>
            <a:solidFill>
              <a:srgbClr val="2C8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562209" y="1512317"/>
            <a:ext cx="783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目录</a:t>
            </a:r>
            <a:endParaRPr lang="zh-CN" altLang="en-US" sz="4800" dirty="0">
              <a:solidFill>
                <a:srgbClr val="FFFFFF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4091" y="3807390"/>
            <a:ext cx="2623820" cy="829945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>
            <a:defPPr>
              <a:defRPr lang="zh-CN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800" b="1" i="0" u="none" strike="noStrike" cap="none" spc="0" normalizeH="0" baseline="0">
                <a:ln>
                  <a:noFill/>
                </a:ln>
                <a:solidFill>
                  <a:srgbClr val="2C8BAF"/>
                </a:solidFill>
                <a:effectLst/>
                <a:uLnTx/>
                <a:uFillTx/>
                <a:latin typeface="方正仿宋简体" panose="03000509000000000000" pitchFamily="65" charset="-122"/>
                <a:ea typeface="方正仿宋简体" panose="03000509000000000000" pitchFamily="65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>
                <a:sym typeface="方正黑体简体" panose="03000509000000000000" pitchFamily="65" charset="-122"/>
              </a:rPr>
              <a:t>问题引入</a:t>
            </a:r>
            <a:endParaRPr lang="zh-CN" altLang="en-US" dirty="0">
              <a:sym typeface="方正黑体简体" panose="03000509000000000000" pitchFamily="65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5023040" y="1569814"/>
            <a:ext cx="2498670" cy="1861185"/>
            <a:chOff x="2757770" y="2361929"/>
            <a:chExt cx="2498670" cy="1861185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929"/>
              <a:ext cx="1921930" cy="1861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0" cap="none" spc="0" normalizeH="0" baseline="0" noProof="0" dirty="0">
                  <a:ln>
                    <a:noFill/>
                  </a:ln>
                  <a:solidFill>
                    <a:srgbClr val="2C8BAF"/>
                  </a:solidFill>
                  <a:effectLst/>
                  <a:uLnTx/>
                  <a:uFillTx/>
                  <a:latin typeface="方正仿宋简体" panose="03000509000000000000" pitchFamily="65" charset="-122"/>
                  <a:ea typeface="方正仿宋简体" panose="03000509000000000000" pitchFamily="65" charset="-122"/>
                  <a:sym typeface="方正黑体简体" panose="03000509000000000000" pitchFamily="65" charset="-122"/>
                </a:rPr>
                <a:t>1</a:t>
              </a:r>
              <a:endParaRPr kumimoji="0" lang="en-US" altLang="ko-KR" sz="8800" b="1" i="0" u="none" strike="noStrike" kern="0" cap="none" spc="0" normalizeH="0" baseline="0" noProof="0" dirty="0">
                <a:ln>
                  <a:noFill/>
                </a:ln>
                <a:solidFill>
                  <a:srgbClr val="2C8BAF"/>
                </a:solidFill>
                <a:effectLst/>
                <a:uLnTx/>
                <a:uFillTx/>
                <a:latin typeface="方正仿宋简体" panose="03000509000000000000" pitchFamily="65" charset="-122"/>
                <a:ea typeface="方正仿宋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A538C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A538C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sp>
        <p:nvSpPr>
          <p:cNvPr id="8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-1" fmla="*/ 1054278 w 1845118"/>
              <a:gd name="connsiteY0-2" fmla="*/ 539460 h 1113172"/>
              <a:gd name="connsiteX1-3" fmla="*/ 0 w 1845118"/>
              <a:gd name="connsiteY1-4" fmla="*/ 539460 h 1113172"/>
              <a:gd name="connsiteX2-5" fmla="*/ 0 w 1845118"/>
              <a:gd name="connsiteY2-6" fmla="*/ 0 h 1113172"/>
              <a:gd name="connsiteX3-7" fmla="*/ 1845118 w 1845118"/>
              <a:gd name="connsiteY3-8" fmla="*/ 0 h 1113172"/>
              <a:gd name="connsiteX4-9" fmla="*/ 1845118 w 1845118"/>
              <a:gd name="connsiteY4-10" fmla="*/ 1113172 h 1113172"/>
              <a:gd name="connsiteX5-11" fmla="*/ 1054278 w 1845118"/>
              <a:gd name="connsiteY5-12" fmla="*/ 1113172 h 1113172"/>
              <a:gd name="connsiteX6" fmla="*/ 1145718 w 1845118"/>
              <a:gd name="connsiteY6" fmla="*/ 630900 h 1113172"/>
              <a:gd name="connsiteX0-13" fmla="*/ 1054278 w 1845118"/>
              <a:gd name="connsiteY0-14" fmla="*/ 539460 h 1113172"/>
              <a:gd name="connsiteX1-15" fmla="*/ 0 w 1845118"/>
              <a:gd name="connsiteY1-16" fmla="*/ 539460 h 1113172"/>
              <a:gd name="connsiteX2-17" fmla="*/ 0 w 1845118"/>
              <a:gd name="connsiteY2-18" fmla="*/ 0 h 1113172"/>
              <a:gd name="connsiteX3-19" fmla="*/ 1845118 w 1845118"/>
              <a:gd name="connsiteY3-20" fmla="*/ 0 h 1113172"/>
              <a:gd name="connsiteX4-21" fmla="*/ 1845118 w 1845118"/>
              <a:gd name="connsiteY4-22" fmla="*/ 1113172 h 1113172"/>
              <a:gd name="connsiteX5-23" fmla="*/ 1054278 w 1845118"/>
              <a:gd name="connsiteY5-24" fmla="*/ 1113172 h 1113172"/>
              <a:gd name="connsiteX0-25" fmla="*/ 0 w 1845118"/>
              <a:gd name="connsiteY0-26" fmla="*/ 539460 h 1113172"/>
              <a:gd name="connsiteX1-27" fmla="*/ 0 w 1845118"/>
              <a:gd name="connsiteY1-28" fmla="*/ 0 h 1113172"/>
              <a:gd name="connsiteX2-29" fmla="*/ 1845118 w 1845118"/>
              <a:gd name="connsiteY2-30" fmla="*/ 0 h 1113172"/>
              <a:gd name="connsiteX3-31" fmla="*/ 1845118 w 1845118"/>
              <a:gd name="connsiteY3-32" fmla="*/ 1113172 h 1113172"/>
              <a:gd name="connsiteX4-33" fmla="*/ 1054278 w 1845118"/>
              <a:gd name="connsiteY4-34" fmla="*/ 1113172 h 1113172"/>
              <a:gd name="connsiteX0-35" fmla="*/ 0 w 1845118"/>
              <a:gd name="connsiteY0-36" fmla="*/ 539460 h 1113172"/>
              <a:gd name="connsiteX1-37" fmla="*/ 0 w 1845118"/>
              <a:gd name="connsiteY1-38" fmla="*/ 0 h 1113172"/>
              <a:gd name="connsiteX2-39" fmla="*/ 1845118 w 1845118"/>
              <a:gd name="connsiteY2-40" fmla="*/ 0 h 1113172"/>
              <a:gd name="connsiteX3-41" fmla="*/ 1845118 w 1845118"/>
              <a:gd name="connsiteY3-42" fmla="*/ 1113172 h 11131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A538C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9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-1" fmla="*/ 618105 w 2362498"/>
              <a:gd name="connsiteY0-2" fmla="*/ 1612423 h 1827878"/>
              <a:gd name="connsiteX1-3" fmla="*/ 2362498 w 2362498"/>
              <a:gd name="connsiteY1-4" fmla="*/ 1612423 h 1827878"/>
              <a:gd name="connsiteX2-5" fmla="*/ 2362498 w 2362498"/>
              <a:gd name="connsiteY2-6" fmla="*/ 1827878 h 1827878"/>
              <a:gd name="connsiteX3-7" fmla="*/ 839514 w 2362498"/>
              <a:gd name="connsiteY3-8" fmla="*/ 1827878 h 1827878"/>
              <a:gd name="connsiteX4-9" fmla="*/ 433218 w 2362498"/>
              <a:gd name="connsiteY4-10" fmla="*/ 1827878 h 1827878"/>
              <a:gd name="connsiteX5-11" fmla="*/ 433218 w 2362498"/>
              <a:gd name="connsiteY5-12" fmla="*/ 1826314 h 1827878"/>
              <a:gd name="connsiteX6-13" fmla="*/ 0 w 2362498"/>
              <a:gd name="connsiteY6-14" fmla="*/ 1826314 h 1827878"/>
              <a:gd name="connsiteX7-15" fmla="*/ 0 w 2362498"/>
              <a:gd name="connsiteY7-16" fmla="*/ 0 h 1827878"/>
              <a:gd name="connsiteX8-17" fmla="*/ 618105 w 2362498"/>
              <a:gd name="connsiteY8-18" fmla="*/ 0 h 1827878"/>
              <a:gd name="connsiteX9" fmla="*/ 709545 w 2362498"/>
              <a:gd name="connsiteY9" fmla="*/ 1703863 h 1827878"/>
              <a:gd name="connsiteX0-19" fmla="*/ 618105 w 2362498"/>
              <a:gd name="connsiteY0-20" fmla="*/ 1612423 h 1827878"/>
              <a:gd name="connsiteX1-21" fmla="*/ 2362498 w 2362498"/>
              <a:gd name="connsiteY1-22" fmla="*/ 1612423 h 1827878"/>
              <a:gd name="connsiteX2-23" fmla="*/ 2362498 w 2362498"/>
              <a:gd name="connsiteY2-24" fmla="*/ 1827878 h 1827878"/>
              <a:gd name="connsiteX3-25" fmla="*/ 839514 w 2362498"/>
              <a:gd name="connsiteY3-26" fmla="*/ 1827878 h 1827878"/>
              <a:gd name="connsiteX4-27" fmla="*/ 433218 w 2362498"/>
              <a:gd name="connsiteY4-28" fmla="*/ 1827878 h 1827878"/>
              <a:gd name="connsiteX5-29" fmla="*/ 433218 w 2362498"/>
              <a:gd name="connsiteY5-30" fmla="*/ 1826314 h 1827878"/>
              <a:gd name="connsiteX6-31" fmla="*/ 0 w 2362498"/>
              <a:gd name="connsiteY6-32" fmla="*/ 1826314 h 1827878"/>
              <a:gd name="connsiteX7-33" fmla="*/ 0 w 2362498"/>
              <a:gd name="connsiteY7-34" fmla="*/ 0 h 1827878"/>
              <a:gd name="connsiteX8-35" fmla="*/ 618105 w 2362498"/>
              <a:gd name="connsiteY8-36" fmla="*/ 0 h 1827878"/>
              <a:gd name="connsiteX0-37" fmla="*/ 2362498 w 2362498"/>
              <a:gd name="connsiteY0-38" fmla="*/ 1612423 h 1827878"/>
              <a:gd name="connsiteX1-39" fmla="*/ 2362498 w 2362498"/>
              <a:gd name="connsiteY1-40" fmla="*/ 1827878 h 1827878"/>
              <a:gd name="connsiteX2-41" fmla="*/ 839514 w 2362498"/>
              <a:gd name="connsiteY2-42" fmla="*/ 1827878 h 1827878"/>
              <a:gd name="connsiteX3-43" fmla="*/ 433218 w 2362498"/>
              <a:gd name="connsiteY3-44" fmla="*/ 1827878 h 1827878"/>
              <a:gd name="connsiteX4-45" fmla="*/ 433218 w 2362498"/>
              <a:gd name="connsiteY4-46" fmla="*/ 1826314 h 1827878"/>
              <a:gd name="connsiteX5-47" fmla="*/ 0 w 2362498"/>
              <a:gd name="connsiteY5-48" fmla="*/ 1826314 h 1827878"/>
              <a:gd name="connsiteX6-49" fmla="*/ 0 w 2362498"/>
              <a:gd name="connsiteY6-50" fmla="*/ 0 h 1827878"/>
              <a:gd name="connsiteX7-51" fmla="*/ 618105 w 2362498"/>
              <a:gd name="connsiteY7-52" fmla="*/ 0 h 18278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A538C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138" y="395256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0104" y="395256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807710"/>
            <a:ext cx="12192000" cy="105029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05295" y="4126521"/>
            <a:ext cx="133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添加标题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6803" y="4126521"/>
            <a:ext cx="133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添加标题</a:t>
            </a:r>
            <a:endParaRPr lang="en-US" altLang="zh-CN" sz="1600" b="1" dirty="0">
              <a:solidFill>
                <a:prstClr val="white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88310" y="4126521"/>
            <a:ext cx="133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添加标题</a:t>
            </a:r>
            <a:endParaRPr lang="en-US" altLang="zh-CN" sz="1600" b="1" dirty="0">
              <a:solidFill>
                <a:prstClr val="white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79817" y="4099079"/>
            <a:ext cx="133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添加标题</a:t>
            </a:r>
            <a:endParaRPr lang="en-US" altLang="zh-CN" sz="1600" b="1" dirty="0">
              <a:solidFill>
                <a:prstClr val="white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00531" y="4850591"/>
            <a:ext cx="1747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white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So there’s nothing stopping you from picking up a valuable new skill this month. Let’s get started…</a:t>
            </a:r>
            <a:endParaRPr lang="en-US" altLang="zh-CN" sz="1200" dirty="0">
              <a:solidFill>
                <a:prstClr val="white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  <a:p>
            <a:endParaRPr lang="zh-CN" altLang="en-US" sz="1200" dirty="0">
              <a:solidFill>
                <a:prstClr val="white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775052" y="4850591"/>
            <a:ext cx="1747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white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So there’s nothing stopping you from picking up a valuable new skill this month. Let’s get started…</a:t>
            </a:r>
            <a:endParaRPr lang="en-US" altLang="zh-CN" sz="1200" dirty="0">
              <a:solidFill>
                <a:prstClr val="white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  <a:p>
            <a:endParaRPr lang="zh-CN" altLang="en-US" sz="1200" dirty="0">
              <a:solidFill>
                <a:prstClr val="white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83545" y="4850591"/>
            <a:ext cx="1747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white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So there’s nothing stopping you from picking up a valuable new skill this month. Let’s get started…</a:t>
            </a:r>
            <a:endParaRPr lang="en-US" altLang="zh-CN" sz="1200" dirty="0">
              <a:solidFill>
                <a:prstClr val="white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  <a:p>
            <a:endParaRPr lang="zh-CN" altLang="en-US" sz="1200" dirty="0">
              <a:solidFill>
                <a:prstClr val="white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92038" y="4850591"/>
            <a:ext cx="1747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white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So there’s nothing stopping you from picking up a valuable new skill this month. Let’s get started…</a:t>
            </a:r>
            <a:endParaRPr lang="en-US" altLang="zh-CN" sz="1200" dirty="0">
              <a:solidFill>
                <a:prstClr val="white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  <a:p>
            <a:endParaRPr lang="zh-CN" altLang="en-US" sz="1200" dirty="0">
              <a:solidFill>
                <a:prstClr val="white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9225" y="582930"/>
            <a:ext cx="931799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   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zh-CN" altLang="en-US" sz="28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购买保险对于客户来说风险转移的过程。顾客在投保时，有一些复杂的流程，还需要经过一定的等待期。</a:t>
            </a:r>
            <a:endParaRPr lang="zh-CN" altLang="en-US" sz="28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8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保险领域可能项目少、项目复杂、客户专业知识不足以准确全面判断应投保产品、保险产品限制条件多、客户与系统交互不直接、交互频率低等因素都较大影响保险产品销售。</a:t>
            </a:r>
            <a:endParaRPr lang="zh-CN" altLang="en-US" sz="28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28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因此，保险公司现需要一个基于风控条件下的产品推荐模型，用以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根据申请人的属性数据</a:t>
            </a:r>
            <a:r>
              <a:rPr lang="zh-CN" altLang="en-US" sz="28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预测未来风险，此模型可以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降低保险公司承担的风险，简化客户购买保险产品的流程并缩短流程时间</a:t>
            </a:r>
            <a:r>
              <a:rPr lang="zh-CN" altLang="en-US" sz="28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，这样可以提高成单几率，增加客户满意度，改善公众对保险行业的看法</a:t>
            </a:r>
            <a:r>
              <a:rPr lang="zh-CN" altLang="en-US" sz="2800">
                <a:solidFill>
                  <a:schemeClr val="accent1"/>
                </a:solidFill>
              </a:rPr>
              <a:t>。</a:t>
            </a:r>
            <a:endParaRPr lang="zh-CN" altLang="en-US"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4091" y="3807390"/>
            <a:ext cx="2623820" cy="829945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C8BAF"/>
                </a:solidFill>
                <a:effectLst/>
                <a:uLnTx/>
                <a:uFillTx/>
                <a:latin typeface="方正仿宋简体" panose="03000509000000000000" pitchFamily="65" charset="-122"/>
                <a:ea typeface="方正仿宋简体" panose="03000509000000000000" pitchFamily="65" charset="-122"/>
                <a:cs typeface="微软雅黑" panose="020B0503020204020204" charset="-122"/>
                <a:sym typeface="方正黑体简体" panose="03000509000000000000" pitchFamily="65" charset="-122"/>
              </a:rPr>
              <a:t>数据处理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C8BAF"/>
              </a:solidFill>
              <a:effectLst/>
              <a:uLnTx/>
              <a:uFillTx/>
              <a:latin typeface="方正仿宋简体" panose="03000509000000000000" pitchFamily="65" charset="-122"/>
              <a:ea typeface="方正仿宋简体" panose="03000509000000000000" pitchFamily="65" charset="-122"/>
              <a:cs typeface="微软雅黑" panose="020B0503020204020204" charset="-122"/>
              <a:sym typeface="方正黑体简体" panose="03000509000000000000" pitchFamily="65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4901120" y="1569814"/>
            <a:ext cx="2498670" cy="1861185"/>
            <a:chOff x="2757770" y="2361929"/>
            <a:chExt cx="2498670" cy="1861185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929"/>
              <a:ext cx="1891750" cy="1861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marR="0" lvl="0" indent="0" algn="ctr" defTabSz="6858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1500" b="1" i="0" u="none" strike="noStrike" kern="0" cap="none" spc="0" normalizeH="0" baseline="0">
                  <a:ln>
                    <a:noFill/>
                  </a:ln>
                  <a:solidFill>
                    <a:srgbClr val="2C8BAF"/>
                  </a:solidFill>
                  <a:effectLst/>
                  <a:uLnTx/>
                  <a:uFillTx/>
                  <a:latin typeface="方正仿宋简体" panose="03000509000000000000" pitchFamily="65" charset="-122"/>
                  <a:ea typeface="方正仿宋简体" panose="03000509000000000000" pitchFamily="65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方正黑体简体" panose="03000509000000000000" pitchFamily="65" charset="-122"/>
                </a:rPr>
                <a:t>2</a:t>
              </a:r>
              <a:endParaRPr lang="en-US" altLang="ko-KR" dirty="0">
                <a:sym typeface="方正黑体简体" panose="03000509000000000000" pitchFamily="65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A538C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A538C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sp>
        <p:nvSpPr>
          <p:cNvPr id="8" name="任意多边形 38"/>
          <p:cNvSpPr/>
          <p:nvPr/>
        </p:nvSpPr>
        <p:spPr>
          <a:xfrm>
            <a:off x="519646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-1" fmla="*/ 1054278 w 1845118"/>
              <a:gd name="connsiteY0-2" fmla="*/ 539460 h 1113172"/>
              <a:gd name="connsiteX1-3" fmla="*/ 0 w 1845118"/>
              <a:gd name="connsiteY1-4" fmla="*/ 539460 h 1113172"/>
              <a:gd name="connsiteX2-5" fmla="*/ 0 w 1845118"/>
              <a:gd name="connsiteY2-6" fmla="*/ 0 h 1113172"/>
              <a:gd name="connsiteX3-7" fmla="*/ 1845118 w 1845118"/>
              <a:gd name="connsiteY3-8" fmla="*/ 0 h 1113172"/>
              <a:gd name="connsiteX4-9" fmla="*/ 1845118 w 1845118"/>
              <a:gd name="connsiteY4-10" fmla="*/ 1113172 h 1113172"/>
              <a:gd name="connsiteX5-11" fmla="*/ 1054278 w 1845118"/>
              <a:gd name="connsiteY5-12" fmla="*/ 1113172 h 1113172"/>
              <a:gd name="connsiteX6" fmla="*/ 1145718 w 1845118"/>
              <a:gd name="connsiteY6" fmla="*/ 630900 h 1113172"/>
              <a:gd name="connsiteX0-13" fmla="*/ 1054278 w 1845118"/>
              <a:gd name="connsiteY0-14" fmla="*/ 539460 h 1113172"/>
              <a:gd name="connsiteX1-15" fmla="*/ 0 w 1845118"/>
              <a:gd name="connsiteY1-16" fmla="*/ 539460 h 1113172"/>
              <a:gd name="connsiteX2-17" fmla="*/ 0 w 1845118"/>
              <a:gd name="connsiteY2-18" fmla="*/ 0 h 1113172"/>
              <a:gd name="connsiteX3-19" fmla="*/ 1845118 w 1845118"/>
              <a:gd name="connsiteY3-20" fmla="*/ 0 h 1113172"/>
              <a:gd name="connsiteX4-21" fmla="*/ 1845118 w 1845118"/>
              <a:gd name="connsiteY4-22" fmla="*/ 1113172 h 1113172"/>
              <a:gd name="connsiteX5-23" fmla="*/ 1054278 w 1845118"/>
              <a:gd name="connsiteY5-24" fmla="*/ 1113172 h 1113172"/>
              <a:gd name="connsiteX0-25" fmla="*/ 0 w 1845118"/>
              <a:gd name="connsiteY0-26" fmla="*/ 539460 h 1113172"/>
              <a:gd name="connsiteX1-27" fmla="*/ 0 w 1845118"/>
              <a:gd name="connsiteY1-28" fmla="*/ 0 h 1113172"/>
              <a:gd name="connsiteX2-29" fmla="*/ 1845118 w 1845118"/>
              <a:gd name="connsiteY2-30" fmla="*/ 0 h 1113172"/>
              <a:gd name="connsiteX3-31" fmla="*/ 1845118 w 1845118"/>
              <a:gd name="connsiteY3-32" fmla="*/ 1113172 h 1113172"/>
              <a:gd name="connsiteX4-33" fmla="*/ 1054278 w 1845118"/>
              <a:gd name="connsiteY4-34" fmla="*/ 1113172 h 1113172"/>
              <a:gd name="connsiteX0-35" fmla="*/ 0 w 1845118"/>
              <a:gd name="connsiteY0-36" fmla="*/ 539460 h 1113172"/>
              <a:gd name="connsiteX1-37" fmla="*/ 0 w 1845118"/>
              <a:gd name="connsiteY1-38" fmla="*/ 0 h 1113172"/>
              <a:gd name="connsiteX2-39" fmla="*/ 1845118 w 1845118"/>
              <a:gd name="connsiteY2-40" fmla="*/ 0 h 1113172"/>
              <a:gd name="connsiteX3-41" fmla="*/ 1845118 w 1845118"/>
              <a:gd name="connsiteY3-42" fmla="*/ 1113172 h 11131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A538C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9" name="任意多边形 36"/>
          <p:cNvSpPr/>
          <p:nvPr/>
        </p:nvSpPr>
        <p:spPr>
          <a:xfrm>
            <a:off x="490112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-1" fmla="*/ 618105 w 2362498"/>
              <a:gd name="connsiteY0-2" fmla="*/ 1612423 h 1827878"/>
              <a:gd name="connsiteX1-3" fmla="*/ 2362498 w 2362498"/>
              <a:gd name="connsiteY1-4" fmla="*/ 1612423 h 1827878"/>
              <a:gd name="connsiteX2-5" fmla="*/ 2362498 w 2362498"/>
              <a:gd name="connsiteY2-6" fmla="*/ 1827878 h 1827878"/>
              <a:gd name="connsiteX3-7" fmla="*/ 839514 w 2362498"/>
              <a:gd name="connsiteY3-8" fmla="*/ 1827878 h 1827878"/>
              <a:gd name="connsiteX4-9" fmla="*/ 433218 w 2362498"/>
              <a:gd name="connsiteY4-10" fmla="*/ 1827878 h 1827878"/>
              <a:gd name="connsiteX5-11" fmla="*/ 433218 w 2362498"/>
              <a:gd name="connsiteY5-12" fmla="*/ 1826314 h 1827878"/>
              <a:gd name="connsiteX6-13" fmla="*/ 0 w 2362498"/>
              <a:gd name="connsiteY6-14" fmla="*/ 1826314 h 1827878"/>
              <a:gd name="connsiteX7-15" fmla="*/ 0 w 2362498"/>
              <a:gd name="connsiteY7-16" fmla="*/ 0 h 1827878"/>
              <a:gd name="connsiteX8-17" fmla="*/ 618105 w 2362498"/>
              <a:gd name="connsiteY8-18" fmla="*/ 0 h 1827878"/>
              <a:gd name="connsiteX9" fmla="*/ 709545 w 2362498"/>
              <a:gd name="connsiteY9" fmla="*/ 1703863 h 1827878"/>
              <a:gd name="connsiteX0-19" fmla="*/ 618105 w 2362498"/>
              <a:gd name="connsiteY0-20" fmla="*/ 1612423 h 1827878"/>
              <a:gd name="connsiteX1-21" fmla="*/ 2362498 w 2362498"/>
              <a:gd name="connsiteY1-22" fmla="*/ 1612423 h 1827878"/>
              <a:gd name="connsiteX2-23" fmla="*/ 2362498 w 2362498"/>
              <a:gd name="connsiteY2-24" fmla="*/ 1827878 h 1827878"/>
              <a:gd name="connsiteX3-25" fmla="*/ 839514 w 2362498"/>
              <a:gd name="connsiteY3-26" fmla="*/ 1827878 h 1827878"/>
              <a:gd name="connsiteX4-27" fmla="*/ 433218 w 2362498"/>
              <a:gd name="connsiteY4-28" fmla="*/ 1827878 h 1827878"/>
              <a:gd name="connsiteX5-29" fmla="*/ 433218 w 2362498"/>
              <a:gd name="connsiteY5-30" fmla="*/ 1826314 h 1827878"/>
              <a:gd name="connsiteX6-31" fmla="*/ 0 w 2362498"/>
              <a:gd name="connsiteY6-32" fmla="*/ 1826314 h 1827878"/>
              <a:gd name="connsiteX7-33" fmla="*/ 0 w 2362498"/>
              <a:gd name="connsiteY7-34" fmla="*/ 0 h 1827878"/>
              <a:gd name="connsiteX8-35" fmla="*/ 618105 w 2362498"/>
              <a:gd name="connsiteY8-36" fmla="*/ 0 h 1827878"/>
              <a:gd name="connsiteX0-37" fmla="*/ 2362498 w 2362498"/>
              <a:gd name="connsiteY0-38" fmla="*/ 1612423 h 1827878"/>
              <a:gd name="connsiteX1-39" fmla="*/ 2362498 w 2362498"/>
              <a:gd name="connsiteY1-40" fmla="*/ 1827878 h 1827878"/>
              <a:gd name="connsiteX2-41" fmla="*/ 839514 w 2362498"/>
              <a:gd name="connsiteY2-42" fmla="*/ 1827878 h 1827878"/>
              <a:gd name="connsiteX3-43" fmla="*/ 433218 w 2362498"/>
              <a:gd name="connsiteY3-44" fmla="*/ 1827878 h 1827878"/>
              <a:gd name="connsiteX4-45" fmla="*/ 433218 w 2362498"/>
              <a:gd name="connsiteY4-46" fmla="*/ 1826314 h 1827878"/>
              <a:gd name="connsiteX5-47" fmla="*/ 0 w 2362498"/>
              <a:gd name="connsiteY5-48" fmla="*/ 1826314 h 1827878"/>
              <a:gd name="connsiteX6-49" fmla="*/ 0 w 2362498"/>
              <a:gd name="connsiteY6-50" fmla="*/ 0 h 1827878"/>
              <a:gd name="connsiteX7-51" fmla="*/ 618105 w 2362498"/>
              <a:gd name="connsiteY7-52" fmla="*/ 0 h 18278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A538C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138" y="395256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0104" y="395256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"/>
          <p:cNvCxnSpPr/>
          <p:nvPr/>
        </p:nvCxnSpPr>
        <p:spPr>
          <a:xfrm>
            <a:off x="2193975" y="5231727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3"/>
          <p:cNvCxnSpPr/>
          <p:nvPr/>
        </p:nvCxnSpPr>
        <p:spPr>
          <a:xfrm>
            <a:off x="3758000" y="5231727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4"/>
          <p:cNvCxnSpPr>
            <a:endCxn id="24" idx="1"/>
          </p:cNvCxnSpPr>
          <p:nvPr/>
        </p:nvCxnSpPr>
        <p:spPr>
          <a:xfrm>
            <a:off x="5336540" y="5231765"/>
            <a:ext cx="4705985" cy="3810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250992" y="3911237"/>
            <a:ext cx="1837621" cy="1036720"/>
            <a:chOff x="930790" y="3006065"/>
            <a:chExt cx="1378216" cy="777540"/>
          </a:xfrm>
        </p:grpSpPr>
        <p:sp>
          <p:nvSpPr>
            <p:cNvPr id="10" name="ïśḻïďé"/>
            <p:cNvSpPr txBox="1"/>
            <p:nvPr/>
          </p:nvSpPr>
          <p:spPr>
            <a:xfrm>
              <a:off x="1146691" y="3006065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 defTabSz="1219200"/>
              <a:endParaRPr lang="zh-CN" altLang="en-US" sz="1865" dirty="0">
                <a:solidFill>
                  <a:srgbClr val="000000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11" name="ïṧľíḋe"/>
            <p:cNvSpPr txBox="1"/>
            <p:nvPr/>
          </p:nvSpPr>
          <p:spPr>
            <a:xfrm>
              <a:off x="930790" y="3175019"/>
              <a:ext cx="1378216" cy="608586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数据降维</a:t>
              </a:r>
              <a:endParaRPr lang="en-US" altLang="zh-CN" sz="2800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05864" y="5177727"/>
            <a:ext cx="7952757" cy="108000"/>
            <a:chOff x="1579398" y="3883295"/>
            <a:chExt cx="5964568" cy="81000"/>
          </a:xfrm>
        </p:grpSpPr>
        <p:sp>
          <p:nvSpPr>
            <p:cNvPr id="19" name="îṩľiḍe"/>
            <p:cNvSpPr/>
            <p:nvPr/>
          </p:nvSpPr>
          <p:spPr>
            <a:xfrm>
              <a:off x="1579398" y="3883295"/>
              <a:ext cx="81000" cy="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20" name="íṥḷíďé"/>
            <p:cNvSpPr/>
            <p:nvPr/>
          </p:nvSpPr>
          <p:spPr>
            <a:xfrm>
              <a:off x="2749593" y="3883295"/>
              <a:ext cx="81000" cy="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21" name="îṣḻídè"/>
            <p:cNvSpPr/>
            <p:nvPr/>
          </p:nvSpPr>
          <p:spPr>
            <a:xfrm>
              <a:off x="3931183" y="3883295"/>
              <a:ext cx="81000" cy="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22" name="í$ļïḓé"/>
            <p:cNvSpPr/>
            <p:nvPr/>
          </p:nvSpPr>
          <p:spPr>
            <a:xfrm>
              <a:off x="5109894" y="3883295"/>
              <a:ext cx="81000" cy="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23" name="isľïḋé"/>
            <p:cNvSpPr/>
            <p:nvPr/>
          </p:nvSpPr>
          <p:spPr>
            <a:xfrm>
              <a:off x="6270952" y="3883295"/>
              <a:ext cx="81000" cy="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24" name="íšḷîḑè"/>
            <p:cNvSpPr/>
            <p:nvPr/>
          </p:nvSpPr>
          <p:spPr>
            <a:xfrm rot="10800000">
              <a:off x="7462966" y="3883295"/>
              <a:ext cx="81000" cy="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159864" y="3513350"/>
            <a:ext cx="0" cy="1603703"/>
            <a:chOff x="1619898" y="2635012"/>
            <a:chExt cx="0" cy="1202777"/>
          </a:xfrm>
        </p:grpSpPr>
        <p:cxnSp>
          <p:nvCxnSpPr>
            <p:cNvPr id="26" name="Straight Connector 23"/>
            <p:cNvCxnSpPr/>
            <p:nvPr/>
          </p:nvCxnSpPr>
          <p:spPr>
            <a:xfrm flipV="1">
              <a:off x="1619898" y="3567789"/>
              <a:ext cx="0" cy="270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4"/>
            <p:cNvCxnSpPr/>
            <p:nvPr/>
          </p:nvCxnSpPr>
          <p:spPr>
            <a:xfrm flipV="1">
              <a:off x="1619898" y="263501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íṣļidè"/>
          <p:cNvGrpSpPr/>
          <p:nvPr/>
        </p:nvGrpSpPr>
        <p:grpSpPr>
          <a:xfrm>
            <a:off x="1895475" y="2928252"/>
            <a:ext cx="540000" cy="540000"/>
            <a:chOff x="1895475" y="3190875"/>
            <a:chExt cx="540000" cy="540000"/>
          </a:xfrm>
        </p:grpSpPr>
        <p:sp>
          <p:nvSpPr>
            <p:cNvPr id="29" name="îsļîḍê"/>
            <p:cNvSpPr/>
            <p:nvPr/>
          </p:nvSpPr>
          <p:spPr>
            <a:xfrm>
              <a:off x="1895475" y="3190875"/>
              <a:ext cx="540000" cy="540000"/>
            </a:xfrm>
            <a:prstGeom prst="ellipse">
              <a:avLst/>
            </a:prstGeom>
            <a:solidFill>
              <a:srgbClr val="2C8BA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30" name="ïsḻiḍê"/>
            <p:cNvSpPr/>
            <p:nvPr/>
          </p:nvSpPr>
          <p:spPr bwMode="auto">
            <a:xfrm>
              <a:off x="2000853" y="3295413"/>
              <a:ext cx="329244" cy="330924"/>
            </a:xfrm>
            <a:custGeom>
              <a:avLst/>
              <a:gdLst>
                <a:gd name="T0" fmla="*/ 234 w 246"/>
                <a:gd name="T1" fmla="*/ 13 h 247"/>
                <a:gd name="T2" fmla="*/ 175 w 246"/>
                <a:gd name="T3" fmla="*/ 35 h 247"/>
                <a:gd name="T4" fmla="*/ 153 w 246"/>
                <a:gd name="T5" fmla="*/ 60 h 247"/>
                <a:gd name="T6" fmla="*/ 24 w 246"/>
                <a:gd name="T7" fmla="*/ 36 h 247"/>
                <a:gd name="T8" fmla="*/ 5 w 246"/>
                <a:gd name="T9" fmla="*/ 55 h 247"/>
                <a:gd name="T10" fmla="*/ 107 w 246"/>
                <a:gd name="T11" fmla="*/ 109 h 247"/>
                <a:gd name="T12" fmla="*/ 65 w 246"/>
                <a:gd name="T13" fmla="*/ 159 h 247"/>
                <a:gd name="T14" fmla="*/ 54 w 246"/>
                <a:gd name="T15" fmla="*/ 172 h 247"/>
                <a:gd name="T16" fmla="*/ 12 w 246"/>
                <a:gd name="T17" fmla="*/ 161 h 247"/>
                <a:gd name="T18" fmla="*/ 0 w 246"/>
                <a:gd name="T19" fmla="*/ 173 h 247"/>
                <a:gd name="T20" fmla="*/ 47 w 246"/>
                <a:gd name="T21" fmla="*/ 200 h 247"/>
                <a:gd name="T22" fmla="*/ 74 w 246"/>
                <a:gd name="T23" fmla="*/ 247 h 247"/>
                <a:gd name="T24" fmla="*/ 86 w 246"/>
                <a:gd name="T25" fmla="*/ 235 h 247"/>
                <a:gd name="T26" fmla="*/ 75 w 246"/>
                <a:gd name="T27" fmla="*/ 193 h 247"/>
                <a:gd name="T28" fmla="*/ 88 w 246"/>
                <a:gd name="T29" fmla="*/ 182 h 247"/>
                <a:gd name="T30" fmla="*/ 138 w 246"/>
                <a:gd name="T31" fmla="*/ 140 h 247"/>
                <a:gd name="T32" fmla="*/ 192 w 246"/>
                <a:gd name="T33" fmla="*/ 242 h 247"/>
                <a:gd name="T34" fmla="*/ 211 w 246"/>
                <a:gd name="T35" fmla="*/ 223 h 247"/>
                <a:gd name="T36" fmla="*/ 187 w 246"/>
                <a:gd name="T37" fmla="*/ 94 h 247"/>
                <a:gd name="T38" fmla="*/ 212 w 246"/>
                <a:gd name="T39" fmla="*/ 72 h 247"/>
                <a:gd name="T40" fmla="*/ 234 w 246"/>
                <a:gd name="T41" fmla="*/ 1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6" h="247">
                  <a:moveTo>
                    <a:pt x="234" y="13"/>
                  </a:moveTo>
                  <a:cubicBezTo>
                    <a:pt x="221" y="0"/>
                    <a:pt x="196" y="11"/>
                    <a:pt x="175" y="35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1" y="164"/>
                    <a:pt x="57" y="168"/>
                    <a:pt x="54" y="17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86" y="235"/>
                    <a:pt x="86" y="235"/>
                    <a:pt x="86" y="235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9" y="190"/>
                    <a:pt x="83" y="186"/>
                    <a:pt x="88" y="182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92" y="242"/>
                    <a:pt x="192" y="242"/>
                    <a:pt x="192" y="242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36" y="51"/>
                    <a:pt x="246" y="25"/>
                    <a:pt x="234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 defTabSz="1219200"/>
              <a:endParaRPr sz="2400">
                <a:solidFill>
                  <a:srgbClr val="000000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086134" y="2289070"/>
            <a:ext cx="9939" cy="2909228"/>
            <a:chOff x="2790093" y="1663462"/>
            <a:chExt cx="7454" cy="2181921"/>
          </a:xfrm>
        </p:grpSpPr>
        <p:cxnSp>
          <p:nvCxnSpPr>
            <p:cNvPr id="35" name="Straight Connector 28"/>
            <p:cNvCxnSpPr/>
            <p:nvPr/>
          </p:nvCxnSpPr>
          <p:spPr>
            <a:xfrm flipV="1">
              <a:off x="2797547" y="2603383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9"/>
            <p:cNvCxnSpPr/>
            <p:nvPr/>
          </p:nvCxnSpPr>
          <p:spPr>
            <a:xfrm flipV="1">
              <a:off x="2790093" y="166346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îšļïḍe"/>
          <p:cNvGrpSpPr/>
          <p:nvPr/>
        </p:nvGrpSpPr>
        <p:grpSpPr>
          <a:xfrm>
            <a:off x="5826073" y="1699920"/>
            <a:ext cx="540000" cy="540000"/>
            <a:chOff x="3450124" y="2009775"/>
            <a:chExt cx="540000" cy="540000"/>
          </a:xfrm>
        </p:grpSpPr>
        <p:sp>
          <p:nvSpPr>
            <p:cNvPr id="38" name="îṣliḋe"/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rgbClr val="99B9D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grpSp>
          <p:nvGrpSpPr>
            <p:cNvPr id="39" name="ïṡḻîḍé"/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40" name="ïs1îḑê"/>
              <p:cNvSpPr/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1219200"/>
                <a:endParaRPr sz="2400">
                  <a:solidFill>
                    <a:srgbClr val="000000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  <p:sp>
            <p:nvSpPr>
              <p:cNvPr id="41" name="îŝḷîďé"/>
              <p:cNvSpPr/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1219200"/>
                <a:endParaRPr sz="2400">
                  <a:solidFill>
                    <a:srgbClr val="000000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  <p:sp>
            <p:nvSpPr>
              <p:cNvPr id="42" name="îSḷîďè"/>
              <p:cNvSpPr/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1219200"/>
                <a:endParaRPr sz="2400">
                  <a:solidFill>
                    <a:srgbClr val="000000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  <p:sp>
            <p:nvSpPr>
              <p:cNvPr id="43" name="ïṩlíḓê"/>
              <p:cNvSpPr/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1219200"/>
                <a:endParaRPr sz="2400">
                  <a:solidFill>
                    <a:srgbClr val="000000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  <p:sp>
            <p:nvSpPr>
              <p:cNvPr id="44" name="îS1íďé"/>
              <p:cNvSpPr/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1219200"/>
                <a:endParaRPr sz="2400">
                  <a:solidFill>
                    <a:srgbClr val="000000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  <p:sp>
            <p:nvSpPr>
              <p:cNvPr id="45" name="îšḻïdè"/>
              <p:cNvSpPr/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1219200"/>
                <a:endParaRPr sz="2400">
                  <a:solidFill>
                    <a:srgbClr val="000000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  <p:sp>
            <p:nvSpPr>
              <p:cNvPr id="46" name="ïṡlïdê"/>
              <p:cNvSpPr/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1219200"/>
                <a:endParaRPr sz="2400">
                  <a:solidFill>
                    <a:srgbClr val="000000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  <p:sp>
            <p:nvSpPr>
              <p:cNvPr id="47" name="ísḻiďe"/>
              <p:cNvSpPr/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1219200"/>
                <a:endParaRPr sz="2400">
                  <a:solidFill>
                    <a:srgbClr val="000000"/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9950412" y="3651579"/>
            <a:ext cx="0" cy="1580069"/>
            <a:chOff x="3978088" y="2663913"/>
            <a:chExt cx="0" cy="1185052"/>
          </a:xfrm>
        </p:grpSpPr>
        <p:cxnSp>
          <p:nvCxnSpPr>
            <p:cNvPr id="52" name="Straight Connector 33"/>
            <p:cNvCxnSpPr/>
            <p:nvPr/>
          </p:nvCxnSpPr>
          <p:spPr>
            <a:xfrm flipV="1">
              <a:off x="3978088" y="355196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34"/>
            <p:cNvCxnSpPr/>
            <p:nvPr/>
          </p:nvCxnSpPr>
          <p:spPr>
            <a:xfrm flipV="1">
              <a:off x="3978088" y="2663913"/>
              <a:ext cx="0" cy="243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íṣliḍé"/>
          <p:cNvGrpSpPr/>
          <p:nvPr/>
        </p:nvGrpSpPr>
        <p:grpSpPr>
          <a:xfrm>
            <a:off x="9680308" y="2823719"/>
            <a:ext cx="540000" cy="540000"/>
            <a:chOff x="5039729" y="3314307"/>
            <a:chExt cx="540000" cy="540000"/>
          </a:xfrm>
        </p:grpSpPr>
        <p:sp>
          <p:nvSpPr>
            <p:cNvPr id="61" name="isľiďé"/>
            <p:cNvSpPr/>
            <p:nvPr/>
          </p:nvSpPr>
          <p:spPr>
            <a:xfrm>
              <a:off x="5039729" y="3314307"/>
              <a:ext cx="540000" cy="540000"/>
            </a:xfrm>
            <a:prstGeom prst="ellipse">
              <a:avLst/>
            </a:prstGeom>
            <a:solidFill>
              <a:srgbClr val="2C8BA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/>
              <a:endParaRPr sz="2400" dirty="0">
                <a:solidFill>
                  <a:srgbClr val="FFFFF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62" name="ïṡ1iďê"/>
            <p:cNvSpPr/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 defTabSz="1219200"/>
              <a:endParaRPr sz="2400">
                <a:solidFill>
                  <a:srgbClr val="000000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894579" y="2693035"/>
            <a:ext cx="2718435" cy="1036955"/>
            <a:chOff x="726002" y="3006065"/>
            <a:chExt cx="2038827" cy="777717"/>
          </a:xfrm>
        </p:grpSpPr>
        <p:sp>
          <p:nvSpPr>
            <p:cNvPr id="93" name="ïśḻïďé"/>
            <p:cNvSpPr txBox="1"/>
            <p:nvPr/>
          </p:nvSpPr>
          <p:spPr>
            <a:xfrm>
              <a:off x="1146691" y="3006065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65000" lnSpcReduction="20000"/>
            </a:bodyPr>
            <a:lstStyle/>
            <a:p>
              <a:pPr algn="ctr" defTabSz="1219200"/>
              <a:endParaRPr lang="zh-CN" altLang="en-US" sz="1865" dirty="0">
                <a:solidFill>
                  <a:srgbClr val="000000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94" name="ïṧľíḋe"/>
            <p:cNvSpPr txBox="1"/>
            <p:nvPr/>
          </p:nvSpPr>
          <p:spPr>
            <a:xfrm>
              <a:off x="726002" y="3104173"/>
              <a:ext cx="2038827" cy="679609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altLang="zh-CN" sz="2700" dirty="0">
                  <a:solidFill>
                    <a:schemeClr val="tx2">
                      <a:lumMod val="50000"/>
                    </a:schemeClr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数据类型转换</a:t>
              </a:r>
              <a:endParaRPr lang="en-US" altLang="zh-CN" sz="2700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  <a:p>
              <a:endParaRPr lang="en-US" altLang="zh-CN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538107" y="3638629"/>
            <a:ext cx="2689860" cy="1118236"/>
            <a:chOff x="520262" y="2945105"/>
            <a:chExt cx="2017395" cy="838677"/>
          </a:xfrm>
        </p:grpSpPr>
        <p:sp>
          <p:nvSpPr>
            <p:cNvPr id="96" name="ïśḻïďé"/>
            <p:cNvSpPr txBox="1"/>
            <p:nvPr/>
          </p:nvSpPr>
          <p:spPr>
            <a:xfrm>
              <a:off x="1146691" y="2945105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 defTabSz="1219200"/>
              <a:endParaRPr lang="zh-CN" altLang="en-US" sz="1865" dirty="0">
                <a:solidFill>
                  <a:srgbClr val="000000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97" name="ïṧľíḋe"/>
            <p:cNvSpPr txBox="1"/>
            <p:nvPr/>
          </p:nvSpPr>
          <p:spPr>
            <a:xfrm>
              <a:off x="520262" y="3175134"/>
              <a:ext cx="2017395" cy="60864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800" dirty="0">
                  <a:solidFill>
                    <a:schemeClr val="tx2">
                      <a:lumMod val="50000"/>
                    </a:schemeClr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  <a:sym typeface="方正黑体简体" panose="03000509000000000000" pitchFamily="65" charset="-122"/>
                </a:rPr>
                <a:t>训练特征与标签</a:t>
              </a:r>
              <a:endParaRPr lang="en-US" altLang="zh-CN" sz="2800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  <a:p>
              <a:endParaRPr lang="en-US" altLang="zh-CN" sz="2800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306175" y="6472238"/>
            <a:ext cx="752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 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8281" y="322303"/>
            <a:ext cx="184419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数据降维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51320" y="906145"/>
            <a:ext cx="5362575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1.对测试集和训练级中的空数据进行清理。若某列NAN占该列总数据的90%以上，就除去该列数据。</a:t>
            </a:r>
            <a:endParaRPr lang="en-US" altLang="zh-CN" sz="2400">
              <a:solidFill>
                <a:srgbClr val="595959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595959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2.对测试集和训练集中的重复数据进行清理，若某个数字在本列存在比例在99%以上就去掉该列</a:t>
            </a:r>
            <a:r>
              <a:rPr lang="zh-CN" altLang="en-US" sz="2400" dirty="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。去掉了24列数据。</a:t>
            </a:r>
            <a:endParaRPr lang="zh-CN" altLang="en-US" sz="2400" dirty="0">
              <a:solidFill>
                <a:srgbClr val="595959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595959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操作目的：减少了数据维度和需要的存储空间；节约模型训练计算时间；去掉冗余变量以提高算法的准确度；有利于数据的可视化。</a:t>
            </a:r>
            <a:endParaRPr lang="zh-CN" altLang="en-US" sz="2400" dirty="0">
              <a:solidFill>
                <a:srgbClr val="595959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pic>
        <p:nvPicPr>
          <p:cNvPr id="3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8040" y="1544955"/>
            <a:ext cx="5221605" cy="3812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306175" y="6472238"/>
            <a:ext cx="752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 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8270" y="322580"/>
            <a:ext cx="3081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数据类型转换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04415" y="2127885"/>
            <a:ext cx="7278370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       </a:t>
            </a:r>
            <a:r>
              <a:rPr lang="zh-CN" altLang="en-US" sz="280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已有数据共三种</a:t>
            </a:r>
            <a:r>
              <a:rPr lang="en-US" altLang="zh-CN" sz="280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类型，分别为float64，int64和object。浮点类型的数据已完成标准化，整数类型的数据均为分类数据，</a:t>
            </a:r>
            <a:r>
              <a:rPr lang="zh-CN" altLang="en-US" sz="280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为</a:t>
            </a:r>
            <a:r>
              <a:rPr lang="en-US" altLang="zh-CN" sz="280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便于数据的处理和模型性能的提升，将object类数据转化为int类型。</a:t>
            </a:r>
            <a:endParaRPr lang="en-US" altLang="zh-CN" sz="2800">
              <a:solidFill>
                <a:srgbClr val="595959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306175" y="6472238"/>
            <a:ext cx="752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 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8270" y="322580"/>
            <a:ext cx="3618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训练特征与标签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98945" y="1965960"/>
            <a:ext cx="4173855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       </a:t>
            </a:r>
            <a:r>
              <a:rPr lang="zh-CN" altLang="en-US" sz="280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已处理的</a:t>
            </a:r>
            <a:r>
              <a:rPr lang="en-US" altLang="zh-CN" sz="280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数据文件中，</a:t>
            </a:r>
            <a:r>
              <a:rPr lang="zh-CN" altLang="en-US" sz="280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以</a:t>
            </a:r>
            <a:r>
              <a:rPr lang="en-US" altLang="zh-CN" sz="280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Response作为标签，将去掉Id的其余数据作为训练特征。Response分为8个级别</a:t>
            </a:r>
            <a:r>
              <a:rPr lang="zh-CN" altLang="en-US" sz="280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。</a:t>
            </a:r>
            <a:endParaRPr lang="zh-CN" altLang="en-US" sz="2800">
              <a:solidFill>
                <a:srgbClr val="595959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595959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方正黑体简体" panose="03000509000000000000" pitchFamily="65" charset="-122"/>
              </a:rPr>
              <a:t>      为便于模型训练，将1-8级改成0-7。</a:t>
            </a:r>
            <a:endParaRPr lang="zh-CN" altLang="en-US" sz="2800">
              <a:solidFill>
                <a:srgbClr val="595959"/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pic>
        <p:nvPicPr>
          <p:cNvPr id="5" name="图片 5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6"/>
          <a:stretch>
            <a:fillRect/>
          </a:stretch>
        </p:blipFill>
        <p:spPr>
          <a:xfrm>
            <a:off x="340360" y="1763395"/>
            <a:ext cx="5506085" cy="380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2511</Words>
  <Application>WPS 演示</Application>
  <PresentationFormat>宽屏</PresentationFormat>
  <Paragraphs>145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方正黑体简体</vt:lpstr>
      <vt:lpstr>黑体</vt:lpstr>
      <vt:lpstr>微软雅黑</vt:lpstr>
      <vt:lpstr>方正仿宋简体</vt:lpstr>
      <vt:lpstr>Calibri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MECHREVO</dc:creator>
  <cp:lastModifiedBy>马斓轩</cp:lastModifiedBy>
  <cp:revision>46</cp:revision>
  <dcterms:created xsi:type="dcterms:W3CDTF">2019-08-29T08:42:00Z</dcterms:created>
  <dcterms:modified xsi:type="dcterms:W3CDTF">2021-03-30T09:48:06Z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F38255D79FCC49578920A8EF8C025761</vt:lpwstr>
  </property>
</Properties>
</file>