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Montserrat Black"/>
      <p:bold r:id="rId20"/>
      <p:boldItalic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lack-bold.fntdata"/><Relationship Id="rId11" Type="http://schemas.openxmlformats.org/officeDocument/2006/relationships/slide" Target="slides/slide6.xml"/><Relationship Id="rId22" Type="http://schemas.openxmlformats.org/officeDocument/2006/relationships/font" Target="fonts/MontserratExtraBold-bold.fntdata"/><Relationship Id="rId10" Type="http://schemas.openxmlformats.org/officeDocument/2006/relationships/slide" Target="slides/slide5.xml"/><Relationship Id="rId21" Type="http://schemas.openxmlformats.org/officeDocument/2006/relationships/font" Target="fonts/MontserratBlack-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1463acdf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1463acdf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ce77b3e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ce77b3e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e725ad7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e725ad7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f73d5b0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f73d5b0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e725ad7e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e725ad7e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e725ad7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e725ad7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e725ad7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e725ad7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e725ad7e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e725ad7e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e725ad7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e725ad7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7.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8.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5.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1.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0.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9.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6.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0" name="Google Shape;10;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1" name="Google Shape;11;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2" name="Google Shape;12;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62" name="Shape 62"/>
        <p:cNvGrpSpPr/>
        <p:nvPr/>
      </p:nvGrpSpPr>
      <p:grpSpPr>
        <a:xfrm>
          <a:off x="0" y="0"/>
          <a:ext cx="0" cy="0"/>
          <a:chOff x="0" y="0"/>
          <a:chExt cx="0" cy="0"/>
        </a:xfrm>
      </p:grpSpPr>
      <p:pic>
        <p:nvPicPr>
          <p:cNvPr id="63" name="Google Shape;6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 name="Google Shape;6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65" name="Google Shape;6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66" name="Google Shape;6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descr=" " id="68" name="Google Shape;68;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72" name="Google Shape;72;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3" name="Google Shape;73;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74" name="Shape 74"/>
        <p:cNvGrpSpPr/>
        <p:nvPr/>
      </p:nvGrpSpPr>
      <p:grpSpPr>
        <a:xfrm>
          <a:off x="0" y="0"/>
          <a:ext cx="0" cy="0"/>
          <a:chOff x="0" y="0"/>
          <a:chExt cx="0" cy="0"/>
        </a:xfrm>
      </p:grpSpPr>
      <p:pic>
        <p:nvPicPr>
          <p:cNvPr descr=" " id="75" name="Google Shape;75;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6" name="Google Shape;76;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77" name="Google Shape;77;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78" name="Google Shape;78;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9" name="Google Shape;79;p13"/>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3" name="Google Shape;83;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87" name="Google Shape;87;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88" name="Google Shape;88;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89" name="Google Shape;89;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0" name="Google Shape;90;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93" name="Google Shape;93;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4" name="Google Shape;94;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95" name="Google Shape;95;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96" name="Google Shape;96;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7" name="Google Shape;97;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02" name="Google Shape;102;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08" name="Google Shape;108;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9" name="Google Shape;109;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10" name="Google Shape;110;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11" name="Google Shape;111;p1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12" name="Shape 112"/>
        <p:cNvGrpSpPr/>
        <p:nvPr/>
      </p:nvGrpSpPr>
      <p:grpSpPr>
        <a:xfrm>
          <a:off x="0" y="0"/>
          <a:ext cx="0" cy="0"/>
          <a:chOff x="0" y="0"/>
          <a:chExt cx="0" cy="0"/>
        </a:xfrm>
      </p:grpSpPr>
      <p:pic>
        <p:nvPicPr>
          <p:cNvPr descr=" " id="113" name="Google Shape;113;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4" name="Google Shape;114;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5" name="Shape 1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6" name="Google Shape;16;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7" name="Google Shape;17;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8" name="Google Shape;18;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 name="Google Shape;19;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2" name="Google Shape;22;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3" name="Google Shape;23;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4" name="Google Shape;24;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5" name="Google Shape;25;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8" name="Google Shape;28;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9" name="Google Shape;29;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0" name="Google Shape;30;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4" name="Google Shape;34;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35" name="Google Shape;35;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36" name="Google Shape;36;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37" name="Google Shape;37;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0" name="Google Shape;40;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2" name="Google Shape;42;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3" name="Google Shape;43;p7"/>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46" name="Google Shape;46;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7" name="Google Shape;47;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8" name="Google Shape;48;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9" name="Google Shape;49;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0" name="Google Shape;50;p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5" name="Google Shape;55;p9"/>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58" name="Google Shape;58;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1" name="Google Shape;61;p10"/>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9.png"/><Relationship Id="rId13" Type="http://schemas.openxmlformats.org/officeDocument/2006/relationships/image" Target="../media/image22.png"/><Relationship Id="rId12" Type="http://schemas.openxmlformats.org/officeDocument/2006/relationships/image" Target="../media/image20.png"/><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7.png"/><Relationship Id="rId15" Type="http://schemas.openxmlformats.org/officeDocument/2006/relationships/image" Target="../media/image26.png"/><Relationship Id="rId14" Type="http://schemas.openxmlformats.org/officeDocument/2006/relationships/image" Target="../media/image25.png"/><Relationship Id="rId16"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21.png"/><Relationship Id="rId7" Type="http://schemas.openxmlformats.org/officeDocument/2006/relationships/image" Target="../media/image14.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33.png"/><Relationship Id="rId5"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07600" y="1024625"/>
            <a:ext cx="8610600" cy="201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CTA Strategies in Natural Gas Futures Leveraging Carry and Momentum Factors</a:t>
            </a:r>
            <a:endParaRPr sz="4000"/>
          </a:p>
        </p:txBody>
      </p:sp>
      <p:sp>
        <p:nvSpPr>
          <p:cNvPr id="121" name="Google Shape;121;p21"/>
          <p:cNvSpPr txBox="1"/>
          <p:nvPr>
            <p:ph idx="1" type="subTitle"/>
          </p:nvPr>
        </p:nvSpPr>
        <p:spPr>
          <a:xfrm>
            <a:off x="307600" y="3119750"/>
            <a:ext cx="6774600" cy="7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FRE-7841 Hedge Fund Strategies</a:t>
            </a:r>
            <a:endParaRPr/>
          </a:p>
          <a:p>
            <a:pPr indent="0" lvl="0" marL="0" rtl="0" algn="l">
              <a:lnSpc>
                <a:spcPct val="100000"/>
              </a:lnSpc>
              <a:spcBef>
                <a:spcPts val="0"/>
              </a:spcBef>
              <a:spcAft>
                <a:spcPts val="0"/>
              </a:spcAft>
              <a:buNone/>
            </a:pPr>
            <a:r>
              <a:rPr lang="en"/>
              <a:t>Prof. James Conklin</a:t>
            </a:r>
            <a:endParaRPr/>
          </a:p>
        </p:txBody>
      </p:sp>
      <p:sp>
        <p:nvSpPr>
          <p:cNvPr id="122" name="Google Shape;122;p21"/>
          <p:cNvSpPr txBox="1"/>
          <p:nvPr>
            <p:ph idx="2" type="body"/>
          </p:nvPr>
        </p:nvSpPr>
        <p:spPr>
          <a:xfrm>
            <a:off x="307600" y="4145050"/>
            <a:ext cx="65208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a:t>
            </a:r>
            <a:r>
              <a:rPr lang="en" sz="1300"/>
              <a:t>Shangqing Zhuang , Shiqi Ma, Angran Lyu</a:t>
            </a:r>
            <a:endParaRPr sz="1300"/>
          </a:p>
          <a:p>
            <a:pPr indent="0" lvl="0" marL="0" rtl="0" algn="l">
              <a:spcBef>
                <a:spcPts val="0"/>
              </a:spcBef>
              <a:spcAft>
                <a:spcPts val="0"/>
              </a:spcAft>
              <a:buNone/>
            </a:pPr>
            <a:r>
              <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Appendix</a:t>
            </a:r>
            <a:endParaRPr sz="3000"/>
          </a:p>
        </p:txBody>
      </p:sp>
      <p:sp>
        <p:nvSpPr>
          <p:cNvPr id="231" name="Google Shape;231;p30"/>
          <p:cNvSpPr txBox="1"/>
          <p:nvPr>
            <p:ph idx="1" type="body"/>
          </p:nvPr>
        </p:nvSpPr>
        <p:spPr>
          <a:xfrm>
            <a:off x="311700" y="1201350"/>
            <a:ext cx="7728600" cy="274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Code</a:t>
            </a:r>
            <a:endParaRPr>
              <a:solidFill>
                <a:srgbClr val="00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a:solidFill>
                  <a:srgbClr val="000000"/>
                </a:solidFill>
                <a:latin typeface="Arial"/>
                <a:ea typeface="Arial"/>
                <a:cs typeface="Arial"/>
                <a:sym typeface="Arial"/>
              </a:rPr>
              <a:t>Generate Technical Signals: TechnicalSignal.ipynb</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Generate Carry Signals: CarrySignal.ipynb</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Select and Combine Signals: SelectCombine.ipynb</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Backtesting Framework:  Strategy_Backtest.ipynb</a:t>
            </a:r>
            <a:endParaRPr>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Data</a:t>
            </a:r>
            <a:endParaRPr>
              <a:solidFill>
                <a:srgbClr val="000000"/>
              </a:solidFill>
              <a:latin typeface="Arial"/>
              <a:ea typeface="Arial"/>
              <a:cs typeface="Arial"/>
              <a:sym typeface="Arial"/>
            </a:endParaRPr>
          </a:p>
          <a:p>
            <a:pPr indent="-304800" lvl="0" marL="457200" rtl="0" algn="l">
              <a:spcBef>
                <a:spcPts val="1600"/>
              </a:spcBef>
              <a:spcAft>
                <a:spcPts val="0"/>
              </a:spcAft>
              <a:buClr>
                <a:srgbClr val="000000"/>
              </a:buClr>
              <a:buSzPts val="1200"/>
              <a:buFont typeface="Arial"/>
              <a:buChar char="-"/>
            </a:pPr>
            <a:r>
              <a:rPr lang="en">
                <a:solidFill>
                  <a:srgbClr val="000000"/>
                </a:solidFill>
                <a:latin typeface="Arial"/>
                <a:ea typeface="Arial"/>
                <a:cs typeface="Arial"/>
                <a:sym typeface="Arial"/>
              </a:rPr>
              <a:t>Original NG Prices: NG1_data.xlsx</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Technical Signals: NG1_Comdty_technical_indicators.csv</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Carry Signals: carry1_data.xlsx, carry2_data.xlsx</a:t>
            </a:r>
            <a:endParaRPr>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a:solidFill>
                  <a:srgbClr val="000000"/>
                </a:solidFill>
                <a:latin typeface="Arial"/>
                <a:ea typeface="Arial"/>
                <a:cs typeface="Arial"/>
                <a:sym typeface="Arial"/>
              </a:rPr>
              <a:t>Combined Signal: CombinedSignal.csv</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Introduction</a:t>
            </a:r>
            <a:endParaRPr sz="3000"/>
          </a:p>
        </p:txBody>
      </p:sp>
      <p:sp>
        <p:nvSpPr>
          <p:cNvPr id="128" name="Google Shape;128;p22"/>
          <p:cNvSpPr txBox="1"/>
          <p:nvPr>
            <p:ph idx="1" type="body"/>
          </p:nvPr>
        </p:nvSpPr>
        <p:spPr>
          <a:xfrm>
            <a:off x="311700" y="1187875"/>
            <a:ext cx="4260300" cy="241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Arial"/>
                <a:ea typeface="Arial"/>
                <a:cs typeface="Arial"/>
                <a:sym typeface="Arial"/>
              </a:rPr>
              <a:t>Project Overview</a:t>
            </a:r>
            <a:endParaRPr>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Char char="●"/>
            </a:pPr>
            <a:r>
              <a:rPr lang="en" sz="1100">
                <a:solidFill>
                  <a:srgbClr val="000000"/>
                </a:solidFill>
                <a:latin typeface="Arial"/>
                <a:ea typeface="Arial"/>
                <a:cs typeface="Arial"/>
                <a:sym typeface="Arial"/>
              </a:rPr>
              <a:t>Construct carry signals (NG1-NG2) using price differences and technical indicators (SMA, ROC, RSI, etc.).</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Char char="●"/>
            </a:pPr>
            <a:r>
              <a:rPr lang="en" sz="1100">
                <a:solidFill>
                  <a:srgbClr val="000000"/>
                </a:solidFill>
                <a:latin typeface="Arial"/>
                <a:ea typeface="Arial"/>
                <a:cs typeface="Arial"/>
                <a:sym typeface="Arial"/>
              </a:rPr>
              <a:t>Combine carry and technical signals using a dynamic weighting strategy based on historical signal performance.</a:t>
            </a:r>
            <a:endParaRPr sz="1100">
              <a:solidFill>
                <a:srgbClr val="000000"/>
              </a:solidFill>
              <a:latin typeface="Arial"/>
              <a:ea typeface="Arial"/>
              <a:cs typeface="Arial"/>
              <a:sym typeface="Arial"/>
            </a:endParaRPr>
          </a:p>
          <a:p>
            <a:pPr indent="-298450" lvl="0" marL="457200" rtl="0" algn="l">
              <a:lnSpc>
                <a:spcPct val="115000"/>
              </a:lnSpc>
              <a:spcBef>
                <a:spcPts val="1000"/>
              </a:spcBef>
              <a:spcAft>
                <a:spcPts val="0"/>
              </a:spcAft>
              <a:buClr>
                <a:srgbClr val="000000"/>
              </a:buClr>
              <a:buSzPts val="1100"/>
              <a:buFont typeface="Arial"/>
              <a:buChar char="●"/>
            </a:pPr>
            <a:r>
              <a:rPr lang="en" sz="1100">
                <a:solidFill>
                  <a:srgbClr val="000000"/>
                </a:solidFill>
                <a:latin typeface="Arial"/>
                <a:ea typeface="Arial"/>
                <a:cs typeface="Arial"/>
                <a:sym typeface="Arial"/>
              </a:rPr>
              <a:t>Perform full-sample and recent-period backtesting across different holding periods (e.g., 1, 5, 10 days) to assess strategy robustness.</a:t>
            </a:r>
            <a:endParaRPr sz="1100">
              <a:solidFill>
                <a:srgbClr val="000000"/>
              </a:solidFill>
              <a:latin typeface="Arial"/>
              <a:ea typeface="Arial"/>
              <a:cs typeface="Arial"/>
              <a:sym typeface="Arial"/>
            </a:endParaRPr>
          </a:p>
          <a:p>
            <a:pPr indent="0" lvl="0" marL="0" rtl="0" algn="l">
              <a:spcBef>
                <a:spcPts val="1000"/>
              </a:spcBef>
              <a:spcAft>
                <a:spcPts val="1000"/>
              </a:spcAft>
              <a:buNone/>
            </a:pPr>
            <a:r>
              <a:t/>
            </a:r>
            <a:endParaRPr>
              <a:latin typeface="Arial"/>
              <a:ea typeface="Arial"/>
              <a:cs typeface="Arial"/>
              <a:sym typeface="Arial"/>
            </a:endParaRPr>
          </a:p>
        </p:txBody>
      </p:sp>
      <p:sp>
        <p:nvSpPr>
          <p:cNvPr id="129" name="Google Shape;129;p22"/>
          <p:cNvSpPr txBox="1"/>
          <p:nvPr/>
        </p:nvSpPr>
        <p:spPr>
          <a:xfrm>
            <a:off x="4671675" y="1187875"/>
            <a:ext cx="4260300" cy="28833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1200"/>
              </a:spcBef>
              <a:spcAft>
                <a:spcPts val="0"/>
              </a:spcAft>
              <a:buNone/>
            </a:pPr>
            <a:r>
              <a:rPr b="1" lang="en" sz="1200"/>
              <a:t>Summary of Results</a:t>
            </a:r>
            <a:endParaRPr sz="1200"/>
          </a:p>
          <a:p>
            <a:pPr indent="-298450" lvl="0" marL="457200" rtl="0" algn="l">
              <a:lnSpc>
                <a:spcPct val="115000"/>
              </a:lnSpc>
              <a:spcBef>
                <a:spcPts val="1200"/>
              </a:spcBef>
              <a:spcAft>
                <a:spcPts val="0"/>
              </a:spcAft>
              <a:buSzPts val="1100"/>
              <a:buChar char="●"/>
            </a:pPr>
            <a:r>
              <a:rPr lang="en" sz="1100"/>
              <a:t>Carry signal (NG1-NG2) dominated pre-2022, effectively capturing stable market conditions with predictable storage costs.</a:t>
            </a:r>
            <a:endParaRPr sz="1100"/>
          </a:p>
          <a:p>
            <a:pPr indent="-298450" lvl="0" marL="457200" rtl="0" algn="l">
              <a:lnSpc>
                <a:spcPct val="115000"/>
              </a:lnSpc>
              <a:spcBef>
                <a:spcPts val="1000"/>
              </a:spcBef>
              <a:spcAft>
                <a:spcPts val="0"/>
              </a:spcAft>
              <a:buSzPts val="1100"/>
              <a:buChar char="●"/>
            </a:pPr>
            <a:r>
              <a:rPr lang="en" sz="1100"/>
              <a:t>SMA crossover signal outperformed post-2022, adapting to increased volatility and market disruptions.</a:t>
            </a:r>
            <a:endParaRPr sz="1100"/>
          </a:p>
          <a:p>
            <a:pPr indent="-298450" lvl="0" marL="457200" rtl="0" algn="l">
              <a:lnSpc>
                <a:spcPct val="115000"/>
              </a:lnSpc>
              <a:spcBef>
                <a:spcPts val="1000"/>
              </a:spcBef>
              <a:spcAft>
                <a:spcPts val="0"/>
              </a:spcAft>
              <a:buSzPts val="1100"/>
              <a:buChar char="●"/>
            </a:pPr>
            <a:r>
              <a:rPr lang="en" sz="1100"/>
              <a:t>Holding period analysis showed optimal performance, balancing signal responsiveness and transaction costs.</a:t>
            </a:r>
            <a:endParaRPr sz="1100"/>
          </a:p>
          <a:p>
            <a:pPr indent="-298450" lvl="0" marL="457200" rtl="0" algn="l">
              <a:lnSpc>
                <a:spcPct val="115000"/>
              </a:lnSpc>
              <a:spcBef>
                <a:spcPts val="1200"/>
              </a:spcBef>
              <a:spcAft>
                <a:spcPts val="1000"/>
              </a:spcAft>
              <a:buSzPts val="1100"/>
              <a:buChar char="●"/>
            </a:pPr>
            <a:r>
              <a:rPr b="1" lang="en" sz="1100">
                <a:solidFill>
                  <a:srgbClr val="57068C"/>
                </a:solidFill>
              </a:rPr>
              <a:t>The combined signal</a:t>
            </a:r>
            <a:r>
              <a:rPr lang="en" sz="1100"/>
              <a:t> deli</a:t>
            </a:r>
            <a:r>
              <a:rPr lang="en" sz="1100"/>
              <a:t>vered consistent returns (</a:t>
            </a:r>
            <a:r>
              <a:rPr b="1" lang="en" sz="1100">
                <a:solidFill>
                  <a:srgbClr val="57068C"/>
                </a:solidFill>
              </a:rPr>
              <a:t>in both full-sample and recent-period backtesting</a:t>
            </a:r>
            <a:r>
              <a:rPr lang="en" sz="1100"/>
              <a:t>), balancing risk and reward across market conditions.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26400"/>
            <a:ext cx="87774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Carry signal </a:t>
            </a:r>
            <a:r>
              <a:rPr lang="en" sz="3000"/>
              <a:t>construction</a:t>
            </a:r>
            <a:r>
              <a:rPr lang="en" sz="3000"/>
              <a:t> &amp; performance</a:t>
            </a:r>
            <a:endParaRPr sz="3000"/>
          </a:p>
        </p:txBody>
      </p:sp>
      <p:sp>
        <p:nvSpPr>
          <p:cNvPr id="135" name="Google Shape;135;p23"/>
          <p:cNvSpPr txBox="1"/>
          <p:nvPr>
            <p:ph idx="1" type="body"/>
          </p:nvPr>
        </p:nvSpPr>
        <p:spPr>
          <a:xfrm>
            <a:off x="2733725" y="967600"/>
            <a:ext cx="2530200" cy="29097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000">
                <a:latin typeface="Arial"/>
                <a:ea typeface="Arial"/>
                <a:cs typeface="Arial"/>
                <a:sym typeface="Arial"/>
              </a:rPr>
              <a:t>We implement two ways to </a:t>
            </a:r>
            <a:r>
              <a:rPr lang="en" sz="1000">
                <a:latin typeface="Arial"/>
                <a:ea typeface="Arial"/>
                <a:cs typeface="Arial"/>
                <a:sym typeface="Arial"/>
              </a:rPr>
              <a:t>calculate carry signals:</a:t>
            </a:r>
            <a:endParaRPr sz="1000">
              <a:latin typeface="Arial"/>
              <a:ea typeface="Arial"/>
              <a:cs typeface="Arial"/>
              <a:sym typeface="Arial"/>
            </a:endParaRPr>
          </a:p>
          <a:p>
            <a:pPr indent="-292100" lvl="0" marL="457200" rtl="0" algn="l">
              <a:lnSpc>
                <a:spcPct val="100000"/>
              </a:lnSpc>
              <a:spcBef>
                <a:spcPts val="1000"/>
              </a:spcBef>
              <a:spcAft>
                <a:spcPts val="0"/>
              </a:spcAft>
              <a:buSzPts val="1000"/>
              <a:buFont typeface="Arial"/>
              <a:buChar char="-"/>
            </a:pPr>
            <a:r>
              <a:rPr b="1" lang="en" sz="1000">
                <a:latin typeface="Arial"/>
                <a:ea typeface="Arial"/>
                <a:cs typeface="Arial"/>
                <a:sym typeface="Arial"/>
              </a:rPr>
              <a:t>Method 1</a:t>
            </a:r>
            <a:r>
              <a:rPr lang="en" sz="1000">
                <a:latin typeface="Arial"/>
                <a:ea typeface="Arial"/>
                <a:cs typeface="Arial"/>
                <a:sym typeface="Arial"/>
              </a:rPr>
              <a:t>: Price difference </a:t>
            </a:r>
            <a:endParaRPr sz="1000">
              <a:latin typeface="Arial"/>
              <a:ea typeface="Arial"/>
              <a:cs typeface="Arial"/>
              <a:sym typeface="Arial"/>
            </a:endParaRPr>
          </a:p>
          <a:p>
            <a:pPr indent="0" lvl="0" marL="0" rtl="0" algn="l">
              <a:lnSpc>
                <a:spcPct val="100000"/>
              </a:lnSpc>
              <a:spcBef>
                <a:spcPts val="1000"/>
              </a:spcBef>
              <a:spcAft>
                <a:spcPts val="0"/>
              </a:spcAft>
              <a:buNone/>
            </a:pPr>
            <a:r>
              <a:t/>
            </a:r>
            <a:endParaRPr sz="1000">
              <a:latin typeface="Arial"/>
              <a:ea typeface="Arial"/>
              <a:cs typeface="Arial"/>
              <a:sym typeface="Arial"/>
            </a:endParaRPr>
          </a:p>
          <a:p>
            <a:pPr indent="-292100" lvl="0" marL="457200" rtl="0" algn="l">
              <a:lnSpc>
                <a:spcPct val="100000"/>
              </a:lnSpc>
              <a:spcBef>
                <a:spcPts val="1000"/>
              </a:spcBef>
              <a:spcAft>
                <a:spcPts val="0"/>
              </a:spcAft>
              <a:buSzPts val="1000"/>
              <a:buFont typeface="Arial"/>
              <a:buChar char="-"/>
            </a:pPr>
            <a:r>
              <a:rPr b="1" lang="en" sz="1000">
                <a:latin typeface="Arial"/>
                <a:ea typeface="Arial"/>
                <a:cs typeface="Arial"/>
                <a:sym typeface="Arial"/>
              </a:rPr>
              <a:t>Method 2</a:t>
            </a:r>
            <a:r>
              <a:rPr lang="en" sz="1000">
                <a:latin typeface="Arial"/>
                <a:ea typeface="Arial"/>
                <a:cs typeface="Arial"/>
                <a:sym typeface="Arial"/>
              </a:rPr>
              <a:t>: Rate difference normalized by interval</a:t>
            </a:r>
            <a:endParaRPr sz="1000">
              <a:latin typeface="Arial"/>
              <a:ea typeface="Arial"/>
              <a:cs typeface="Arial"/>
              <a:sym typeface="Arial"/>
            </a:endParaRPr>
          </a:p>
          <a:p>
            <a:pPr indent="0" lvl="0" marL="0" rtl="0" algn="l">
              <a:lnSpc>
                <a:spcPct val="100000"/>
              </a:lnSpc>
              <a:spcBef>
                <a:spcPts val="1000"/>
              </a:spcBef>
              <a:spcAft>
                <a:spcPts val="0"/>
              </a:spcAft>
              <a:buNone/>
            </a:pPr>
            <a:r>
              <a:t/>
            </a:r>
            <a:endParaRPr sz="1000">
              <a:latin typeface="Arial"/>
              <a:ea typeface="Arial"/>
              <a:cs typeface="Arial"/>
              <a:sym typeface="Arial"/>
            </a:endParaRPr>
          </a:p>
          <a:p>
            <a:pPr indent="0" lvl="0" marL="0" rtl="0" algn="l">
              <a:lnSpc>
                <a:spcPct val="100000"/>
              </a:lnSpc>
              <a:spcBef>
                <a:spcPts val="1000"/>
              </a:spcBef>
              <a:spcAft>
                <a:spcPts val="0"/>
              </a:spcAft>
              <a:buNone/>
            </a:pPr>
            <a:r>
              <a:rPr lang="en" sz="1000">
                <a:latin typeface="Arial"/>
                <a:ea typeface="Arial"/>
                <a:cs typeface="Arial"/>
                <a:sym typeface="Arial"/>
              </a:rPr>
              <a:t>We also transform the signal with its Moving Average[1], convert the signal to (0,1) with quantile (in historical X days), and applied a linear function to ensure the signal to be in (-1,1).</a:t>
            </a:r>
            <a:endParaRPr sz="1000">
              <a:latin typeface="Arial"/>
              <a:ea typeface="Arial"/>
              <a:cs typeface="Arial"/>
              <a:sym typeface="Arial"/>
            </a:endParaRPr>
          </a:p>
          <a:p>
            <a:pPr indent="0" lvl="0" marL="0" rtl="0" algn="l">
              <a:lnSpc>
                <a:spcPct val="100000"/>
              </a:lnSpc>
              <a:spcBef>
                <a:spcPts val="1000"/>
              </a:spcBef>
              <a:spcAft>
                <a:spcPts val="0"/>
              </a:spcAft>
              <a:buNone/>
            </a:pPr>
            <a:r>
              <a:t/>
            </a:r>
            <a:endParaRPr sz="1000">
              <a:latin typeface="Arial"/>
              <a:ea typeface="Arial"/>
              <a:cs typeface="Arial"/>
              <a:sym typeface="Arial"/>
            </a:endParaRPr>
          </a:p>
          <a:p>
            <a:pPr indent="0" lvl="0" marL="0" rtl="0" algn="l">
              <a:lnSpc>
                <a:spcPct val="100000"/>
              </a:lnSpc>
              <a:spcBef>
                <a:spcPts val="1000"/>
              </a:spcBef>
              <a:spcAft>
                <a:spcPts val="0"/>
              </a:spcAft>
              <a:buNone/>
            </a:pPr>
            <a:r>
              <a:rPr lang="en" sz="1000">
                <a:latin typeface="Arial"/>
                <a:ea typeface="Arial"/>
                <a:cs typeface="Arial"/>
                <a:sym typeface="Arial"/>
              </a:rPr>
              <a:t>Carry NG1-2 (method1) signal </a:t>
            </a:r>
            <a:r>
              <a:rPr lang="en" sz="1000">
                <a:solidFill>
                  <a:srgbClr val="57068C"/>
                </a:solidFill>
                <a:latin typeface="Arial"/>
                <a:ea typeface="Arial"/>
                <a:cs typeface="Arial"/>
                <a:sym typeface="Arial"/>
              </a:rPr>
              <a:t>performs significantly better</a:t>
            </a:r>
            <a:r>
              <a:rPr lang="en" sz="1000">
                <a:latin typeface="Arial"/>
                <a:ea typeface="Arial"/>
                <a:cs typeface="Arial"/>
                <a:sym typeface="Arial"/>
              </a:rPr>
              <a:t> than others pre-2022, and its </a:t>
            </a:r>
            <a:r>
              <a:rPr lang="en" sz="1000">
                <a:solidFill>
                  <a:srgbClr val="57068C"/>
                </a:solidFill>
                <a:latin typeface="Arial"/>
                <a:ea typeface="Arial"/>
                <a:cs typeface="Arial"/>
                <a:sym typeface="Arial"/>
              </a:rPr>
              <a:t>return correlation with other carrys are particularly low</a:t>
            </a:r>
            <a:r>
              <a:rPr lang="en" sz="1000">
                <a:latin typeface="Arial"/>
                <a:ea typeface="Arial"/>
                <a:cs typeface="Arial"/>
                <a:sym typeface="Arial"/>
              </a:rPr>
              <a:t> (-0.2~0.2). Therefore we pick up this one in following analysis.</a:t>
            </a:r>
            <a:endParaRPr sz="1000">
              <a:latin typeface="Arial"/>
              <a:ea typeface="Arial"/>
              <a:cs typeface="Arial"/>
              <a:sym typeface="Arial"/>
            </a:endParaRPr>
          </a:p>
        </p:txBody>
      </p:sp>
      <p:pic>
        <p:nvPicPr>
          <p:cNvPr id="136" name="Google Shape;136;p23"/>
          <p:cNvPicPr preferRelativeResize="0"/>
          <p:nvPr/>
        </p:nvPicPr>
        <p:blipFill>
          <a:blip r:embed="rId3">
            <a:alphaModFix/>
          </a:blip>
          <a:stretch>
            <a:fillRect/>
          </a:stretch>
        </p:blipFill>
        <p:spPr>
          <a:xfrm>
            <a:off x="2813200" y="1857475"/>
            <a:ext cx="2176325" cy="210275"/>
          </a:xfrm>
          <a:prstGeom prst="rect">
            <a:avLst/>
          </a:prstGeom>
          <a:noFill/>
          <a:ln>
            <a:noFill/>
          </a:ln>
        </p:spPr>
      </p:pic>
      <p:pic>
        <p:nvPicPr>
          <p:cNvPr id="137" name="Google Shape;137;p23"/>
          <p:cNvPicPr preferRelativeResize="0"/>
          <p:nvPr/>
        </p:nvPicPr>
        <p:blipFill>
          <a:blip r:embed="rId4">
            <a:alphaModFix/>
          </a:blip>
          <a:stretch>
            <a:fillRect/>
          </a:stretch>
        </p:blipFill>
        <p:spPr>
          <a:xfrm>
            <a:off x="2813212" y="2543200"/>
            <a:ext cx="2242275" cy="264375"/>
          </a:xfrm>
          <a:prstGeom prst="rect">
            <a:avLst/>
          </a:prstGeom>
          <a:noFill/>
          <a:ln>
            <a:noFill/>
          </a:ln>
        </p:spPr>
      </p:pic>
      <p:pic>
        <p:nvPicPr>
          <p:cNvPr id="138" name="Google Shape;138;p23"/>
          <p:cNvPicPr preferRelativeResize="0"/>
          <p:nvPr/>
        </p:nvPicPr>
        <p:blipFill>
          <a:blip r:embed="rId5">
            <a:alphaModFix/>
          </a:blip>
          <a:stretch>
            <a:fillRect/>
          </a:stretch>
        </p:blipFill>
        <p:spPr>
          <a:xfrm>
            <a:off x="3009988" y="3736537"/>
            <a:ext cx="1735807" cy="210275"/>
          </a:xfrm>
          <a:prstGeom prst="rect">
            <a:avLst/>
          </a:prstGeom>
          <a:noFill/>
          <a:ln>
            <a:noFill/>
          </a:ln>
        </p:spPr>
      </p:pic>
      <p:sp>
        <p:nvSpPr>
          <p:cNvPr id="139" name="Google Shape;139;p23"/>
          <p:cNvSpPr txBox="1"/>
          <p:nvPr/>
        </p:nvSpPr>
        <p:spPr>
          <a:xfrm>
            <a:off x="407175" y="4781800"/>
            <a:ext cx="3486900" cy="2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33333"/>
                </a:solidFill>
              </a:rPr>
              <a:t>[1] Bouchouev, I. (2023). Virtual Barrels: Systematic Risk Premia Strategies (Chapter 5). Springer Texts in Business and Economics.</a:t>
            </a:r>
            <a:endParaRPr sz="800">
              <a:solidFill>
                <a:srgbClr val="333333"/>
              </a:solidFill>
            </a:endParaRPr>
          </a:p>
        </p:txBody>
      </p:sp>
      <p:sp>
        <p:nvSpPr>
          <p:cNvPr id="140" name="Google Shape;140;p23"/>
          <p:cNvSpPr txBox="1"/>
          <p:nvPr/>
        </p:nvSpPr>
        <p:spPr>
          <a:xfrm>
            <a:off x="84725" y="1092950"/>
            <a:ext cx="2649000" cy="29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solidFill>
                  <a:srgbClr val="0E0E0E"/>
                </a:solidFill>
              </a:rPr>
              <a:t>Carry as a Strong Indicator for NG</a:t>
            </a:r>
            <a:endParaRPr b="1" sz="1000">
              <a:solidFill>
                <a:srgbClr val="0E0E0E"/>
              </a:solidFill>
            </a:endParaRPr>
          </a:p>
          <a:p>
            <a:pPr indent="-292100" lvl="0" marL="285750" rtl="0" algn="l">
              <a:lnSpc>
                <a:spcPct val="115000"/>
              </a:lnSpc>
              <a:spcBef>
                <a:spcPts val="0"/>
              </a:spcBef>
              <a:spcAft>
                <a:spcPts val="0"/>
              </a:spcAft>
              <a:buClr>
                <a:srgbClr val="0E0E0E"/>
              </a:buClr>
              <a:buSzPts val="1000"/>
              <a:buChar char="●"/>
            </a:pPr>
            <a:r>
              <a:rPr b="1" lang="en" sz="1000">
                <a:solidFill>
                  <a:srgbClr val="0E0E0E"/>
                </a:solidFill>
              </a:rPr>
              <a:t>Theory of Storage: </a:t>
            </a:r>
            <a:r>
              <a:rPr lang="en" sz="1000">
                <a:solidFill>
                  <a:srgbClr val="0E0E0E"/>
                </a:solidFill>
              </a:rPr>
              <a:t>Carry reflects the cost of holding inventories, driven by storage costs and convenience yields.</a:t>
            </a:r>
            <a:endParaRPr sz="1000">
              <a:solidFill>
                <a:srgbClr val="0E0E0E"/>
              </a:solidFill>
            </a:endParaRPr>
          </a:p>
          <a:p>
            <a:pPr indent="-292100" lvl="0" marL="285750" rtl="0" algn="l">
              <a:lnSpc>
                <a:spcPct val="115000"/>
              </a:lnSpc>
              <a:spcBef>
                <a:spcPts val="0"/>
              </a:spcBef>
              <a:spcAft>
                <a:spcPts val="0"/>
              </a:spcAft>
              <a:buClr>
                <a:srgbClr val="0E0E0E"/>
              </a:buClr>
              <a:buSzPts val="1000"/>
              <a:buChar char="●"/>
            </a:pPr>
            <a:r>
              <a:rPr b="1" lang="en" sz="1000">
                <a:solidFill>
                  <a:srgbClr val="0E0E0E"/>
                </a:solidFill>
              </a:rPr>
              <a:t>Market Impact: </a:t>
            </a:r>
            <a:r>
              <a:rPr lang="en" sz="1000">
                <a:solidFill>
                  <a:srgbClr val="0E0E0E"/>
                </a:solidFill>
              </a:rPr>
              <a:t>Hedging by inventory managers translates fundamental shifts into predictable price movements through the futures curve.</a:t>
            </a:r>
            <a:endParaRPr sz="1000">
              <a:solidFill>
                <a:srgbClr val="0E0E0E"/>
              </a:solidFill>
            </a:endParaRPr>
          </a:p>
          <a:p>
            <a:pPr indent="-292100" lvl="0" marL="285750" rtl="0" algn="l">
              <a:lnSpc>
                <a:spcPct val="115000"/>
              </a:lnSpc>
              <a:spcBef>
                <a:spcPts val="0"/>
              </a:spcBef>
              <a:spcAft>
                <a:spcPts val="0"/>
              </a:spcAft>
              <a:buClr>
                <a:srgbClr val="0E0E0E"/>
              </a:buClr>
              <a:buSzPts val="1000"/>
              <a:buChar char="●"/>
            </a:pPr>
            <a:r>
              <a:rPr b="1" lang="en" sz="1000">
                <a:solidFill>
                  <a:srgbClr val="0E0E0E"/>
                </a:solidFill>
              </a:rPr>
              <a:t>Predicts Supply and Demand: </a:t>
            </a:r>
            <a:r>
              <a:rPr lang="en" sz="1000">
                <a:solidFill>
                  <a:srgbClr val="0E0E0E"/>
                </a:solidFill>
              </a:rPr>
              <a:t>Contango (negative carry) signals incentivize supply, increasing storage and encouraging futures selling.</a:t>
            </a:r>
            <a:endParaRPr sz="1000">
              <a:solidFill>
                <a:srgbClr val="0E0E0E"/>
              </a:solidFill>
            </a:endParaRPr>
          </a:p>
          <a:p>
            <a:pPr indent="-292100" lvl="0" marL="285750" rtl="0" algn="l">
              <a:lnSpc>
                <a:spcPct val="115000"/>
              </a:lnSpc>
              <a:spcBef>
                <a:spcPts val="0"/>
              </a:spcBef>
              <a:spcAft>
                <a:spcPts val="0"/>
              </a:spcAft>
              <a:buClr>
                <a:srgbClr val="0E0E0E"/>
              </a:buClr>
              <a:buSzPts val="1000"/>
              <a:buChar char="●"/>
            </a:pPr>
            <a:r>
              <a:rPr b="1" lang="en" sz="1000">
                <a:solidFill>
                  <a:srgbClr val="0E0E0E"/>
                </a:solidFill>
              </a:rPr>
              <a:t>Seasonality and Constraints: </a:t>
            </a:r>
            <a:r>
              <a:rPr lang="en" sz="1000">
                <a:solidFill>
                  <a:srgbClr val="0E0E0E"/>
                </a:solidFill>
              </a:rPr>
              <a:t>Highly seasonal demand amplifies the role of carry in natural gas markets. Storage limitations lead to consistent and predictable hedging behaviors linked to the shape of the futures curve.</a:t>
            </a:r>
            <a:endParaRPr sz="1000">
              <a:solidFill>
                <a:srgbClr val="0E0E0E"/>
              </a:solidFill>
            </a:endParaRPr>
          </a:p>
        </p:txBody>
      </p:sp>
      <p:sp>
        <p:nvSpPr>
          <p:cNvPr id="141" name="Google Shape;141;p23"/>
          <p:cNvSpPr txBox="1"/>
          <p:nvPr/>
        </p:nvSpPr>
        <p:spPr>
          <a:xfrm>
            <a:off x="5195200" y="3103625"/>
            <a:ext cx="16722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P</a:t>
            </a:r>
            <a:r>
              <a:rPr b="1" lang="en" sz="1000">
                <a:solidFill>
                  <a:schemeClr val="dk2"/>
                </a:solidFill>
              </a:rPr>
              <a:t>re-2022 </a:t>
            </a:r>
            <a:r>
              <a:rPr b="1" lang="en" sz="1000">
                <a:solidFill>
                  <a:srgbClr val="333333"/>
                </a:solidFill>
              </a:rPr>
              <a:t>Performance of </a:t>
            </a:r>
            <a:r>
              <a:rPr b="1" lang="en" sz="1000">
                <a:solidFill>
                  <a:schemeClr val="dk2"/>
                </a:solidFill>
              </a:rPr>
              <a:t>carry NG1-2 (Method1) signal return</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Annual Return: 10.6%</a:t>
            </a:r>
            <a:endParaRPr sz="1000">
              <a:solidFill>
                <a:schemeClr val="dk2"/>
              </a:solidFill>
            </a:endParaRPr>
          </a:p>
          <a:p>
            <a:pPr indent="0" lvl="0" marL="0" rtl="0" algn="l">
              <a:spcBef>
                <a:spcPts val="0"/>
              </a:spcBef>
              <a:spcAft>
                <a:spcPts val="0"/>
              </a:spcAft>
              <a:buNone/>
            </a:pPr>
            <a:r>
              <a:rPr lang="en" sz="1000">
                <a:solidFill>
                  <a:schemeClr val="dk2"/>
                </a:solidFill>
              </a:rPr>
              <a:t>Cumulative Return: 5.8</a:t>
            </a:r>
            <a:endParaRPr sz="1000">
              <a:solidFill>
                <a:schemeClr val="dk2"/>
              </a:solidFill>
            </a:endParaRPr>
          </a:p>
          <a:p>
            <a:pPr indent="0" lvl="0" marL="0" rtl="0" algn="l">
              <a:spcBef>
                <a:spcPts val="0"/>
              </a:spcBef>
              <a:spcAft>
                <a:spcPts val="0"/>
              </a:spcAft>
              <a:buNone/>
            </a:pPr>
            <a:r>
              <a:rPr lang="en" sz="1000">
                <a:solidFill>
                  <a:schemeClr val="dk2"/>
                </a:solidFill>
              </a:rPr>
              <a:t>Annual Sharpe: 0.45</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pic>
        <p:nvPicPr>
          <p:cNvPr id="142" name="Google Shape;142;p23"/>
          <p:cNvPicPr preferRelativeResize="0"/>
          <p:nvPr/>
        </p:nvPicPr>
        <p:blipFill>
          <a:blip r:embed="rId6">
            <a:alphaModFix/>
          </a:blip>
          <a:stretch>
            <a:fillRect/>
          </a:stretch>
        </p:blipFill>
        <p:spPr>
          <a:xfrm>
            <a:off x="6695944" y="3077000"/>
            <a:ext cx="2350657" cy="1795974"/>
          </a:xfrm>
          <a:prstGeom prst="rect">
            <a:avLst/>
          </a:prstGeom>
          <a:noFill/>
          <a:ln>
            <a:noFill/>
          </a:ln>
        </p:spPr>
      </p:pic>
      <p:pic>
        <p:nvPicPr>
          <p:cNvPr id="143" name="Google Shape;143;p23"/>
          <p:cNvPicPr preferRelativeResize="0"/>
          <p:nvPr/>
        </p:nvPicPr>
        <p:blipFill>
          <a:blip r:embed="rId7">
            <a:alphaModFix/>
          </a:blip>
          <a:stretch>
            <a:fillRect/>
          </a:stretch>
        </p:blipFill>
        <p:spPr>
          <a:xfrm>
            <a:off x="5237825" y="1151475"/>
            <a:ext cx="3784349" cy="1877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50200"/>
            <a:ext cx="87774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rPr>
              <a:t>Technical</a:t>
            </a:r>
            <a:r>
              <a:rPr lang="en" sz="2700"/>
              <a:t> signal construction &amp; performance</a:t>
            </a:r>
            <a:endParaRPr sz="2700"/>
          </a:p>
        </p:txBody>
      </p:sp>
      <p:sp>
        <p:nvSpPr>
          <p:cNvPr id="149" name="Google Shape;149;p24"/>
          <p:cNvSpPr txBox="1"/>
          <p:nvPr>
            <p:ph idx="1" type="body"/>
          </p:nvPr>
        </p:nvSpPr>
        <p:spPr>
          <a:xfrm>
            <a:off x="2733725" y="979825"/>
            <a:ext cx="2530200" cy="3050100"/>
          </a:xfrm>
          <a:prstGeom prst="rect">
            <a:avLst/>
          </a:prstGeom>
        </p:spPr>
        <p:txBody>
          <a:bodyPr anchorCtr="0" anchor="t" bIns="91425" lIns="91425" spcFirstLastPara="1" rIns="91425" wrap="square" tIns="91425">
            <a:noAutofit/>
          </a:bodyPr>
          <a:lstStyle/>
          <a:p>
            <a:pPr indent="-292100" lvl="0" marL="457200" rtl="0" algn="l">
              <a:lnSpc>
                <a:spcPct val="100000"/>
              </a:lnSpc>
              <a:spcBef>
                <a:spcPts val="0"/>
              </a:spcBef>
              <a:spcAft>
                <a:spcPts val="0"/>
              </a:spcAft>
              <a:buClr>
                <a:srgbClr val="0E0E0E"/>
              </a:buClr>
              <a:buSzPts val="1000"/>
              <a:buFont typeface="Arial"/>
              <a:buChar char="●"/>
            </a:pPr>
            <a:r>
              <a:rPr lang="en" sz="1000">
                <a:solidFill>
                  <a:srgbClr val="0E0E0E"/>
                </a:solidFill>
                <a:latin typeface="Arial"/>
                <a:ea typeface="Arial"/>
                <a:cs typeface="Arial"/>
                <a:sym typeface="Arial"/>
              </a:rPr>
              <a:t>Rate of Change (ROC)</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292100" lvl="0" marL="457200" rtl="0" algn="l">
              <a:lnSpc>
                <a:spcPct val="100000"/>
              </a:lnSpc>
              <a:spcBef>
                <a:spcPts val="0"/>
              </a:spcBef>
              <a:spcAft>
                <a:spcPts val="0"/>
              </a:spcAft>
              <a:buClr>
                <a:srgbClr val="0E0E0E"/>
              </a:buClr>
              <a:buSzPts val="1000"/>
              <a:buFont typeface="Arial"/>
              <a:buChar char="●"/>
            </a:pPr>
            <a:r>
              <a:rPr lang="en" sz="1000">
                <a:solidFill>
                  <a:srgbClr val="0E0E0E"/>
                </a:solidFill>
                <a:latin typeface="Arial"/>
                <a:ea typeface="Arial"/>
                <a:cs typeface="Arial"/>
                <a:sym typeface="Arial"/>
              </a:rPr>
              <a:t>Bias</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292100" lvl="0" marL="457200" rtl="0" algn="l">
              <a:lnSpc>
                <a:spcPct val="100000"/>
              </a:lnSpc>
              <a:spcBef>
                <a:spcPts val="0"/>
              </a:spcBef>
              <a:spcAft>
                <a:spcPts val="0"/>
              </a:spcAft>
              <a:buClr>
                <a:srgbClr val="0E0E0E"/>
              </a:buClr>
              <a:buSzPts val="1000"/>
              <a:buFont typeface="Arial"/>
              <a:buChar char="●"/>
            </a:pPr>
            <a:r>
              <a:rPr lang="en" sz="1000">
                <a:solidFill>
                  <a:srgbClr val="0E0E0E"/>
                </a:solidFill>
                <a:latin typeface="Arial"/>
                <a:ea typeface="Arial"/>
                <a:cs typeface="Arial"/>
                <a:sym typeface="Arial"/>
              </a:rPr>
              <a:t>Z-Score</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rPr b="1" lang="en" sz="1000">
                <a:solidFill>
                  <a:srgbClr val="0E0E0E"/>
                </a:solidFill>
                <a:latin typeface="Arial"/>
                <a:ea typeface="Arial"/>
                <a:cs typeface="Arial"/>
                <a:sym typeface="Arial"/>
              </a:rPr>
              <a:t>Channel Indicators</a:t>
            </a:r>
            <a:endParaRPr b="1" sz="1000">
              <a:solidFill>
                <a:srgbClr val="0E0E0E"/>
              </a:solidFill>
              <a:latin typeface="Arial"/>
              <a:ea typeface="Arial"/>
              <a:cs typeface="Arial"/>
              <a:sym typeface="Arial"/>
            </a:endParaRPr>
          </a:p>
          <a:p>
            <a:pPr indent="-292100" lvl="0" marL="457200" rtl="0" algn="l">
              <a:lnSpc>
                <a:spcPct val="100000"/>
              </a:lnSpc>
              <a:spcBef>
                <a:spcPts val="0"/>
              </a:spcBef>
              <a:spcAft>
                <a:spcPts val="0"/>
              </a:spcAft>
              <a:buClr>
                <a:srgbClr val="0E0E0E"/>
              </a:buClr>
              <a:buSzPts val="1000"/>
              <a:buFont typeface="Arial"/>
              <a:buChar char="●"/>
            </a:pPr>
            <a:r>
              <a:rPr lang="en" sz="1000">
                <a:solidFill>
                  <a:srgbClr val="0E0E0E"/>
                </a:solidFill>
                <a:latin typeface="Arial"/>
                <a:ea typeface="Arial"/>
                <a:cs typeface="Arial"/>
                <a:sym typeface="Arial"/>
              </a:rPr>
              <a:t>Keltner Channel</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0" lvl="0" marL="0" rtl="0" algn="l">
              <a:lnSpc>
                <a:spcPct val="100000"/>
              </a:lnSpc>
              <a:spcBef>
                <a:spcPts val="0"/>
              </a:spcBef>
              <a:spcAft>
                <a:spcPts val="0"/>
              </a:spcAft>
              <a:buNone/>
            </a:pPr>
            <a:r>
              <a:t/>
            </a:r>
            <a:endParaRPr sz="1000">
              <a:solidFill>
                <a:srgbClr val="0E0E0E"/>
              </a:solidFill>
              <a:latin typeface="Arial"/>
              <a:ea typeface="Arial"/>
              <a:cs typeface="Arial"/>
              <a:sym typeface="Arial"/>
            </a:endParaRPr>
          </a:p>
          <a:p>
            <a:pPr indent="-292100" lvl="0" marL="457200" rtl="0" algn="l">
              <a:lnSpc>
                <a:spcPct val="100000"/>
              </a:lnSpc>
              <a:spcBef>
                <a:spcPts val="0"/>
              </a:spcBef>
              <a:spcAft>
                <a:spcPts val="0"/>
              </a:spcAft>
              <a:buClr>
                <a:srgbClr val="0E0E0E"/>
              </a:buClr>
              <a:buSzPts val="1000"/>
              <a:buFont typeface="Arial"/>
              <a:buChar char="●"/>
            </a:pPr>
            <a:r>
              <a:rPr lang="en" sz="1000">
                <a:solidFill>
                  <a:srgbClr val="0E0E0E"/>
                </a:solidFill>
                <a:latin typeface="Arial"/>
                <a:ea typeface="Arial"/>
                <a:cs typeface="Arial"/>
                <a:sym typeface="Arial"/>
              </a:rPr>
              <a:t>Bollinger Bands</a:t>
            </a:r>
            <a:endParaRPr sz="1000">
              <a:solidFill>
                <a:srgbClr val="0E0E0E"/>
              </a:solidFill>
              <a:latin typeface="Arial"/>
              <a:ea typeface="Arial"/>
              <a:cs typeface="Arial"/>
              <a:sym typeface="Arial"/>
            </a:endParaRPr>
          </a:p>
          <a:p>
            <a:pPr indent="0" lvl="0" marL="0" rtl="0" algn="l">
              <a:lnSpc>
                <a:spcPct val="100000"/>
              </a:lnSpc>
              <a:spcBef>
                <a:spcPts val="1000"/>
              </a:spcBef>
              <a:spcAft>
                <a:spcPts val="0"/>
              </a:spcAft>
              <a:buNone/>
            </a:pPr>
            <a:r>
              <a:t/>
            </a:r>
            <a:endParaRPr b="1" sz="1000">
              <a:solidFill>
                <a:schemeClr val="dk2"/>
              </a:solidFill>
              <a:latin typeface="Arial"/>
              <a:ea typeface="Arial"/>
              <a:cs typeface="Arial"/>
              <a:sym typeface="Arial"/>
            </a:endParaRPr>
          </a:p>
          <a:p>
            <a:pPr indent="0" lvl="0" marL="0" marR="0" rtl="0" algn="l">
              <a:lnSpc>
                <a:spcPct val="100000"/>
              </a:lnSpc>
              <a:spcBef>
                <a:spcPts val="1000"/>
              </a:spcBef>
              <a:spcAft>
                <a:spcPts val="0"/>
              </a:spcAft>
              <a:buNone/>
            </a:pPr>
            <a:r>
              <a:rPr lang="en" sz="1000">
                <a:latin typeface="Arial"/>
                <a:ea typeface="Arial"/>
                <a:cs typeface="Arial"/>
                <a:sym typeface="Arial"/>
              </a:rPr>
              <a:t>SMA crossover signal </a:t>
            </a:r>
            <a:r>
              <a:rPr lang="en" sz="1000">
                <a:solidFill>
                  <a:srgbClr val="57068C"/>
                </a:solidFill>
                <a:latin typeface="Arial"/>
                <a:ea typeface="Arial"/>
                <a:cs typeface="Arial"/>
                <a:sym typeface="Arial"/>
              </a:rPr>
              <a:t>outperformed</a:t>
            </a:r>
            <a:r>
              <a:rPr lang="en" sz="1000">
                <a:latin typeface="Arial"/>
                <a:ea typeface="Arial"/>
                <a:cs typeface="Arial"/>
                <a:sym typeface="Arial"/>
              </a:rPr>
              <a:t> others after 2022, with </a:t>
            </a:r>
            <a:r>
              <a:rPr lang="en" sz="1000">
                <a:solidFill>
                  <a:srgbClr val="57068C"/>
                </a:solidFill>
                <a:latin typeface="Arial"/>
                <a:ea typeface="Arial"/>
                <a:cs typeface="Arial"/>
                <a:sym typeface="Arial"/>
              </a:rPr>
              <a:t>low return correlations to most technical signal</a:t>
            </a:r>
            <a:r>
              <a:rPr lang="en" sz="1000">
                <a:latin typeface="Arial"/>
                <a:ea typeface="Arial"/>
                <a:cs typeface="Arial"/>
                <a:sym typeface="Arial"/>
              </a:rPr>
              <a:t>s (-0.2 to 0.5). Thus, we select it for further analysis.</a:t>
            </a:r>
            <a:endParaRPr sz="1000">
              <a:latin typeface="Arial"/>
              <a:ea typeface="Arial"/>
              <a:cs typeface="Arial"/>
              <a:sym typeface="Arial"/>
            </a:endParaRPr>
          </a:p>
        </p:txBody>
      </p:sp>
      <p:sp>
        <p:nvSpPr>
          <p:cNvPr id="150" name="Google Shape;150;p24"/>
          <p:cNvSpPr txBox="1"/>
          <p:nvPr/>
        </p:nvSpPr>
        <p:spPr>
          <a:xfrm>
            <a:off x="8525" y="913625"/>
            <a:ext cx="2627700" cy="31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E0E0E"/>
                </a:solidFill>
              </a:rPr>
              <a:t>Technical indicators identify trends, momentum, and</a:t>
            </a:r>
            <a:r>
              <a:rPr lang="en" sz="1000">
                <a:solidFill>
                  <a:srgbClr val="0E0E0E"/>
                </a:solidFill>
              </a:rPr>
              <a:t> reversals</a:t>
            </a:r>
            <a:r>
              <a:rPr lang="en" sz="1000">
                <a:solidFill>
                  <a:srgbClr val="0E0E0E"/>
                </a:solidFill>
              </a:rPr>
              <a:t>, enabling systematic trading to capture predictable price movements in NG. We construct 10 technical signals.</a:t>
            </a:r>
            <a:endParaRPr sz="1000">
              <a:solidFill>
                <a:srgbClr val="0E0E0E"/>
              </a:solidFill>
            </a:endParaRPr>
          </a:p>
          <a:p>
            <a:pPr indent="0" lvl="0" marL="0" rtl="0" algn="l">
              <a:spcBef>
                <a:spcPts val="0"/>
              </a:spcBef>
              <a:spcAft>
                <a:spcPts val="0"/>
              </a:spcAft>
              <a:buNone/>
            </a:pPr>
            <a:r>
              <a:rPr b="1" lang="en" sz="1000">
                <a:solidFill>
                  <a:srgbClr val="0E0E0E"/>
                </a:solidFill>
              </a:rPr>
              <a:t>Trend Indicators</a:t>
            </a:r>
            <a:endParaRPr b="1" sz="1000"/>
          </a:p>
          <a:p>
            <a:pPr indent="-292100" lvl="0" marL="457200" rtl="0" algn="l">
              <a:spcBef>
                <a:spcPts val="0"/>
              </a:spcBef>
              <a:spcAft>
                <a:spcPts val="0"/>
              </a:spcAft>
              <a:buSzPts val="1000"/>
              <a:buChar char="●"/>
            </a:pPr>
            <a:r>
              <a:rPr lang="en" sz="1000">
                <a:solidFill>
                  <a:srgbClr val="0E0E0E"/>
                </a:solidFill>
              </a:rPr>
              <a:t>SMA</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292100" lvl="0" marL="457200" rtl="0" algn="l">
              <a:spcBef>
                <a:spcPts val="0"/>
              </a:spcBef>
              <a:spcAft>
                <a:spcPts val="0"/>
              </a:spcAft>
              <a:buClr>
                <a:srgbClr val="0E0E0E"/>
              </a:buClr>
              <a:buSzPts val="1000"/>
              <a:buChar char="●"/>
            </a:pPr>
            <a:r>
              <a:rPr lang="en" sz="1000">
                <a:solidFill>
                  <a:srgbClr val="0E0E0E"/>
                </a:solidFill>
              </a:rPr>
              <a:t>SMA crossover</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292100" lvl="0" marL="457200" rtl="0" algn="l">
              <a:spcBef>
                <a:spcPts val="0"/>
              </a:spcBef>
              <a:spcAft>
                <a:spcPts val="0"/>
              </a:spcAft>
              <a:buClr>
                <a:srgbClr val="0E0E0E"/>
              </a:buClr>
              <a:buSzPts val="1000"/>
              <a:buChar char="●"/>
            </a:pPr>
            <a:r>
              <a:rPr lang="en" sz="1000">
                <a:solidFill>
                  <a:srgbClr val="0E0E0E"/>
                </a:solidFill>
              </a:rPr>
              <a:t>DEMA</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292100" lvl="0" marL="457200" rtl="0" algn="l">
              <a:spcBef>
                <a:spcPts val="0"/>
              </a:spcBef>
              <a:spcAft>
                <a:spcPts val="0"/>
              </a:spcAft>
              <a:buClr>
                <a:srgbClr val="0E0E0E"/>
              </a:buClr>
              <a:buSzPts val="1000"/>
              <a:buChar char="●"/>
            </a:pPr>
            <a:r>
              <a:rPr lang="en" sz="1000">
                <a:solidFill>
                  <a:srgbClr val="0E0E0E"/>
                </a:solidFill>
              </a:rPr>
              <a:t>MACD</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t/>
            </a:r>
            <a:endParaRPr sz="1000">
              <a:solidFill>
                <a:srgbClr val="0E0E0E"/>
              </a:solidFill>
            </a:endParaRPr>
          </a:p>
          <a:p>
            <a:pPr indent="0" lvl="0" marL="0" rtl="0" algn="l">
              <a:spcBef>
                <a:spcPts val="0"/>
              </a:spcBef>
              <a:spcAft>
                <a:spcPts val="0"/>
              </a:spcAft>
              <a:buNone/>
            </a:pPr>
            <a:r>
              <a:rPr b="1" lang="en" sz="1000">
                <a:solidFill>
                  <a:srgbClr val="0E0E0E"/>
                </a:solidFill>
              </a:rPr>
              <a:t>Oscillators</a:t>
            </a:r>
            <a:endParaRPr b="1" sz="1000">
              <a:solidFill>
                <a:srgbClr val="0E0E0E"/>
              </a:solidFill>
            </a:endParaRPr>
          </a:p>
          <a:p>
            <a:pPr indent="-292100" lvl="0" marL="457200" rtl="0" algn="l">
              <a:spcBef>
                <a:spcPts val="0"/>
              </a:spcBef>
              <a:spcAft>
                <a:spcPts val="0"/>
              </a:spcAft>
              <a:buClr>
                <a:srgbClr val="0E0E0E"/>
              </a:buClr>
              <a:buSzPts val="1000"/>
              <a:buChar char="●"/>
            </a:pPr>
            <a:r>
              <a:rPr lang="en" sz="1000">
                <a:solidFill>
                  <a:srgbClr val="0E0E0E"/>
                </a:solidFill>
              </a:rPr>
              <a:t>Relative Strength Index (RSI)</a:t>
            </a:r>
            <a:endParaRPr sz="1000">
              <a:solidFill>
                <a:srgbClr val="0E0E0E"/>
              </a:solidFill>
            </a:endParaRPr>
          </a:p>
          <a:p>
            <a:pPr indent="0" lvl="0" marL="0" rtl="0" algn="l">
              <a:spcBef>
                <a:spcPts val="0"/>
              </a:spcBef>
              <a:spcAft>
                <a:spcPts val="0"/>
              </a:spcAft>
              <a:buNone/>
            </a:pPr>
            <a:r>
              <a:t/>
            </a:r>
            <a:endParaRPr b="1" sz="1000">
              <a:solidFill>
                <a:srgbClr val="0E0E0E"/>
              </a:solidFill>
            </a:endParaRPr>
          </a:p>
        </p:txBody>
      </p:sp>
      <p:sp>
        <p:nvSpPr>
          <p:cNvPr id="151" name="Google Shape;151;p24"/>
          <p:cNvSpPr txBox="1"/>
          <p:nvPr/>
        </p:nvSpPr>
        <p:spPr>
          <a:xfrm>
            <a:off x="5195200" y="3103625"/>
            <a:ext cx="1672200" cy="174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2"/>
                </a:solidFill>
              </a:rPr>
              <a:t>P</a:t>
            </a:r>
            <a:r>
              <a:rPr b="1" lang="en" sz="1000">
                <a:solidFill>
                  <a:schemeClr val="dk2"/>
                </a:solidFill>
              </a:rPr>
              <a:t>ost</a:t>
            </a:r>
            <a:r>
              <a:rPr b="1" lang="en" sz="1000">
                <a:solidFill>
                  <a:schemeClr val="dk2"/>
                </a:solidFill>
              </a:rPr>
              <a:t>-2022 </a:t>
            </a:r>
            <a:r>
              <a:rPr b="1" lang="en" sz="1000">
                <a:solidFill>
                  <a:srgbClr val="333333"/>
                </a:solidFill>
              </a:rPr>
              <a:t>Performance of </a:t>
            </a:r>
            <a:r>
              <a:rPr b="1" lang="en" sz="1000">
                <a:solidFill>
                  <a:schemeClr val="dk2"/>
                </a:solidFill>
              </a:rPr>
              <a:t>SMA crossover</a:t>
            </a:r>
            <a:r>
              <a:rPr b="1" lang="en" sz="1000">
                <a:solidFill>
                  <a:schemeClr val="dk2"/>
                </a:solidFill>
              </a:rPr>
              <a:t> signal return</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en" sz="1000">
                <a:solidFill>
                  <a:schemeClr val="dk2"/>
                </a:solidFill>
              </a:rPr>
              <a:t>Annual Return: 76.5%</a:t>
            </a:r>
            <a:endParaRPr sz="1000">
              <a:solidFill>
                <a:schemeClr val="dk2"/>
              </a:solidFill>
            </a:endParaRPr>
          </a:p>
          <a:p>
            <a:pPr indent="0" lvl="0" marL="0" rtl="0" algn="l">
              <a:spcBef>
                <a:spcPts val="0"/>
              </a:spcBef>
              <a:spcAft>
                <a:spcPts val="0"/>
              </a:spcAft>
              <a:buNone/>
            </a:pPr>
            <a:r>
              <a:rPr lang="en" sz="1000">
                <a:solidFill>
                  <a:schemeClr val="dk2"/>
                </a:solidFill>
              </a:rPr>
              <a:t>Cumulative Return: 5.39</a:t>
            </a:r>
            <a:endParaRPr sz="1000">
              <a:solidFill>
                <a:schemeClr val="dk2"/>
              </a:solidFill>
            </a:endParaRPr>
          </a:p>
          <a:p>
            <a:pPr indent="0" lvl="0" marL="0" rtl="0" algn="l">
              <a:spcBef>
                <a:spcPts val="0"/>
              </a:spcBef>
              <a:spcAft>
                <a:spcPts val="0"/>
              </a:spcAft>
              <a:buNone/>
            </a:pPr>
            <a:r>
              <a:rPr lang="en" sz="1000">
                <a:solidFill>
                  <a:schemeClr val="dk2"/>
                </a:solidFill>
              </a:rPr>
              <a:t>Annual Sharpe: 1.12</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pic>
        <p:nvPicPr>
          <p:cNvPr id="152" name="Google Shape;152;p24"/>
          <p:cNvPicPr preferRelativeResize="0"/>
          <p:nvPr/>
        </p:nvPicPr>
        <p:blipFill>
          <a:blip r:embed="rId3">
            <a:alphaModFix/>
          </a:blip>
          <a:stretch>
            <a:fillRect/>
          </a:stretch>
        </p:blipFill>
        <p:spPr>
          <a:xfrm>
            <a:off x="6859299" y="3070903"/>
            <a:ext cx="2242300" cy="1904747"/>
          </a:xfrm>
          <a:prstGeom prst="rect">
            <a:avLst/>
          </a:prstGeom>
          <a:noFill/>
          <a:ln>
            <a:noFill/>
          </a:ln>
        </p:spPr>
      </p:pic>
      <p:grpSp>
        <p:nvGrpSpPr>
          <p:cNvPr id="153" name="Google Shape;153;p24"/>
          <p:cNvGrpSpPr/>
          <p:nvPr/>
        </p:nvGrpSpPr>
        <p:grpSpPr>
          <a:xfrm>
            <a:off x="3151400" y="3077000"/>
            <a:ext cx="1694383" cy="334473"/>
            <a:chOff x="3151400" y="2924600"/>
            <a:chExt cx="1694383" cy="334473"/>
          </a:xfrm>
        </p:grpSpPr>
        <p:pic>
          <p:nvPicPr>
            <p:cNvPr id="154" name="Google Shape;154;p24"/>
            <p:cNvPicPr preferRelativeResize="0"/>
            <p:nvPr/>
          </p:nvPicPr>
          <p:blipFill>
            <a:blip r:embed="rId4">
              <a:alphaModFix/>
            </a:blip>
            <a:stretch>
              <a:fillRect/>
            </a:stretch>
          </p:blipFill>
          <p:spPr>
            <a:xfrm>
              <a:off x="3151400" y="2924600"/>
              <a:ext cx="1601115" cy="155448"/>
            </a:xfrm>
            <a:prstGeom prst="rect">
              <a:avLst/>
            </a:prstGeom>
            <a:noFill/>
            <a:ln>
              <a:noFill/>
            </a:ln>
          </p:spPr>
        </p:pic>
        <p:pic>
          <p:nvPicPr>
            <p:cNvPr id="155" name="Google Shape;155;p24"/>
            <p:cNvPicPr preferRelativeResize="0"/>
            <p:nvPr/>
          </p:nvPicPr>
          <p:blipFill>
            <a:blip r:embed="rId5">
              <a:alphaModFix/>
            </a:blip>
            <a:stretch>
              <a:fillRect/>
            </a:stretch>
          </p:blipFill>
          <p:spPr>
            <a:xfrm>
              <a:off x="3151400" y="3103625"/>
              <a:ext cx="1694383" cy="155448"/>
            </a:xfrm>
            <a:prstGeom prst="rect">
              <a:avLst/>
            </a:prstGeom>
            <a:noFill/>
            <a:ln>
              <a:noFill/>
            </a:ln>
          </p:spPr>
        </p:pic>
      </p:grpSp>
      <p:grpSp>
        <p:nvGrpSpPr>
          <p:cNvPr id="156" name="Google Shape;156;p24"/>
          <p:cNvGrpSpPr/>
          <p:nvPr/>
        </p:nvGrpSpPr>
        <p:grpSpPr>
          <a:xfrm>
            <a:off x="3151387" y="3689900"/>
            <a:ext cx="1694383" cy="310898"/>
            <a:chOff x="3151388" y="3537500"/>
            <a:chExt cx="1694383" cy="310898"/>
          </a:xfrm>
        </p:grpSpPr>
        <p:pic>
          <p:nvPicPr>
            <p:cNvPr id="157" name="Google Shape;157;p24"/>
            <p:cNvPicPr preferRelativeResize="0"/>
            <p:nvPr/>
          </p:nvPicPr>
          <p:blipFill>
            <a:blip r:embed="rId6">
              <a:alphaModFix/>
            </a:blip>
            <a:stretch>
              <a:fillRect/>
            </a:stretch>
          </p:blipFill>
          <p:spPr>
            <a:xfrm>
              <a:off x="3151638" y="3537500"/>
              <a:ext cx="1601115" cy="155448"/>
            </a:xfrm>
            <a:prstGeom prst="rect">
              <a:avLst/>
            </a:prstGeom>
            <a:noFill/>
            <a:ln>
              <a:noFill/>
            </a:ln>
          </p:spPr>
        </p:pic>
        <p:pic>
          <p:nvPicPr>
            <p:cNvPr id="158" name="Google Shape;158;p24"/>
            <p:cNvPicPr preferRelativeResize="0"/>
            <p:nvPr/>
          </p:nvPicPr>
          <p:blipFill>
            <a:blip r:embed="rId5">
              <a:alphaModFix/>
            </a:blip>
            <a:stretch>
              <a:fillRect/>
            </a:stretch>
          </p:blipFill>
          <p:spPr>
            <a:xfrm>
              <a:off x="3151387" y="3692950"/>
              <a:ext cx="1694383" cy="155448"/>
            </a:xfrm>
            <a:prstGeom prst="rect">
              <a:avLst/>
            </a:prstGeom>
            <a:noFill/>
            <a:ln>
              <a:noFill/>
            </a:ln>
          </p:spPr>
        </p:pic>
      </p:grpSp>
      <p:pic>
        <p:nvPicPr>
          <p:cNvPr id="159" name="Google Shape;159;p24"/>
          <p:cNvPicPr preferRelativeResize="0"/>
          <p:nvPr/>
        </p:nvPicPr>
        <p:blipFill>
          <a:blip r:embed="rId7">
            <a:alphaModFix/>
          </a:blip>
          <a:stretch>
            <a:fillRect/>
          </a:stretch>
        </p:blipFill>
        <p:spPr>
          <a:xfrm>
            <a:off x="361575" y="2061025"/>
            <a:ext cx="901585" cy="310900"/>
          </a:xfrm>
          <a:prstGeom prst="rect">
            <a:avLst/>
          </a:prstGeom>
          <a:noFill/>
          <a:ln>
            <a:noFill/>
          </a:ln>
        </p:spPr>
      </p:pic>
      <p:pic>
        <p:nvPicPr>
          <p:cNvPr id="160" name="Google Shape;160;p24"/>
          <p:cNvPicPr preferRelativeResize="0"/>
          <p:nvPr/>
        </p:nvPicPr>
        <p:blipFill>
          <a:blip r:embed="rId8">
            <a:alphaModFix/>
          </a:blip>
          <a:stretch>
            <a:fillRect/>
          </a:stretch>
        </p:blipFill>
        <p:spPr>
          <a:xfrm>
            <a:off x="253200" y="2595575"/>
            <a:ext cx="2242301" cy="354649"/>
          </a:xfrm>
          <a:prstGeom prst="rect">
            <a:avLst/>
          </a:prstGeom>
          <a:noFill/>
          <a:ln>
            <a:noFill/>
          </a:ln>
        </p:spPr>
      </p:pic>
      <p:pic>
        <p:nvPicPr>
          <p:cNvPr id="161" name="Google Shape;161;p24"/>
          <p:cNvPicPr preferRelativeResize="0"/>
          <p:nvPr/>
        </p:nvPicPr>
        <p:blipFill>
          <a:blip r:embed="rId9">
            <a:alphaModFix/>
          </a:blip>
          <a:stretch>
            <a:fillRect/>
          </a:stretch>
        </p:blipFill>
        <p:spPr>
          <a:xfrm>
            <a:off x="369450" y="3225150"/>
            <a:ext cx="1538935" cy="155448"/>
          </a:xfrm>
          <a:prstGeom prst="rect">
            <a:avLst/>
          </a:prstGeom>
          <a:noFill/>
          <a:ln>
            <a:noFill/>
          </a:ln>
        </p:spPr>
      </p:pic>
      <p:grpSp>
        <p:nvGrpSpPr>
          <p:cNvPr id="162" name="Google Shape;162;p24"/>
          <p:cNvGrpSpPr/>
          <p:nvPr/>
        </p:nvGrpSpPr>
        <p:grpSpPr>
          <a:xfrm>
            <a:off x="361582" y="3655527"/>
            <a:ext cx="1554658" cy="310881"/>
            <a:chOff x="469900" y="2193725"/>
            <a:chExt cx="4890400" cy="973938"/>
          </a:xfrm>
        </p:grpSpPr>
        <p:pic>
          <p:nvPicPr>
            <p:cNvPr id="163" name="Google Shape;163;p24"/>
            <p:cNvPicPr preferRelativeResize="0"/>
            <p:nvPr/>
          </p:nvPicPr>
          <p:blipFill>
            <a:blip r:embed="rId10">
              <a:alphaModFix/>
            </a:blip>
            <a:stretch>
              <a:fillRect/>
            </a:stretch>
          </p:blipFill>
          <p:spPr>
            <a:xfrm>
              <a:off x="469900" y="2193725"/>
              <a:ext cx="4890400" cy="503423"/>
            </a:xfrm>
            <a:prstGeom prst="rect">
              <a:avLst/>
            </a:prstGeom>
            <a:noFill/>
            <a:ln>
              <a:noFill/>
            </a:ln>
          </p:spPr>
        </p:pic>
        <p:pic>
          <p:nvPicPr>
            <p:cNvPr id="164" name="Google Shape;164;p24"/>
            <p:cNvPicPr preferRelativeResize="0"/>
            <p:nvPr/>
          </p:nvPicPr>
          <p:blipFill>
            <a:blip r:embed="rId11">
              <a:alphaModFix/>
            </a:blip>
            <a:stretch>
              <a:fillRect/>
            </a:stretch>
          </p:blipFill>
          <p:spPr>
            <a:xfrm>
              <a:off x="469900" y="2710463"/>
              <a:ext cx="4343400" cy="457200"/>
            </a:xfrm>
            <a:prstGeom prst="rect">
              <a:avLst/>
            </a:prstGeom>
            <a:noFill/>
            <a:ln>
              <a:noFill/>
            </a:ln>
          </p:spPr>
        </p:pic>
      </p:grpSp>
      <p:pic>
        <p:nvPicPr>
          <p:cNvPr id="165" name="Google Shape;165;p24"/>
          <p:cNvPicPr preferRelativeResize="0"/>
          <p:nvPr/>
        </p:nvPicPr>
        <p:blipFill>
          <a:blip r:embed="rId12">
            <a:alphaModFix/>
          </a:blip>
          <a:stretch>
            <a:fillRect/>
          </a:stretch>
        </p:blipFill>
        <p:spPr>
          <a:xfrm>
            <a:off x="3168847" y="2371925"/>
            <a:ext cx="602728" cy="265900"/>
          </a:xfrm>
          <a:prstGeom prst="rect">
            <a:avLst/>
          </a:prstGeom>
          <a:noFill/>
          <a:ln>
            <a:noFill/>
          </a:ln>
        </p:spPr>
      </p:pic>
      <p:pic>
        <p:nvPicPr>
          <p:cNvPr id="166" name="Google Shape;166;p24"/>
          <p:cNvPicPr preferRelativeResize="0"/>
          <p:nvPr/>
        </p:nvPicPr>
        <p:blipFill>
          <a:blip r:embed="rId13">
            <a:alphaModFix/>
          </a:blip>
          <a:stretch>
            <a:fillRect/>
          </a:stretch>
        </p:blipFill>
        <p:spPr>
          <a:xfrm>
            <a:off x="3168848" y="1751300"/>
            <a:ext cx="1323475" cy="265900"/>
          </a:xfrm>
          <a:prstGeom prst="rect">
            <a:avLst/>
          </a:prstGeom>
          <a:noFill/>
          <a:ln>
            <a:noFill/>
          </a:ln>
        </p:spPr>
      </p:pic>
      <p:pic>
        <p:nvPicPr>
          <p:cNvPr id="167" name="Google Shape;167;p24"/>
          <p:cNvPicPr preferRelativeResize="0"/>
          <p:nvPr/>
        </p:nvPicPr>
        <p:blipFill>
          <a:blip r:embed="rId14">
            <a:alphaModFix/>
          </a:blip>
          <a:stretch>
            <a:fillRect/>
          </a:stretch>
        </p:blipFill>
        <p:spPr>
          <a:xfrm>
            <a:off x="3168850" y="1242513"/>
            <a:ext cx="1255425" cy="310875"/>
          </a:xfrm>
          <a:prstGeom prst="rect">
            <a:avLst/>
          </a:prstGeom>
          <a:noFill/>
          <a:ln>
            <a:noFill/>
          </a:ln>
        </p:spPr>
      </p:pic>
      <p:pic>
        <p:nvPicPr>
          <p:cNvPr id="168" name="Google Shape;168;p24"/>
          <p:cNvPicPr preferRelativeResize="0"/>
          <p:nvPr/>
        </p:nvPicPr>
        <p:blipFill>
          <a:blip r:embed="rId15">
            <a:alphaModFix/>
          </a:blip>
          <a:stretch>
            <a:fillRect/>
          </a:stretch>
        </p:blipFill>
        <p:spPr>
          <a:xfrm>
            <a:off x="361575" y="4401125"/>
            <a:ext cx="1118275" cy="656375"/>
          </a:xfrm>
          <a:prstGeom prst="rect">
            <a:avLst/>
          </a:prstGeom>
          <a:noFill/>
          <a:ln>
            <a:noFill/>
          </a:ln>
        </p:spPr>
      </p:pic>
      <p:pic>
        <p:nvPicPr>
          <p:cNvPr id="169" name="Google Shape;169;p24"/>
          <p:cNvPicPr preferRelativeResize="0"/>
          <p:nvPr/>
        </p:nvPicPr>
        <p:blipFill>
          <a:blip r:embed="rId16">
            <a:alphaModFix/>
          </a:blip>
          <a:stretch>
            <a:fillRect/>
          </a:stretch>
        </p:blipFill>
        <p:spPr>
          <a:xfrm>
            <a:off x="4845775" y="1001107"/>
            <a:ext cx="4062974" cy="201611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5"/>
          <p:cNvPicPr preferRelativeResize="0"/>
          <p:nvPr/>
        </p:nvPicPr>
        <p:blipFill>
          <a:blip r:embed="rId3">
            <a:alphaModFix/>
          </a:blip>
          <a:stretch>
            <a:fillRect/>
          </a:stretch>
        </p:blipFill>
        <p:spPr>
          <a:xfrm>
            <a:off x="6472300" y="2983525"/>
            <a:ext cx="2671699" cy="2080125"/>
          </a:xfrm>
          <a:prstGeom prst="rect">
            <a:avLst/>
          </a:prstGeom>
          <a:noFill/>
          <a:ln>
            <a:noFill/>
          </a:ln>
        </p:spPr>
      </p:pic>
      <p:sp>
        <p:nvSpPr>
          <p:cNvPr id="175" name="Google Shape;175;p25"/>
          <p:cNvSpPr txBox="1"/>
          <p:nvPr>
            <p:ph type="title"/>
          </p:nvPr>
        </p:nvSpPr>
        <p:spPr>
          <a:xfrm>
            <a:off x="311700" y="426404"/>
            <a:ext cx="85191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Signal Combination</a:t>
            </a:r>
            <a:endParaRPr sz="3000"/>
          </a:p>
        </p:txBody>
      </p:sp>
      <p:sp>
        <p:nvSpPr>
          <p:cNvPr id="176" name="Google Shape;176;p25"/>
          <p:cNvSpPr txBox="1"/>
          <p:nvPr>
            <p:ph idx="1" type="body"/>
          </p:nvPr>
        </p:nvSpPr>
        <p:spPr>
          <a:xfrm>
            <a:off x="119100" y="1131000"/>
            <a:ext cx="4333800" cy="281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000">
                <a:latin typeface="Arial"/>
                <a:ea typeface="Arial"/>
                <a:cs typeface="Arial"/>
                <a:sym typeface="Arial"/>
              </a:rPr>
              <a:t>We select SMA crossover and carry (NG1-NG2) signal to construct our final signal according to previous analysis.</a:t>
            </a:r>
            <a:endParaRPr sz="1000">
              <a:latin typeface="Arial"/>
              <a:ea typeface="Arial"/>
              <a:cs typeface="Arial"/>
              <a:sym typeface="Arial"/>
            </a:endParaRPr>
          </a:p>
          <a:p>
            <a:pPr indent="0" lvl="0" marL="0" rtl="0" algn="l">
              <a:lnSpc>
                <a:spcPct val="100000"/>
              </a:lnSpc>
              <a:spcBef>
                <a:spcPts val="1000"/>
              </a:spcBef>
              <a:spcAft>
                <a:spcPts val="0"/>
              </a:spcAft>
              <a:buNone/>
            </a:pPr>
            <a:r>
              <a:rPr lang="en" sz="1000">
                <a:latin typeface="Arial"/>
                <a:ea typeface="Arial"/>
                <a:cs typeface="Arial"/>
                <a:sym typeface="Arial"/>
              </a:rPr>
              <a:t>We </a:t>
            </a:r>
            <a:r>
              <a:rPr b="1" lang="en" sz="1000">
                <a:latin typeface="Arial"/>
                <a:ea typeface="Arial"/>
                <a:cs typeface="Arial"/>
                <a:sym typeface="Arial"/>
              </a:rPr>
              <a:t>dynamically adjust weights</a:t>
            </a:r>
            <a:r>
              <a:rPr lang="en" sz="1000">
                <a:latin typeface="Arial"/>
                <a:ea typeface="Arial"/>
                <a:cs typeface="Arial"/>
                <a:sym typeface="Arial"/>
              </a:rPr>
              <a:t> to SMA crossover signal and carry signal </a:t>
            </a:r>
            <a:r>
              <a:rPr lang="en" sz="1000">
                <a:latin typeface="Arial"/>
                <a:ea typeface="Arial"/>
                <a:cs typeface="Arial"/>
                <a:sym typeface="Arial"/>
              </a:rPr>
              <a:t>according</a:t>
            </a:r>
            <a:r>
              <a:rPr lang="en" sz="1000">
                <a:latin typeface="Arial"/>
                <a:ea typeface="Arial"/>
                <a:cs typeface="Arial"/>
                <a:sym typeface="Arial"/>
              </a:rPr>
              <a:t> to their </a:t>
            </a:r>
            <a:r>
              <a:rPr b="1" lang="en" sz="1000">
                <a:latin typeface="Arial"/>
                <a:ea typeface="Arial"/>
                <a:cs typeface="Arial"/>
                <a:sym typeface="Arial"/>
              </a:rPr>
              <a:t>historical (6 months) signal return</a:t>
            </a:r>
            <a:r>
              <a:rPr lang="en" sz="1000">
                <a:latin typeface="Arial"/>
                <a:ea typeface="Arial"/>
                <a:cs typeface="Arial"/>
                <a:sym typeface="Arial"/>
              </a:rPr>
              <a:t> with a </a:t>
            </a:r>
            <a:r>
              <a:rPr b="1" lang="en" sz="1000">
                <a:latin typeface="Arial"/>
                <a:ea typeface="Arial"/>
                <a:cs typeface="Arial"/>
                <a:sym typeface="Arial"/>
              </a:rPr>
              <a:t>softmax</a:t>
            </a:r>
            <a:r>
              <a:rPr lang="en" sz="1000">
                <a:latin typeface="Arial"/>
                <a:ea typeface="Arial"/>
                <a:cs typeface="Arial"/>
                <a:sym typeface="Arial"/>
              </a:rPr>
              <a:t> function. We adjust weights every 22 days.</a:t>
            </a:r>
            <a:endParaRPr sz="1000">
              <a:latin typeface="Arial"/>
              <a:ea typeface="Arial"/>
              <a:cs typeface="Arial"/>
              <a:sym typeface="Arial"/>
            </a:endParaRPr>
          </a:p>
          <a:p>
            <a:pPr indent="0" lvl="0" marL="0" rtl="0" algn="l">
              <a:lnSpc>
                <a:spcPct val="100000"/>
              </a:lnSpc>
              <a:spcBef>
                <a:spcPts val="1000"/>
              </a:spcBef>
              <a:spcAft>
                <a:spcPts val="0"/>
              </a:spcAft>
              <a:buNone/>
            </a:pPr>
            <a:r>
              <a:t/>
            </a:r>
            <a:endParaRPr sz="1000">
              <a:latin typeface="Arial"/>
              <a:ea typeface="Arial"/>
              <a:cs typeface="Arial"/>
              <a:sym typeface="Arial"/>
            </a:endParaRPr>
          </a:p>
          <a:p>
            <a:pPr indent="0" lvl="0" marL="0" rtl="0" algn="l">
              <a:lnSpc>
                <a:spcPct val="100000"/>
              </a:lnSpc>
              <a:spcBef>
                <a:spcPts val="1000"/>
              </a:spcBef>
              <a:spcAft>
                <a:spcPts val="0"/>
              </a:spcAft>
              <a:buNone/>
            </a:pPr>
            <a:r>
              <a:rPr lang="en" sz="1000">
                <a:solidFill>
                  <a:schemeClr val="dk2"/>
                </a:solidFill>
                <a:latin typeface="Arial"/>
                <a:ea typeface="Arial"/>
                <a:cs typeface="Arial"/>
                <a:sym typeface="Arial"/>
              </a:rPr>
              <a:t>Signal returns of SMA crossover and carry signal are </a:t>
            </a:r>
            <a:r>
              <a:rPr b="1" lang="en" sz="1000">
                <a:solidFill>
                  <a:schemeClr val="dk2"/>
                </a:solidFill>
                <a:latin typeface="Arial"/>
                <a:ea typeface="Arial"/>
                <a:cs typeface="Arial"/>
                <a:sym typeface="Arial"/>
              </a:rPr>
              <a:t>weakly-correlated</a:t>
            </a:r>
            <a:r>
              <a:rPr lang="en" sz="1000">
                <a:solidFill>
                  <a:schemeClr val="dk2"/>
                </a:solidFill>
                <a:latin typeface="Arial"/>
                <a:ea typeface="Arial"/>
                <a:cs typeface="Arial"/>
                <a:sym typeface="Arial"/>
              </a:rPr>
              <a:t>. This combination method captures the better single signal in a certain period of time, </a:t>
            </a:r>
            <a:r>
              <a:rPr lang="en" sz="1000">
                <a:solidFill>
                  <a:srgbClr val="57068C"/>
                </a:solidFill>
                <a:latin typeface="Arial"/>
                <a:ea typeface="Arial"/>
                <a:cs typeface="Arial"/>
                <a:sym typeface="Arial"/>
              </a:rPr>
              <a:t>highly adaptive to different market conditions</a:t>
            </a:r>
            <a:r>
              <a:rPr lang="en" sz="1000">
                <a:solidFill>
                  <a:schemeClr val="dk2"/>
                </a:solidFill>
                <a:latin typeface="Arial"/>
                <a:ea typeface="Arial"/>
                <a:cs typeface="Arial"/>
                <a:sym typeface="Arial"/>
              </a:rPr>
              <a:t>.</a:t>
            </a:r>
            <a:endParaRPr sz="1000">
              <a:solidFill>
                <a:schemeClr val="dk2"/>
              </a:solidFill>
              <a:latin typeface="Arial"/>
              <a:ea typeface="Arial"/>
              <a:cs typeface="Arial"/>
              <a:sym typeface="Arial"/>
            </a:endParaRPr>
          </a:p>
          <a:p>
            <a:pPr indent="0" lvl="0" marL="0" rtl="0" algn="l">
              <a:lnSpc>
                <a:spcPct val="100000"/>
              </a:lnSpc>
              <a:spcBef>
                <a:spcPts val="1000"/>
              </a:spcBef>
              <a:spcAft>
                <a:spcPts val="0"/>
              </a:spcAft>
              <a:buNone/>
            </a:pPr>
            <a:r>
              <a:rPr b="1" lang="en" sz="1000">
                <a:solidFill>
                  <a:schemeClr val="dk2"/>
                </a:solidFill>
                <a:latin typeface="Arial"/>
                <a:ea typeface="Arial"/>
                <a:cs typeface="Arial"/>
                <a:sym typeface="Arial"/>
              </a:rPr>
              <a:t>Carry Signal Dominates Before 2022:</a:t>
            </a:r>
            <a:endParaRPr b="1" sz="1000">
              <a:solidFill>
                <a:schemeClr val="dk2"/>
              </a:solidFill>
              <a:latin typeface="Arial"/>
              <a:ea typeface="Arial"/>
              <a:cs typeface="Arial"/>
              <a:sym typeface="Arial"/>
            </a:endParaRPr>
          </a:p>
          <a:p>
            <a:pPr indent="0" lvl="0" marL="0" rtl="0" algn="l">
              <a:lnSpc>
                <a:spcPct val="100000"/>
              </a:lnSpc>
              <a:spcBef>
                <a:spcPts val="1000"/>
              </a:spcBef>
              <a:spcAft>
                <a:spcPts val="0"/>
              </a:spcAft>
              <a:buNone/>
            </a:pPr>
            <a:r>
              <a:rPr lang="en" sz="1000">
                <a:solidFill>
                  <a:schemeClr val="dk2"/>
                </a:solidFill>
                <a:latin typeface="Arial"/>
                <a:ea typeface="Arial"/>
                <a:cs typeface="Arial"/>
                <a:sym typeface="Arial"/>
              </a:rPr>
              <a:t>The market likely experienced periods of stable supply and demand dynamics with predictable storage costs and convenience yields. During such periods, the carry signal effectively captured the fundamental supply-demand balance. </a:t>
            </a:r>
            <a:endParaRPr sz="1000">
              <a:solidFill>
                <a:schemeClr val="dk2"/>
              </a:solidFill>
              <a:latin typeface="Arial"/>
              <a:ea typeface="Arial"/>
              <a:cs typeface="Arial"/>
              <a:sym typeface="Arial"/>
            </a:endParaRPr>
          </a:p>
          <a:p>
            <a:pPr indent="0" lvl="0" marL="0" rtl="0" algn="l">
              <a:lnSpc>
                <a:spcPct val="100000"/>
              </a:lnSpc>
              <a:spcBef>
                <a:spcPts val="1000"/>
              </a:spcBef>
              <a:spcAft>
                <a:spcPts val="1000"/>
              </a:spcAft>
              <a:buNone/>
            </a:pPr>
            <a:r>
              <a:t/>
            </a:r>
            <a:endParaRPr sz="1000">
              <a:solidFill>
                <a:schemeClr val="dk2"/>
              </a:solidFill>
              <a:latin typeface="Arial"/>
              <a:ea typeface="Arial"/>
              <a:cs typeface="Arial"/>
              <a:sym typeface="Arial"/>
            </a:endParaRPr>
          </a:p>
        </p:txBody>
      </p:sp>
      <p:pic>
        <p:nvPicPr>
          <p:cNvPr id="177" name="Google Shape;177;p25"/>
          <p:cNvPicPr preferRelativeResize="0"/>
          <p:nvPr/>
        </p:nvPicPr>
        <p:blipFill>
          <a:blip r:embed="rId4">
            <a:alphaModFix/>
          </a:blip>
          <a:stretch>
            <a:fillRect/>
          </a:stretch>
        </p:blipFill>
        <p:spPr>
          <a:xfrm>
            <a:off x="1214200" y="2130975"/>
            <a:ext cx="1862475" cy="364575"/>
          </a:xfrm>
          <a:prstGeom prst="rect">
            <a:avLst/>
          </a:prstGeom>
          <a:noFill/>
          <a:ln>
            <a:noFill/>
          </a:ln>
        </p:spPr>
      </p:pic>
      <p:sp>
        <p:nvSpPr>
          <p:cNvPr id="178" name="Google Shape;178;p25"/>
          <p:cNvSpPr txBox="1"/>
          <p:nvPr/>
        </p:nvSpPr>
        <p:spPr>
          <a:xfrm>
            <a:off x="5161875" y="713875"/>
            <a:ext cx="3614100" cy="22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33333"/>
                </a:solidFill>
              </a:rPr>
              <a:t>Comparison of single/</a:t>
            </a:r>
            <a:r>
              <a:rPr b="1" lang="en" sz="1100">
                <a:solidFill>
                  <a:srgbClr val="333333"/>
                </a:solidFill>
              </a:rPr>
              <a:t>combined signal returns</a:t>
            </a:r>
            <a:endParaRPr b="1" sz="1100">
              <a:solidFill>
                <a:srgbClr val="333333"/>
              </a:solidFill>
            </a:endParaRPr>
          </a:p>
        </p:txBody>
      </p:sp>
      <p:sp>
        <p:nvSpPr>
          <p:cNvPr id="179" name="Google Shape;179;p25"/>
          <p:cNvSpPr txBox="1"/>
          <p:nvPr/>
        </p:nvSpPr>
        <p:spPr>
          <a:xfrm>
            <a:off x="4445675" y="2983525"/>
            <a:ext cx="2494200" cy="169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2"/>
                </a:solidFill>
              </a:rPr>
              <a:t>SMA Crossover Dominates Post 2022:</a:t>
            </a:r>
            <a:endParaRPr b="1" sz="1000">
              <a:solidFill>
                <a:schemeClr val="dk2"/>
              </a:solidFill>
            </a:endParaRPr>
          </a:p>
          <a:p>
            <a:pPr indent="0" lvl="0" marL="0" rtl="0" algn="l">
              <a:spcBef>
                <a:spcPts val="1000"/>
              </a:spcBef>
              <a:spcAft>
                <a:spcPts val="1000"/>
              </a:spcAft>
              <a:buNone/>
            </a:pPr>
            <a:r>
              <a:rPr lang="en" sz="1000">
                <a:solidFill>
                  <a:schemeClr val="dk2"/>
                </a:solidFill>
              </a:rPr>
              <a:t>Post-2022, the market might have seen increased volatility or structural changes (e.g., geopolitical events, regulatory shifts, or economic recovery). In such scenarios, trend-following strategies like the SMA crossover outperform by capturing momentum and reacting to large price moves.</a:t>
            </a:r>
            <a:endParaRPr sz="1000">
              <a:solidFill>
                <a:schemeClr val="dk2"/>
              </a:solidFill>
            </a:endParaRPr>
          </a:p>
        </p:txBody>
      </p:sp>
      <p:pic>
        <p:nvPicPr>
          <p:cNvPr id="180" name="Google Shape;180;p25"/>
          <p:cNvPicPr preferRelativeResize="0"/>
          <p:nvPr/>
        </p:nvPicPr>
        <p:blipFill>
          <a:blip r:embed="rId5">
            <a:alphaModFix/>
          </a:blip>
          <a:stretch>
            <a:fillRect/>
          </a:stretch>
        </p:blipFill>
        <p:spPr>
          <a:xfrm>
            <a:off x="4901175" y="1030013"/>
            <a:ext cx="3757499" cy="1862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350200"/>
            <a:ext cx="85665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Full-sample Backtesting Performance:</a:t>
            </a:r>
            <a:endParaRPr sz="3000"/>
          </a:p>
        </p:txBody>
      </p:sp>
      <p:sp>
        <p:nvSpPr>
          <p:cNvPr id="186" name="Google Shape;186;p26"/>
          <p:cNvSpPr txBox="1"/>
          <p:nvPr>
            <p:ph idx="1" type="body"/>
          </p:nvPr>
        </p:nvSpPr>
        <p:spPr>
          <a:xfrm>
            <a:off x="271525" y="934575"/>
            <a:ext cx="3775200" cy="2663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Arial"/>
              <a:buChar char="●"/>
            </a:pPr>
            <a:r>
              <a:rPr b="1" lang="en" sz="1000">
                <a:solidFill>
                  <a:srgbClr val="000000"/>
                </a:solidFill>
                <a:latin typeface="Arial"/>
                <a:ea typeface="Arial"/>
                <a:cs typeface="Arial"/>
                <a:sym typeface="Arial"/>
              </a:rPr>
              <a:t>Backtesting Period</a:t>
            </a:r>
            <a:r>
              <a:rPr lang="en" sz="1000">
                <a:solidFill>
                  <a:srgbClr val="000000"/>
                </a:solidFill>
                <a:latin typeface="Arial"/>
                <a:ea typeface="Arial"/>
                <a:cs typeface="Arial"/>
                <a:sym typeface="Arial"/>
              </a:rPr>
              <a:t>: 2006-05-29 to 2024-11-29.</a:t>
            </a:r>
            <a:endParaRPr sz="1000">
              <a:solidFill>
                <a:srgbClr val="000000"/>
              </a:solidFill>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b="1" lang="en" sz="1000">
                <a:solidFill>
                  <a:srgbClr val="000000"/>
                </a:solidFill>
                <a:latin typeface="Arial"/>
                <a:ea typeface="Arial"/>
                <a:cs typeface="Arial"/>
                <a:sym typeface="Arial"/>
              </a:rPr>
              <a:t>Holding Logic</a:t>
            </a:r>
            <a:r>
              <a:rPr lang="en" sz="1000">
                <a:solidFill>
                  <a:srgbClr val="000000"/>
                </a:solidFill>
                <a:latin typeface="Arial"/>
                <a:ea typeface="Arial"/>
                <a:cs typeface="Arial"/>
                <a:sym typeface="Arial"/>
              </a:rPr>
              <a:t>: Hold positions for X days (1, 5, or 10) once a signal is detected, ignoring any signals during this period. After X days, adjust positions based on the latest signal. For this plot, we chose </a:t>
            </a:r>
            <a:r>
              <a:rPr b="1" lang="en" sz="1000">
                <a:solidFill>
                  <a:srgbClr val="57068C"/>
                </a:solidFill>
                <a:latin typeface="Arial"/>
                <a:ea typeface="Arial"/>
                <a:cs typeface="Arial"/>
                <a:sym typeface="Arial"/>
              </a:rPr>
              <a:t>10 days holding period</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en" sz="1000">
                <a:solidFill>
                  <a:srgbClr val="000000"/>
                </a:solidFill>
                <a:latin typeface="Arial"/>
                <a:ea typeface="Arial"/>
                <a:cs typeface="Arial"/>
                <a:sym typeface="Arial"/>
              </a:rPr>
              <a:t>Full-Sample Performance</a:t>
            </a:r>
            <a:r>
              <a:rPr lang="en" sz="1000">
                <a:solidFill>
                  <a:srgbClr val="000000"/>
                </a:solidFill>
                <a:latin typeface="Arial"/>
                <a:ea typeface="Arial"/>
                <a:cs typeface="Arial"/>
                <a:sym typeface="Arial"/>
              </a:rPr>
              <a:t>: This strategy achieves high full-sample returns with stable trend, balanced by low volatility and small maximum drawdown, effectively managing risk. The low turnover highlights cost efficiency, while the short holding window enables the strategy to respond quickly to market changes.</a:t>
            </a:r>
            <a:endParaRPr sz="1000">
              <a:solidFill>
                <a:srgbClr val="000000"/>
              </a:solidFill>
              <a:latin typeface="Arial"/>
              <a:ea typeface="Arial"/>
              <a:cs typeface="Arial"/>
              <a:sym typeface="Arial"/>
            </a:endParaRPr>
          </a:p>
          <a:p>
            <a:pPr indent="0" lvl="0" marL="457200" rtl="0" algn="l">
              <a:lnSpc>
                <a:spcPct val="115000"/>
              </a:lnSpc>
              <a:spcBef>
                <a:spcPts val="1600"/>
              </a:spcBef>
              <a:spcAft>
                <a:spcPts val="1200"/>
              </a:spcAft>
              <a:buNone/>
            </a:pPr>
            <a:r>
              <a:t/>
            </a:r>
            <a:endParaRPr sz="1100">
              <a:solidFill>
                <a:srgbClr val="000000"/>
              </a:solidFill>
              <a:latin typeface="Arial"/>
              <a:ea typeface="Arial"/>
              <a:cs typeface="Arial"/>
              <a:sym typeface="Arial"/>
            </a:endParaRPr>
          </a:p>
        </p:txBody>
      </p:sp>
      <p:pic>
        <p:nvPicPr>
          <p:cNvPr id="187" name="Google Shape;187;p26"/>
          <p:cNvPicPr preferRelativeResize="0"/>
          <p:nvPr/>
        </p:nvPicPr>
        <p:blipFill>
          <a:blip r:embed="rId3">
            <a:alphaModFix/>
          </a:blip>
          <a:stretch>
            <a:fillRect/>
          </a:stretch>
        </p:blipFill>
        <p:spPr>
          <a:xfrm>
            <a:off x="3970525" y="895350"/>
            <a:ext cx="4685697" cy="2663100"/>
          </a:xfrm>
          <a:prstGeom prst="rect">
            <a:avLst/>
          </a:prstGeom>
          <a:noFill/>
          <a:ln>
            <a:noFill/>
          </a:ln>
        </p:spPr>
      </p:pic>
      <p:grpSp>
        <p:nvGrpSpPr>
          <p:cNvPr id="188" name="Google Shape;188;p26"/>
          <p:cNvGrpSpPr/>
          <p:nvPr/>
        </p:nvGrpSpPr>
        <p:grpSpPr>
          <a:xfrm>
            <a:off x="649390" y="3647617"/>
            <a:ext cx="8005415" cy="981430"/>
            <a:chOff x="548425" y="3523875"/>
            <a:chExt cx="7891773" cy="840050"/>
          </a:xfrm>
        </p:grpSpPr>
        <p:pic>
          <p:nvPicPr>
            <p:cNvPr id="189" name="Google Shape;189;p26"/>
            <p:cNvPicPr preferRelativeResize="0"/>
            <p:nvPr/>
          </p:nvPicPr>
          <p:blipFill>
            <a:blip r:embed="rId4">
              <a:alphaModFix/>
            </a:blip>
            <a:stretch>
              <a:fillRect/>
            </a:stretch>
          </p:blipFill>
          <p:spPr>
            <a:xfrm>
              <a:off x="548425" y="3523875"/>
              <a:ext cx="7891773" cy="840050"/>
            </a:xfrm>
            <a:prstGeom prst="rect">
              <a:avLst/>
            </a:prstGeom>
            <a:noFill/>
            <a:ln>
              <a:noFill/>
            </a:ln>
          </p:spPr>
        </p:pic>
        <p:sp>
          <p:nvSpPr>
            <p:cNvPr id="190" name="Google Shape;190;p26"/>
            <p:cNvSpPr/>
            <p:nvPr/>
          </p:nvSpPr>
          <p:spPr>
            <a:xfrm>
              <a:off x="3394000" y="3942300"/>
              <a:ext cx="477600" cy="115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latin typeface="Montserrat"/>
                <a:ea typeface="Montserrat"/>
                <a:cs typeface="Montserrat"/>
                <a:sym typeface="Montserrat"/>
              </a:endParaRPr>
            </a:p>
          </p:txBody>
        </p:sp>
      </p:grpSp>
      <p:sp>
        <p:nvSpPr>
          <p:cNvPr id="191" name="Google Shape;191;p26"/>
          <p:cNvSpPr/>
          <p:nvPr/>
        </p:nvSpPr>
        <p:spPr>
          <a:xfrm>
            <a:off x="7553475" y="2548550"/>
            <a:ext cx="44100" cy="113100"/>
          </a:xfrm>
          <a:prstGeom prst="down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2" name="Google Shape;192;p26"/>
          <p:cNvSpPr/>
          <p:nvPr/>
        </p:nvSpPr>
        <p:spPr>
          <a:xfrm>
            <a:off x="4429275" y="2624750"/>
            <a:ext cx="44100" cy="113100"/>
          </a:xfrm>
          <a:prstGeom prst="down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235500" y="350200"/>
            <a:ext cx="92199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Recent-period</a:t>
            </a:r>
            <a:r>
              <a:rPr lang="en" sz="3000">
                <a:solidFill>
                  <a:schemeClr val="dk1"/>
                </a:solidFill>
              </a:rPr>
              <a:t> Backtesting Performance:</a:t>
            </a:r>
            <a:endParaRPr sz="3000"/>
          </a:p>
        </p:txBody>
      </p:sp>
      <p:sp>
        <p:nvSpPr>
          <p:cNvPr id="198" name="Google Shape;198;p27"/>
          <p:cNvSpPr/>
          <p:nvPr/>
        </p:nvSpPr>
        <p:spPr>
          <a:xfrm rot="-10792169">
            <a:off x="6587139" y="2665854"/>
            <a:ext cx="131700" cy="17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9" name="Google Shape;199;p27"/>
          <p:cNvSpPr/>
          <p:nvPr/>
        </p:nvSpPr>
        <p:spPr>
          <a:xfrm>
            <a:off x="6153675" y="2404425"/>
            <a:ext cx="92700" cy="176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00" name="Google Shape;200;p27"/>
          <p:cNvSpPr txBox="1"/>
          <p:nvPr>
            <p:ph idx="1" type="body"/>
          </p:nvPr>
        </p:nvSpPr>
        <p:spPr>
          <a:xfrm>
            <a:off x="42925" y="934575"/>
            <a:ext cx="3775200" cy="2663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Font typeface="Arial"/>
              <a:buChar char="●"/>
            </a:pPr>
            <a:r>
              <a:rPr b="1" lang="en" sz="1000">
                <a:solidFill>
                  <a:srgbClr val="000000"/>
                </a:solidFill>
                <a:latin typeface="Arial"/>
                <a:ea typeface="Arial"/>
                <a:cs typeface="Arial"/>
                <a:sym typeface="Arial"/>
              </a:rPr>
              <a:t>Backtesting Period</a:t>
            </a:r>
            <a:r>
              <a:rPr lang="en" sz="1000">
                <a:solidFill>
                  <a:srgbClr val="000000"/>
                </a:solidFill>
                <a:latin typeface="Arial"/>
                <a:ea typeface="Arial"/>
                <a:cs typeface="Arial"/>
                <a:sym typeface="Arial"/>
              </a:rPr>
              <a:t>: 2019-10-29 to 2024-11-29.</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b="1" lang="en" sz="1000">
                <a:solidFill>
                  <a:srgbClr val="000000"/>
                </a:solidFill>
                <a:latin typeface="Arial"/>
                <a:ea typeface="Arial"/>
                <a:cs typeface="Arial"/>
                <a:sym typeface="Arial"/>
              </a:rPr>
              <a:t>Holding Logic</a:t>
            </a:r>
            <a:r>
              <a:rPr lang="en" sz="1000">
                <a:solidFill>
                  <a:srgbClr val="000000"/>
                </a:solidFill>
                <a:latin typeface="Arial"/>
                <a:ea typeface="Arial"/>
                <a:cs typeface="Arial"/>
                <a:sym typeface="Arial"/>
              </a:rPr>
              <a:t>: Hold positions for X days (1, 5, or 10) once a signal is detected, ignoring any signals during this period. After X days, adjust positions based on the latest signal. </a:t>
            </a:r>
            <a:r>
              <a:rPr lang="en" sz="1000">
                <a:solidFill>
                  <a:srgbClr val="000000"/>
                </a:solidFill>
                <a:latin typeface="Arial"/>
                <a:ea typeface="Arial"/>
                <a:cs typeface="Arial"/>
                <a:sym typeface="Arial"/>
              </a:rPr>
              <a:t>For this plot, we chose </a:t>
            </a:r>
            <a:r>
              <a:rPr b="1" lang="en" sz="1000">
                <a:solidFill>
                  <a:srgbClr val="57068C"/>
                </a:solidFill>
                <a:latin typeface="Arial"/>
                <a:ea typeface="Arial"/>
                <a:cs typeface="Arial"/>
                <a:sym typeface="Arial"/>
              </a:rPr>
              <a:t>10 days holding period</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en" sz="1000">
                <a:solidFill>
                  <a:srgbClr val="000000"/>
                </a:solidFill>
                <a:latin typeface="Arial"/>
                <a:ea typeface="Arial"/>
                <a:cs typeface="Arial"/>
                <a:sym typeface="Arial"/>
              </a:rPr>
              <a:t>Recent-period </a:t>
            </a:r>
            <a:r>
              <a:rPr b="1" lang="en" sz="1000">
                <a:solidFill>
                  <a:srgbClr val="000000"/>
                </a:solidFill>
                <a:latin typeface="Arial"/>
                <a:ea typeface="Arial"/>
                <a:cs typeface="Arial"/>
                <a:sym typeface="Arial"/>
              </a:rPr>
              <a:t>Performance:</a:t>
            </a:r>
            <a:r>
              <a:rPr lang="en" sz="1000">
                <a:solidFill>
                  <a:srgbClr val="000000"/>
                </a:solidFill>
                <a:latin typeface="Arial"/>
                <a:ea typeface="Arial"/>
                <a:cs typeface="Arial"/>
                <a:sym typeface="Arial"/>
              </a:rPr>
              <a:t> The strategy has performed well since 2020, especially during the COVID market disruptions, where it effectively captured several key signals. It outperformed the benchmark by achieving higher returns while keeping volatility and maximum drawdown lower, showcasing its strong ability to balance risk and reward during market stress.</a:t>
            </a:r>
            <a:endParaRPr sz="1000">
              <a:solidFill>
                <a:srgbClr val="000000"/>
              </a:solidFill>
              <a:latin typeface="Arial"/>
              <a:ea typeface="Arial"/>
              <a:cs typeface="Arial"/>
              <a:sym typeface="Arial"/>
            </a:endParaRPr>
          </a:p>
          <a:p>
            <a:pPr indent="0" lvl="0" marL="457200" rtl="0" algn="l">
              <a:lnSpc>
                <a:spcPct val="115000"/>
              </a:lnSpc>
              <a:spcBef>
                <a:spcPts val="1600"/>
              </a:spcBef>
              <a:spcAft>
                <a:spcPts val="1200"/>
              </a:spcAft>
              <a:buNone/>
            </a:pPr>
            <a:r>
              <a:t/>
            </a:r>
            <a:endParaRPr sz="1100">
              <a:solidFill>
                <a:srgbClr val="000000"/>
              </a:solidFill>
              <a:latin typeface="Arial"/>
              <a:ea typeface="Arial"/>
              <a:cs typeface="Arial"/>
              <a:sym typeface="Arial"/>
            </a:endParaRPr>
          </a:p>
        </p:txBody>
      </p:sp>
      <p:pic>
        <p:nvPicPr>
          <p:cNvPr id="201" name="Google Shape;201;p27"/>
          <p:cNvPicPr preferRelativeResize="0"/>
          <p:nvPr/>
        </p:nvPicPr>
        <p:blipFill>
          <a:blip r:embed="rId3">
            <a:alphaModFix/>
          </a:blip>
          <a:stretch>
            <a:fillRect/>
          </a:stretch>
        </p:blipFill>
        <p:spPr>
          <a:xfrm>
            <a:off x="3820200" y="932431"/>
            <a:ext cx="4888624" cy="2780419"/>
          </a:xfrm>
          <a:prstGeom prst="rect">
            <a:avLst/>
          </a:prstGeom>
          <a:noFill/>
          <a:ln>
            <a:noFill/>
          </a:ln>
        </p:spPr>
      </p:pic>
      <p:grpSp>
        <p:nvGrpSpPr>
          <p:cNvPr id="202" name="Google Shape;202;p27"/>
          <p:cNvGrpSpPr/>
          <p:nvPr/>
        </p:nvGrpSpPr>
        <p:grpSpPr>
          <a:xfrm>
            <a:off x="381000" y="3666010"/>
            <a:ext cx="8404024" cy="939715"/>
            <a:chOff x="228600" y="3894610"/>
            <a:chExt cx="8404024" cy="939715"/>
          </a:xfrm>
        </p:grpSpPr>
        <p:pic>
          <p:nvPicPr>
            <p:cNvPr id="203" name="Google Shape;203;p27"/>
            <p:cNvPicPr preferRelativeResize="0"/>
            <p:nvPr/>
          </p:nvPicPr>
          <p:blipFill>
            <a:blip r:embed="rId4">
              <a:alphaModFix/>
            </a:blip>
            <a:stretch>
              <a:fillRect/>
            </a:stretch>
          </p:blipFill>
          <p:spPr>
            <a:xfrm>
              <a:off x="228600" y="3894610"/>
              <a:ext cx="8404024" cy="939715"/>
            </a:xfrm>
            <a:prstGeom prst="rect">
              <a:avLst/>
            </a:prstGeom>
            <a:noFill/>
            <a:ln>
              <a:noFill/>
            </a:ln>
          </p:spPr>
        </p:pic>
        <p:sp>
          <p:nvSpPr>
            <p:cNvPr id="204" name="Google Shape;204;p27"/>
            <p:cNvSpPr/>
            <p:nvPr/>
          </p:nvSpPr>
          <p:spPr>
            <a:xfrm>
              <a:off x="3394000" y="4643050"/>
              <a:ext cx="500400" cy="17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latin typeface="Montserrat"/>
                <a:ea typeface="Montserrat"/>
                <a:cs typeface="Montserrat"/>
                <a:sym typeface="Montserrat"/>
              </a:endParaRPr>
            </a:p>
          </p:txBody>
        </p:sp>
        <p:sp>
          <p:nvSpPr>
            <p:cNvPr id="205" name="Google Shape;205;p27"/>
            <p:cNvSpPr/>
            <p:nvPr/>
          </p:nvSpPr>
          <p:spPr>
            <a:xfrm>
              <a:off x="1565200" y="4643050"/>
              <a:ext cx="500400" cy="176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latin typeface="Montserrat"/>
                <a:ea typeface="Montserrat"/>
                <a:cs typeface="Montserrat"/>
                <a:sym typeface="Montserrat"/>
              </a:endParaRPr>
            </a:p>
          </p:txBody>
        </p:sp>
        <p:sp>
          <p:nvSpPr>
            <p:cNvPr id="206" name="Google Shape;206;p27"/>
            <p:cNvSpPr/>
            <p:nvPr/>
          </p:nvSpPr>
          <p:spPr>
            <a:xfrm>
              <a:off x="4384600" y="4643050"/>
              <a:ext cx="453000" cy="159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latin typeface="Montserrat"/>
                <a:ea typeface="Montserrat"/>
                <a:cs typeface="Montserrat"/>
                <a:sym typeface="Montserrat"/>
              </a:endParaRPr>
            </a:p>
          </p:txBody>
        </p:sp>
      </p:grpSp>
      <p:sp>
        <p:nvSpPr>
          <p:cNvPr id="207" name="Google Shape;207;p27"/>
          <p:cNvSpPr/>
          <p:nvPr/>
        </p:nvSpPr>
        <p:spPr>
          <a:xfrm>
            <a:off x="6334275" y="2319950"/>
            <a:ext cx="44100" cy="113100"/>
          </a:xfrm>
          <a:prstGeom prst="down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08" name="Google Shape;208;p27"/>
          <p:cNvSpPr/>
          <p:nvPr/>
        </p:nvSpPr>
        <p:spPr>
          <a:xfrm>
            <a:off x="6791475" y="2319950"/>
            <a:ext cx="44100" cy="113100"/>
          </a:xfrm>
          <a:prstGeom prst="down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09" name="Google Shape;209;p27"/>
          <p:cNvSpPr/>
          <p:nvPr/>
        </p:nvSpPr>
        <p:spPr>
          <a:xfrm>
            <a:off x="5877075" y="2815525"/>
            <a:ext cx="44100" cy="113100"/>
          </a:xfrm>
          <a:prstGeom prst="downArrow">
            <a:avLst>
              <a:gd fmla="val 50000" name="adj1"/>
              <a:gd fmla="val 50000" name="adj2"/>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26400"/>
            <a:ext cx="92199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rPr>
              <a:t>Recent-period </a:t>
            </a:r>
            <a:r>
              <a:rPr lang="en" sz="3000">
                <a:solidFill>
                  <a:schemeClr val="dk1"/>
                </a:solidFill>
              </a:rPr>
              <a:t>Backtesting Performance:</a:t>
            </a:r>
            <a:endParaRPr sz="3000"/>
          </a:p>
        </p:txBody>
      </p:sp>
      <p:sp>
        <p:nvSpPr>
          <p:cNvPr id="215" name="Google Shape;215;p28"/>
          <p:cNvSpPr txBox="1"/>
          <p:nvPr>
            <p:ph idx="1" type="body"/>
          </p:nvPr>
        </p:nvSpPr>
        <p:spPr>
          <a:xfrm>
            <a:off x="0" y="1066925"/>
            <a:ext cx="4200600" cy="3735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Font typeface="Arial"/>
              <a:buChar char="●"/>
            </a:pPr>
            <a:r>
              <a:rPr b="1" lang="en" sz="1000">
                <a:solidFill>
                  <a:srgbClr val="000000"/>
                </a:solidFill>
                <a:latin typeface="Arial"/>
                <a:ea typeface="Arial"/>
                <a:cs typeface="Arial"/>
                <a:sym typeface="Arial"/>
              </a:rPr>
              <a:t>Return Efficiency:</a:t>
            </a:r>
            <a:r>
              <a:rPr lang="en" sz="1000">
                <a:solidFill>
                  <a:srgbClr val="000000"/>
                </a:solidFill>
                <a:latin typeface="Arial"/>
                <a:ea typeface="Arial"/>
                <a:cs typeface="Arial"/>
                <a:sym typeface="Arial"/>
              </a:rPr>
              <a:t>  The strategy outperformed the benchmark in</a:t>
            </a:r>
            <a:r>
              <a:rPr lang="en" sz="1000">
                <a:solidFill>
                  <a:srgbClr val="57068C"/>
                </a:solidFill>
                <a:latin typeface="Arial"/>
                <a:ea typeface="Arial"/>
                <a:cs typeface="Arial"/>
                <a:sym typeface="Arial"/>
              </a:rPr>
              <a:t> 22 out of 37 months</a:t>
            </a:r>
            <a:r>
              <a:rPr lang="en" sz="1000">
                <a:solidFill>
                  <a:srgbClr val="000000"/>
                </a:solidFill>
                <a:latin typeface="Arial"/>
                <a:ea typeface="Arial"/>
                <a:cs typeface="Arial"/>
                <a:sym typeface="Arial"/>
              </a:rPr>
              <a:t> (59% win rate), excelling in both bearish and bullish markets. It delivered positive returns during most months when the benchmark was negative, showcasing </a:t>
            </a:r>
            <a:r>
              <a:rPr lang="en" sz="1000">
                <a:solidFill>
                  <a:srgbClr val="57068C"/>
                </a:solidFill>
                <a:latin typeface="Arial"/>
                <a:ea typeface="Arial"/>
                <a:cs typeface="Arial"/>
                <a:sym typeface="Arial"/>
              </a:rPr>
              <a:t>strong short-selling signals</a:t>
            </a:r>
            <a:r>
              <a:rPr lang="en" sz="1000">
                <a:solidFill>
                  <a:srgbClr val="000000"/>
                </a:solidFill>
                <a:latin typeface="Arial"/>
                <a:ea typeface="Arial"/>
                <a:cs typeface="Arial"/>
                <a:sym typeface="Arial"/>
              </a:rPr>
              <a:t>, while also capturing gains in upward markets, demonstrating</a:t>
            </a:r>
            <a:r>
              <a:rPr lang="en" sz="1000">
                <a:solidFill>
                  <a:srgbClr val="57068C"/>
                </a:solidFill>
                <a:latin typeface="Arial"/>
                <a:ea typeface="Arial"/>
                <a:cs typeface="Arial"/>
                <a:sym typeface="Arial"/>
              </a:rPr>
              <a:t> high adaptability and consistent profitability</a:t>
            </a:r>
            <a:r>
              <a:rPr lang="en" sz="1000">
                <a:solidFill>
                  <a:srgbClr val="000000"/>
                </a:solidFill>
                <a:latin typeface="Arial"/>
                <a:ea typeface="Arial"/>
                <a:cs typeface="Arial"/>
                <a:sym typeface="Arial"/>
              </a:rPr>
              <a:t>.</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en" sz="1000">
                <a:solidFill>
                  <a:srgbClr val="000000"/>
                </a:solidFill>
                <a:latin typeface="Arial"/>
                <a:ea typeface="Arial"/>
                <a:cs typeface="Arial"/>
                <a:sym typeface="Arial"/>
              </a:rPr>
              <a:t>Turnover Rate</a:t>
            </a:r>
            <a:r>
              <a:rPr lang="en" sz="1000">
                <a:solidFill>
                  <a:srgbClr val="000000"/>
                </a:solidFill>
                <a:latin typeface="Arial"/>
                <a:ea typeface="Arial"/>
                <a:cs typeface="Arial"/>
                <a:sym typeface="Arial"/>
              </a:rPr>
              <a:t>: Setting transaction cost as 0.16%, Our position change is sparse.</a:t>
            </a:r>
            <a:endParaRPr sz="1000">
              <a:solidFill>
                <a:srgbClr val="000000"/>
              </a:solidFill>
              <a:latin typeface="Arial"/>
              <a:ea typeface="Arial"/>
              <a:cs typeface="Arial"/>
              <a:sym typeface="Arial"/>
            </a:endParaRPr>
          </a:p>
          <a:p>
            <a:pPr indent="-292100" lvl="0" marL="457200" rtl="0" algn="l">
              <a:spcBef>
                <a:spcPts val="0"/>
              </a:spcBef>
              <a:spcAft>
                <a:spcPts val="0"/>
              </a:spcAft>
              <a:buClr>
                <a:schemeClr val="dk1"/>
              </a:buClr>
              <a:buSzPts val="1000"/>
              <a:buFont typeface="Arial"/>
              <a:buChar char="●"/>
            </a:pPr>
            <a:r>
              <a:rPr b="1" lang="en" sz="1000">
                <a:solidFill>
                  <a:srgbClr val="000000"/>
                </a:solidFill>
                <a:latin typeface="Arial"/>
                <a:ea typeface="Arial"/>
                <a:cs typeface="Arial"/>
                <a:sym typeface="Arial"/>
              </a:rPr>
              <a:t>Overall Performance:</a:t>
            </a:r>
            <a:r>
              <a:rPr lang="en" sz="1000">
                <a:solidFill>
                  <a:srgbClr val="000000"/>
                </a:solidFill>
                <a:latin typeface="Arial"/>
                <a:ea typeface="Arial"/>
                <a:cs typeface="Arial"/>
                <a:sym typeface="Arial"/>
              </a:rPr>
              <a:t> This strategy demonstrates</a:t>
            </a:r>
            <a:r>
              <a:rPr lang="en" sz="1000">
                <a:solidFill>
                  <a:srgbClr val="57068C"/>
                </a:solidFill>
                <a:latin typeface="Arial"/>
                <a:ea typeface="Arial"/>
                <a:cs typeface="Arial"/>
                <a:sym typeface="Arial"/>
              </a:rPr>
              <a:t> long-term stability and consistent profitability</a:t>
            </a:r>
            <a:r>
              <a:rPr lang="en" sz="1000">
                <a:solidFill>
                  <a:srgbClr val="000000"/>
                </a:solidFill>
                <a:latin typeface="Arial"/>
                <a:ea typeface="Arial"/>
                <a:cs typeface="Arial"/>
                <a:sym typeface="Arial"/>
              </a:rPr>
              <a:t>. While it did not achieve strong returns prior to 2020, its performance improved significantly after 2020, making it particularly suited for </a:t>
            </a:r>
            <a:r>
              <a:rPr lang="en" sz="1000">
                <a:solidFill>
                  <a:srgbClr val="57068C"/>
                </a:solidFill>
                <a:latin typeface="Arial"/>
                <a:ea typeface="Arial"/>
                <a:cs typeface="Arial"/>
                <a:sym typeface="Arial"/>
              </a:rPr>
              <a:t>volatile or bearish markets</a:t>
            </a:r>
            <a:r>
              <a:rPr lang="en" sz="1000">
                <a:solidFill>
                  <a:srgbClr val="000000"/>
                </a:solidFill>
                <a:latin typeface="Arial"/>
                <a:ea typeface="Arial"/>
                <a:cs typeface="Arial"/>
                <a:sym typeface="Arial"/>
              </a:rPr>
              <a:t>. Additionally, after 2020,after accounting for transaction costs, it achieved a Sharpe ratio of 1.1, highlighting its strong risk-adjusted profitability.</a:t>
            </a:r>
            <a:endParaRPr sz="1000">
              <a:solidFill>
                <a:srgbClr val="000000"/>
              </a:solidFill>
              <a:latin typeface="Arial"/>
              <a:ea typeface="Arial"/>
              <a:cs typeface="Arial"/>
              <a:sym typeface="Arial"/>
            </a:endParaRPr>
          </a:p>
          <a:p>
            <a:pPr indent="0" lvl="0" marL="457200" rtl="0" algn="l">
              <a:spcBef>
                <a:spcPts val="1600"/>
              </a:spcBef>
              <a:spcAft>
                <a:spcPts val="1600"/>
              </a:spcAft>
              <a:buNone/>
            </a:pPr>
            <a:r>
              <a:t/>
            </a:r>
            <a:endParaRPr sz="1100">
              <a:solidFill>
                <a:srgbClr val="000000"/>
              </a:solidFill>
              <a:latin typeface="Arial"/>
              <a:ea typeface="Arial"/>
              <a:cs typeface="Arial"/>
              <a:sym typeface="Arial"/>
            </a:endParaRPr>
          </a:p>
        </p:txBody>
      </p:sp>
      <p:pic>
        <p:nvPicPr>
          <p:cNvPr id="216" name="Google Shape;216;p28"/>
          <p:cNvPicPr preferRelativeResize="0"/>
          <p:nvPr/>
        </p:nvPicPr>
        <p:blipFill>
          <a:blip r:embed="rId3">
            <a:alphaModFix/>
          </a:blip>
          <a:stretch>
            <a:fillRect/>
          </a:stretch>
        </p:blipFill>
        <p:spPr>
          <a:xfrm>
            <a:off x="4128000" y="1123350"/>
            <a:ext cx="4863600" cy="3639150"/>
          </a:xfrm>
          <a:prstGeom prst="rect">
            <a:avLst/>
          </a:prstGeom>
          <a:noFill/>
          <a:ln>
            <a:noFill/>
          </a:ln>
        </p:spPr>
      </p:pic>
      <p:sp>
        <p:nvSpPr>
          <p:cNvPr id="217" name="Google Shape;217;p28"/>
          <p:cNvSpPr/>
          <p:nvPr/>
        </p:nvSpPr>
        <p:spPr>
          <a:xfrm>
            <a:off x="5455225" y="4036100"/>
            <a:ext cx="3309900" cy="216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8" name="Google Shape;218;p28"/>
          <p:cNvSpPr/>
          <p:nvPr/>
        </p:nvSpPr>
        <p:spPr>
          <a:xfrm>
            <a:off x="8298600" y="3092850"/>
            <a:ext cx="528900" cy="1929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9" name="Google Shape;219;p28"/>
          <p:cNvSpPr/>
          <p:nvPr/>
        </p:nvSpPr>
        <p:spPr>
          <a:xfrm>
            <a:off x="6369250" y="3135450"/>
            <a:ext cx="765000" cy="1503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Conclusion</a:t>
            </a:r>
            <a:endParaRPr sz="3000"/>
          </a:p>
        </p:txBody>
      </p:sp>
      <p:sp>
        <p:nvSpPr>
          <p:cNvPr id="225" name="Google Shape;225;p29"/>
          <p:cNvSpPr txBox="1"/>
          <p:nvPr>
            <p:ph idx="1" type="body"/>
          </p:nvPr>
        </p:nvSpPr>
        <p:spPr>
          <a:xfrm>
            <a:off x="566775" y="1220850"/>
            <a:ext cx="7708200" cy="310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Arial"/>
              <a:buChar char="●"/>
            </a:pPr>
            <a:r>
              <a:rPr lang="en">
                <a:latin typeface="Arial"/>
                <a:ea typeface="Arial"/>
                <a:cs typeface="Arial"/>
                <a:sym typeface="Arial"/>
              </a:rPr>
              <a:t>Construct and select carry (NG1-2) and SMA crossover signals by high signal return performances and low inter-signal correlation.</a:t>
            </a:r>
            <a:endParaRPr>
              <a:latin typeface="Arial"/>
              <a:ea typeface="Arial"/>
              <a:cs typeface="Arial"/>
              <a:sym typeface="Arial"/>
            </a:endParaRPr>
          </a:p>
          <a:p>
            <a:pPr indent="-304800" lvl="0" marL="457200" rtl="0" algn="l">
              <a:spcBef>
                <a:spcPts val="0"/>
              </a:spcBef>
              <a:spcAft>
                <a:spcPts val="0"/>
              </a:spcAft>
              <a:buSzPts val="1200"/>
              <a:buFont typeface="Arial"/>
              <a:buChar char="●"/>
            </a:pPr>
            <a:r>
              <a:rPr lang="en">
                <a:latin typeface="Arial"/>
                <a:ea typeface="Arial"/>
                <a:cs typeface="Arial"/>
                <a:sym typeface="Arial"/>
              </a:rPr>
              <a:t>Softmax-weighted approach ensures optimal performance by emphasizing the best-performing (recent 6 months) signal component.</a:t>
            </a:r>
            <a:endParaRPr>
              <a:latin typeface="Arial"/>
              <a:ea typeface="Arial"/>
              <a:cs typeface="Arial"/>
              <a:sym typeface="Arial"/>
            </a:endParaRPr>
          </a:p>
          <a:p>
            <a:pPr indent="-304800" lvl="0" marL="457200" rtl="0" algn="l">
              <a:spcBef>
                <a:spcPts val="0"/>
              </a:spcBef>
              <a:spcAft>
                <a:spcPts val="0"/>
              </a:spcAft>
              <a:buSzPts val="1200"/>
              <a:buFont typeface="Arial"/>
              <a:buChar char="●"/>
            </a:pPr>
            <a:r>
              <a:rPr lang="en">
                <a:latin typeface="Arial"/>
                <a:ea typeface="Arial"/>
                <a:cs typeface="Arial"/>
                <a:sym typeface="Arial"/>
              </a:rPr>
              <a:t>Backtest the signal on NG1 </a:t>
            </a:r>
            <a:r>
              <a:rPr lang="en">
                <a:solidFill>
                  <a:schemeClr val="dk2"/>
                </a:solidFill>
                <a:latin typeface="Arial"/>
                <a:ea typeface="Arial"/>
                <a:cs typeface="Arial"/>
                <a:sym typeface="Arial"/>
              </a:rPr>
              <a:t>(apply the </a:t>
            </a:r>
            <a:r>
              <a:rPr b="1" lang="en">
                <a:solidFill>
                  <a:srgbClr val="57068C"/>
                </a:solidFill>
                <a:latin typeface="Arial"/>
                <a:ea typeface="Arial"/>
                <a:cs typeface="Arial"/>
                <a:sym typeface="Arial"/>
              </a:rPr>
              <a:t>same signal</a:t>
            </a:r>
            <a:r>
              <a:rPr lang="en">
                <a:solidFill>
                  <a:schemeClr val="dk2"/>
                </a:solidFill>
                <a:latin typeface="Arial"/>
                <a:ea typeface="Arial"/>
                <a:cs typeface="Arial"/>
                <a:sym typeface="Arial"/>
              </a:rPr>
              <a:t> to both </a:t>
            </a:r>
            <a:r>
              <a:rPr b="1" lang="en">
                <a:solidFill>
                  <a:srgbClr val="57068C"/>
                </a:solidFill>
                <a:latin typeface="Arial"/>
                <a:ea typeface="Arial"/>
                <a:cs typeface="Arial"/>
                <a:sym typeface="Arial"/>
              </a:rPr>
              <a:t>full-sample and recent-period</a:t>
            </a:r>
            <a:r>
              <a:rPr lang="en">
                <a:solidFill>
                  <a:schemeClr val="dk2"/>
                </a:solidFill>
                <a:latin typeface="Arial"/>
                <a:ea typeface="Arial"/>
                <a:cs typeface="Arial"/>
                <a:sym typeface="Arial"/>
              </a:rPr>
              <a:t>) </a:t>
            </a:r>
            <a:r>
              <a:rPr lang="en">
                <a:latin typeface="Arial"/>
                <a:ea typeface="Arial"/>
                <a:cs typeface="Arial"/>
                <a:sym typeface="Arial"/>
              </a:rPr>
              <a:t>with three holding periods (</a:t>
            </a:r>
            <a:r>
              <a:rPr lang="en">
                <a:solidFill>
                  <a:srgbClr val="000000"/>
                </a:solidFill>
                <a:latin typeface="Arial"/>
                <a:ea typeface="Arial"/>
                <a:cs typeface="Arial"/>
                <a:sym typeface="Arial"/>
              </a:rPr>
              <a:t>e.g., 1, 5, 10 days) to assess the robustness of our signal.</a:t>
            </a:r>
            <a:endParaRPr>
              <a:latin typeface="Arial"/>
              <a:ea typeface="Arial"/>
              <a:cs typeface="Arial"/>
              <a:sym typeface="Arial"/>
            </a:endParaRPr>
          </a:p>
          <a:p>
            <a:pPr indent="0" lvl="0" marL="0" rtl="0" algn="l">
              <a:spcBef>
                <a:spcPts val="1600"/>
              </a:spcBef>
              <a:spcAft>
                <a:spcPts val="0"/>
              </a:spcAft>
              <a:buNone/>
            </a:pPr>
            <a:r>
              <a:rPr b="1" lang="en" sz="1400">
                <a:latin typeface="Arial"/>
                <a:ea typeface="Arial"/>
                <a:cs typeface="Arial"/>
                <a:sym typeface="Arial"/>
              </a:rPr>
              <a:t>Key results</a:t>
            </a:r>
            <a:endParaRPr b="1" sz="1400">
              <a:latin typeface="Arial"/>
              <a:ea typeface="Arial"/>
              <a:cs typeface="Arial"/>
              <a:sym typeface="Arial"/>
            </a:endParaRPr>
          </a:p>
          <a:p>
            <a:pPr indent="-304800" lvl="0" marL="457200" rtl="0" algn="l">
              <a:spcBef>
                <a:spcPts val="1600"/>
              </a:spcBef>
              <a:spcAft>
                <a:spcPts val="0"/>
              </a:spcAft>
              <a:buSzPts val="1200"/>
              <a:buFont typeface="Arial"/>
              <a:buChar char="●"/>
            </a:pPr>
            <a:r>
              <a:rPr lang="en">
                <a:latin typeface="Arial"/>
                <a:ea typeface="Arial"/>
                <a:cs typeface="Arial"/>
                <a:sym typeface="Arial"/>
              </a:rPr>
              <a:t>The full-sample backtesting (</a:t>
            </a:r>
            <a:r>
              <a:rPr b="1" lang="en">
                <a:solidFill>
                  <a:srgbClr val="57068C"/>
                </a:solidFill>
                <a:latin typeface="Arial"/>
                <a:ea typeface="Arial"/>
                <a:cs typeface="Arial"/>
                <a:sym typeface="Arial"/>
              </a:rPr>
              <a:t>10 days </a:t>
            </a:r>
            <a:r>
              <a:rPr b="1" lang="en">
                <a:solidFill>
                  <a:srgbClr val="57068C"/>
                </a:solidFill>
                <a:latin typeface="Arial"/>
                <a:ea typeface="Arial"/>
                <a:cs typeface="Arial"/>
                <a:sym typeface="Arial"/>
              </a:rPr>
              <a:t>holding</a:t>
            </a:r>
            <a:r>
              <a:rPr b="1" lang="en">
                <a:solidFill>
                  <a:srgbClr val="57068C"/>
                </a:solidFill>
                <a:latin typeface="Arial"/>
                <a:ea typeface="Arial"/>
                <a:cs typeface="Arial"/>
                <a:sym typeface="Arial"/>
              </a:rPr>
              <a:t> period</a:t>
            </a:r>
            <a:r>
              <a:rPr lang="en">
                <a:latin typeface="Arial"/>
                <a:ea typeface="Arial"/>
                <a:cs typeface="Arial"/>
                <a:sym typeface="Arial"/>
              </a:rPr>
              <a:t>) demonstrates the strategy’s ability to deliver stable cumulative returns with low volatility, minimal drawdowns, and cost efficiency.</a:t>
            </a:r>
            <a:endParaRPr>
              <a:latin typeface="Arial"/>
              <a:ea typeface="Arial"/>
              <a:cs typeface="Arial"/>
              <a:sym typeface="Arial"/>
            </a:endParaRPr>
          </a:p>
          <a:p>
            <a:pPr indent="-304800" lvl="0" marL="457200" rtl="0" algn="l">
              <a:spcBef>
                <a:spcPts val="0"/>
              </a:spcBef>
              <a:spcAft>
                <a:spcPts val="0"/>
              </a:spcAft>
              <a:buSzPts val="1200"/>
              <a:buFont typeface="Arial"/>
              <a:buChar char="●"/>
            </a:pPr>
            <a:r>
              <a:rPr lang="en">
                <a:latin typeface="Arial"/>
                <a:ea typeface="Arial"/>
                <a:cs typeface="Arial"/>
                <a:sym typeface="Arial"/>
              </a:rPr>
              <a:t>The recent-period backtesting </a:t>
            </a:r>
            <a:r>
              <a:rPr lang="en">
                <a:solidFill>
                  <a:schemeClr val="dk2"/>
                </a:solidFill>
                <a:latin typeface="Arial"/>
                <a:ea typeface="Arial"/>
                <a:cs typeface="Arial"/>
                <a:sym typeface="Arial"/>
              </a:rPr>
              <a:t>(</a:t>
            </a:r>
            <a:r>
              <a:rPr b="1" lang="en">
                <a:solidFill>
                  <a:srgbClr val="57068C"/>
                </a:solidFill>
                <a:latin typeface="Arial"/>
                <a:ea typeface="Arial"/>
                <a:cs typeface="Arial"/>
                <a:sym typeface="Arial"/>
              </a:rPr>
              <a:t>10 days holding period</a:t>
            </a:r>
            <a:r>
              <a:rPr lang="en">
                <a:solidFill>
                  <a:schemeClr val="dk2"/>
                </a:solidFill>
                <a:latin typeface="Arial"/>
                <a:ea typeface="Arial"/>
                <a:cs typeface="Arial"/>
                <a:sym typeface="Arial"/>
              </a:rPr>
              <a:t>) </a:t>
            </a:r>
            <a:r>
              <a:rPr lang="en">
                <a:latin typeface="Arial"/>
                <a:ea typeface="Arial"/>
                <a:cs typeface="Arial"/>
                <a:sym typeface="Arial"/>
              </a:rPr>
              <a:t>achieved consistent returns with strong risk-adjusted metrics (Sharpe Ratio 1.1 post-2020) while managing transaction costs.</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