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ina" charset="1" panose="02000503000000000000"/>
      <p:regular r:id="rId19"/>
    </p:embeddedFont>
    <p:embeddedFont>
      <p:font typeface="Canva Sans" charset="1" panose="020B0503030501040103"/>
      <p:regular r:id="rId20"/>
    </p:embeddedFont>
    <p:embeddedFont>
      <p:font typeface="Mina Bold" charset="1" panose="02000803000000000000"/>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 Id="rId8" Target="../media/image7.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40288" y="0"/>
            <a:ext cx="10305738" cy="10287000"/>
          </a:xfrm>
          <a:custGeom>
            <a:avLst/>
            <a:gdLst/>
            <a:ahLst/>
            <a:cxnLst/>
            <a:rect r="r" b="b" t="t" l="l"/>
            <a:pathLst>
              <a:path h="10287000" w="10305738">
                <a:moveTo>
                  <a:pt x="0" y="0"/>
                </a:moveTo>
                <a:lnTo>
                  <a:pt x="10305738" y="0"/>
                </a:lnTo>
                <a:lnTo>
                  <a:pt x="10305738" y="10287000"/>
                </a:lnTo>
                <a:lnTo>
                  <a:pt x="0" y="102870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0"/>
            <a:ext cx="10305738" cy="10287000"/>
          </a:xfrm>
          <a:custGeom>
            <a:avLst/>
            <a:gdLst/>
            <a:ahLst/>
            <a:cxnLst/>
            <a:rect r="r" b="b" t="t" l="l"/>
            <a:pathLst>
              <a:path h="10287000" w="10305738">
                <a:moveTo>
                  <a:pt x="0" y="0"/>
                </a:moveTo>
                <a:lnTo>
                  <a:pt x="10305738" y="0"/>
                </a:lnTo>
                <a:lnTo>
                  <a:pt x="10305738" y="10287000"/>
                </a:lnTo>
                <a:lnTo>
                  <a:pt x="0" y="102870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785314" y="1118079"/>
            <a:ext cx="209307" cy="229778"/>
          </a:xfrm>
          <a:custGeom>
            <a:avLst/>
            <a:gdLst/>
            <a:ahLst/>
            <a:cxnLst/>
            <a:rect r="r" b="b" t="t" l="l"/>
            <a:pathLst>
              <a:path h="229778" w="209307">
                <a:moveTo>
                  <a:pt x="0" y="0"/>
                </a:moveTo>
                <a:lnTo>
                  <a:pt x="209307" y="0"/>
                </a:lnTo>
                <a:lnTo>
                  <a:pt x="209307" y="229778"/>
                </a:lnTo>
                <a:lnTo>
                  <a:pt x="0" y="229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843229" y="3199281"/>
            <a:ext cx="3942084" cy="4479291"/>
          </a:xfrm>
          <a:custGeom>
            <a:avLst/>
            <a:gdLst/>
            <a:ahLst/>
            <a:cxnLst/>
            <a:rect r="r" b="b" t="t" l="l"/>
            <a:pathLst>
              <a:path h="4479291" w="3942084">
                <a:moveTo>
                  <a:pt x="0" y="0"/>
                </a:moveTo>
                <a:lnTo>
                  <a:pt x="3942085" y="0"/>
                </a:lnTo>
                <a:lnTo>
                  <a:pt x="3942085" y="4479291"/>
                </a:lnTo>
                <a:lnTo>
                  <a:pt x="0" y="4479291"/>
                </a:lnTo>
                <a:lnTo>
                  <a:pt x="0" y="0"/>
                </a:lnTo>
                <a:close/>
              </a:path>
            </a:pathLst>
          </a:custGeom>
          <a:blipFill>
            <a:blip r:embed="rId6"/>
            <a:stretch>
              <a:fillRect l="-6298" t="-20206" r="0" b="-20206"/>
            </a:stretch>
          </a:blipFill>
        </p:spPr>
      </p:sp>
      <p:sp>
        <p:nvSpPr>
          <p:cNvPr name="Freeform 6" id="6"/>
          <p:cNvSpPr/>
          <p:nvPr/>
        </p:nvSpPr>
        <p:spPr>
          <a:xfrm flipH="false" flipV="false" rot="0">
            <a:off x="6992959" y="3211151"/>
            <a:ext cx="4101699" cy="4467421"/>
          </a:xfrm>
          <a:custGeom>
            <a:avLst/>
            <a:gdLst/>
            <a:ahLst/>
            <a:cxnLst/>
            <a:rect r="r" b="b" t="t" l="l"/>
            <a:pathLst>
              <a:path h="4467421" w="4101699">
                <a:moveTo>
                  <a:pt x="0" y="0"/>
                </a:moveTo>
                <a:lnTo>
                  <a:pt x="4101699" y="0"/>
                </a:lnTo>
                <a:lnTo>
                  <a:pt x="4101699" y="4467421"/>
                </a:lnTo>
                <a:lnTo>
                  <a:pt x="0" y="4467421"/>
                </a:lnTo>
                <a:lnTo>
                  <a:pt x="0" y="0"/>
                </a:lnTo>
                <a:close/>
              </a:path>
            </a:pathLst>
          </a:custGeom>
          <a:blipFill>
            <a:blip r:embed="rId7"/>
            <a:stretch>
              <a:fillRect l="-2677" t="0" r="-823" b="-26492"/>
            </a:stretch>
          </a:blipFill>
        </p:spPr>
      </p:sp>
      <p:sp>
        <p:nvSpPr>
          <p:cNvPr name="Freeform 7" id="7"/>
          <p:cNvSpPr/>
          <p:nvPr/>
        </p:nvSpPr>
        <p:spPr>
          <a:xfrm flipH="false" flipV="false" rot="0">
            <a:off x="1386122" y="3214753"/>
            <a:ext cx="4230982" cy="4463819"/>
          </a:xfrm>
          <a:custGeom>
            <a:avLst/>
            <a:gdLst/>
            <a:ahLst/>
            <a:cxnLst/>
            <a:rect r="r" b="b" t="t" l="l"/>
            <a:pathLst>
              <a:path h="4463819" w="4230982">
                <a:moveTo>
                  <a:pt x="0" y="0"/>
                </a:moveTo>
                <a:lnTo>
                  <a:pt x="4230981" y="0"/>
                </a:lnTo>
                <a:lnTo>
                  <a:pt x="4230981" y="4463819"/>
                </a:lnTo>
                <a:lnTo>
                  <a:pt x="0" y="4463819"/>
                </a:lnTo>
                <a:lnTo>
                  <a:pt x="0" y="0"/>
                </a:lnTo>
                <a:close/>
              </a:path>
            </a:pathLst>
          </a:custGeom>
          <a:blipFill>
            <a:blip r:embed="rId8"/>
            <a:stretch>
              <a:fillRect l="0" t="0" r="0" b="0"/>
            </a:stretch>
          </a:blipFill>
        </p:spPr>
      </p:sp>
      <p:sp>
        <p:nvSpPr>
          <p:cNvPr name="TextBox 8" id="8"/>
          <p:cNvSpPr txBox="true"/>
          <p:nvPr/>
        </p:nvSpPr>
        <p:spPr>
          <a:xfrm rot="0">
            <a:off x="2075597" y="733425"/>
            <a:ext cx="13286035" cy="2465856"/>
          </a:xfrm>
          <a:prstGeom prst="rect">
            <a:avLst/>
          </a:prstGeom>
        </p:spPr>
        <p:txBody>
          <a:bodyPr anchor="t" rtlCol="false" tIns="0" lIns="0" bIns="0" rIns="0">
            <a:spAutoFit/>
          </a:bodyPr>
          <a:lstStyle/>
          <a:p>
            <a:pPr algn="ctr">
              <a:lnSpc>
                <a:spcPts val="20233"/>
              </a:lnSpc>
            </a:pPr>
            <a:r>
              <a:rPr lang="en-US" sz="14452">
                <a:solidFill>
                  <a:srgbClr val="FFFFFF"/>
                </a:solidFill>
                <a:latin typeface="Mina"/>
                <a:ea typeface="Mina"/>
                <a:cs typeface="Mina"/>
                <a:sym typeface="Mina"/>
              </a:rPr>
              <a:t>Our Team</a:t>
            </a:r>
          </a:p>
        </p:txBody>
      </p:sp>
      <p:sp>
        <p:nvSpPr>
          <p:cNvPr name="TextBox 9" id="9"/>
          <p:cNvSpPr txBox="true"/>
          <p:nvPr/>
        </p:nvSpPr>
        <p:spPr>
          <a:xfrm rot="0">
            <a:off x="1386122" y="7825970"/>
            <a:ext cx="4368989" cy="2066926"/>
          </a:xfrm>
          <a:prstGeom prst="rect">
            <a:avLst/>
          </a:prstGeom>
        </p:spPr>
        <p:txBody>
          <a:bodyPr anchor="t" rtlCol="false" tIns="0" lIns="0" bIns="0" rIns="0">
            <a:spAutoFit/>
          </a:bodyPr>
          <a:lstStyle/>
          <a:p>
            <a:pPr algn="ctr">
              <a:lnSpc>
                <a:spcPts val="4199"/>
              </a:lnSpc>
            </a:pPr>
            <a:r>
              <a:rPr lang="en-US" sz="2999">
                <a:solidFill>
                  <a:srgbClr val="FFFFFF"/>
                </a:solidFill>
                <a:latin typeface="Canva Sans"/>
                <a:ea typeface="Canva Sans"/>
                <a:cs typeface="Canva Sans"/>
                <a:sym typeface="Canva Sans"/>
              </a:rPr>
              <a:t>Harsha Siriki</a:t>
            </a:r>
          </a:p>
          <a:p>
            <a:pPr algn="ctr">
              <a:lnSpc>
                <a:spcPts val="4199"/>
              </a:lnSpc>
              <a:spcBef>
                <a:spcPct val="0"/>
              </a:spcBef>
            </a:pPr>
            <a:r>
              <a:rPr lang="en-US" sz="2999">
                <a:solidFill>
                  <a:srgbClr val="FFFFFF"/>
                </a:solidFill>
                <a:latin typeface="Canva Sans"/>
                <a:ea typeface="Canva Sans"/>
                <a:cs typeface="Canva Sans"/>
                <a:sym typeface="Canva Sans"/>
              </a:rPr>
              <a:t>Blockchain Developer, Front End Developer</a:t>
            </a:r>
          </a:p>
          <a:p>
            <a:pPr algn="ctr">
              <a:lnSpc>
                <a:spcPts val="4199"/>
              </a:lnSpc>
              <a:spcBef>
                <a:spcPct val="0"/>
              </a:spcBef>
            </a:pPr>
            <a:r>
              <a:rPr lang="en-US" sz="2999">
                <a:solidFill>
                  <a:srgbClr val="FFFFFF"/>
                </a:solidFill>
                <a:latin typeface="Canva Sans"/>
                <a:ea typeface="Canva Sans"/>
                <a:cs typeface="Canva Sans"/>
                <a:sym typeface="Canva Sans"/>
              </a:rPr>
              <a:t>Recent Graduate</a:t>
            </a:r>
          </a:p>
        </p:txBody>
      </p:sp>
      <p:sp>
        <p:nvSpPr>
          <p:cNvPr name="TextBox 10" id="10"/>
          <p:cNvSpPr txBox="true"/>
          <p:nvPr/>
        </p:nvSpPr>
        <p:spPr>
          <a:xfrm rot="0">
            <a:off x="12081444" y="7825970"/>
            <a:ext cx="5788380" cy="2066926"/>
          </a:xfrm>
          <a:prstGeom prst="rect">
            <a:avLst/>
          </a:prstGeom>
        </p:spPr>
        <p:txBody>
          <a:bodyPr anchor="t" rtlCol="false" tIns="0" lIns="0" bIns="0" rIns="0">
            <a:spAutoFit/>
          </a:bodyPr>
          <a:lstStyle/>
          <a:p>
            <a:pPr algn="ctr">
              <a:lnSpc>
                <a:spcPts val="4199"/>
              </a:lnSpc>
            </a:pPr>
            <a:r>
              <a:rPr lang="en-US" sz="2999">
                <a:solidFill>
                  <a:srgbClr val="FFFFFF"/>
                </a:solidFill>
                <a:latin typeface="Canva Sans"/>
                <a:ea typeface="Canva Sans"/>
                <a:cs typeface="Canva Sans"/>
                <a:sym typeface="Canva Sans"/>
              </a:rPr>
              <a:t>Gagan Veginati</a:t>
            </a:r>
          </a:p>
          <a:p>
            <a:pPr algn="ctr">
              <a:lnSpc>
                <a:spcPts val="4199"/>
              </a:lnSpc>
              <a:spcBef>
                <a:spcPct val="0"/>
              </a:spcBef>
            </a:pPr>
            <a:r>
              <a:rPr lang="en-US" sz="2999">
                <a:solidFill>
                  <a:srgbClr val="FFFFFF"/>
                </a:solidFill>
                <a:latin typeface="Canva Sans"/>
                <a:ea typeface="Canva Sans"/>
                <a:cs typeface="Canva Sans"/>
                <a:sym typeface="Canva Sans"/>
              </a:rPr>
              <a:t>Machine Learning Developer</a:t>
            </a:r>
          </a:p>
          <a:p>
            <a:pPr algn="ctr">
              <a:lnSpc>
                <a:spcPts val="4199"/>
              </a:lnSpc>
              <a:spcBef>
                <a:spcPct val="0"/>
              </a:spcBef>
            </a:pPr>
            <a:r>
              <a:rPr lang="en-US" sz="2999">
                <a:solidFill>
                  <a:srgbClr val="FFFFFF"/>
                </a:solidFill>
                <a:latin typeface="Canva Sans"/>
                <a:ea typeface="Canva Sans"/>
                <a:cs typeface="Canva Sans"/>
                <a:sym typeface="Canva Sans"/>
              </a:rPr>
              <a:t>Graduate Student, Boston University</a:t>
            </a:r>
          </a:p>
        </p:txBody>
      </p:sp>
      <p:sp>
        <p:nvSpPr>
          <p:cNvPr name="TextBox 11" id="11"/>
          <p:cNvSpPr txBox="true"/>
          <p:nvPr/>
        </p:nvSpPr>
        <p:spPr>
          <a:xfrm rot="0">
            <a:off x="6391880" y="8087908"/>
            <a:ext cx="5504240" cy="1543051"/>
          </a:xfrm>
          <a:prstGeom prst="rect">
            <a:avLst/>
          </a:prstGeom>
        </p:spPr>
        <p:txBody>
          <a:bodyPr anchor="t" rtlCol="false" tIns="0" lIns="0" bIns="0" rIns="0">
            <a:spAutoFit/>
          </a:bodyPr>
          <a:lstStyle/>
          <a:p>
            <a:pPr algn="ctr">
              <a:lnSpc>
                <a:spcPts val="4199"/>
              </a:lnSpc>
            </a:pPr>
            <a:r>
              <a:rPr lang="en-US" sz="2999">
                <a:solidFill>
                  <a:srgbClr val="FFFFFF"/>
                </a:solidFill>
                <a:latin typeface="Canva Sans"/>
                <a:ea typeface="Canva Sans"/>
                <a:cs typeface="Canva Sans"/>
                <a:sym typeface="Canva Sans"/>
              </a:rPr>
              <a:t>Alexandra Ciupahina</a:t>
            </a:r>
          </a:p>
          <a:p>
            <a:pPr algn="ctr">
              <a:lnSpc>
                <a:spcPts val="4199"/>
              </a:lnSpc>
              <a:spcBef>
                <a:spcPct val="0"/>
              </a:spcBef>
            </a:pPr>
            <a:r>
              <a:rPr lang="en-US" sz="2999">
                <a:solidFill>
                  <a:srgbClr val="FFFFFF"/>
                </a:solidFill>
                <a:latin typeface="Canva Sans"/>
                <a:ea typeface="Canva Sans"/>
                <a:cs typeface="Canva Sans"/>
                <a:sym typeface="Canva Sans"/>
              </a:rPr>
              <a:t>Team Lead, MLOps Architect</a:t>
            </a:r>
          </a:p>
          <a:p>
            <a:pPr algn="ctr">
              <a:lnSpc>
                <a:spcPts val="4199"/>
              </a:lnSpc>
              <a:spcBef>
                <a:spcPct val="0"/>
              </a:spcBef>
            </a:pPr>
            <a:r>
              <a:rPr lang="en-US" sz="2999">
                <a:solidFill>
                  <a:srgbClr val="FFFFFF"/>
                </a:solidFill>
                <a:latin typeface="Canva Sans"/>
                <a:ea typeface="Canva Sans"/>
                <a:cs typeface="Canva Sans"/>
                <a:sym typeface="Canva Sans"/>
              </a:rPr>
              <a:t>Slalom Consulting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8100000">
            <a:off x="9362433" y="501356"/>
            <a:ext cx="9364319" cy="10563953"/>
            <a:chOff x="0" y="0"/>
            <a:chExt cx="2466323" cy="2782276"/>
          </a:xfrm>
        </p:grpSpPr>
        <p:sp>
          <p:nvSpPr>
            <p:cNvPr name="Freeform 3" id="3"/>
            <p:cNvSpPr/>
            <p:nvPr/>
          </p:nvSpPr>
          <p:spPr>
            <a:xfrm flipH="false" flipV="false" rot="0">
              <a:off x="0" y="0"/>
              <a:ext cx="2466323" cy="2782276"/>
            </a:xfrm>
            <a:custGeom>
              <a:avLst/>
              <a:gdLst/>
              <a:ahLst/>
              <a:cxnLst/>
              <a:rect r="r" b="b" t="t" l="l"/>
              <a:pathLst>
                <a:path h="2782276" w="2466323">
                  <a:moveTo>
                    <a:pt x="46298" y="0"/>
                  </a:moveTo>
                  <a:lnTo>
                    <a:pt x="2420025" y="0"/>
                  </a:lnTo>
                  <a:cubicBezTo>
                    <a:pt x="2432304" y="0"/>
                    <a:pt x="2444080" y="4878"/>
                    <a:pt x="2452762" y="13560"/>
                  </a:cubicBezTo>
                  <a:cubicBezTo>
                    <a:pt x="2461445" y="22243"/>
                    <a:pt x="2466323" y="34019"/>
                    <a:pt x="2466323" y="46298"/>
                  </a:cubicBezTo>
                  <a:lnTo>
                    <a:pt x="2466323" y="2735978"/>
                  </a:lnTo>
                  <a:cubicBezTo>
                    <a:pt x="2466323" y="2761547"/>
                    <a:pt x="2445595" y="2782276"/>
                    <a:pt x="2420025" y="2782276"/>
                  </a:cubicBezTo>
                  <a:lnTo>
                    <a:pt x="46298" y="2782276"/>
                  </a:lnTo>
                  <a:cubicBezTo>
                    <a:pt x="20728" y="2782276"/>
                    <a:pt x="0" y="2761547"/>
                    <a:pt x="0" y="2735978"/>
                  </a:cubicBezTo>
                  <a:lnTo>
                    <a:pt x="0" y="46298"/>
                  </a:lnTo>
                  <a:cubicBezTo>
                    <a:pt x="0" y="20728"/>
                    <a:pt x="20728" y="0"/>
                    <a:pt x="46298" y="0"/>
                  </a:cubicBezTo>
                  <a:close/>
                </a:path>
              </a:pathLst>
            </a:custGeom>
            <a:gradFill rotWithShape="true">
              <a:gsLst>
                <a:gs pos="0">
                  <a:srgbClr val="5C3BFF">
                    <a:alpha val="100000"/>
                  </a:srgbClr>
                </a:gs>
                <a:gs pos="100000">
                  <a:srgbClr val="B664FF">
                    <a:alpha val="100000"/>
                  </a:srgbClr>
                </a:gs>
              </a:gsLst>
              <a:path path="circle">
                <a:fillToRect l="0" r="100000" t="0" b="100000"/>
              </a:path>
              <a:tileRect r="0" l="-100000" b="0" t="-100000"/>
            </a:gradFill>
          </p:spPr>
        </p:sp>
        <p:sp>
          <p:nvSpPr>
            <p:cNvPr name="TextBox 4" id="4"/>
            <p:cNvSpPr txBox="true"/>
            <p:nvPr/>
          </p:nvSpPr>
          <p:spPr>
            <a:xfrm>
              <a:off x="0" y="-38100"/>
              <a:ext cx="2466323" cy="28203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07073" y="2489335"/>
            <a:ext cx="14469256" cy="5251180"/>
          </a:xfrm>
          <a:prstGeom prst="rect">
            <a:avLst/>
          </a:prstGeom>
        </p:spPr>
        <p:txBody>
          <a:bodyPr anchor="t" rtlCol="false" tIns="0" lIns="0" bIns="0" rIns="0">
            <a:spAutoFit/>
          </a:bodyPr>
          <a:lstStyle/>
          <a:p>
            <a:pPr algn="just">
              <a:lnSpc>
                <a:spcPts val="3514"/>
              </a:lnSpc>
            </a:pPr>
            <a:r>
              <a:rPr lang="en-US" sz="2510">
                <a:solidFill>
                  <a:srgbClr val="FFFFFF"/>
                </a:solidFill>
                <a:latin typeface="Canva Sans"/>
                <a:ea typeface="Canva Sans"/>
                <a:cs typeface="Canva Sans"/>
                <a:sym typeface="Canva Sans"/>
              </a:rPr>
              <a:t>The O2 Oracle API is used to </a:t>
            </a:r>
            <a:r>
              <a:rPr lang="en-US" sz="2510" b="true">
                <a:solidFill>
                  <a:srgbClr val="FFFFFF"/>
                </a:solidFill>
                <a:latin typeface="Canva Sans Bold"/>
                <a:ea typeface="Canva Sans Bold"/>
                <a:cs typeface="Canva Sans Bold"/>
                <a:sym typeface="Canva Sans Bold"/>
              </a:rPr>
              <a:t>securely transmit model performance metrics and metadata</a:t>
            </a:r>
            <a:r>
              <a:rPr lang="en-US" sz="2510">
                <a:solidFill>
                  <a:srgbClr val="FFFFFF"/>
                </a:solidFill>
                <a:latin typeface="Canva Sans"/>
                <a:ea typeface="Canva Sans"/>
                <a:cs typeface="Canva Sans"/>
                <a:sym typeface="Canva Sans"/>
              </a:rPr>
              <a:t> from cloud-based ML pipelines to the Forte blockchain. This</a:t>
            </a:r>
            <a:r>
              <a:rPr lang="en-US" sz="2510">
                <a:solidFill>
                  <a:srgbClr val="FFFFFF"/>
                </a:solidFill>
                <a:latin typeface="Canva Sans"/>
                <a:ea typeface="Canva Sans"/>
                <a:cs typeface="Canva Sans"/>
                <a:sym typeface="Canva Sans"/>
              </a:rPr>
              <a:t> API</a:t>
            </a:r>
            <a:r>
              <a:rPr lang="en-US" sz="2510">
                <a:solidFill>
                  <a:srgbClr val="FFFFFF"/>
                </a:solidFill>
                <a:latin typeface="Canva Sans"/>
                <a:ea typeface="Canva Sans"/>
                <a:cs typeface="Canva Sans"/>
                <a:sym typeface="Canva Sans"/>
              </a:rPr>
              <a:t> supports:</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Metric submission (e.g., validation accuracy, latency, drift)</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Metadata logging (e.g., training data info, model version, timestamps)</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Decision flag retrieval, allowing pipelines to react to governance outcomes</a:t>
            </a:r>
          </a:p>
          <a:p>
            <a:pPr algn="just">
              <a:lnSpc>
                <a:spcPts val="3514"/>
              </a:lnSpc>
            </a:pPr>
            <a:r>
              <a:rPr lang="en-US" sz="2510">
                <a:solidFill>
                  <a:srgbClr val="FFFFFF"/>
                </a:solidFill>
                <a:latin typeface="Canva Sans"/>
                <a:ea typeface="Canva Sans"/>
                <a:cs typeface="Canva Sans"/>
                <a:sym typeface="Canva Sans"/>
              </a:rPr>
              <a:t>The Oracle lay</a:t>
            </a:r>
            <a:r>
              <a:rPr lang="en-US" sz="2510">
                <a:solidFill>
                  <a:srgbClr val="FFFFFF"/>
                </a:solidFill>
                <a:latin typeface="Canva Sans"/>
                <a:ea typeface="Canva Sans"/>
                <a:cs typeface="Canva Sans"/>
                <a:sym typeface="Canva Sans"/>
              </a:rPr>
              <a:t>er ensures integrity and synchronization between off-chain ML environments (eg. Sagemaker, Jupyter Notebooks, VertexAI) and the blockchain.</a:t>
            </a:r>
          </a:p>
          <a:p>
            <a:pPr algn="just">
              <a:lnSpc>
                <a:spcPts val="3514"/>
              </a:lnSpc>
            </a:pPr>
          </a:p>
          <a:p>
            <a:pPr algn="just">
              <a:lnSpc>
                <a:spcPts val="3514"/>
              </a:lnSpc>
            </a:pPr>
          </a:p>
          <a:p>
            <a:pPr algn="just">
              <a:lnSpc>
                <a:spcPts val="3514"/>
              </a:lnSpc>
            </a:pPr>
          </a:p>
          <a:p>
            <a:pPr algn="just">
              <a:lnSpc>
                <a:spcPts val="3514"/>
              </a:lnSpc>
            </a:pPr>
          </a:p>
          <a:p>
            <a:pPr algn="just">
              <a:lnSpc>
                <a:spcPts val="3514"/>
              </a:lnSpc>
            </a:pPr>
          </a:p>
        </p:txBody>
      </p:sp>
      <p:sp>
        <p:nvSpPr>
          <p:cNvPr name="Freeform 6" id="6"/>
          <p:cNvSpPr/>
          <p:nvPr/>
        </p:nvSpPr>
        <p:spPr>
          <a:xfrm flipH="false" flipV="false" rot="0">
            <a:off x="1507073" y="5783332"/>
            <a:ext cx="15752227" cy="4292482"/>
          </a:xfrm>
          <a:custGeom>
            <a:avLst/>
            <a:gdLst/>
            <a:ahLst/>
            <a:cxnLst/>
            <a:rect r="r" b="b" t="t" l="l"/>
            <a:pathLst>
              <a:path h="4292482" w="15752227">
                <a:moveTo>
                  <a:pt x="0" y="0"/>
                </a:moveTo>
                <a:lnTo>
                  <a:pt x="15752227" y="0"/>
                </a:lnTo>
                <a:lnTo>
                  <a:pt x="15752227" y="4292482"/>
                </a:lnTo>
                <a:lnTo>
                  <a:pt x="0" y="4292482"/>
                </a:lnTo>
                <a:lnTo>
                  <a:pt x="0" y="0"/>
                </a:lnTo>
                <a:close/>
              </a:path>
            </a:pathLst>
          </a:custGeom>
          <a:blipFill>
            <a:blip r:embed="rId2"/>
            <a:stretch>
              <a:fillRect l="0" t="0" r="0" b="0"/>
            </a:stretch>
          </a:blipFill>
        </p:spPr>
      </p:sp>
      <p:sp>
        <p:nvSpPr>
          <p:cNvPr name="TextBox 7" id="7"/>
          <p:cNvSpPr txBox="true"/>
          <p:nvPr/>
        </p:nvSpPr>
        <p:spPr>
          <a:xfrm rot="0">
            <a:off x="1507073" y="876300"/>
            <a:ext cx="15459149" cy="1327732"/>
          </a:xfrm>
          <a:prstGeom prst="rect">
            <a:avLst/>
          </a:prstGeom>
        </p:spPr>
        <p:txBody>
          <a:bodyPr anchor="t" rtlCol="false" tIns="0" lIns="0" bIns="0" rIns="0">
            <a:spAutoFit/>
          </a:bodyPr>
          <a:lstStyle/>
          <a:p>
            <a:pPr algn="l">
              <a:lnSpc>
                <a:spcPts val="10817"/>
              </a:lnSpc>
            </a:pPr>
            <a:r>
              <a:rPr lang="en-US" sz="7727" b="true">
                <a:solidFill>
                  <a:srgbClr val="FFFFFF"/>
                </a:solidFill>
                <a:latin typeface="Mina Bold"/>
                <a:ea typeface="Mina Bold"/>
                <a:cs typeface="Mina Bold"/>
                <a:sym typeface="Mina Bold"/>
              </a:rPr>
              <a:t>O2 Oracle API for Metric Ingestion</a:t>
            </a:r>
          </a:p>
        </p:txBody>
      </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8100000">
            <a:off x="9362433" y="501356"/>
            <a:ext cx="9364319" cy="10563953"/>
            <a:chOff x="0" y="0"/>
            <a:chExt cx="2466323" cy="2782276"/>
          </a:xfrm>
        </p:grpSpPr>
        <p:sp>
          <p:nvSpPr>
            <p:cNvPr name="Freeform 3" id="3"/>
            <p:cNvSpPr/>
            <p:nvPr/>
          </p:nvSpPr>
          <p:spPr>
            <a:xfrm flipH="false" flipV="false" rot="0">
              <a:off x="0" y="0"/>
              <a:ext cx="2466323" cy="2782276"/>
            </a:xfrm>
            <a:custGeom>
              <a:avLst/>
              <a:gdLst/>
              <a:ahLst/>
              <a:cxnLst/>
              <a:rect r="r" b="b" t="t" l="l"/>
              <a:pathLst>
                <a:path h="2782276" w="2466323">
                  <a:moveTo>
                    <a:pt x="46298" y="0"/>
                  </a:moveTo>
                  <a:lnTo>
                    <a:pt x="2420025" y="0"/>
                  </a:lnTo>
                  <a:cubicBezTo>
                    <a:pt x="2432304" y="0"/>
                    <a:pt x="2444080" y="4878"/>
                    <a:pt x="2452762" y="13560"/>
                  </a:cubicBezTo>
                  <a:cubicBezTo>
                    <a:pt x="2461445" y="22243"/>
                    <a:pt x="2466323" y="34019"/>
                    <a:pt x="2466323" y="46298"/>
                  </a:cubicBezTo>
                  <a:lnTo>
                    <a:pt x="2466323" y="2735978"/>
                  </a:lnTo>
                  <a:cubicBezTo>
                    <a:pt x="2466323" y="2761547"/>
                    <a:pt x="2445595" y="2782276"/>
                    <a:pt x="2420025" y="2782276"/>
                  </a:cubicBezTo>
                  <a:lnTo>
                    <a:pt x="46298" y="2782276"/>
                  </a:lnTo>
                  <a:cubicBezTo>
                    <a:pt x="20728" y="2782276"/>
                    <a:pt x="0" y="2761547"/>
                    <a:pt x="0" y="2735978"/>
                  </a:cubicBezTo>
                  <a:lnTo>
                    <a:pt x="0" y="46298"/>
                  </a:lnTo>
                  <a:cubicBezTo>
                    <a:pt x="0" y="20728"/>
                    <a:pt x="20728" y="0"/>
                    <a:pt x="46298" y="0"/>
                  </a:cubicBezTo>
                  <a:close/>
                </a:path>
              </a:pathLst>
            </a:custGeom>
            <a:gradFill rotWithShape="true">
              <a:gsLst>
                <a:gs pos="0">
                  <a:srgbClr val="5C3BFF">
                    <a:alpha val="100000"/>
                  </a:srgbClr>
                </a:gs>
                <a:gs pos="100000">
                  <a:srgbClr val="B664FF">
                    <a:alpha val="100000"/>
                  </a:srgbClr>
                </a:gs>
              </a:gsLst>
              <a:path path="circle">
                <a:fillToRect l="0" r="100000" t="0" b="100000"/>
              </a:path>
              <a:tileRect r="0" l="-100000" b="0" t="-100000"/>
            </a:gradFill>
          </p:spPr>
        </p:sp>
        <p:sp>
          <p:nvSpPr>
            <p:cNvPr name="TextBox 4" id="4"/>
            <p:cNvSpPr txBox="true"/>
            <p:nvPr/>
          </p:nvSpPr>
          <p:spPr>
            <a:xfrm>
              <a:off x="0" y="-38100"/>
              <a:ext cx="2466323" cy="28203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07073" y="1509518"/>
            <a:ext cx="15459149" cy="1327732"/>
          </a:xfrm>
          <a:prstGeom prst="rect">
            <a:avLst/>
          </a:prstGeom>
        </p:spPr>
        <p:txBody>
          <a:bodyPr anchor="t" rtlCol="false" tIns="0" lIns="0" bIns="0" rIns="0">
            <a:spAutoFit/>
          </a:bodyPr>
          <a:lstStyle/>
          <a:p>
            <a:pPr algn="ctr">
              <a:lnSpc>
                <a:spcPts val="10817"/>
              </a:lnSpc>
            </a:pPr>
            <a:r>
              <a:rPr lang="en-US" sz="7727" b="true">
                <a:solidFill>
                  <a:srgbClr val="FFFFFF"/>
                </a:solidFill>
                <a:latin typeface="Mina Bold"/>
                <a:ea typeface="Mina Bold"/>
                <a:cs typeface="Mina Bold"/>
                <a:sym typeface="Mina Bold"/>
              </a:rPr>
              <a:t>Decentralized Model Registry</a:t>
            </a:r>
          </a:p>
        </p:txBody>
      </p:sp>
      <p:sp>
        <p:nvSpPr>
          <p:cNvPr name="TextBox 6" id="6"/>
          <p:cNvSpPr txBox="true"/>
          <p:nvPr/>
        </p:nvSpPr>
        <p:spPr>
          <a:xfrm rot="0">
            <a:off x="1507073" y="3123308"/>
            <a:ext cx="14469256" cy="6127480"/>
          </a:xfrm>
          <a:prstGeom prst="rect">
            <a:avLst/>
          </a:prstGeom>
        </p:spPr>
        <p:txBody>
          <a:bodyPr anchor="t" rtlCol="false" tIns="0" lIns="0" bIns="0" rIns="0">
            <a:spAutoFit/>
          </a:bodyPr>
          <a:lstStyle/>
          <a:p>
            <a:pPr algn="just">
              <a:lnSpc>
                <a:spcPts val="3514"/>
              </a:lnSpc>
            </a:pPr>
            <a:r>
              <a:rPr lang="en-US" sz="2510">
                <a:solidFill>
                  <a:srgbClr val="FFFFFF"/>
                </a:solidFill>
                <a:latin typeface="Canva Sans"/>
                <a:ea typeface="Canva Sans"/>
                <a:cs typeface="Canva Sans"/>
                <a:sym typeface="Canva Sans"/>
              </a:rPr>
              <a:t>Every model governed would be registe</a:t>
            </a:r>
            <a:r>
              <a:rPr lang="en-US" sz="2510">
                <a:solidFill>
                  <a:srgbClr val="FFFFFF"/>
                </a:solidFill>
                <a:latin typeface="Canva Sans"/>
                <a:ea typeface="Canva Sans"/>
                <a:cs typeface="Canva Sans"/>
                <a:sym typeface="Canva Sans"/>
              </a:rPr>
              <a:t>red</a:t>
            </a:r>
            <a:r>
              <a:rPr lang="en-US" sz="2510">
                <a:solidFill>
                  <a:srgbClr val="FFFFFF"/>
                </a:solidFill>
                <a:latin typeface="Canva Sans"/>
                <a:ea typeface="Canva Sans"/>
                <a:cs typeface="Canva Sans"/>
                <a:sym typeface="Canva Sans"/>
              </a:rPr>
              <a:t> on-chain to our </a:t>
            </a:r>
            <a:r>
              <a:rPr lang="en-US" sz="2510" b="true">
                <a:solidFill>
                  <a:srgbClr val="FFFFFF"/>
                </a:solidFill>
                <a:latin typeface="Canva Sans Bold"/>
                <a:ea typeface="Canva Sans Bold"/>
                <a:cs typeface="Canva Sans Bold"/>
                <a:sym typeface="Canva Sans Bold"/>
              </a:rPr>
              <a:t>“ML Universe”</a:t>
            </a:r>
            <a:r>
              <a:rPr lang="en-US" sz="2510">
                <a:solidFill>
                  <a:srgbClr val="FFFFFF"/>
                </a:solidFill>
                <a:latin typeface="Canva Sans"/>
                <a:ea typeface="Canva Sans"/>
                <a:cs typeface="Canva Sans"/>
                <a:sym typeface="Canva Sans"/>
              </a:rPr>
              <a:t>, with entrie</a:t>
            </a:r>
            <a:r>
              <a:rPr lang="en-US" sz="2510">
                <a:solidFill>
                  <a:srgbClr val="FFFFFF"/>
                </a:solidFill>
                <a:latin typeface="Canva Sans"/>
                <a:ea typeface="Canva Sans"/>
                <a:cs typeface="Canva Sans"/>
                <a:sym typeface="Canva Sans"/>
              </a:rPr>
              <a:t>s co</a:t>
            </a:r>
            <a:r>
              <a:rPr lang="en-US" sz="2510">
                <a:solidFill>
                  <a:srgbClr val="FFFFFF"/>
                </a:solidFill>
                <a:latin typeface="Canva Sans"/>
                <a:ea typeface="Canva Sans"/>
                <a:cs typeface="Canva Sans"/>
                <a:sym typeface="Canva Sans"/>
              </a:rPr>
              <a:t>ntrolled via policy. This</a:t>
            </a:r>
            <a:r>
              <a:rPr lang="en-US" sz="2510">
                <a:solidFill>
                  <a:srgbClr val="FFFFFF"/>
                </a:solidFill>
                <a:latin typeface="Canva Sans"/>
                <a:ea typeface="Canva Sans"/>
                <a:cs typeface="Canva Sans"/>
                <a:sym typeface="Canva Sans"/>
              </a:rPr>
              <a:t> </a:t>
            </a:r>
            <a:r>
              <a:rPr lang="en-US" sz="2510">
                <a:solidFill>
                  <a:srgbClr val="FFFFFF"/>
                </a:solidFill>
                <a:latin typeface="Canva Sans"/>
                <a:ea typeface="Canva Sans"/>
                <a:cs typeface="Canva Sans"/>
                <a:sym typeface="Canva Sans"/>
              </a:rPr>
              <a:t>registry:</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Tracks model metadata, version history, and decision outcomes</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Allows developers to publish models as</a:t>
            </a:r>
            <a:r>
              <a:rPr lang="en-US" sz="2510">
                <a:solidFill>
                  <a:srgbClr val="FFFFFF"/>
                </a:solidFill>
                <a:latin typeface="Canva Sans"/>
                <a:ea typeface="Canva Sans"/>
                <a:cs typeface="Canva Sans"/>
                <a:sym typeface="Canva Sans"/>
              </a:rPr>
              <a:t> </a:t>
            </a:r>
            <a:r>
              <a:rPr lang="en-US" b="true" sz="2510">
                <a:solidFill>
                  <a:srgbClr val="FFFFFF"/>
                </a:solidFill>
                <a:latin typeface="Canva Sans Bold"/>
                <a:ea typeface="Canva Sans Bold"/>
                <a:cs typeface="Canva Sans Bold"/>
                <a:sym typeface="Canva Sans Bold"/>
              </a:rPr>
              <a:t>open or private</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Creates an </a:t>
            </a:r>
            <a:r>
              <a:rPr lang="en-US" b="true" sz="2510">
                <a:solidFill>
                  <a:srgbClr val="FFFFFF"/>
                </a:solidFill>
                <a:latin typeface="Canva Sans Bold"/>
                <a:ea typeface="Canva Sans Bold"/>
                <a:cs typeface="Canva Sans Bold"/>
                <a:sym typeface="Canva Sans Bold"/>
              </a:rPr>
              <a:t>immutable audit trail</a:t>
            </a:r>
            <a:r>
              <a:rPr lang="en-US" sz="2510">
                <a:solidFill>
                  <a:srgbClr val="FFFFFF"/>
                </a:solidFill>
                <a:latin typeface="Canva Sans"/>
                <a:ea typeface="Canva Sans"/>
                <a:cs typeface="Canva Sans"/>
                <a:sym typeface="Canva Sans"/>
              </a:rPr>
              <a:t> of decision events across the full ML</a:t>
            </a:r>
            <a:r>
              <a:rPr lang="en-US" sz="2510">
                <a:solidFill>
                  <a:srgbClr val="FFFFFF"/>
                </a:solidFill>
                <a:latin typeface="Canva Sans"/>
                <a:ea typeface="Canva Sans"/>
                <a:cs typeface="Canva Sans"/>
                <a:sym typeface="Canva Sans"/>
              </a:rPr>
              <a:t> lifecycle</a:t>
            </a:r>
          </a:p>
          <a:p>
            <a:pPr algn="just">
              <a:lnSpc>
                <a:spcPts val="3514"/>
              </a:lnSpc>
            </a:pPr>
          </a:p>
          <a:p>
            <a:pPr algn="just">
              <a:lnSpc>
                <a:spcPts val="3514"/>
              </a:lnSpc>
            </a:pPr>
            <a:r>
              <a:rPr lang="en-US" sz="2510">
                <a:solidFill>
                  <a:srgbClr val="FFFFFF"/>
                </a:solidFill>
                <a:latin typeface="Canva Sans"/>
                <a:ea typeface="Canva Sans"/>
                <a:cs typeface="Canva Sans"/>
                <a:sym typeface="Canva Sans"/>
              </a:rPr>
              <a:t>Models </a:t>
            </a:r>
            <a:r>
              <a:rPr lang="en-US" sz="2510" b="true">
                <a:solidFill>
                  <a:srgbClr val="FFFFFF"/>
                </a:solidFill>
                <a:latin typeface="Canva Sans Bold"/>
                <a:ea typeface="Canva Sans Bold"/>
                <a:cs typeface="Canva Sans Bold"/>
                <a:sym typeface="Canva Sans Bold"/>
              </a:rPr>
              <a:t>published as open source</a:t>
            </a:r>
            <a:r>
              <a:rPr lang="en-US" sz="2510">
                <a:solidFill>
                  <a:srgbClr val="FFFFFF"/>
                </a:solidFill>
                <a:latin typeface="Canva Sans"/>
                <a:ea typeface="Canva Sans"/>
                <a:cs typeface="Canva Sans"/>
                <a:sym typeface="Canva Sans"/>
              </a:rPr>
              <a:t> can participate in a </a:t>
            </a:r>
            <a:r>
              <a:rPr lang="en-US" sz="2510" b="true">
                <a:solidFill>
                  <a:srgbClr val="FFFFFF"/>
                </a:solidFill>
                <a:latin typeface="Canva Sans Bold"/>
                <a:ea typeface="Canva Sans Bold"/>
                <a:cs typeface="Canva Sans Bold"/>
                <a:sym typeface="Canva Sans Bold"/>
              </a:rPr>
              <a:t>per-inference monetization system</a:t>
            </a:r>
            <a:r>
              <a:rPr lang="en-US" sz="2510">
                <a:solidFill>
                  <a:srgbClr val="FFFFFF"/>
                </a:solidFill>
                <a:latin typeface="Canva Sans"/>
                <a:ea typeface="Canva Sans"/>
                <a:cs typeface="Canva Sans"/>
                <a:sym typeface="Canva Sans"/>
              </a:rPr>
              <a:t>. Users would pay for model access using a derivative of Forte’s native cryptocurrency, rewarding developers for their contributions. This model supports general-purpose foundational models and niche applications such as:</a:t>
            </a:r>
          </a:p>
          <a:p>
            <a:pPr algn="just">
              <a:lnSpc>
                <a:spcPts val="3514"/>
              </a:lnSpc>
            </a:pP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Domain-specific language models</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Specialized object detection models</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Open-source ML primitives</a:t>
            </a: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8100000">
            <a:off x="9362433" y="501356"/>
            <a:ext cx="9364319" cy="10563953"/>
            <a:chOff x="0" y="0"/>
            <a:chExt cx="2466323" cy="2782276"/>
          </a:xfrm>
        </p:grpSpPr>
        <p:sp>
          <p:nvSpPr>
            <p:cNvPr name="Freeform 3" id="3"/>
            <p:cNvSpPr/>
            <p:nvPr/>
          </p:nvSpPr>
          <p:spPr>
            <a:xfrm flipH="false" flipV="false" rot="0">
              <a:off x="0" y="0"/>
              <a:ext cx="2466323" cy="2782276"/>
            </a:xfrm>
            <a:custGeom>
              <a:avLst/>
              <a:gdLst/>
              <a:ahLst/>
              <a:cxnLst/>
              <a:rect r="r" b="b" t="t" l="l"/>
              <a:pathLst>
                <a:path h="2782276" w="2466323">
                  <a:moveTo>
                    <a:pt x="46298" y="0"/>
                  </a:moveTo>
                  <a:lnTo>
                    <a:pt x="2420025" y="0"/>
                  </a:lnTo>
                  <a:cubicBezTo>
                    <a:pt x="2432304" y="0"/>
                    <a:pt x="2444080" y="4878"/>
                    <a:pt x="2452762" y="13560"/>
                  </a:cubicBezTo>
                  <a:cubicBezTo>
                    <a:pt x="2461445" y="22243"/>
                    <a:pt x="2466323" y="34019"/>
                    <a:pt x="2466323" y="46298"/>
                  </a:cubicBezTo>
                  <a:lnTo>
                    <a:pt x="2466323" y="2735978"/>
                  </a:lnTo>
                  <a:cubicBezTo>
                    <a:pt x="2466323" y="2761547"/>
                    <a:pt x="2445595" y="2782276"/>
                    <a:pt x="2420025" y="2782276"/>
                  </a:cubicBezTo>
                  <a:lnTo>
                    <a:pt x="46298" y="2782276"/>
                  </a:lnTo>
                  <a:cubicBezTo>
                    <a:pt x="20728" y="2782276"/>
                    <a:pt x="0" y="2761547"/>
                    <a:pt x="0" y="2735978"/>
                  </a:cubicBezTo>
                  <a:lnTo>
                    <a:pt x="0" y="46298"/>
                  </a:lnTo>
                  <a:cubicBezTo>
                    <a:pt x="0" y="20728"/>
                    <a:pt x="20728" y="0"/>
                    <a:pt x="46298" y="0"/>
                  </a:cubicBezTo>
                  <a:close/>
                </a:path>
              </a:pathLst>
            </a:custGeom>
            <a:gradFill rotWithShape="true">
              <a:gsLst>
                <a:gs pos="0">
                  <a:srgbClr val="5C3BFF">
                    <a:alpha val="100000"/>
                  </a:srgbClr>
                </a:gs>
                <a:gs pos="100000">
                  <a:srgbClr val="B664FF">
                    <a:alpha val="100000"/>
                  </a:srgbClr>
                </a:gs>
              </a:gsLst>
              <a:path path="circle">
                <a:fillToRect l="0" r="100000" t="0" b="100000"/>
              </a:path>
              <a:tileRect r="0" l="-100000" b="0" t="-100000"/>
            </a:gradFill>
          </p:spPr>
        </p:sp>
        <p:sp>
          <p:nvSpPr>
            <p:cNvPr name="TextBox 4" id="4"/>
            <p:cNvSpPr txBox="true"/>
            <p:nvPr/>
          </p:nvSpPr>
          <p:spPr>
            <a:xfrm>
              <a:off x="0" y="-38100"/>
              <a:ext cx="2466323" cy="28203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7784" y="876300"/>
            <a:ext cx="17112431" cy="2699332"/>
          </a:xfrm>
          <a:prstGeom prst="rect">
            <a:avLst/>
          </a:prstGeom>
        </p:spPr>
        <p:txBody>
          <a:bodyPr anchor="t" rtlCol="false" tIns="0" lIns="0" bIns="0" rIns="0">
            <a:spAutoFit/>
          </a:bodyPr>
          <a:lstStyle/>
          <a:p>
            <a:pPr algn="ctr">
              <a:lnSpc>
                <a:spcPts val="10817"/>
              </a:lnSpc>
            </a:pPr>
            <a:r>
              <a:rPr lang="en-US" sz="7727" b="true">
                <a:solidFill>
                  <a:srgbClr val="FFFFFF"/>
                </a:solidFill>
                <a:latin typeface="Mina Bold"/>
                <a:ea typeface="Mina Bold"/>
                <a:cs typeface="Mina Bold"/>
                <a:sym typeface="Mina Bold"/>
              </a:rPr>
              <a:t>ML Models as Real-World Assets (RWAs)</a:t>
            </a:r>
          </a:p>
        </p:txBody>
      </p:sp>
      <p:sp>
        <p:nvSpPr>
          <p:cNvPr name="TextBox 6" id="6"/>
          <p:cNvSpPr txBox="true"/>
          <p:nvPr/>
        </p:nvSpPr>
        <p:spPr>
          <a:xfrm rot="0">
            <a:off x="1909372" y="4144894"/>
            <a:ext cx="14469256" cy="5251180"/>
          </a:xfrm>
          <a:prstGeom prst="rect">
            <a:avLst/>
          </a:prstGeom>
        </p:spPr>
        <p:txBody>
          <a:bodyPr anchor="t" rtlCol="false" tIns="0" lIns="0" bIns="0" rIns="0">
            <a:spAutoFit/>
          </a:bodyPr>
          <a:lstStyle/>
          <a:p>
            <a:pPr algn="just">
              <a:lnSpc>
                <a:spcPts val="3514"/>
              </a:lnSpc>
            </a:pPr>
            <a:r>
              <a:rPr lang="en-US" sz="2510">
                <a:solidFill>
                  <a:srgbClr val="FFFFFF"/>
                </a:solidFill>
                <a:latin typeface="Canva Sans"/>
                <a:ea typeface="Canva Sans"/>
                <a:cs typeface="Canva Sans"/>
                <a:sym typeface="Canva Sans"/>
              </a:rPr>
              <a:t>In the </a:t>
            </a:r>
            <a:r>
              <a:rPr lang="en-US" sz="2510" b="true">
                <a:solidFill>
                  <a:srgbClr val="FFFFFF"/>
                </a:solidFill>
                <a:latin typeface="Canva Sans Bold"/>
                <a:ea typeface="Canva Sans Bold"/>
                <a:cs typeface="Canva Sans Bold"/>
                <a:sym typeface="Canva Sans Bold"/>
              </a:rPr>
              <a:t>ML Universe</a:t>
            </a:r>
            <a:r>
              <a:rPr lang="en-US" sz="2510">
                <a:solidFill>
                  <a:srgbClr val="FFFFFF"/>
                </a:solidFill>
                <a:latin typeface="Canva Sans"/>
                <a:ea typeface="Canva Sans"/>
                <a:cs typeface="Canva Sans"/>
                <a:sym typeface="Canva Sans"/>
              </a:rPr>
              <a:t>, each trained machine learning model is treated as a Real-World Asset (RWA)—a tokenized digital representation of valuable </a:t>
            </a:r>
            <a:r>
              <a:rPr lang="en-US" sz="2510" b="true">
                <a:solidFill>
                  <a:srgbClr val="FFFFFF"/>
                </a:solidFill>
                <a:latin typeface="Canva Sans Bold"/>
                <a:ea typeface="Canva Sans Bold"/>
                <a:cs typeface="Canva Sans Bold"/>
                <a:sym typeface="Canva Sans Bold"/>
              </a:rPr>
              <a:t>intellectual property (IP)</a:t>
            </a:r>
            <a:r>
              <a:rPr lang="en-US" sz="2510">
                <a:solidFill>
                  <a:srgbClr val="FFFFFF"/>
                </a:solidFill>
                <a:latin typeface="Canva Sans"/>
                <a:ea typeface="Canva Sans"/>
                <a:cs typeface="Canva Sans"/>
                <a:sym typeface="Canva Sans"/>
              </a:rPr>
              <a:t>. By anchoring these assets on-chain with governance metadata, access policies, and monetization flags, the platform:</a:t>
            </a:r>
          </a:p>
          <a:p>
            <a:pPr algn="just">
              <a:lnSpc>
                <a:spcPts val="3514"/>
              </a:lnSpc>
            </a:pP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Provides verifiable ownership and version history</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Enables secure IP rights management</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Facilitates on-chain licensing and inference-level revenue models</a:t>
            </a:r>
          </a:p>
          <a:p>
            <a:pPr algn="just">
              <a:lnSpc>
                <a:spcPts val="3514"/>
              </a:lnSpc>
            </a:pPr>
          </a:p>
          <a:p>
            <a:pPr algn="just">
              <a:lnSpc>
                <a:spcPts val="3514"/>
              </a:lnSpc>
            </a:pPr>
            <a:r>
              <a:rPr lang="en-US" sz="2510">
                <a:solidFill>
                  <a:srgbClr val="FFFFFF"/>
                </a:solidFill>
                <a:latin typeface="Canva Sans"/>
                <a:ea typeface="Canva Sans"/>
                <a:cs typeface="Canva Sans"/>
                <a:sym typeface="Canva Sans"/>
              </a:rPr>
              <a:t>This framing aligns the platform with broader trends in </a:t>
            </a:r>
            <a:r>
              <a:rPr lang="en-US" sz="2510" b="true">
                <a:solidFill>
                  <a:srgbClr val="FFFFFF"/>
                </a:solidFill>
                <a:latin typeface="Canva Sans Bold"/>
                <a:ea typeface="Canva Sans Bold"/>
                <a:cs typeface="Canva Sans Bold"/>
                <a:sym typeface="Canva Sans Bold"/>
              </a:rPr>
              <a:t>RWA tokenization</a:t>
            </a:r>
            <a:r>
              <a:rPr lang="en-US" sz="2510">
                <a:solidFill>
                  <a:srgbClr val="FFFFFF"/>
                </a:solidFill>
                <a:latin typeface="Canva Sans"/>
                <a:ea typeface="Canva Sans"/>
                <a:cs typeface="Canva Sans"/>
                <a:sym typeface="Canva Sans"/>
              </a:rPr>
              <a:t>, bridging the world of data science with decentralized finance and digital asset infrastructure.</a:t>
            </a:r>
          </a:p>
          <a:p>
            <a:pPr algn="just">
              <a:lnSpc>
                <a:spcPts val="3514"/>
              </a:lnSpc>
            </a:pPr>
          </a:p>
        </p:txBody>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8100000">
            <a:off x="9362433" y="501356"/>
            <a:ext cx="9364319" cy="10563953"/>
            <a:chOff x="0" y="0"/>
            <a:chExt cx="2466323" cy="2782276"/>
          </a:xfrm>
        </p:grpSpPr>
        <p:sp>
          <p:nvSpPr>
            <p:cNvPr name="Freeform 3" id="3"/>
            <p:cNvSpPr/>
            <p:nvPr/>
          </p:nvSpPr>
          <p:spPr>
            <a:xfrm flipH="false" flipV="false" rot="0">
              <a:off x="0" y="0"/>
              <a:ext cx="2466323" cy="2782276"/>
            </a:xfrm>
            <a:custGeom>
              <a:avLst/>
              <a:gdLst/>
              <a:ahLst/>
              <a:cxnLst/>
              <a:rect r="r" b="b" t="t" l="l"/>
              <a:pathLst>
                <a:path h="2782276" w="2466323">
                  <a:moveTo>
                    <a:pt x="46298" y="0"/>
                  </a:moveTo>
                  <a:lnTo>
                    <a:pt x="2420025" y="0"/>
                  </a:lnTo>
                  <a:cubicBezTo>
                    <a:pt x="2432304" y="0"/>
                    <a:pt x="2444080" y="4878"/>
                    <a:pt x="2452762" y="13560"/>
                  </a:cubicBezTo>
                  <a:cubicBezTo>
                    <a:pt x="2461445" y="22243"/>
                    <a:pt x="2466323" y="34019"/>
                    <a:pt x="2466323" y="46298"/>
                  </a:cubicBezTo>
                  <a:lnTo>
                    <a:pt x="2466323" y="2735978"/>
                  </a:lnTo>
                  <a:cubicBezTo>
                    <a:pt x="2466323" y="2761547"/>
                    <a:pt x="2445595" y="2782276"/>
                    <a:pt x="2420025" y="2782276"/>
                  </a:cubicBezTo>
                  <a:lnTo>
                    <a:pt x="46298" y="2782276"/>
                  </a:lnTo>
                  <a:cubicBezTo>
                    <a:pt x="20728" y="2782276"/>
                    <a:pt x="0" y="2761547"/>
                    <a:pt x="0" y="2735978"/>
                  </a:cubicBezTo>
                  <a:lnTo>
                    <a:pt x="0" y="46298"/>
                  </a:lnTo>
                  <a:cubicBezTo>
                    <a:pt x="0" y="20728"/>
                    <a:pt x="20728" y="0"/>
                    <a:pt x="46298" y="0"/>
                  </a:cubicBezTo>
                  <a:close/>
                </a:path>
              </a:pathLst>
            </a:custGeom>
            <a:gradFill rotWithShape="true">
              <a:gsLst>
                <a:gs pos="0">
                  <a:srgbClr val="5C3BFF">
                    <a:alpha val="100000"/>
                  </a:srgbClr>
                </a:gs>
                <a:gs pos="100000">
                  <a:srgbClr val="B664FF">
                    <a:alpha val="100000"/>
                  </a:srgbClr>
                </a:gs>
              </a:gsLst>
              <a:path path="circle">
                <a:fillToRect l="0" r="100000" t="0" b="100000"/>
              </a:path>
              <a:tileRect r="0" l="-100000" b="0" t="-100000"/>
            </a:gradFill>
          </p:spPr>
        </p:sp>
        <p:sp>
          <p:nvSpPr>
            <p:cNvPr name="TextBox 4" id="4"/>
            <p:cNvSpPr txBox="true"/>
            <p:nvPr/>
          </p:nvSpPr>
          <p:spPr>
            <a:xfrm>
              <a:off x="0" y="-38100"/>
              <a:ext cx="2466323" cy="28203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07073" y="1371745"/>
            <a:ext cx="15459149" cy="1327732"/>
          </a:xfrm>
          <a:prstGeom prst="rect">
            <a:avLst/>
          </a:prstGeom>
        </p:spPr>
        <p:txBody>
          <a:bodyPr anchor="t" rtlCol="false" tIns="0" lIns="0" bIns="0" rIns="0">
            <a:spAutoFit/>
          </a:bodyPr>
          <a:lstStyle/>
          <a:p>
            <a:pPr algn="l">
              <a:lnSpc>
                <a:spcPts val="10817"/>
              </a:lnSpc>
            </a:pPr>
            <a:r>
              <a:rPr lang="en-US" sz="7727" b="true">
                <a:solidFill>
                  <a:srgbClr val="FFFFFF"/>
                </a:solidFill>
                <a:latin typeface="Mina Bold"/>
                <a:ea typeface="Mina Bold"/>
                <a:cs typeface="Mina Bold"/>
                <a:sym typeface="Mina Bold"/>
              </a:rPr>
              <a:t>Permissioning &amp; Access Control</a:t>
            </a:r>
          </a:p>
        </p:txBody>
      </p:sp>
      <p:sp>
        <p:nvSpPr>
          <p:cNvPr name="TextBox 6" id="6"/>
          <p:cNvSpPr txBox="true"/>
          <p:nvPr/>
        </p:nvSpPr>
        <p:spPr>
          <a:xfrm rot="0">
            <a:off x="1507073" y="3689620"/>
            <a:ext cx="14469256" cy="6597380"/>
          </a:xfrm>
          <a:prstGeom prst="rect">
            <a:avLst/>
          </a:prstGeom>
        </p:spPr>
        <p:txBody>
          <a:bodyPr anchor="t" rtlCol="false" tIns="0" lIns="0" bIns="0" rIns="0">
            <a:spAutoFit/>
          </a:bodyPr>
          <a:lstStyle/>
          <a:p>
            <a:pPr algn="just">
              <a:lnSpc>
                <a:spcPts val="4214"/>
              </a:lnSpc>
            </a:pPr>
            <a:r>
              <a:rPr lang="en-US" sz="3010">
                <a:solidFill>
                  <a:srgbClr val="FFFFFF"/>
                </a:solidFill>
                <a:latin typeface="Canva Sans"/>
                <a:ea typeface="Canva Sans"/>
                <a:cs typeface="Canva Sans"/>
                <a:sym typeface="Canva Sans"/>
              </a:rPr>
              <a:t>Through Forte’s </a:t>
            </a:r>
            <a:r>
              <a:rPr lang="en-US" sz="3010" b="true">
                <a:solidFill>
                  <a:srgbClr val="FFFFFF"/>
                </a:solidFill>
                <a:latin typeface="Canva Sans Bold"/>
                <a:ea typeface="Canva Sans Bold"/>
                <a:cs typeface="Canva Sans Bold"/>
                <a:sym typeface="Canva Sans Bold"/>
              </a:rPr>
              <a:t>policy framework</a:t>
            </a:r>
            <a:r>
              <a:rPr lang="en-US" sz="3010">
                <a:solidFill>
                  <a:srgbClr val="FFFFFF"/>
                </a:solidFill>
                <a:latin typeface="Canva Sans"/>
                <a:ea typeface="Canva Sans"/>
                <a:cs typeface="Canva Sans"/>
                <a:sym typeface="Canva Sans"/>
              </a:rPr>
              <a:t>, in </a:t>
            </a:r>
            <a:r>
              <a:rPr lang="en-US" sz="3010" b="true">
                <a:solidFill>
                  <a:srgbClr val="FFFFFF"/>
                </a:solidFill>
                <a:latin typeface="Canva Sans Bold"/>
                <a:ea typeface="Canva Sans Bold"/>
                <a:cs typeface="Canva Sans Bold"/>
                <a:sym typeface="Canva Sans Bold"/>
              </a:rPr>
              <a:t>future releases</a:t>
            </a:r>
            <a:r>
              <a:rPr lang="en-US" sz="3010">
                <a:solidFill>
                  <a:srgbClr val="FFFFFF"/>
                </a:solidFill>
                <a:latin typeface="Canva Sans"/>
                <a:ea typeface="Canva Sans"/>
                <a:cs typeface="Canva Sans"/>
                <a:sym typeface="Canva Sans"/>
              </a:rPr>
              <a:t>, it may be possible for access to mod</a:t>
            </a:r>
            <a:r>
              <a:rPr lang="en-US" sz="3010">
                <a:solidFill>
                  <a:srgbClr val="FFFFFF"/>
                </a:solidFill>
                <a:latin typeface="Canva Sans"/>
                <a:ea typeface="Canva Sans"/>
                <a:cs typeface="Canva Sans"/>
                <a:sym typeface="Canva Sans"/>
              </a:rPr>
              <a:t>el </a:t>
            </a:r>
            <a:r>
              <a:rPr lang="en-US" sz="3010">
                <a:solidFill>
                  <a:srgbClr val="FFFFFF"/>
                </a:solidFill>
                <a:latin typeface="Canva Sans"/>
                <a:ea typeface="Canva Sans"/>
                <a:cs typeface="Canva Sans"/>
                <a:sym typeface="Canva Sans"/>
              </a:rPr>
              <a:t>da</a:t>
            </a:r>
            <a:r>
              <a:rPr lang="en-US" sz="3010">
                <a:solidFill>
                  <a:srgbClr val="FFFFFF"/>
                </a:solidFill>
                <a:latin typeface="Canva Sans"/>
                <a:ea typeface="Canva Sans"/>
                <a:cs typeface="Canva Sans"/>
                <a:sym typeface="Canva Sans"/>
              </a:rPr>
              <a:t>t</a:t>
            </a:r>
            <a:r>
              <a:rPr lang="en-US" sz="3010">
                <a:solidFill>
                  <a:srgbClr val="FFFFFF"/>
                </a:solidFill>
                <a:latin typeface="Canva Sans"/>
                <a:ea typeface="Canva Sans"/>
                <a:cs typeface="Canva Sans"/>
                <a:sym typeface="Canva Sans"/>
              </a:rPr>
              <a:t>a </a:t>
            </a:r>
            <a:r>
              <a:rPr lang="en-US" sz="3010">
                <a:solidFill>
                  <a:srgbClr val="FFFFFF"/>
                </a:solidFill>
                <a:latin typeface="Canva Sans"/>
                <a:ea typeface="Canva Sans"/>
                <a:cs typeface="Canva Sans"/>
                <a:sym typeface="Canva Sans"/>
              </a:rPr>
              <a:t>an</a:t>
            </a:r>
            <a:r>
              <a:rPr lang="en-US" sz="3010">
                <a:solidFill>
                  <a:srgbClr val="FFFFFF"/>
                </a:solidFill>
                <a:latin typeface="Canva Sans"/>
                <a:ea typeface="Canva Sans"/>
                <a:cs typeface="Canva Sans"/>
                <a:sym typeface="Canva Sans"/>
              </a:rPr>
              <a:t>d event</a:t>
            </a:r>
            <a:r>
              <a:rPr lang="en-US" sz="3010">
                <a:solidFill>
                  <a:srgbClr val="FFFFFF"/>
                </a:solidFill>
                <a:latin typeface="Canva Sans"/>
                <a:ea typeface="Canva Sans"/>
                <a:cs typeface="Canva Sans"/>
                <a:sym typeface="Canva Sans"/>
              </a:rPr>
              <a:t>s to be</a:t>
            </a:r>
            <a:r>
              <a:rPr lang="en-US" sz="3010">
                <a:solidFill>
                  <a:srgbClr val="FFFFFF"/>
                </a:solidFill>
                <a:latin typeface="Canva Sans"/>
                <a:ea typeface="Canva Sans"/>
                <a:cs typeface="Canva Sans"/>
                <a:sym typeface="Canva Sans"/>
              </a:rPr>
              <a:t> fully cus</a:t>
            </a:r>
            <a:r>
              <a:rPr lang="en-US" sz="3010">
                <a:solidFill>
                  <a:srgbClr val="FFFFFF"/>
                </a:solidFill>
                <a:latin typeface="Canva Sans"/>
                <a:ea typeface="Canva Sans"/>
                <a:cs typeface="Canva Sans"/>
                <a:sym typeface="Canva Sans"/>
              </a:rPr>
              <a:t>t</a:t>
            </a:r>
            <a:r>
              <a:rPr lang="en-US" sz="3010">
                <a:solidFill>
                  <a:srgbClr val="FFFFFF"/>
                </a:solidFill>
                <a:latin typeface="Canva Sans"/>
                <a:ea typeface="Canva Sans"/>
                <a:cs typeface="Canva Sans"/>
                <a:sym typeface="Canva Sans"/>
              </a:rPr>
              <a:t>o</a:t>
            </a:r>
            <a:r>
              <a:rPr lang="en-US" sz="3010">
                <a:solidFill>
                  <a:srgbClr val="FFFFFF"/>
                </a:solidFill>
                <a:latin typeface="Canva Sans"/>
                <a:ea typeface="Canva Sans"/>
                <a:cs typeface="Canva Sans"/>
                <a:sym typeface="Canva Sans"/>
              </a:rPr>
              <a:t>m</a:t>
            </a:r>
            <a:r>
              <a:rPr lang="en-US" sz="3010">
                <a:solidFill>
                  <a:srgbClr val="FFFFFF"/>
                </a:solidFill>
                <a:latin typeface="Canva Sans"/>
                <a:ea typeface="Canva Sans"/>
                <a:cs typeface="Canva Sans"/>
                <a:sym typeface="Canva Sans"/>
              </a:rPr>
              <a:t>izab</a:t>
            </a:r>
            <a:r>
              <a:rPr lang="en-US" sz="3010">
                <a:solidFill>
                  <a:srgbClr val="FFFFFF"/>
                </a:solidFill>
                <a:latin typeface="Canva Sans"/>
                <a:ea typeface="Canva Sans"/>
                <a:cs typeface="Canva Sans"/>
                <a:sym typeface="Canva Sans"/>
              </a:rPr>
              <a:t>le</a:t>
            </a:r>
            <a:r>
              <a:rPr lang="en-US" sz="3010">
                <a:solidFill>
                  <a:srgbClr val="FFFFFF"/>
                </a:solidFill>
                <a:latin typeface="Canva Sans"/>
                <a:ea typeface="Canva Sans"/>
                <a:cs typeface="Canva Sans"/>
                <a:sym typeface="Canva Sans"/>
              </a:rPr>
              <a:t>:</a:t>
            </a:r>
          </a:p>
          <a:p>
            <a:pPr algn="just" marL="649993" indent="-324996" lvl="1">
              <a:lnSpc>
                <a:spcPts val="4214"/>
              </a:lnSpc>
              <a:buFont typeface="Arial"/>
              <a:buChar char="•"/>
            </a:pPr>
            <a:r>
              <a:rPr lang="en-US" sz="3010">
                <a:solidFill>
                  <a:srgbClr val="FFFFFF"/>
                </a:solidFill>
                <a:latin typeface="Canva Sans"/>
                <a:ea typeface="Canva Sans"/>
                <a:cs typeface="Canva Sans"/>
                <a:sym typeface="Canva Sans"/>
              </a:rPr>
              <a:t>P</a:t>
            </a:r>
            <a:r>
              <a:rPr lang="en-US" sz="3010">
                <a:solidFill>
                  <a:srgbClr val="FFFFFF"/>
                </a:solidFill>
                <a:latin typeface="Canva Sans"/>
                <a:ea typeface="Canva Sans"/>
                <a:cs typeface="Canva Sans"/>
                <a:sym typeface="Canva Sans"/>
              </a:rPr>
              <a:t>r</a:t>
            </a:r>
            <a:r>
              <a:rPr lang="en-US" sz="3010">
                <a:solidFill>
                  <a:srgbClr val="FFFFFF"/>
                </a:solidFill>
                <a:latin typeface="Canva Sans"/>
                <a:ea typeface="Canva Sans"/>
                <a:cs typeface="Canva Sans"/>
                <a:sym typeface="Canva Sans"/>
              </a:rPr>
              <a:t>iv</a:t>
            </a:r>
            <a:r>
              <a:rPr lang="en-US" sz="3010">
                <a:solidFill>
                  <a:srgbClr val="FFFFFF"/>
                </a:solidFill>
                <a:latin typeface="Canva Sans"/>
                <a:ea typeface="Canva Sans"/>
                <a:cs typeface="Canva Sans"/>
                <a:sym typeface="Canva Sans"/>
              </a:rPr>
              <a:t>a</a:t>
            </a:r>
            <a:r>
              <a:rPr lang="en-US" sz="3010">
                <a:solidFill>
                  <a:srgbClr val="FFFFFF"/>
                </a:solidFill>
                <a:latin typeface="Canva Sans"/>
                <a:ea typeface="Canva Sans"/>
                <a:cs typeface="Canva Sans"/>
                <a:sym typeface="Canva Sans"/>
              </a:rPr>
              <a:t>t</a:t>
            </a:r>
            <a:r>
              <a:rPr lang="en-US" sz="3010">
                <a:solidFill>
                  <a:srgbClr val="FFFFFF"/>
                </a:solidFill>
                <a:latin typeface="Canva Sans"/>
                <a:ea typeface="Canva Sans"/>
                <a:cs typeface="Canva Sans"/>
                <a:sym typeface="Canva Sans"/>
              </a:rPr>
              <a:t>e metric tables </a:t>
            </a:r>
            <a:r>
              <a:rPr lang="en-US" sz="3010">
                <a:solidFill>
                  <a:srgbClr val="FFFFFF"/>
                </a:solidFill>
                <a:latin typeface="Canva Sans"/>
                <a:ea typeface="Canva Sans"/>
                <a:cs typeface="Canva Sans"/>
                <a:sym typeface="Canva Sans"/>
              </a:rPr>
              <a:t>c</a:t>
            </a:r>
            <a:r>
              <a:rPr lang="en-US" sz="3010">
                <a:solidFill>
                  <a:srgbClr val="FFFFFF"/>
                </a:solidFill>
                <a:latin typeface="Canva Sans"/>
                <a:ea typeface="Canva Sans"/>
                <a:cs typeface="Canva Sans"/>
                <a:sym typeface="Canva Sans"/>
              </a:rPr>
              <a:t>an </a:t>
            </a:r>
            <a:r>
              <a:rPr lang="en-US" sz="3010">
                <a:solidFill>
                  <a:srgbClr val="FFFFFF"/>
                </a:solidFill>
                <a:latin typeface="Canva Sans"/>
                <a:ea typeface="Canva Sans"/>
                <a:cs typeface="Canva Sans"/>
                <a:sym typeface="Canva Sans"/>
              </a:rPr>
              <a:t>be restricted to specific users or organizations</a:t>
            </a:r>
          </a:p>
          <a:p>
            <a:pPr algn="just" marL="649993" indent="-324996" lvl="1">
              <a:lnSpc>
                <a:spcPts val="4214"/>
              </a:lnSpc>
              <a:buFont typeface="Arial"/>
              <a:buChar char="•"/>
            </a:pPr>
            <a:r>
              <a:rPr lang="en-US" sz="3010">
                <a:solidFill>
                  <a:srgbClr val="FFFFFF"/>
                </a:solidFill>
                <a:latin typeface="Canva Sans"/>
                <a:ea typeface="Canva Sans"/>
                <a:cs typeface="Canva Sans"/>
                <a:sym typeface="Canva Sans"/>
              </a:rPr>
              <a:t>Public flags (e.g., model approved/rejected) remain available for transparency</a:t>
            </a:r>
          </a:p>
          <a:p>
            <a:pPr algn="just" marL="649993" indent="-324996" lvl="1">
              <a:lnSpc>
                <a:spcPts val="4214"/>
              </a:lnSpc>
              <a:buFont typeface="Arial"/>
              <a:buChar char="•"/>
            </a:pPr>
            <a:r>
              <a:rPr lang="en-US" sz="3010">
                <a:solidFill>
                  <a:srgbClr val="FFFFFF"/>
                </a:solidFill>
                <a:latin typeface="Canva Sans"/>
                <a:ea typeface="Canva Sans"/>
                <a:cs typeface="Canva Sans"/>
                <a:sym typeface="Canva Sans"/>
              </a:rPr>
              <a:t>Token-based or ACL-ba</a:t>
            </a:r>
            <a:r>
              <a:rPr lang="en-US" sz="3010">
                <a:solidFill>
                  <a:srgbClr val="FFFFFF"/>
                </a:solidFill>
                <a:latin typeface="Canva Sans"/>
                <a:ea typeface="Canva Sans"/>
                <a:cs typeface="Canva Sans"/>
                <a:sym typeface="Canva Sans"/>
              </a:rPr>
              <a:t>sed controls can manage who sees and uses model information</a:t>
            </a:r>
          </a:p>
          <a:p>
            <a:pPr algn="just" marL="649993" indent="-324996" lvl="1">
              <a:lnSpc>
                <a:spcPts val="4214"/>
              </a:lnSpc>
              <a:buFont typeface="Arial"/>
              <a:buChar char="•"/>
            </a:pPr>
            <a:r>
              <a:rPr lang="en-US" sz="3010">
                <a:solidFill>
                  <a:srgbClr val="FFFFFF"/>
                </a:solidFill>
                <a:latin typeface="Canva Sans"/>
                <a:ea typeface="Canva Sans"/>
                <a:cs typeface="Canva Sans"/>
                <a:sym typeface="Canva Sans"/>
              </a:rPr>
              <a:t>Encrypted metadata or external references can</a:t>
            </a:r>
            <a:r>
              <a:rPr lang="en-US" sz="3010">
                <a:solidFill>
                  <a:srgbClr val="FFFFFF"/>
                </a:solidFill>
                <a:latin typeface="Canva Sans"/>
                <a:ea typeface="Canva Sans"/>
                <a:cs typeface="Canva Sans"/>
                <a:sym typeface="Canva Sans"/>
              </a:rPr>
              <a:t> support privacy-sensitive use cases</a:t>
            </a:r>
          </a:p>
          <a:p>
            <a:pPr algn="just">
              <a:lnSpc>
                <a:spcPts val="3934"/>
              </a:lnSpc>
            </a:pPr>
          </a:p>
          <a:p>
            <a:pPr algn="just">
              <a:lnSpc>
                <a:spcPts val="3514"/>
              </a:lnSpc>
            </a:pPr>
          </a:p>
          <a:p>
            <a:pPr algn="just">
              <a:lnSpc>
                <a:spcPts val="3514"/>
              </a:lnSpc>
            </a:pPr>
          </a:p>
          <a:p>
            <a:pPr algn="just">
              <a:lnSpc>
                <a:spcPts val="351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E0440"/>
        </a:solidFill>
      </p:bgPr>
    </p:bg>
    <p:spTree>
      <p:nvGrpSpPr>
        <p:cNvPr id="1" name=""/>
        <p:cNvGrpSpPr/>
        <p:nvPr/>
      </p:nvGrpSpPr>
      <p:grpSpPr>
        <a:xfrm>
          <a:off x="0" y="0"/>
          <a:ext cx="0" cy="0"/>
          <a:chOff x="0" y="0"/>
          <a:chExt cx="0" cy="0"/>
        </a:xfrm>
      </p:grpSpPr>
      <p:sp>
        <p:nvSpPr>
          <p:cNvPr name="Freeform 2" id="2"/>
          <p:cNvSpPr/>
          <p:nvPr/>
        </p:nvSpPr>
        <p:spPr>
          <a:xfrm flipH="false" flipV="false" rot="0">
            <a:off x="10720294" y="-212216"/>
            <a:ext cx="10205074" cy="10711432"/>
          </a:xfrm>
          <a:custGeom>
            <a:avLst/>
            <a:gdLst/>
            <a:ahLst/>
            <a:cxnLst/>
            <a:rect r="r" b="b" t="t" l="l"/>
            <a:pathLst>
              <a:path h="10711432" w="10205074">
                <a:moveTo>
                  <a:pt x="0" y="0"/>
                </a:moveTo>
                <a:lnTo>
                  <a:pt x="10205073" y="0"/>
                </a:lnTo>
                <a:lnTo>
                  <a:pt x="10205073" y="10711432"/>
                </a:lnTo>
                <a:lnTo>
                  <a:pt x="0" y="10711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54942" y="2525810"/>
            <a:ext cx="7536366" cy="1423599"/>
          </a:xfrm>
          <a:prstGeom prst="rect">
            <a:avLst/>
          </a:prstGeom>
        </p:spPr>
        <p:txBody>
          <a:bodyPr anchor="t" rtlCol="false" tIns="0" lIns="0" bIns="0" rIns="0">
            <a:spAutoFit/>
          </a:bodyPr>
          <a:lstStyle/>
          <a:p>
            <a:pPr algn="l">
              <a:lnSpc>
                <a:spcPts val="11607"/>
              </a:lnSpc>
            </a:pPr>
            <a:r>
              <a:rPr lang="en-US" sz="8290">
                <a:solidFill>
                  <a:srgbClr val="FFFFFF"/>
                </a:solidFill>
                <a:latin typeface="Mina"/>
                <a:ea typeface="Mina"/>
                <a:cs typeface="Mina"/>
                <a:sym typeface="Mina"/>
              </a:rPr>
              <a:t>Decentralized</a:t>
            </a:r>
          </a:p>
        </p:txBody>
      </p:sp>
      <p:sp>
        <p:nvSpPr>
          <p:cNvPr name="TextBox 4" id="4"/>
          <p:cNvSpPr txBox="true"/>
          <p:nvPr/>
        </p:nvSpPr>
        <p:spPr>
          <a:xfrm rot="0">
            <a:off x="1354942" y="3611319"/>
            <a:ext cx="10714972" cy="1734535"/>
          </a:xfrm>
          <a:prstGeom prst="rect">
            <a:avLst/>
          </a:prstGeom>
        </p:spPr>
        <p:txBody>
          <a:bodyPr anchor="t" rtlCol="false" tIns="0" lIns="0" bIns="0" rIns="0">
            <a:spAutoFit/>
          </a:bodyPr>
          <a:lstStyle/>
          <a:p>
            <a:pPr algn="l">
              <a:lnSpc>
                <a:spcPts val="14221"/>
              </a:lnSpc>
            </a:pPr>
            <a:r>
              <a:rPr lang="en-US" sz="10158" b="true">
                <a:solidFill>
                  <a:srgbClr val="FFFFFF"/>
                </a:solidFill>
                <a:latin typeface="Mina Bold"/>
                <a:ea typeface="Mina Bold"/>
                <a:cs typeface="Mina Bold"/>
                <a:sym typeface="Mina Bold"/>
              </a:rPr>
              <a:t>MLOps with Forte</a:t>
            </a:r>
          </a:p>
        </p:txBody>
      </p:sp>
      <p:grpSp>
        <p:nvGrpSpPr>
          <p:cNvPr name="Group 5" id="5"/>
          <p:cNvGrpSpPr/>
          <p:nvPr/>
        </p:nvGrpSpPr>
        <p:grpSpPr>
          <a:xfrm rot="0">
            <a:off x="14978712" y="896403"/>
            <a:ext cx="2280588" cy="673130"/>
            <a:chOff x="0" y="0"/>
            <a:chExt cx="505529" cy="149210"/>
          </a:xfrm>
        </p:grpSpPr>
        <p:sp>
          <p:nvSpPr>
            <p:cNvPr name="Freeform 6" id="6"/>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FFFFFF">
                <a:alpha val="31765"/>
              </a:srgbClr>
            </a:solidFill>
          </p:spPr>
        </p:sp>
        <p:sp>
          <p:nvSpPr>
            <p:cNvPr name="TextBox 7" id="7"/>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648506" y="989966"/>
            <a:ext cx="482922" cy="486004"/>
            <a:chOff x="0" y="0"/>
            <a:chExt cx="107047" cy="107731"/>
          </a:xfrm>
        </p:grpSpPr>
        <p:sp>
          <p:nvSpPr>
            <p:cNvPr name="Freeform 9" id="9"/>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FFFF"/>
            </a:solidFill>
          </p:spPr>
        </p:sp>
        <p:sp>
          <p:nvSpPr>
            <p:cNvPr name="TextBox 10" id="10"/>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6785314" y="1118079"/>
            <a:ext cx="209307" cy="229778"/>
          </a:xfrm>
          <a:custGeom>
            <a:avLst/>
            <a:gdLst/>
            <a:ahLst/>
            <a:cxnLst/>
            <a:rect r="r" b="b" t="t" l="l"/>
            <a:pathLst>
              <a:path h="229778" w="209307">
                <a:moveTo>
                  <a:pt x="0" y="0"/>
                </a:moveTo>
                <a:lnTo>
                  <a:pt x="209307" y="0"/>
                </a:lnTo>
                <a:lnTo>
                  <a:pt x="209307" y="229778"/>
                </a:lnTo>
                <a:lnTo>
                  <a:pt x="0" y="2297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5402683" y="1015962"/>
            <a:ext cx="1245823" cy="406845"/>
          </a:xfrm>
          <a:prstGeom prst="rect">
            <a:avLst/>
          </a:prstGeom>
        </p:spPr>
        <p:txBody>
          <a:bodyPr anchor="t" rtlCol="false" tIns="0" lIns="0" bIns="0" rIns="0">
            <a:spAutoFit/>
          </a:bodyPr>
          <a:lstStyle/>
          <a:p>
            <a:pPr algn="l">
              <a:lnSpc>
                <a:spcPts val="3300"/>
              </a:lnSpc>
              <a:spcBef>
                <a:spcPct val="0"/>
              </a:spcBef>
            </a:pPr>
            <a:r>
              <a:rPr lang="en-US" sz="2357">
                <a:solidFill>
                  <a:srgbClr val="FFFFFF"/>
                </a:solidFill>
                <a:latin typeface="Mina"/>
                <a:ea typeface="Mina"/>
                <a:cs typeface="Mina"/>
                <a:sym typeface="Mina"/>
              </a:rPr>
              <a:t>Search</a:t>
            </a:r>
          </a:p>
        </p:txBody>
      </p:sp>
      <p:sp>
        <p:nvSpPr>
          <p:cNvPr name="Freeform 13" id="13"/>
          <p:cNvSpPr/>
          <p:nvPr/>
        </p:nvSpPr>
        <p:spPr>
          <a:xfrm flipH="false" flipV="false" rot="0">
            <a:off x="10872694" y="-59816"/>
            <a:ext cx="10205074" cy="10711432"/>
          </a:xfrm>
          <a:custGeom>
            <a:avLst/>
            <a:gdLst/>
            <a:ahLst/>
            <a:cxnLst/>
            <a:rect r="r" b="b" t="t" l="l"/>
            <a:pathLst>
              <a:path h="10711432" w="10205074">
                <a:moveTo>
                  <a:pt x="0" y="0"/>
                </a:moveTo>
                <a:lnTo>
                  <a:pt x="10205073" y="0"/>
                </a:lnTo>
                <a:lnTo>
                  <a:pt x="10205073" y="10711432"/>
                </a:lnTo>
                <a:lnTo>
                  <a:pt x="0" y="10711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354942" y="6468826"/>
            <a:ext cx="8116238" cy="2389620"/>
          </a:xfrm>
          <a:prstGeom prst="rect">
            <a:avLst/>
          </a:prstGeom>
        </p:spPr>
        <p:txBody>
          <a:bodyPr anchor="t" rtlCol="false" tIns="0" lIns="0" bIns="0" rIns="0">
            <a:spAutoFit/>
          </a:bodyPr>
          <a:lstStyle/>
          <a:p>
            <a:pPr algn="l">
              <a:lnSpc>
                <a:spcPts val="3213"/>
              </a:lnSpc>
              <a:spcBef>
                <a:spcPct val="0"/>
              </a:spcBef>
            </a:pPr>
            <a:r>
              <a:rPr lang="en-US" sz="2295">
                <a:solidFill>
                  <a:srgbClr val="FFFFFF"/>
                </a:solidFill>
                <a:latin typeface="Canva Sans"/>
                <a:ea typeface="Canva Sans"/>
                <a:cs typeface="Canva Sans"/>
                <a:sym typeface="Canva Sans"/>
              </a:rPr>
              <a:t>Introducing a decentralized MLOps g</a:t>
            </a:r>
            <a:r>
              <a:rPr lang="en-US" sz="2295">
                <a:solidFill>
                  <a:srgbClr val="FFFFFF"/>
                </a:solidFill>
                <a:latin typeface="Canva Sans"/>
                <a:ea typeface="Canva Sans"/>
                <a:cs typeface="Canva Sans"/>
                <a:sym typeface="Canva Sans"/>
              </a:rPr>
              <a:t>overnance platform built on Forte’s tooling, leveraging its Rules Engine and O2 Oracle API to manage ML model lifecycle decisions on-chain. Our proposal also envisions a unified model registry and monetization layer, empowering developers to share or commercialize ML models through a token.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54942" y="2525810"/>
            <a:ext cx="7536366" cy="1423599"/>
          </a:xfrm>
          <a:prstGeom prst="rect">
            <a:avLst/>
          </a:prstGeom>
        </p:spPr>
        <p:txBody>
          <a:bodyPr anchor="t" rtlCol="false" tIns="0" lIns="0" bIns="0" rIns="0">
            <a:spAutoFit/>
          </a:bodyPr>
          <a:lstStyle/>
          <a:p>
            <a:pPr algn="l">
              <a:lnSpc>
                <a:spcPts val="11607"/>
              </a:lnSpc>
            </a:pPr>
            <a:r>
              <a:rPr lang="en-US" sz="8290">
                <a:solidFill>
                  <a:srgbClr val="FFFFFF"/>
                </a:solidFill>
                <a:latin typeface="Mina"/>
                <a:ea typeface="Mina"/>
                <a:cs typeface="Mina"/>
                <a:sym typeface="Mina"/>
              </a:rPr>
              <a:t>What is</a:t>
            </a:r>
          </a:p>
        </p:txBody>
      </p:sp>
      <p:sp>
        <p:nvSpPr>
          <p:cNvPr name="TextBox 4" id="4"/>
          <p:cNvSpPr txBox="true"/>
          <p:nvPr/>
        </p:nvSpPr>
        <p:spPr>
          <a:xfrm rot="0">
            <a:off x="1354942" y="3611319"/>
            <a:ext cx="9773519" cy="1734535"/>
          </a:xfrm>
          <a:prstGeom prst="rect">
            <a:avLst/>
          </a:prstGeom>
        </p:spPr>
        <p:txBody>
          <a:bodyPr anchor="t" rtlCol="false" tIns="0" lIns="0" bIns="0" rIns="0">
            <a:spAutoFit/>
          </a:bodyPr>
          <a:lstStyle/>
          <a:p>
            <a:pPr algn="l">
              <a:lnSpc>
                <a:spcPts val="14221"/>
              </a:lnSpc>
            </a:pPr>
            <a:r>
              <a:rPr lang="en-US" sz="10158" b="true">
                <a:solidFill>
                  <a:srgbClr val="FFFFFF"/>
                </a:solidFill>
                <a:latin typeface="Mina Bold"/>
                <a:ea typeface="Mina Bold"/>
                <a:cs typeface="Mina Bold"/>
                <a:sym typeface="Mina Bold"/>
              </a:rPr>
              <a:t>MLOps?</a:t>
            </a:r>
          </a:p>
        </p:txBody>
      </p:sp>
      <p:sp>
        <p:nvSpPr>
          <p:cNvPr name="TextBox 5" id="5"/>
          <p:cNvSpPr txBox="true"/>
          <p:nvPr/>
        </p:nvSpPr>
        <p:spPr>
          <a:xfrm rot="0">
            <a:off x="1354942" y="5683008"/>
            <a:ext cx="8367138" cy="3498580"/>
          </a:xfrm>
          <a:prstGeom prst="rect">
            <a:avLst/>
          </a:prstGeom>
        </p:spPr>
        <p:txBody>
          <a:bodyPr anchor="t" rtlCol="false" tIns="0" lIns="0" bIns="0" rIns="0">
            <a:spAutoFit/>
          </a:bodyPr>
          <a:lstStyle/>
          <a:p>
            <a:pPr algn="just">
              <a:lnSpc>
                <a:spcPts val="3514"/>
              </a:lnSpc>
            </a:pPr>
            <a:r>
              <a:rPr lang="en-US" sz="2510">
                <a:solidFill>
                  <a:srgbClr val="FFFFFF"/>
                </a:solidFill>
                <a:latin typeface="Canva Sans"/>
                <a:ea typeface="Canva Sans"/>
                <a:cs typeface="Canva Sans"/>
                <a:sym typeface="Canva Sans"/>
              </a:rPr>
              <a:t>MLOps (Machine Learning Operations) is a set of practices and tools that aim to automate, monitor, and govern the entire lifecycle of machine learning models — from development to deployment and maintenance. It combines principles from DevOps with ML-specific needs such as model versioning, model evaluation, and continuous monitoring for quality control in Production.</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8100000">
            <a:off x="9362433" y="501356"/>
            <a:ext cx="9364319" cy="10563953"/>
            <a:chOff x="0" y="0"/>
            <a:chExt cx="2466323" cy="2782276"/>
          </a:xfrm>
        </p:grpSpPr>
        <p:sp>
          <p:nvSpPr>
            <p:cNvPr name="Freeform 3" id="3"/>
            <p:cNvSpPr/>
            <p:nvPr/>
          </p:nvSpPr>
          <p:spPr>
            <a:xfrm flipH="false" flipV="false" rot="0">
              <a:off x="0" y="0"/>
              <a:ext cx="2466323" cy="2782276"/>
            </a:xfrm>
            <a:custGeom>
              <a:avLst/>
              <a:gdLst/>
              <a:ahLst/>
              <a:cxnLst/>
              <a:rect r="r" b="b" t="t" l="l"/>
              <a:pathLst>
                <a:path h="2782276" w="2466323">
                  <a:moveTo>
                    <a:pt x="46298" y="0"/>
                  </a:moveTo>
                  <a:lnTo>
                    <a:pt x="2420025" y="0"/>
                  </a:lnTo>
                  <a:cubicBezTo>
                    <a:pt x="2432304" y="0"/>
                    <a:pt x="2444080" y="4878"/>
                    <a:pt x="2452762" y="13560"/>
                  </a:cubicBezTo>
                  <a:cubicBezTo>
                    <a:pt x="2461445" y="22243"/>
                    <a:pt x="2466323" y="34019"/>
                    <a:pt x="2466323" y="46298"/>
                  </a:cubicBezTo>
                  <a:lnTo>
                    <a:pt x="2466323" y="2735978"/>
                  </a:lnTo>
                  <a:cubicBezTo>
                    <a:pt x="2466323" y="2761547"/>
                    <a:pt x="2445595" y="2782276"/>
                    <a:pt x="2420025" y="2782276"/>
                  </a:cubicBezTo>
                  <a:lnTo>
                    <a:pt x="46298" y="2782276"/>
                  </a:lnTo>
                  <a:cubicBezTo>
                    <a:pt x="20728" y="2782276"/>
                    <a:pt x="0" y="2761547"/>
                    <a:pt x="0" y="2735978"/>
                  </a:cubicBezTo>
                  <a:lnTo>
                    <a:pt x="0" y="46298"/>
                  </a:lnTo>
                  <a:cubicBezTo>
                    <a:pt x="0" y="20728"/>
                    <a:pt x="20728" y="0"/>
                    <a:pt x="46298" y="0"/>
                  </a:cubicBezTo>
                  <a:close/>
                </a:path>
              </a:pathLst>
            </a:custGeom>
            <a:gradFill rotWithShape="true">
              <a:gsLst>
                <a:gs pos="0">
                  <a:srgbClr val="5C3BFF">
                    <a:alpha val="100000"/>
                  </a:srgbClr>
                </a:gs>
                <a:gs pos="100000">
                  <a:srgbClr val="B664FF">
                    <a:alpha val="100000"/>
                  </a:srgbClr>
                </a:gs>
              </a:gsLst>
              <a:path path="circle">
                <a:fillToRect l="0" r="100000" t="0" b="100000"/>
              </a:path>
              <a:tileRect r="0" l="-100000" b="0" t="-100000"/>
            </a:gradFill>
          </p:spPr>
        </p:sp>
        <p:sp>
          <p:nvSpPr>
            <p:cNvPr name="TextBox 4" id="4"/>
            <p:cNvSpPr txBox="true"/>
            <p:nvPr/>
          </p:nvSpPr>
          <p:spPr>
            <a:xfrm>
              <a:off x="0" y="-38100"/>
              <a:ext cx="2466323" cy="28203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07073" y="1576705"/>
            <a:ext cx="15068791" cy="1816063"/>
          </a:xfrm>
          <a:prstGeom prst="rect">
            <a:avLst/>
          </a:prstGeom>
        </p:spPr>
        <p:txBody>
          <a:bodyPr anchor="t" rtlCol="false" tIns="0" lIns="0" bIns="0" rIns="0">
            <a:spAutoFit/>
          </a:bodyPr>
          <a:lstStyle/>
          <a:p>
            <a:pPr algn="ctr">
              <a:lnSpc>
                <a:spcPts val="14877"/>
              </a:lnSpc>
            </a:pPr>
            <a:r>
              <a:rPr lang="en-US" sz="10626" b="true">
                <a:solidFill>
                  <a:srgbClr val="FFFFFF"/>
                </a:solidFill>
                <a:latin typeface="Mina Bold"/>
                <a:ea typeface="Mina Bold"/>
                <a:cs typeface="Mina Bold"/>
                <a:sym typeface="Mina Bold"/>
              </a:rPr>
              <a:t>Problem Statement</a:t>
            </a:r>
          </a:p>
        </p:txBody>
      </p:sp>
      <p:sp>
        <p:nvSpPr>
          <p:cNvPr name="TextBox 6" id="6"/>
          <p:cNvSpPr txBox="true"/>
          <p:nvPr/>
        </p:nvSpPr>
        <p:spPr>
          <a:xfrm rot="0">
            <a:off x="1507073" y="4317345"/>
            <a:ext cx="14469256" cy="5020040"/>
          </a:xfrm>
          <a:prstGeom prst="rect">
            <a:avLst/>
          </a:prstGeom>
        </p:spPr>
        <p:txBody>
          <a:bodyPr anchor="t" rtlCol="false" tIns="0" lIns="0" bIns="0" rIns="0">
            <a:spAutoFit/>
          </a:bodyPr>
          <a:lstStyle/>
          <a:p>
            <a:pPr algn="just">
              <a:lnSpc>
                <a:spcPts val="3654"/>
              </a:lnSpc>
            </a:pPr>
            <a:r>
              <a:rPr lang="en-US" sz="2610">
                <a:solidFill>
                  <a:srgbClr val="FFFFFF"/>
                </a:solidFill>
                <a:latin typeface="Canva Sans"/>
                <a:ea typeface="Canva Sans"/>
                <a:cs typeface="Canva Sans"/>
                <a:sym typeface="Canva Sans"/>
              </a:rPr>
              <a:t>MLOps today is hindered by centralized control, limited transparency, and fragmented tooling. These issues manifest in:</a:t>
            </a:r>
          </a:p>
          <a:p>
            <a:pPr algn="just">
              <a:lnSpc>
                <a:spcPts val="3654"/>
              </a:lnSpc>
            </a:pPr>
          </a:p>
          <a:p>
            <a:pPr algn="just" marL="563635" indent="-281818" lvl="1">
              <a:lnSpc>
                <a:spcPts val="3654"/>
              </a:lnSpc>
              <a:buFont typeface="Arial"/>
              <a:buChar char="•"/>
            </a:pPr>
            <a:r>
              <a:rPr lang="en-US" sz="2610">
                <a:solidFill>
                  <a:srgbClr val="FFFFFF"/>
                </a:solidFill>
                <a:latin typeface="Canva Sans"/>
                <a:ea typeface="Canva Sans"/>
                <a:cs typeface="Canva Sans"/>
                <a:sym typeface="Canva Sans"/>
              </a:rPr>
              <a:t>Poor auditability of model lifecycle decisions and events</a:t>
            </a:r>
          </a:p>
          <a:p>
            <a:pPr algn="just" marL="563635" indent="-281818" lvl="1">
              <a:lnSpc>
                <a:spcPts val="3654"/>
              </a:lnSpc>
              <a:buFont typeface="Arial"/>
              <a:buChar char="•"/>
            </a:pPr>
            <a:r>
              <a:rPr lang="en-US" sz="2610">
                <a:solidFill>
                  <a:srgbClr val="FFFFFF"/>
                </a:solidFill>
                <a:latin typeface="Canva Sans"/>
                <a:ea typeface="Canva Sans"/>
                <a:cs typeface="Canva Sans"/>
                <a:sym typeface="Canva Sans"/>
              </a:rPr>
              <a:t>Risky centralized governance mechanisms such as in the cloud</a:t>
            </a:r>
          </a:p>
          <a:p>
            <a:pPr algn="just" marL="563635" indent="-281818" lvl="1">
              <a:lnSpc>
                <a:spcPts val="3654"/>
              </a:lnSpc>
              <a:buFont typeface="Arial"/>
              <a:buChar char="•"/>
            </a:pPr>
            <a:r>
              <a:rPr lang="en-US" sz="2610">
                <a:solidFill>
                  <a:srgbClr val="FFFFFF"/>
                </a:solidFill>
                <a:latin typeface="Canva Sans"/>
                <a:ea typeface="Canva Sans"/>
                <a:cs typeface="Canva Sans"/>
                <a:sym typeface="Canva Sans"/>
              </a:rPr>
              <a:t>Minimal monetization paths for niche model developers in this competitive LLM landscape</a:t>
            </a:r>
          </a:p>
          <a:p>
            <a:pPr algn="just">
              <a:lnSpc>
                <a:spcPts val="3654"/>
              </a:lnSpc>
            </a:pPr>
          </a:p>
          <a:p>
            <a:pPr algn="just">
              <a:lnSpc>
                <a:spcPts val="3654"/>
              </a:lnSpc>
            </a:pPr>
            <a:r>
              <a:rPr lang="en-US" sz="2610">
                <a:solidFill>
                  <a:srgbClr val="FFFFFF"/>
                </a:solidFill>
                <a:latin typeface="Canva Sans"/>
                <a:ea typeface="Canva Sans"/>
                <a:cs typeface="Canva Sans"/>
                <a:sym typeface="Canva Sans"/>
              </a:rPr>
              <a:t>As AI becomes more critical to business and society, there is a need for robust, transparent, and decentralized governance of machine learning systems.</a:t>
            </a:r>
          </a:p>
          <a:p>
            <a:pPr algn="just">
              <a:lnSpc>
                <a:spcPts val="3654"/>
              </a:lnSpc>
            </a:pP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8100000">
            <a:off x="9362433" y="501356"/>
            <a:ext cx="9364319" cy="10563953"/>
            <a:chOff x="0" y="0"/>
            <a:chExt cx="2466323" cy="2782276"/>
          </a:xfrm>
        </p:grpSpPr>
        <p:sp>
          <p:nvSpPr>
            <p:cNvPr name="Freeform 3" id="3"/>
            <p:cNvSpPr/>
            <p:nvPr/>
          </p:nvSpPr>
          <p:spPr>
            <a:xfrm flipH="false" flipV="false" rot="0">
              <a:off x="0" y="0"/>
              <a:ext cx="2466323" cy="2782276"/>
            </a:xfrm>
            <a:custGeom>
              <a:avLst/>
              <a:gdLst/>
              <a:ahLst/>
              <a:cxnLst/>
              <a:rect r="r" b="b" t="t" l="l"/>
              <a:pathLst>
                <a:path h="2782276" w="2466323">
                  <a:moveTo>
                    <a:pt x="46298" y="0"/>
                  </a:moveTo>
                  <a:lnTo>
                    <a:pt x="2420025" y="0"/>
                  </a:lnTo>
                  <a:cubicBezTo>
                    <a:pt x="2432304" y="0"/>
                    <a:pt x="2444080" y="4878"/>
                    <a:pt x="2452762" y="13560"/>
                  </a:cubicBezTo>
                  <a:cubicBezTo>
                    <a:pt x="2461445" y="22243"/>
                    <a:pt x="2466323" y="34019"/>
                    <a:pt x="2466323" y="46298"/>
                  </a:cubicBezTo>
                  <a:lnTo>
                    <a:pt x="2466323" y="2735978"/>
                  </a:lnTo>
                  <a:cubicBezTo>
                    <a:pt x="2466323" y="2761547"/>
                    <a:pt x="2445595" y="2782276"/>
                    <a:pt x="2420025" y="2782276"/>
                  </a:cubicBezTo>
                  <a:lnTo>
                    <a:pt x="46298" y="2782276"/>
                  </a:lnTo>
                  <a:cubicBezTo>
                    <a:pt x="20728" y="2782276"/>
                    <a:pt x="0" y="2761547"/>
                    <a:pt x="0" y="2735978"/>
                  </a:cubicBezTo>
                  <a:lnTo>
                    <a:pt x="0" y="46298"/>
                  </a:lnTo>
                  <a:cubicBezTo>
                    <a:pt x="0" y="20728"/>
                    <a:pt x="20728" y="0"/>
                    <a:pt x="46298" y="0"/>
                  </a:cubicBezTo>
                  <a:close/>
                </a:path>
              </a:pathLst>
            </a:custGeom>
            <a:gradFill rotWithShape="true">
              <a:gsLst>
                <a:gs pos="0">
                  <a:srgbClr val="5C3BFF">
                    <a:alpha val="100000"/>
                  </a:srgbClr>
                </a:gs>
                <a:gs pos="100000">
                  <a:srgbClr val="B664FF">
                    <a:alpha val="100000"/>
                  </a:srgbClr>
                </a:gs>
              </a:gsLst>
              <a:path path="circle">
                <a:fillToRect l="0" r="100000" t="0" b="100000"/>
              </a:path>
              <a:tileRect r="0" l="-100000" b="0" t="-100000"/>
            </a:gradFill>
          </p:spPr>
        </p:sp>
        <p:sp>
          <p:nvSpPr>
            <p:cNvPr name="TextBox 4" id="4"/>
            <p:cNvSpPr txBox="true"/>
            <p:nvPr/>
          </p:nvSpPr>
          <p:spPr>
            <a:xfrm>
              <a:off x="0" y="-38100"/>
              <a:ext cx="2466323" cy="28203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07073" y="1163384"/>
            <a:ext cx="13323660" cy="1816063"/>
          </a:xfrm>
          <a:prstGeom prst="rect">
            <a:avLst/>
          </a:prstGeom>
        </p:spPr>
        <p:txBody>
          <a:bodyPr anchor="t" rtlCol="false" tIns="0" lIns="0" bIns="0" rIns="0">
            <a:spAutoFit/>
          </a:bodyPr>
          <a:lstStyle/>
          <a:p>
            <a:pPr algn="r">
              <a:lnSpc>
                <a:spcPts val="14877"/>
              </a:lnSpc>
            </a:pPr>
            <a:r>
              <a:rPr lang="en-US" sz="10626" b="true">
                <a:solidFill>
                  <a:srgbClr val="FFFFFF"/>
                </a:solidFill>
                <a:latin typeface="Mina Bold"/>
                <a:ea typeface="Mina Bold"/>
                <a:cs typeface="Mina Bold"/>
                <a:sym typeface="Mina Bold"/>
              </a:rPr>
              <a:t>Proposed Solution</a:t>
            </a:r>
          </a:p>
        </p:txBody>
      </p:sp>
      <p:sp>
        <p:nvSpPr>
          <p:cNvPr name="TextBox 6" id="6"/>
          <p:cNvSpPr txBox="true"/>
          <p:nvPr/>
        </p:nvSpPr>
        <p:spPr>
          <a:xfrm rot="0">
            <a:off x="1507073" y="3220807"/>
            <a:ext cx="14469256" cy="7880080"/>
          </a:xfrm>
          <a:prstGeom prst="rect">
            <a:avLst/>
          </a:prstGeom>
        </p:spPr>
        <p:txBody>
          <a:bodyPr anchor="t" rtlCol="false" tIns="0" lIns="0" bIns="0" rIns="0">
            <a:spAutoFit/>
          </a:bodyPr>
          <a:lstStyle/>
          <a:p>
            <a:pPr algn="just">
              <a:lnSpc>
                <a:spcPts val="3514"/>
              </a:lnSpc>
            </a:pPr>
            <a:r>
              <a:rPr lang="en-US" sz="2510">
                <a:solidFill>
                  <a:srgbClr val="FFFFFF"/>
                </a:solidFill>
                <a:latin typeface="Canva Sans"/>
                <a:ea typeface="Canva Sans"/>
                <a:cs typeface="Canva Sans"/>
                <a:sym typeface="Canva Sans"/>
              </a:rPr>
              <a:t>We propose a decentralized MLOps platform built atop </a:t>
            </a:r>
            <a:r>
              <a:rPr lang="en-US" sz="2510" b="true">
                <a:solidFill>
                  <a:srgbClr val="FFFFFF"/>
                </a:solidFill>
                <a:latin typeface="Canva Sans Bold"/>
                <a:ea typeface="Canva Sans Bold"/>
                <a:cs typeface="Canva Sans Bold"/>
                <a:sym typeface="Canva Sans Bold"/>
              </a:rPr>
              <a:t>Forte</a:t>
            </a:r>
            <a:r>
              <a:rPr lang="en-US" sz="2510">
                <a:solidFill>
                  <a:srgbClr val="FFFFFF"/>
                </a:solidFill>
                <a:latin typeface="Canva Sans"/>
                <a:ea typeface="Canva Sans"/>
                <a:cs typeface="Canva Sans"/>
                <a:sym typeface="Canva Sans"/>
              </a:rPr>
              <a:t>, where model lifecycle decisions are governed algorithmically through the </a:t>
            </a:r>
            <a:r>
              <a:rPr lang="en-US" sz="2510" b="true">
                <a:solidFill>
                  <a:srgbClr val="FFFFFF"/>
                </a:solidFill>
                <a:latin typeface="Canva Sans Bold"/>
                <a:ea typeface="Canva Sans Bold"/>
                <a:cs typeface="Canva Sans Bold"/>
                <a:sym typeface="Canva Sans Bold"/>
              </a:rPr>
              <a:t>Rules Engine</a:t>
            </a:r>
            <a:r>
              <a:rPr lang="en-US" sz="2510">
                <a:solidFill>
                  <a:srgbClr val="FFFFFF"/>
                </a:solidFill>
                <a:latin typeface="Canva Sans"/>
                <a:ea typeface="Canva Sans"/>
                <a:cs typeface="Canva Sans"/>
                <a:sym typeface="Canva Sans"/>
              </a:rPr>
              <a:t>, and interactions with off-chain ML pipelines and metrics are managed via the </a:t>
            </a:r>
            <a:r>
              <a:rPr lang="en-US" sz="2510" b="true">
                <a:solidFill>
                  <a:srgbClr val="FFFFFF"/>
                </a:solidFill>
                <a:latin typeface="Canva Sans Bold"/>
                <a:ea typeface="Canva Sans Bold"/>
                <a:cs typeface="Canva Sans Bold"/>
                <a:sym typeface="Canva Sans Bold"/>
              </a:rPr>
              <a:t>O2 Oracle API</a:t>
            </a:r>
            <a:r>
              <a:rPr lang="en-US" sz="2510">
                <a:solidFill>
                  <a:srgbClr val="FFFFFF"/>
                </a:solidFill>
                <a:latin typeface="Canva Sans"/>
                <a:ea typeface="Canva Sans"/>
                <a:cs typeface="Canva Sans"/>
                <a:sym typeface="Canva Sans"/>
              </a:rPr>
              <a:t>.</a:t>
            </a:r>
          </a:p>
          <a:p>
            <a:pPr algn="just">
              <a:lnSpc>
                <a:spcPts val="3514"/>
              </a:lnSpc>
            </a:pPr>
            <a:r>
              <a:rPr lang="en-US" sz="2510">
                <a:solidFill>
                  <a:srgbClr val="FFFFFF"/>
                </a:solidFill>
                <a:latin typeface="Canva Sans"/>
                <a:ea typeface="Canva Sans"/>
                <a:cs typeface="Canva Sans"/>
                <a:sym typeface="Canva Sans"/>
              </a:rPr>
              <a:t>Forte’s Rules Engine replaces traditional smart contracts with a policy-driven logic layer. Rules are defined to evaluate incoming model metrics (e.g., accuracy, precision, model drift scores) and compare them against predefined thresholds. These rules automatically determine:</a:t>
            </a:r>
          </a:p>
          <a:p>
            <a:pPr algn="just">
              <a:lnSpc>
                <a:spcPts val="3514"/>
              </a:lnSpc>
            </a:pP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Whether a model should be promoted or deprecated</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Whether retraining is required</a:t>
            </a:r>
          </a:p>
          <a:p>
            <a:pPr algn="just" marL="542046" indent="-271023" lvl="1">
              <a:lnSpc>
                <a:spcPts val="3514"/>
              </a:lnSpc>
              <a:buFont typeface="Arial"/>
              <a:buChar char="•"/>
            </a:pPr>
            <a:r>
              <a:rPr lang="en-US" sz="2510">
                <a:solidFill>
                  <a:srgbClr val="FFFFFF"/>
                </a:solidFill>
                <a:latin typeface="Canva Sans"/>
                <a:ea typeface="Canva Sans"/>
                <a:cs typeface="Canva Sans"/>
                <a:sym typeface="Canva Sans"/>
              </a:rPr>
              <a:t>Whether the model remains eligible for monetization</a:t>
            </a:r>
          </a:p>
          <a:p>
            <a:pPr algn="just">
              <a:lnSpc>
                <a:spcPts val="3514"/>
              </a:lnSpc>
            </a:pPr>
          </a:p>
          <a:p>
            <a:pPr algn="just">
              <a:lnSpc>
                <a:spcPts val="3514"/>
              </a:lnSpc>
            </a:pPr>
            <a:r>
              <a:rPr lang="en-US" sz="2510">
                <a:solidFill>
                  <a:srgbClr val="FFFFFF"/>
                </a:solidFill>
                <a:latin typeface="Canva Sans"/>
                <a:ea typeface="Canva Sans"/>
                <a:cs typeface="Canva Sans"/>
                <a:sym typeface="Canva Sans"/>
              </a:rPr>
              <a:t>Decision outputs (e.g., </a:t>
            </a:r>
            <a:r>
              <a:rPr lang="en-US" sz="2510" b="true">
                <a:solidFill>
                  <a:srgbClr val="FFFFFF"/>
                </a:solidFill>
                <a:latin typeface="Canva Sans Bold"/>
                <a:ea typeface="Canva Sans Bold"/>
                <a:cs typeface="Canva Sans Bold"/>
                <a:sym typeface="Canva Sans Bold"/>
              </a:rPr>
              <a:t>Pass/Fail flags</a:t>
            </a:r>
            <a:r>
              <a:rPr lang="en-US" sz="2510">
                <a:solidFill>
                  <a:srgbClr val="FFFFFF"/>
                </a:solidFill>
                <a:latin typeface="Canva Sans"/>
                <a:ea typeface="Canva Sans"/>
                <a:cs typeface="Canva Sans"/>
                <a:sym typeface="Canva Sans"/>
              </a:rPr>
              <a:t>) are recorded as on-chain events by updating Trackers with Forte. These can be used to inform model re-training, promotion and deprecation off-chain.</a:t>
            </a:r>
          </a:p>
          <a:p>
            <a:pPr algn="just">
              <a:lnSpc>
                <a:spcPts val="3514"/>
              </a:lnSpc>
            </a:pPr>
          </a:p>
          <a:p>
            <a:pPr algn="just">
              <a:lnSpc>
                <a:spcPts val="3514"/>
              </a:lnSpc>
            </a:pPr>
          </a:p>
          <a:p>
            <a:pPr algn="just">
              <a:lnSpc>
                <a:spcPts val="3514"/>
              </a:lnSpc>
            </a:pP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8100000">
            <a:off x="9362433" y="501356"/>
            <a:ext cx="9364319" cy="10563953"/>
            <a:chOff x="0" y="0"/>
            <a:chExt cx="2466323" cy="2782276"/>
          </a:xfrm>
        </p:grpSpPr>
        <p:sp>
          <p:nvSpPr>
            <p:cNvPr name="Freeform 3" id="3"/>
            <p:cNvSpPr/>
            <p:nvPr/>
          </p:nvSpPr>
          <p:spPr>
            <a:xfrm flipH="false" flipV="false" rot="0">
              <a:off x="0" y="0"/>
              <a:ext cx="2466323" cy="2782276"/>
            </a:xfrm>
            <a:custGeom>
              <a:avLst/>
              <a:gdLst/>
              <a:ahLst/>
              <a:cxnLst/>
              <a:rect r="r" b="b" t="t" l="l"/>
              <a:pathLst>
                <a:path h="2782276" w="2466323">
                  <a:moveTo>
                    <a:pt x="46298" y="0"/>
                  </a:moveTo>
                  <a:lnTo>
                    <a:pt x="2420025" y="0"/>
                  </a:lnTo>
                  <a:cubicBezTo>
                    <a:pt x="2432304" y="0"/>
                    <a:pt x="2444080" y="4878"/>
                    <a:pt x="2452762" y="13560"/>
                  </a:cubicBezTo>
                  <a:cubicBezTo>
                    <a:pt x="2461445" y="22243"/>
                    <a:pt x="2466323" y="34019"/>
                    <a:pt x="2466323" y="46298"/>
                  </a:cubicBezTo>
                  <a:lnTo>
                    <a:pt x="2466323" y="2735978"/>
                  </a:lnTo>
                  <a:cubicBezTo>
                    <a:pt x="2466323" y="2761547"/>
                    <a:pt x="2445595" y="2782276"/>
                    <a:pt x="2420025" y="2782276"/>
                  </a:cubicBezTo>
                  <a:lnTo>
                    <a:pt x="46298" y="2782276"/>
                  </a:lnTo>
                  <a:cubicBezTo>
                    <a:pt x="20728" y="2782276"/>
                    <a:pt x="0" y="2761547"/>
                    <a:pt x="0" y="2735978"/>
                  </a:cubicBezTo>
                  <a:lnTo>
                    <a:pt x="0" y="46298"/>
                  </a:lnTo>
                  <a:cubicBezTo>
                    <a:pt x="0" y="20728"/>
                    <a:pt x="20728" y="0"/>
                    <a:pt x="46298" y="0"/>
                  </a:cubicBezTo>
                  <a:close/>
                </a:path>
              </a:pathLst>
            </a:custGeom>
            <a:gradFill rotWithShape="true">
              <a:gsLst>
                <a:gs pos="0">
                  <a:srgbClr val="5C3BFF">
                    <a:alpha val="100000"/>
                  </a:srgbClr>
                </a:gs>
                <a:gs pos="100000">
                  <a:srgbClr val="B664FF">
                    <a:alpha val="100000"/>
                  </a:srgbClr>
                </a:gs>
              </a:gsLst>
              <a:path path="circle">
                <a:fillToRect l="0" r="100000" t="0" b="100000"/>
              </a:path>
              <a:tileRect r="0" l="-100000" b="0" t="-100000"/>
            </a:gradFill>
          </p:spPr>
        </p:sp>
        <p:sp>
          <p:nvSpPr>
            <p:cNvPr name="TextBox 4" id="4"/>
            <p:cNvSpPr txBox="true"/>
            <p:nvPr/>
          </p:nvSpPr>
          <p:spPr>
            <a:xfrm>
              <a:off x="0" y="-38100"/>
              <a:ext cx="2466323" cy="28203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07073" y="1461893"/>
            <a:ext cx="14908055" cy="1816063"/>
          </a:xfrm>
          <a:prstGeom prst="rect">
            <a:avLst/>
          </a:prstGeom>
        </p:spPr>
        <p:txBody>
          <a:bodyPr anchor="t" rtlCol="false" tIns="0" lIns="0" bIns="0" rIns="0">
            <a:spAutoFit/>
          </a:bodyPr>
          <a:lstStyle/>
          <a:p>
            <a:pPr algn="r">
              <a:lnSpc>
                <a:spcPts val="14877"/>
              </a:lnSpc>
            </a:pPr>
            <a:r>
              <a:rPr lang="en-US" sz="10626" b="true">
                <a:solidFill>
                  <a:srgbClr val="FFFFFF"/>
                </a:solidFill>
                <a:latin typeface="Mina Bold"/>
                <a:ea typeface="Mina Bold"/>
                <a:cs typeface="Mina Bold"/>
                <a:sym typeface="Mina Bold"/>
              </a:rPr>
              <a:t>Architecture Overview</a:t>
            </a:r>
          </a:p>
        </p:txBody>
      </p:sp>
      <p:sp>
        <p:nvSpPr>
          <p:cNvPr name="TextBox 6" id="6"/>
          <p:cNvSpPr txBox="true"/>
          <p:nvPr/>
        </p:nvSpPr>
        <p:spPr>
          <a:xfrm rot="0">
            <a:off x="1507073" y="3467742"/>
            <a:ext cx="15752227" cy="5477240"/>
          </a:xfrm>
          <a:prstGeom prst="rect">
            <a:avLst/>
          </a:prstGeom>
        </p:spPr>
        <p:txBody>
          <a:bodyPr anchor="t" rtlCol="false" tIns="0" lIns="0" bIns="0" rIns="0">
            <a:spAutoFit/>
          </a:bodyPr>
          <a:lstStyle/>
          <a:p>
            <a:pPr algn="just">
              <a:lnSpc>
                <a:spcPts val="3654"/>
              </a:lnSpc>
            </a:pPr>
          </a:p>
          <a:p>
            <a:pPr algn="just" marL="563635" indent="-281818" lvl="1">
              <a:lnSpc>
                <a:spcPts val="3654"/>
              </a:lnSpc>
              <a:buFont typeface="Arial"/>
              <a:buChar char="•"/>
            </a:pPr>
            <a:r>
              <a:rPr lang="en-US" b="true" sz="2610">
                <a:solidFill>
                  <a:srgbClr val="FFFFFF"/>
                </a:solidFill>
                <a:latin typeface="Canva Sans Bold"/>
                <a:ea typeface="Canva Sans Bold"/>
                <a:cs typeface="Canva Sans Bold"/>
                <a:sym typeface="Canva Sans Bold"/>
              </a:rPr>
              <a:t>MLOps Tasks</a:t>
            </a:r>
            <a:r>
              <a:rPr lang="en-US" sz="2610">
                <a:solidFill>
                  <a:srgbClr val="FFFFFF"/>
                </a:solidFill>
                <a:latin typeface="Canva Sans"/>
                <a:ea typeface="Canva Sans"/>
                <a:cs typeface="Canva Sans"/>
                <a:sym typeface="Canva Sans"/>
              </a:rPr>
              <a:t> (Cloud, local scripts): Train, m</a:t>
            </a:r>
            <a:r>
              <a:rPr lang="en-US" sz="2610">
                <a:solidFill>
                  <a:srgbClr val="FFFFFF"/>
                </a:solidFill>
                <a:latin typeface="Canva Sans"/>
                <a:ea typeface="Canva Sans"/>
                <a:cs typeface="Canva Sans"/>
                <a:sym typeface="Canva Sans"/>
              </a:rPr>
              <a:t>o</a:t>
            </a:r>
            <a:r>
              <a:rPr lang="en-US" sz="2610">
                <a:solidFill>
                  <a:srgbClr val="FFFFFF"/>
                </a:solidFill>
                <a:latin typeface="Canva Sans"/>
                <a:ea typeface="Canva Sans"/>
                <a:cs typeface="Canva Sans"/>
                <a:sym typeface="Canva Sans"/>
              </a:rPr>
              <a:t>ni</a:t>
            </a:r>
            <a:r>
              <a:rPr lang="en-US" sz="2610">
                <a:solidFill>
                  <a:srgbClr val="FFFFFF"/>
                </a:solidFill>
                <a:latin typeface="Canva Sans"/>
                <a:ea typeface="Canva Sans"/>
                <a:cs typeface="Canva Sans"/>
                <a:sym typeface="Canva Sans"/>
              </a:rPr>
              <a:t>t</a:t>
            </a:r>
            <a:r>
              <a:rPr lang="en-US" sz="2610">
                <a:solidFill>
                  <a:srgbClr val="FFFFFF"/>
                </a:solidFill>
                <a:latin typeface="Canva Sans"/>
                <a:ea typeface="Canva Sans"/>
                <a:cs typeface="Canva Sans"/>
                <a:sym typeface="Canva Sans"/>
              </a:rPr>
              <a:t>or and promote models, then submit metrics and metadata via SDK</a:t>
            </a:r>
          </a:p>
          <a:p>
            <a:pPr algn="just" marL="563635" indent="-281818" lvl="1">
              <a:lnSpc>
                <a:spcPts val="3654"/>
              </a:lnSpc>
              <a:buFont typeface="Arial"/>
              <a:buChar char="•"/>
            </a:pPr>
            <a:r>
              <a:rPr lang="en-US" b="true" sz="2610">
                <a:solidFill>
                  <a:srgbClr val="FFFFFF"/>
                </a:solidFill>
                <a:latin typeface="Canva Sans Bold"/>
                <a:ea typeface="Canva Sans Bold"/>
                <a:cs typeface="Canva Sans Bold"/>
                <a:sym typeface="Canva Sans Bold"/>
              </a:rPr>
              <a:t>Python SDK</a:t>
            </a:r>
            <a:r>
              <a:rPr lang="en-US" sz="2610">
                <a:solidFill>
                  <a:srgbClr val="FFFFFF"/>
                </a:solidFill>
                <a:latin typeface="Canva Sans"/>
                <a:ea typeface="Canva Sans"/>
                <a:cs typeface="Canva Sans"/>
                <a:sym typeface="Canva Sans"/>
              </a:rPr>
              <a:t>: Provid</a:t>
            </a:r>
            <a:r>
              <a:rPr lang="en-US" sz="2610">
                <a:solidFill>
                  <a:srgbClr val="FFFFFF"/>
                </a:solidFill>
                <a:latin typeface="Canva Sans"/>
                <a:ea typeface="Canva Sans"/>
                <a:cs typeface="Canva Sans"/>
                <a:sym typeface="Canva Sans"/>
              </a:rPr>
              <a:t>es </a:t>
            </a:r>
            <a:r>
              <a:rPr lang="en-US" sz="2610">
                <a:solidFill>
                  <a:srgbClr val="FFFFFF"/>
                </a:solidFill>
                <a:latin typeface="Canva Sans"/>
                <a:ea typeface="Canva Sans"/>
                <a:cs typeface="Canva Sans"/>
                <a:sym typeface="Canva Sans"/>
              </a:rPr>
              <a:t>a s</a:t>
            </a:r>
            <a:r>
              <a:rPr lang="en-US" sz="2610">
                <a:solidFill>
                  <a:srgbClr val="FFFFFF"/>
                </a:solidFill>
                <a:latin typeface="Canva Sans"/>
                <a:ea typeface="Canva Sans"/>
                <a:cs typeface="Canva Sans"/>
                <a:sym typeface="Canva Sans"/>
              </a:rPr>
              <a:t>i</a:t>
            </a:r>
            <a:r>
              <a:rPr lang="en-US" sz="2610">
                <a:solidFill>
                  <a:srgbClr val="FFFFFF"/>
                </a:solidFill>
                <a:latin typeface="Canva Sans"/>
                <a:ea typeface="Canva Sans"/>
                <a:cs typeface="Canva Sans"/>
                <a:sym typeface="Canva Sans"/>
              </a:rPr>
              <a:t>mpl</a:t>
            </a:r>
            <a:r>
              <a:rPr lang="en-US" sz="2610">
                <a:solidFill>
                  <a:srgbClr val="FFFFFF"/>
                </a:solidFill>
                <a:latin typeface="Canva Sans"/>
                <a:ea typeface="Canva Sans"/>
                <a:cs typeface="Canva Sans"/>
                <a:sym typeface="Canva Sans"/>
              </a:rPr>
              <a:t>e,</a:t>
            </a:r>
            <a:r>
              <a:rPr lang="en-US" sz="2610">
                <a:solidFill>
                  <a:srgbClr val="FFFFFF"/>
                </a:solidFill>
                <a:latin typeface="Canva Sans"/>
                <a:ea typeface="Canva Sans"/>
                <a:cs typeface="Canva Sans"/>
                <a:sym typeface="Canva Sans"/>
              </a:rPr>
              <a:t> high-level interface for data scientists to send metrics and rule definitions through the </a:t>
            </a:r>
            <a:r>
              <a:rPr lang="en-US" sz="2610">
                <a:solidFill>
                  <a:srgbClr val="FFFFFF"/>
                </a:solidFill>
                <a:latin typeface="Canva Sans"/>
                <a:ea typeface="Canva Sans"/>
                <a:cs typeface="Canva Sans"/>
                <a:sym typeface="Canva Sans"/>
              </a:rPr>
              <a:t>O2 Oracle and Rules Engine API. These can be passed as Python dictionaries directly from in the ML code as part of MLOps task runs using modules from our SDK or JSON config files.</a:t>
            </a:r>
          </a:p>
          <a:p>
            <a:pPr algn="just" marL="563635" indent="-281818" lvl="1">
              <a:lnSpc>
                <a:spcPts val="3654"/>
              </a:lnSpc>
              <a:buFont typeface="Arial"/>
              <a:buChar char="•"/>
            </a:pPr>
            <a:r>
              <a:rPr lang="en-US" b="true" sz="2610">
                <a:solidFill>
                  <a:srgbClr val="FFFFFF"/>
                </a:solidFill>
                <a:latin typeface="Canva Sans Bold"/>
                <a:ea typeface="Canva Sans Bold"/>
                <a:cs typeface="Canva Sans Bold"/>
                <a:sym typeface="Canva Sans Bold"/>
              </a:rPr>
              <a:t>Forte O2 Oracle API</a:t>
            </a:r>
            <a:r>
              <a:rPr lang="en-US" sz="2610">
                <a:solidFill>
                  <a:srgbClr val="FFFFFF"/>
                </a:solidFill>
                <a:latin typeface="Canva Sans"/>
                <a:ea typeface="Canva Sans"/>
                <a:cs typeface="Canva Sans"/>
                <a:sym typeface="Canva Sans"/>
              </a:rPr>
              <a:t>: Transfers data between ML systems and the blockchain</a:t>
            </a:r>
          </a:p>
          <a:p>
            <a:pPr algn="just" marL="563635" indent="-281818" lvl="1">
              <a:lnSpc>
                <a:spcPts val="3654"/>
              </a:lnSpc>
              <a:buFont typeface="Arial"/>
              <a:buChar char="•"/>
            </a:pPr>
            <a:r>
              <a:rPr lang="en-US" b="true" sz="2610">
                <a:solidFill>
                  <a:srgbClr val="FFFFFF"/>
                </a:solidFill>
                <a:latin typeface="Canva Sans Bold"/>
                <a:ea typeface="Canva Sans Bold"/>
                <a:cs typeface="Canva Sans Bold"/>
                <a:sym typeface="Canva Sans Bold"/>
              </a:rPr>
              <a:t>Forte Rules Engine</a:t>
            </a:r>
            <a:r>
              <a:rPr lang="en-US" sz="2610">
                <a:solidFill>
                  <a:srgbClr val="FFFFFF"/>
                </a:solidFill>
                <a:latin typeface="Canva Sans"/>
                <a:ea typeface="Canva Sans"/>
                <a:cs typeface="Canva Sans"/>
                <a:sym typeface="Canva Sans"/>
              </a:rPr>
              <a:t>: Applies governance policies to on-chain model metrics</a:t>
            </a:r>
          </a:p>
          <a:p>
            <a:pPr algn="just" marL="563635" indent="-281818" lvl="1">
              <a:lnSpc>
                <a:spcPts val="3654"/>
              </a:lnSpc>
              <a:buFont typeface="Arial"/>
              <a:buChar char="•"/>
            </a:pPr>
            <a:r>
              <a:rPr lang="en-US" b="true" sz="2610">
                <a:solidFill>
                  <a:srgbClr val="FFFFFF"/>
                </a:solidFill>
                <a:latin typeface="Canva Sans Bold"/>
                <a:ea typeface="Canva Sans Bold"/>
                <a:cs typeface="Canva Sans Bold"/>
                <a:sym typeface="Canva Sans Bold"/>
              </a:rPr>
              <a:t>Blockchain Layer</a:t>
            </a:r>
            <a:r>
              <a:rPr lang="en-US" sz="2610">
                <a:solidFill>
                  <a:srgbClr val="FFFFFF"/>
                </a:solidFill>
                <a:latin typeface="Canva Sans"/>
                <a:ea typeface="Canva Sans"/>
                <a:cs typeface="Canva Sans"/>
                <a:sym typeface="Canva Sans"/>
              </a:rPr>
              <a:t>: Stores model events, decision flags, and registry entries</a:t>
            </a:r>
          </a:p>
          <a:p>
            <a:pPr algn="just" marL="563635" indent="-281818" lvl="1">
              <a:lnSpc>
                <a:spcPts val="3654"/>
              </a:lnSpc>
              <a:buFont typeface="Arial"/>
              <a:buChar char="•"/>
            </a:pPr>
            <a:r>
              <a:rPr lang="en-US" b="true" sz="2610">
                <a:solidFill>
                  <a:srgbClr val="FFFFFF"/>
                </a:solidFill>
                <a:latin typeface="Canva Sans Bold"/>
                <a:ea typeface="Canva Sans Bold"/>
                <a:cs typeface="Canva Sans Bold"/>
                <a:sym typeface="Canva Sans Bold"/>
              </a:rPr>
              <a:t>ML Universe</a:t>
            </a:r>
            <a:r>
              <a:rPr lang="en-US" sz="2610">
                <a:solidFill>
                  <a:srgbClr val="FFFFFF"/>
                </a:solidFill>
                <a:latin typeface="Canva Sans"/>
                <a:ea typeface="Canva Sans"/>
                <a:cs typeface="Canva Sans"/>
                <a:sym typeface="Canva Sans"/>
              </a:rPr>
              <a:t>: Acces</a:t>
            </a:r>
            <a:r>
              <a:rPr lang="en-US" sz="2610">
                <a:solidFill>
                  <a:srgbClr val="FFFFFF"/>
                </a:solidFill>
                <a:latin typeface="Canva Sans"/>
                <a:ea typeface="Canva Sans"/>
                <a:cs typeface="Canva Sans"/>
                <a:sym typeface="Canva Sans"/>
              </a:rPr>
              <a:t>s models via inference APIs and pay via native token</a:t>
            </a:r>
          </a:p>
          <a:p>
            <a:pPr algn="just">
              <a:lnSpc>
                <a:spcPts val="365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8100000">
            <a:off x="9362433" y="501356"/>
            <a:ext cx="9364319" cy="10563953"/>
            <a:chOff x="0" y="0"/>
            <a:chExt cx="2466323" cy="2782276"/>
          </a:xfrm>
        </p:grpSpPr>
        <p:sp>
          <p:nvSpPr>
            <p:cNvPr name="Freeform 3" id="3"/>
            <p:cNvSpPr/>
            <p:nvPr/>
          </p:nvSpPr>
          <p:spPr>
            <a:xfrm flipH="false" flipV="false" rot="0">
              <a:off x="0" y="0"/>
              <a:ext cx="2466323" cy="2782276"/>
            </a:xfrm>
            <a:custGeom>
              <a:avLst/>
              <a:gdLst/>
              <a:ahLst/>
              <a:cxnLst/>
              <a:rect r="r" b="b" t="t" l="l"/>
              <a:pathLst>
                <a:path h="2782276" w="2466323">
                  <a:moveTo>
                    <a:pt x="46298" y="0"/>
                  </a:moveTo>
                  <a:lnTo>
                    <a:pt x="2420025" y="0"/>
                  </a:lnTo>
                  <a:cubicBezTo>
                    <a:pt x="2432304" y="0"/>
                    <a:pt x="2444080" y="4878"/>
                    <a:pt x="2452762" y="13560"/>
                  </a:cubicBezTo>
                  <a:cubicBezTo>
                    <a:pt x="2461445" y="22243"/>
                    <a:pt x="2466323" y="34019"/>
                    <a:pt x="2466323" y="46298"/>
                  </a:cubicBezTo>
                  <a:lnTo>
                    <a:pt x="2466323" y="2735978"/>
                  </a:lnTo>
                  <a:cubicBezTo>
                    <a:pt x="2466323" y="2761547"/>
                    <a:pt x="2445595" y="2782276"/>
                    <a:pt x="2420025" y="2782276"/>
                  </a:cubicBezTo>
                  <a:lnTo>
                    <a:pt x="46298" y="2782276"/>
                  </a:lnTo>
                  <a:cubicBezTo>
                    <a:pt x="20728" y="2782276"/>
                    <a:pt x="0" y="2761547"/>
                    <a:pt x="0" y="2735978"/>
                  </a:cubicBezTo>
                  <a:lnTo>
                    <a:pt x="0" y="46298"/>
                  </a:lnTo>
                  <a:cubicBezTo>
                    <a:pt x="0" y="20728"/>
                    <a:pt x="20728" y="0"/>
                    <a:pt x="46298" y="0"/>
                  </a:cubicBezTo>
                  <a:close/>
                </a:path>
              </a:pathLst>
            </a:custGeom>
            <a:gradFill rotWithShape="true">
              <a:gsLst>
                <a:gs pos="0">
                  <a:srgbClr val="5C3BFF">
                    <a:alpha val="100000"/>
                  </a:srgbClr>
                </a:gs>
                <a:gs pos="100000">
                  <a:srgbClr val="B664FF">
                    <a:alpha val="100000"/>
                  </a:srgbClr>
                </a:gs>
              </a:gsLst>
              <a:path path="circle">
                <a:fillToRect l="0" r="100000" t="0" b="100000"/>
              </a:path>
              <a:tileRect r="0" l="-100000" b="0" t="-100000"/>
            </a:gradFill>
          </p:spPr>
        </p:sp>
        <p:sp>
          <p:nvSpPr>
            <p:cNvPr name="TextBox 4" id="4"/>
            <p:cNvSpPr txBox="true"/>
            <p:nvPr/>
          </p:nvSpPr>
          <p:spPr>
            <a:xfrm>
              <a:off x="0" y="-38100"/>
              <a:ext cx="2466323" cy="282037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763193" y="1028700"/>
            <a:ext cx="14761614" cy="8229600"/>
          </a:xfrm>
          <a:custGeom>
            <a:avLst/>
            <a:gdLst/>
            <a:ahLst/>
            <a:cxnLst/>
            <a:rect r="r" b="b" t="t" l="l"/>
            <a:pathLst>
              <a:path h="8229600" w="14761614">
                <a:moveTo>
                  <a:pt x="0" y="0"/>
                </a:moveTo>
                <a:lnTo>
                  <a:pt x="14761614" y="0"/>
                </a:lnTo>
                <a:lnTo>
                  <a:pt x="14761614" y="8229600"/>
                </a:lnTo>
                <a:lnTo>
                  <a:pt x="0" y="822960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8100000">
            <a:off x="9362433" y="501356"/>
            <a:ext cx="9364319" cy="10563953"/>
            <a:chOff x="0" y="0"/>
            <a:chExt cx="2466323" cy="2782276"/>
          </a:xfrm>
        </p:grpSpPr>
        <p:sp>
          <p:nvSpPr>
            <p:cNvPr name="Freeform 3" id="3"/>
            <p:cNvSpPr/>
            <p:nvPr/>
          </p:nvSpPr>
          <p:spPr>
            <a:xfrm flipH="false" flipV="false" rot="0">
              <a:off x="0" y="0"/>
              <a:ext cx="2466323" cy="2782276"/>
            </a:xfrm>
            <a:custGeom>
              <a:avLst/>
              <a:gdLst/>
              <a:ahLst/>
              <a:cxnLst/>
              <a:rect r="r" b="b" t="t" l="l"/>
              <a:pathLst>
                <a:path h="2782276" w="2466323">
                  <a:moveTo>
                    <a:pt x="46298" y="0"/>
                  </a:moveTo>
                  <a:lnTo>
                    <a:pt x="2420025" y="0"/>
                  </a:lnTo>
                  <a:cubicBezTo>
                    <a:pt x="2432304" y="0"/>
                    <a:pt x="2444080" y="4878"/>
                    <a:pt x="2452762" y="13560"/>
                  </a:cubicBezTo>
                  <a:cubicBezTo>
                    <a:pt x="2461445" y="22243"/>
                    <a:pt x="2466323" y="34019"/>
                    <a:pt x="2466323" y="46298"/>
                  </a:cubicBezTo>
                  <a:lnTo>
                    <a:pt x="2466323" y="2735978"/>
                  </a:lnTo>
                  <a:cubicBezTo>
                    <a:pt x="2466323" y="2761547"/>
                    <a:pt x="2445595" y="2782276"/>
                    <a:pt x="2420025" y="2782276"/>
                  </a:cubicBezTo>
                  <a:lnTo>
                    <a:pt x="46298" y="2782276"/>
                  </a:lnTo>
                  <a:cubicBezTo>
                    <a:pt x="20728" y="2782276"/>
                    <a:pt x="0" y="2761547"/>
                    <a:pt x="0" y="2735978"/>
                  </a:cubicBezTo>
                  <a:lnTo>
                    <a:pt x="0" y="46298"/>
                  </a:lnTo>
                  <a:cubicBezTo>
                    <a:pt x="0" y="20728"/>
                    <a:pt x="20728" y="0"/>
                    <a:pt x="46298" y="0"/>
                  </a:cubicBezTo>
                  <a:close/>
                </a:path>
              </a:pathLst>
            </a:custGeom>
            <a:gradFill rotWithShape="true">
              <a:gsLst>
                <a:gs pos="0">
                  <a:srgbClr val="5C3BFF">
                    <a:alpha val="100000"/>
                  </a:srgbClr>
                </a:gs>
                <a:gs pos="100000">
                  <a:srgbClr val="B664FF">
                    <a:alpha val="100000"/>
                  </a:srgbClr>
                </a:gs>
              </a:gsLst>
              <a:path path="circle">
                <a:fillToRect l="0" r="100000" t="0" b="100000"/>
              </a:path>
              <a:tileRect r="0" l="-100000" b="0" t="-100000"/>
            </a:gradFill>
          </p:spPr>
        </p:sp>
        <p:sp>
          <p:nvSpPr>
            <p:cNvPr name="TextBox 4" id="4"/>
            <p:cNvSpPr txBox="true"/>
            <p:nvPr/>
          </p:nvSpPr>
          <p:spPr>
            <a:xfrm>
              <a:off x="0" y="-38100"/>
              <a:ext cx="2466323" cy="28203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07073" y="1324120"/>
            <a:ext cx="14908055" cy="1816063"/>
          </a:xfrm>
          <a:prstGeom prst="rect">
            <a:avLst/>
          </a:prstGeom>
        </p:spPr>
        <p:txBody>
          <a:bodyPr anchor="t" rtlCol="false" tIns="0" lIns="0" bIns="0" rIns="0">
            <a:spAutoFit/>
          </a:bodyPr>
          <a:lstStyle/>
          <a:p>
            <a:pPr algn="ctr">
              <a:lnSpc>
                <a:spcPts val="14877"/>
              </a:lnSpc>
            </a:pPr>
            <a:r>
              <a:rPr lang="en-US" sz="10626" b="true">
                <a:solidFill>
                  <a:srgbClr val="FFFFFF"/>
                </a:solidFill>
                <a:latin typeface="Mina Bold"/>
                <a:ea typeface="Mina Bold"/>
                <a:cs typeface="Mina Bold"/>
                <a:sym typeface="Mina Bold"/>
              </a:rPr>
              <a:t>Benefits</a:t>
            </a:r>
          </a:p>
        </p:txBody>
      </p:sp>
      <p:sp>
        <p:nvSpPr>
          <p:cNvPr name="TextBox 6" id="6"/>
          <p:cNvSpPr txBox="true"/>
          <p:nvPr/>
        </p:nvSpPr>
        <p:spPr>
          <a:xfrm rot="0">
            <a:off x="1267886" y="3083033"/>
            <a:ext cx="15752227" cy="7020290"/>
          </a:xfrm>
          <a:prstGeom prst="rect">
            <a:avLst/>
          </a:prstGeom>
        </p:spPr>
        <p:txBody>
          <a:bodyPr anchor="t" rtlCol="false" tIns="0" lIns="0" bIns="0" rIns="0">
            <a:spAutoFit/>
          </a:bodyPr>
          <a:lstStyle/>
          <a:p>
            <a:pPr algn="just">
              <a:lnSpc>
                <a:spcPts val="3654"/>
              </a:lnSpc>
            </a:pPr>
          </a:p>
          <a:p>
            <a:pPr algn="just" marL="628403" indent="-314202" lvl="1">
              <a:lnSpc>
                <a:spcPts val="4074"/>
              </a:lnSpc>
              <a:buFont typeface="Arial"/>
              <a:buChar char="•"/>
            </a:pPr>
            <a:r>
              <a:rPr lang="en-US" b="true" sz="2910">
                <a:solidFill>
                  <a:srgbClr val="FFFFFF"/>
                </a:solidFill>
                <a:latin typeface="Canva Sans Bold"/>
                <a:ea typeface="Canva Sans Bold"/>
                <a:cs typeface="Canva Sans Bold"/>
                <a:sym typeface="Canva Sans Bold"/>
              </a:rPr>
              <a:t>Built on Forte: </a:t>
            </a:r>
            <a:r>
              <a:rPr lang="en-US" sz="2910">
                <a:solidFill>
                  <a:srgbClr val="FFFFFF"/>
                </a:solidFill>
                <a:latin typeface="Canva Sans"/>
                <a:ea typeface="Canva Sans"/>
                <a:cs typeface="Canva Sans"/>
                <a:sym typeface="Canva Sans"/>
              </a:rPr>
              <a:t>Utilizes powerful native tooling like the Rules Engine and O2 Oracles</a:t>
            </a:r>
          </a:p>
          <a:p>
            <a:pPr algn="just" marL="628403" indent="-314202" lvl="1">
              <a:lnSpc>
                <a:spcPts val="4074"/>
              </a:lnSpc>
              <a:buFont typeface="Arial"/>
              <a:buChar char="•"/>
            </a:pPr>
            <a:r>
              <a:rPr lang="en-US" b="true" sz="2910">
                <a:solidFill>
                  <a:srgbClr val="FFFFFF"/>
                </a:solidFill>
                <a:latin typeface="Canva Sans Bold"/>
                <a:ea typeface="Canva Sans Bold"/>
                <a:cs typeface="Canva Sans Bold"/>
                <a:sym typeface="Canva Sans Bold"/>
              </a:rPr>
              <a:t>No Code or Pipeline Migration Required: </a:t>
            </a:r>
            <a:r>
              <a:rPr lang="en-US" sz="2910">
                <a:solidFill>
                  <a:srgbClr val="FFFFFF"/>
                </a:solidFill>
                <a:latin typeface="Canva Sans"/>
                <a:ea typeface="Canva Sans"/>
                <a:cs typeface="Canva Sans"/>
                <a:sym typeface="Canva Sans"/>
              </a:rPr>
              <a:t>the O2 Oracle bridges the gap between off-chain tasks and outputs and the blockchain, so MLOps tasks and training jobs can continue to run where they are without migration to other platforms using our high-level SDK </a:t>
            </a:r>
          </a:p>
          <a:p>
            <a:pPr algn="just" marL="628403" indent="-314202" lvl="1">
              <a:lnSpc>
                <a:spcPts val="4074"/>
              </a:lnSpc>
              <a:buFont typeface="Arial"/>
              <a:buChar char="•"/>
            </a:pPr>
            <a:r>
              <a:rPr lang="en-US" b="true" sz="2910">
                <a:solidFill>
                  <a:srgbClr val="FFFFFF"/>
                </a:solidFill>
                <a:latin typeface="Canva Sans Bold"/>
                <a:ea typeface="Canva Sans Bold"/>
                <a:cs typeface="Canva Sans Bold"/>
                <a:sym typeface="Canva Sans Bold"/>
              </a:rPr>
              <a:t>Transparent Governance: </a:t>
            </a:r>
            <a:r>
              <a:rPr lang="en-US" sz="2910">
                <a:solidFill>
                  <a:srgbClr val="FFFFFF"/>
                </a:solidFill>
                <a:latin typeface="Canva Sans"/>
                <a:ea typeface="Canva Sans"/>
                <a:cs typeface="Canva Sans"/>
                <a:sym typeface="Canva Sans"/>
              </a:rPr>
              <a:t>All decisions are algorithmic and recorded on-chain</a:t>
            </a:r>
          </a:p>
          <a:p>
            <a:pPr algn="just" marL="628403" indent="-314202" lvl="1">
              <a:lnSpc>
                <a:spcPts val="4074"/>
              </a:lnSpc>
              <a:buFont typeface="Arial"/>
              <a:buChar char="•"/>
            </a:pPr>
            <a:r>
              <a:rPr lang="en-US" b="true" sz="2910">
                <a:solidFill>
                  <a:srgbClr val="FFFFFF"/>
                </a:solidFill>
                <a:latin typeface="Canva Sans Bold"/>
                <a:ea typeface="Canva Sans Bold"/>
                <a:cs typeface="Canva Sans Bold"/>
                <a:sym typeface="Canva Sans Bold"/>
              </a:rPr>
              <a:t>Developer-Friendly SDK: </a:t>
            </a:r>
            <a:r>
              <a:rPr lang="en-US" sz="2910">
                <a:solidFill>
                  <a:srgbClr val="FFFFFF"/>
                </a:solidFill>
                <a:latin typeface="Canva Sans"/>
                <a:ea typeface="Canva Sans"/>
                <a:cs typeface="Canva Sans"/>
                <a:sym typeface="Canva Sans"/>
              </a:rPr>
              <a:t>Data scientists don’t need blockchain or Javascript expertise</a:t>
            </a:r>
          </a:p>
          <a:p>
            <a:pPr algn="just" marL="628403" indent="-314202" lvl="1">
              <a:lnSpc>
                <a:spcPts val="4074"/>
              </a:lnSpc>
              <a:buFont typeface="Arial"/>
              <a:buChar char="•"/>
            </a:pPr>
            <a:r>
              <a:rPr lang="en-US" b="true" sz="2910">
                <a:solidFill>
                  <a:srgbClr val="FFFFFF"/>
                </a:solidFill>
                <a:latin typeface="Canva Sans Bold"/>
                <a:ea typeface="Canva Sans Bold"/>
                <a:cs typeface="Canva Sans Bold"/>
                <a:sym typeface="Canva Sans Bold"/>
              </a:rPr>
              <a:t>Privacy-Aware: </a:t>
            </a:r>
            <a:r>
              <a:rPr lang="en-US" sz="2910">
                <a:solidFill>
                  <a:srgbClr val="FFFFFF"/>
                </a:solidFill>
                <a:latin typeface="Canva Sans"/>
                <a:ea typeface="Canva Sans"/>
                <a:cs typeface="Canva Sans"/>
                <a:sym typeface="Canva Sans"/>
              </a:rPr>
              <a:t>Supports both open and private model governance</a:t>
            </a:r>
          </a:p>
          <a:p>
            <a:pPr algn="just" marL="628403" indent="-314202" lvl="1">
              <a:lnSpc>
                <a:spcPts val="4074"/>
              </a:lnSpc>
              <a:buFont typeface="Arial"/>
              <a:buChar char="•"/>
            </a:pPr>
            <a:r>
              <a:rPr lang="en-US" b="true" sz="2910">
                <a:solidFill>
                  <a:srgbClr val="FFFFFF"/>
                </a:solidFill>
                <a:latin typeface="Canva Sans Bold"/>
                <a:ea typeface="Canva Sans Bold"/>
                <a:cs typeface="Canva Sans Bold"/>
                <a:sym typeface="Canva Sans Bold"/>
              </a:rPr>
              <a:t>E</a:t>
            </a:r>
            <a:r>
              <a:rPr lang="en-US" b="true" sz="2910">
                <a:solidFill>
                  <a:srgbClr val="FFFFFF"/>
                </a:solidFill>
                <a:latin typeface="Canva Sans Bold"/>
                <a:ea typeface="Canva Sans Bold"/>
                <a:cs typeface="Canva Sans Bold"/>
                <a:sym typeface="Canva Sans Bold"/>
              </a:rPr>
              <a:t>conomic Incentives: </a:t>
            </a:r>
            <a:r>
              <a:rPr lang="en-US" sz="2910">
                <a:solidFill>
                  <a:srgbClr val="FFFFFF"/>
                </a:solidFill>
                <a:latin typeface="Canva Sans"/>
                <a:ea typeface="Canva Sans"/>
                <a:cs typeface="Canva Sans"/>
                <a:sym typeface="Canva Sans"/>
              </a:rPr>
              <a:t>Monetization aligned with contribution and usage</a:t>
            </a:r>
          </a:p>
          <a:p>
            <a:pPr algn="just" marL="628403" indent="-314202" lvl="1">
              <a:lnSpc>
                <a:spcPts val="4074"/>
              </a:lnSpc>
              <a:buFont typeface="Arial"/>
              <a:buChar char="•"/>
            </a:pPr>
            <a:r>
              <a:rPr lang="en-US" b="true" sz="2910">
                <a:solidFill>
                  <a:srgbClr val="FFFFFF"/>
                </a:solidFill>
                <a:latin typeface="Canva Sans Bold"/>
                <a:ea typeface="Canva Sans Bold"/>
                <a:cs typeface="Canva Sans Bold"/>
                <a:sym typeface="Canva Sans Bold"/>
              </a:rPr>
              <a:t>Models as</a:t>
            </a:r>
            <a:r>
              <a:rPr lang="en-US" b="true" sz="2910">
                <a:solidFill>
                  <a:srgbClr val="FFFFFF"/>
                </a:solidFill>
                <a:latin typeface="Canva Sans Bold"/>
                <a:ea typeface="Canva Sans Bold"/>
                <a:cs typeface="Canva Sans Bold"/>
                <a:sym typeface="Canva Sans Bold"/>
              </a:rPr>
              <a:t> Assets: </a:t>
            </a:r>
            <a:r>
              <a:rPr lang="en-US" sz="2910">
                <a:solidFill>
                  <a:srgbClr val="FFFFFF"/>
                </a:solidFill>
                <a:latin typeface="Canva Sans"/>
                <a:ea typeface="Canva Sans"/>
                <a:cs typeface="Canva Sans"/>
                <a:sym typeface="Canva Sans"/>
              </a:rPr>
              <a:t>Treat</a:t>
            </a:r>
            <a:r>
              <a:rPr lang="en-US" sz="2910">
                <a:solidFill>
                  <a:srgbClr val="FFFFFF"/>
                </a:solidFill>
                <a:latin typeface="Canva Sans"/>
                <a:ea typeface="Canva Sans"/>
                <a:cs typeface="Canva Sans"/>
                <a:sym typeface="Canva Sans"/>
              </a:rPr>
              <a:t>s ML models as IP-backed digital assets (RWAs)</a:t>
            </a:r>
          </a:p>
          <a:p>
            <a:pPr algn="just">
              <a:lnSpc>
                <a:spcPts val="3654"/>
              </a:lnSpc>
            </a:pPr>
          </a:p>
          <a:p>
            <a:pPr algn="just">
              <a:lnSpc>
                <a:spcPts val="365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C3BFF">
                <a:alpha val="100000"/>
              </a:srgbClr>
            </a:gs>
            <a:gs pos="100000">
              <a:srgbClr val="B664FF">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2760555" y="1800717"/>
            <a:ext cx="5093954" cy="4973551"/>
          </a:xfrm>
          <a:custGeom>
            <a:avLst/>
            <a:gdLst/>
            <a:ahLst/>
            <a:cxnLst/>
            <a:rect r="r" b="b" t="t" l="l"/>
            <a:pathLst>
              <a:path h="4973551" w="5093954">
                <a:moveTo>
                  <a:pt x="0" y="0"/>
                </a:moveTo>
                <a:lnTo>
                  <a:pt x="5093954" y="0"/>
                </a:lnTo>
                <a:lnTo>
                  <a:pt x="5093954" y="4973552"/>
                </a:lnTo>
                <a:lnTo>
                  <a:pt x="0" y="4973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8768" y="2525110"/>
            <a:ext cx="12081787" cy="7706726"/>
          </a:xfrm>
          <a:prstGeom prst="rect">
            <a:avLst/>
          </a:prstGeom>
        </p:spPr>
        <p:txBody>
          <a:bodyPr anchor="t" rtlCol="false" tIns="0" lIns="0" bIns="0" rIns="0">
            <a:spAutoFit/>
          </a:bodyPr>
          <a:lstStyle/>
          <a:p>
            <a:pPr algn="l">
              <a:lnSpc>
                <a:spcPts val="4069"/>
              </a:lnSpc>
            </a:pPr>
            <a:r>
              <a:rPr lang="en-US" sz="2906" u="sng" b="true">
                <a:solidFill>
                  <a:srgbClr val="FFFFFF"/>
                </a:solidFill>
                <a:latin typeface="Canva Sans Bold"/>
                <a:ea typeface="Canva Sans Bold"/>
                <a:cs typeface="Canva Sans Bold"/>
                <a:sym typeface="Canva Sans Bold"/>
              </a:rPr>
              <a:t>Proof-of-Concept (POC)</a:t>
            </a:r>
          </a:p>
          <a:p>
            <a:pPr algn="l">
              <a:lnSpc>
                <a:spcPts val="4069"/>
              </a:lnSpc>
            </a:pPr>
          </a:p>
          <a:p>
            <a:pPr algn="l" marL="627573" indent="-313786" lvl="1">
              <a:lnSpc>
                <a:spcPts val="4069"/>
              </a:lnSpc>
              <a:buFont typeface="Arial"/>
              <a:buChar char="•"/>
            </a:pPr>
            <a:r>
              <a:rPr lang="en-US" sz="2906">
                <a:solidFill>
                  <a:srgbClr val="FFFFFF"/>
                </a:solidFill>
                <a:latin typeface="Canva Sans"/>
                <a:ea typeface="Canva Sans"/>
                <a:cs typeface="Canva Sans"/>
                <a:sym typeface="Canva Sans"/>
              </a:rPr>
              <a:t>Build Forte Rules Engine logic and O2 Oracle-based metric ingestion on a sample MLOps use-case</a:t>
            </a:r>
          </a:p>
          <a:p>
            <a:pPr algn="l">
              <a:lnSpc>
                <a:spcPts val="4069"/>
              </a:lnSpc>
            </a:pPr>
          </a:p>
          <a:p>
            <a:pPr algn="l">
              <a:lnSpc>
                <a:spcPts val="4069"/>
              </a:lnSpc>
              <a:spcBef>
                <a:spcPct val="0"/>
              </a:spcBef>
            </a:pPr>
            <a:r>
              <a:rPr lang="en-US" b="true" sz="2906" u="sng">
                <a:solidFill>
                  <a:srgbClr val="FFFFFF"/>
                </a:solidFill>
                <a:latin typeface="Canva Sans Bold"/>
                <a:ea typeface="Canva Sans Bold"/>
                <a:cs typeface="Canva Sans Bold"/>
                <a:sym typeface="Canva Sans Bold"/>
              </a:rPr>
              <a:t>Minimum Viable Product (MVP)</a:t>
            </a:r>
          </a:p>
          <a:p>
            <a:pPr algn="l">
              <a:lnSpc>
                <a:spcPts val="4069"/>
              </a:lnSpc>
              <a:spcBef>
                <a:spcPct val="0"/>
              </a:spcBef>
            </a:pPr>
          </a:p>
          <a:p>
            <a:pPr algn="l" marL="627573" indent="-313786" lvl="1">
              <a:lnSpc>
                <a:spcPts val="4069"/>
              </a:lnSpc>
              <a:spcBef>
                <a:spcPct val="0"/>
              </a:spcBef>
              <a:buFont typeface="Arial"/>
              <a:buChar char="•"/>
            </a:pPr>
            <a:r>
              <a:rPr lang="en-US" b="true" sz="2906">
                <a:solidFill>
                  <a:srgbClr val="FFFFFF"/>
                </a:solidFill>
                <a:latin typeface="Canva Sans Bold"/>
                <a:ea typeface="Canva Sans Bold"/>
                <a:cs typeface="Canva Sans Bold"/>
                <a:sym typeface="Canva Sans Bold"/>
              </a:rPr>
              <a:t>Phase 1</a:t>
            </a:r>
            <a:r>
              <a:rPr lang="en-US" sz="2906">
                <a:solidFill>
                  <a:srgbClr val="FFFFFF"/>
                </a:solidFill>
                <a:latin typeface="Canva Sans"/>
                <a:ea typeface="Canva Sans"/>
                <a:cs typeface="Canva Sans"/>
                <a:sym typeface="Canva Sans"/>
              </a:rPr>
              <a:t>: Develop a user-friendly Python SDK that wraps O2 Oracle API calls and Rules creation for easy ML pipeline integration</a:t>
            </a:r>
          </a:p>
          <a:p>
            <a:pPr algn="l" marL="627573" indent="-313786" lvl="1">
              <a:lnSpc>
                <a:spcPts val="4069"/>
              </a:lnSpc>
              <a:spcBef>
                <a:spcPct val="0"/>
              </a:spcBef>
              <a:buFont typeface="Arial"/>
              <a:buChar char="•"/>
            </a:pPr>
            <a:r>
              <a:rPr lang="en-US" b="true" sz="2906">
                <a:solidFill>
                  <a:srgbClr val="FFFFFF"/>
                </a:solidFill>
                <a:latin typeface="Canva Sans Bold"/>
                <a:ea typeface="Canva Sans Bold"/>
                <a:cs typeface="Canva Sans Bold"/>
                <a:sym typeface="Canva Sans Bold"/>
              </a:rPr>
              <a:t>Phase 2</a:t>
            </a:r>
            <a:r>
              <a:rPr lang="en-US" sz="2906">
                <a:solidFill>
                  <a:srgbClr val="FFFFFF"/>
                </a:solidFill>
                <a:latin typeface="Canva Sans"/>
                <a:ea typeface="Canva Sans"/>
                <a:cs typeface="Canva Sans"/>
                <a:sym typeface="Canva Sans"/>
              </a:rPr>
              <a:t>: Develop Decentralized Model Registry</a:t>
            </a:r>
          </a:p>
          <a:p>
            <a:pPr algn="l" marL="627573" indent="-313786" lvl="1">
              <a:lnSpc>
                <a:spcPts val="4069"/>
              </a:lnSpc>
              <a:spcBef>
                <a:spcPct val="0"/>
              </a:spcBef>
              <a:buFont typeface="Arial"/>
              <a:buChar char="•"/>
            </a:pPr>
            <a:r>
              <a:rPr lang="en-US" b="true" sz="2906">
                <a:solidFill>
                  <a:srgbClr val="FFFFFF"/>
                </a:solidFill>
                <a:latin typeface="Canva Sans Bold"/>
                <a:ea typeface="Canva Sans Bold"/>
                <a:cs typeface="Canva Sans Bold"/>
                <a:sym typeface="Canva Sans Bold"/>
              </a:rPr>
              <a:t>Phase 3</a:t>
            </a:r>
            <a:r>
              <a:rPr lang="en-US" sz="2906">
                <a:solidFill>
                  <a:srgbClr val="FFFFFF"/>
                </a:solidFill>
                <a:latin typeface="Canva Sans"/>
                <a:ea typeface="Canva Sans"/>
                <a:cs typeface="Canva Sans"/>
                <a:sym typeface="Canva Sans"/>
              </a:rPr>
              <a:t>: Launch ML Universe monetization layer using a derivative of Forte’s native token (wrapped token) with the proposed name $INFER </a:t>
            </a:r>
          </a:p>
          <a:p>
            <a:pPr algn="l">
              <a:lnSpc>
                <a:spcPts val="4220"/>
              </a:lnSpc>
              <a:spcBef>
                <a:spcPct val="0"/>
              </a:spcBef>
            </a:pPr>
          </a:p>
        </p:txBody>
      </p:sp>
      <p:sp>
        <p:nvSpPr>
          <p:cNvPr name="TextBox 4" id="4"/>
          <p:cNvSpPr txBox="true"/>
          <p:nvPr/>
        </p:nvSpPr>
        <p:spPr>
          <a:xfrm rot="0">
            <a:off x="1028700" y="700426"/>
            <a:ext cx="10944594" cy="1734535"/>
          </a:xfrm>
          <a:prstGeom prst="rect">
            <a:avLst/>
          </a:prstGeom>
        </p:spPr>
        <p:txBody>
          <a:bodyPr anchor="t" rtlCol="false" tIns="0" lIns="0" bIns="0" rIns="0">
            <a:spAutoFit/>
          </a:bodyPr>
          <a:lstStyle/>
          <a:p>
            <a:pPr algn="l">
              <a:lnSpc>
                <a:spcPts val="14221"/>
              </a:lnSpc>
            </a:pPr>
            <a:r>
              <a:rPr lang="en-US" sz="10158" b="true">
                <a:solidFill>
                  <a:srgbClr val="FFFFFF"/>
                </a:solidFill>
                <a:latin typeface="Mina Bold"/>
                <a:ea typeface="Mina Bold"/>
                <a:cs typeface="Mina Bold"/>
                <a:sym typeface="Mina Bold"/>
              </a:rPr>
              <a:t>Project Roadmap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DAGnhlJu3RY</dc:identifier>
  <dcterms:modified xsi:type="dcterms:W3CDTF">2011-08-01T06:04:30Z</dcterms:modified>
  <cp:revision>1</cp:revision>
  <dc:title>Decentralized</dc:title>
</cp:coreProperties>
</file>