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70" r:id="rId6"/>
    <p:sldId id="266" r:id="rId7"/>
    <p:sldId id="271" r:id="rId8"/>
    <p:sldId id="261" r:id="rId9"/>
    <p:sldId id="265" r:id="rId10"/>
    <p:sldId id="257" r:id="rId11"/>
    <p:sldId id="268" r:id="rId12"/>
    <p:sldId id="269" r:id="rId13"/>
    <p:sldId id="26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ABF24-520E-447A-B6BC-F5FE30A00BE8}" v="111" dt="2023-11-28T21:41:54.390"/>
    <p1510:client id="{99C96ECB-3459-4AA0-A135-BAEEB527035F}" v="4" dt="2023-11-28T20:26:57.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B72C8-E3E3-46C7-8729-B949E3EDCC3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6492568-4697-4E56-8BD6-BBDD483F4671}">
      <dgm:prSet phldrT="[Text]"/>
      <dgm:spPr/>
      <dgm:t>
        <a:bodyPr/>
        <a:lstStyle/>
        <a:p>
          <a:r>
            <a:rPr kumimoji="0" lang="en-US" altLang="en-US" b="1" i="0" u="none" strike="noStrike" cap="none" normalizeH="0" baseline="0">
              <a:ln/>
              <a:effectLst/>
              <a:latin typeface="Söhne"/>
            </a:rPr>
            <a:t>Data Cleansing and Transformation:</a:t>
          </a:r>
          <a:r>
            <a:rPr kumimoji="0" lang="en-US" altLang="en-US" b="0" i="0" u="none" strike="noStrike" cap="none" normalizeH="0" baseline="0">
              <a:ln/>
              <a:effectLst/>
              <a:latin typeface="Söhne"/>
            </a:rPr>
            <a:t> </a:t>
          </a:r>
          <a:endParaRPr lang="en-US"/>
        </a:p>
      </dgm:t>
    </dgm:pt>
    <dgm:pt modelId="{28C0345E-DD41-4F21-ACE0-354220B8FE15}" type="parTrans" cxnId="{1D4C8B7D-27EB-4F5C-8218-BBB01D1E089D}">
      <dgm:prSet/>
      <dgm:spPr/>
      <dgm:t>
        <a:bodyPr/>
        <a:lstStyle/>
        <a:p>
          <a:endParaRPr lang="en-US"/>
        </a:p>
      </dgm:t>
    </dgm:pt>
    <dgm:pt modelId="{5BDC36C0-6E7A-49F5-AC4B-5BAE40007F25}" type="sibTrans" cxnId="{1D4C8B7D-27EB-4F5C-8218-BBB01D1E089D}">
      <dgm:prSet/>
      <dgm:spPr/>
      <dgm:t>
        <a:bodyPr/>
        <a:lstStyle/>
        <a:p>
          <a:endParaRPr lang="en-US"/>
        </a:p>
      </dgm:t>
    </dgm:pt>
    <dgm:pt modelId="{A0108B8B-E693-4F3A-AC5A-76EE95A2F912}">
      <dgm:prSet phldrT="[Text]"/>
      <dgm:spPr/>
      <dgm:t>
        <a:bodyPr/>
        <a:lstStyle/>
        <a:p>
          <a:pPr>
            <a:buClrTx/>
            <a:buSzTx/>
            <a:buFontTx/>
            <a:buChar char="•"/>
          </a:pPr>
          <a:r>
            <a:rPr kumimoji="0" lang="en-US" altLang="en-US" b="0" i="0" u="none" strike="noStrike" cap="none" normalizeH="0" baseline="0">
              <a:ln/>
              <a:effectLst/>
              <a:latin typeface="Söhne"/>
            </a:rPr>
            <a:t>The Query Editor provides a suite of tools to clean, reshape, and refine your data.</a:t>
          </a:r>
          <a:endParaRPr lang="en-US"/>
        </a:p>
      </dgm:t>
    </dgm:pt>
    <dgm:pt modelId="{A282B43A-0F49-4828-968E-E2C30DCE51F4}" type="parTrans" cxnId="{B6D029B7-0919-475B-AA8D-A580801FC88E}">
      <dgm:prSet/>
      <dgm:spPr/>
      <dgm:t>
        <a:bodyPr/>
        <a:lstStyle/>
        <a:p>
          <a:endParaRPr lang="en-US"/>
        </a:p>
      </dgm:t>
    </dgm:pt>
    <dgm:pt modelId="{B2B9E2A5-F25F-49C5-AD9D-0F048AEC1643}" type="sibTrans" cxnId="{B6D029B7-0919-475B-AA8D-A580801FC88E}">
      <dgm:prSet/>
      <dgm:spPr/>
      <dgm:t>
        <a:bodyPr/>
        <a:lstStyle/>
        <a:p>
          <a:endParaRPr lang="en-US"/>
        </a:p>
      </dgm:t>
    </dgm:pt>
    <dgm:pt modelId="{31406CAE-716E-4FAD-84C1-B73D84CBF32E}">
      <dgm:prSet phldrT="[Text]"/>
      <dgm:spPr/>
      <dgm:t>
        <a:bodyPr/>
        <a:lstStyle/>
        <a:p>
          <a:r>
            <a:rPr kumimoji="0" lang="en-US" altLang="en-US" b="1" i="0" u="none" strike="noStrike" cap="none" normalizeH="0" baseline="0">
              <a:ln/>
              <a:effectLst/>
              <a:latin typeface="Söhne"/>
            </a:rPr>
            <a:t>Column Organization:</a:t>
          </a:r>
          <a:endParaRPr lang="en-US"/>
        </a:p>
      </dgm:t>
    </dgm:pt>
    <dgm:pt modelId="{075F904C-0546-4496-A72D-3366FA3F7F29}" type="parTrans" cxnId="{E063E79E-3A82-44AE-9A7B-9A1973E0DCE9}">
      <dgm:prSet/>
      <dgm:spPr/>
      <dgm:t>
        <a:bodyPr/>
        <a:lstStyle/>
        <a:p>
          <a:endParaRPr lang="en-US"/>
        </a:p>
      </dgm:t>
    </dgm:pt>
    <dgm:pt modelId="{ECF2AFD6-B04B-4F99-8828-8C881D2D66D2}" type="sibTrans" cxnId="{E063E79E-3A82-44AE-9A7B-9A1973E0DCE9}">
      <dgm:prSet/>
      <dgm:spPr/>
      <dgm:t>
        <a:bodyPr/>
        <a:lstStyle/>
        <a:p>
          <a:endParaRPr lang="en-US"/>
        </a:p>
      </dgm:t>
    </dgm:pt>
    <dgm:pt modelId="{BE58D834-7305-4DDB-B161-D247FC0F1C9B}">
      <dgm:prSet phldrT="[Text]"/>
      <dgm:spPr/>
      <dgm:t>
        <a:bodyPr/>
        <a:lstStyle/>
        <a:p>
          <a:r>
            <a:rPr kumimoji="0" lang="en-US" altLang="en-US" b="0" i="0" u="none" strike="noStrike" cap="none" normalizeH="0" baseline="0">
              <a:ln/>
              <a:effectLst/>
              <a:latin typeface="Söhne"/>
            </a:rPr>
            <a:t>Arrange columns, rename them, or change data types to enhance the structure of your dataset.</a:t>
          </a:r>
          <a:endParaRPr lang="en-US"/>
        </a:p>
      </dgm:t>
    </dgm:pt>
    <dgm:pt modelId="{A1D500AA-F9B5-446F-B273-7971B7EAF511}" type="parTrans" cxnId="{7C5502E0-3144-4927-876E-8682ED133C61}">
      <dgm:prSet/>
      <dgm:spPr/>
      <dgm:t>
        <a:bodyPr/>
        <a:lstStyle/>
        <a:p>
          <a:endParaRPr lang="en-US"/>
        </a:p>
      </dgm:t>
    </dgm:pt>
    <dgm:pt modelId="{82C1CE23-4E4F-4878-8BF6-C14E2D55EC0D}" type="sibTrans" cxnId="{7C5502E0-3144-4927-876E-8682ED133C61}">
      <dgm:prSet/>
      <dgm:spPr/>
      <dgm:t>
        <a:bodyPr/>
        <a:lstStyle/>
        <a:p>
          <a:endParaRPr lang="en-US"/>
        </a:p>
      </dgm:t>
    </dgm:pt>
    <dgm:pt modelId="{4820FF01-068C-41A2-9954-C4F61E0F58C9}">
      <dgm:prSet phldrT="[Text]"/>
      <dgm:spPr/>
      <dgm:t>
        <a:bodyPr/>
        <a:lstStyle/>
        <a:p>
          <a:r>
            <a:rPr kumimoji="0" lang="en-US" altLang="en-US" b="1" i="0" u="none" strike="noStrike" cap="none" normalizeH="0" baseline="0">
              <a:ln/>
              <a:effectLst/>
              <a:latin typeface="Söhne"/>
            </a:rPr>
            <a:t>Real-time Previews:</a:t>
          </a:r>
          <a:r>
            <a:rPr kumimoji="0" lang="en-US" altLang="en-US" b="0" i="0" u="none" strike="noStrike" cap="none" normalizeH="0" baseline="0">
              <a:ln/>
              <a:effectLst/>
              <a:latin typeface="Söhne"/>
            </a:rPr>
            <a:t> </a:t>
          </a:r>
          <a:endParaRPr lang="en-US"/>
        </a:p>
      </dgm:t>
    </dgm:pt>
    <dgm:pt modelId="{5B59E89D-DAB8-4A32-866B-D131E1E3D3A2}" type="parTrans" cxnId="{8EAEADAE-44DB-4E70-AC72-12E54DF45828}">
      <dgm:prSet/>
      <dgm:spPr/>
      <dgm:t>
        <a:bodyPr/>
        <a:lstStyle/>
        <a:p>
          <a:endParaRPr lang="en-US"/>
        </a:p>
      </dgm:t>
    </dgm:pt>
    <dgm:pt modelId="{1A951E93-9CEF-4013-8693-21ED8B867F3D}" type="sibTrans" cxnId="{8EAEADAE-44DB-4E70-AC72-12E54DF45828}">
      <dgm:prSet/>
      <dgm:spPr/>
      <dgm:t>
        <a:bodyPr/>
        <a:lstStyle/>
        <a:p>
          <a:endParaRPr lang="en-US"/>
        </a:p>
      </dgm:t>
    </dgm:pt>
    <dgm:pt modelId="{703825E4-0B60-4F20-ADEB-6A748D9BD400}">
      <dgm:prSet phldrT="[Text]"/>
      <dgm:spPr/>
      <dgm:t>
        <a:bodyPr/>
        <a:lstStyle/>
        <a:p>
          <a:pPr>
            <a:buClrTx/>
            <a:buSzTx/>
            <a:buFontTx/>
            <a:buChar char="•"/>
          </a:pPr>
          <a:r>
            <a:rPr kumimoji="0" lang="en-US" altLang="en-US" b="0" i="0" u="none" strike="noStrike" cap="none" normalizeH="0" baseline="0">
              <a:ln/>
              <a:effectLst/>
              <a:latin typeface="Söhne"/>
            </a:rPr>
            <a:t>Instantly visualize the impact of transformations on your data through the real-time data preview feature.</a:t>
          </a:r>
          <a:endParaRPr lang="en-US"/>
        </a:p>
      </dgm:t>
    </dgm:pt>
    <dgm:pt modelId="{735A9672-14AD-4771-B159-0C7224C3ABA7}" type="parTrans" cxnId="{CA9C9406-2611-4D98-A248-3FE5FC61C016}">
      <dgm:prSet/>
      <dgm:spPr/>
      <dgm:t>
        <a:bodyPr/>
        <a:lstStyle/>
        <a:p>
          <a:endParaRPr lang="en-US"/>
        </a:p>
      </dgm:t>
    </dgm:pt>
    <dgm:pt modelId="{5473AC2F-6991-48A5-B7D8-D06EFF028BE0}" type="sibTrans" cxnId="{CA9C9406-2611-4D98-A248-3FE5FC61C016}">
      <dgm:prSet/>
      <dgm:spPr/>
      <dgm:t>
        <a:bodyPr/>
        <a:lstStyle/>
        <a:p>
          <a:endParaRPr lang="en-US"/>
        </a:p>
      </dgm:t>
    </dgm:pt>
    <dgm:pt modelId="{CB685E47-26A8-469D-BA8F-679EC227C2AB}">
      <dgm:prSet phldrT="[Text]"/>
      <dgm:spPr/>
      <dgm:t>
        <a:bodyPr/>
        <a:lstStyle/>
        <a:p>
          <a:pPr>
            <a:buClrTx/>
            <a:buSzTx/>
            <a:buFontTx/>
            <a:buNone/>
          </a:pPr>
          <a:endParaRPr lang="en-US"/>
        </a:p>
      </dgm:t>
    </dgm:pt>
    <dgm:pt modelId="{1F577344-37F2-4B22-A726-DB699E0D3D6B}" type="parTrans" cxnId="{4D339A23-2339-4AA6-A42F-79BC3966FB3E}">
      <dgm:prSet/>
      <dgm:spPr/>
      <dgm:t>
        <a:bodyPr/>
        <a:lstStyle/>
        <a:p>
          <a:endParaRPr lang="en-US"/>
        </a:p>
      </dgm:t>
    </dgm:pt>
    <dgm:pt modelId="{2356A0E2-0387-41A4-8A12-808407F47128}" type="sibTrans" cxnId="{4D339A23-2339-4AA6-A42F-79BC3966FB3E}">
      <dgm:prSet/>
      <dgm:spPr/>
      <dgm:t>
        <a:bodyPr/>
        <a:lstStyle/>
        <a:p>
          <a:endParaRPr lang="en-US"/>
        </a:p>
      </dgm:t>
    </dgm:pt>
    <dgm:pt modelId="{EC28CB5C-B96C-4177-BD31-B252E645BF40}">
      <dgm:prSet phldrT="[Text]"/>
      <dgm:spPr/>
      <dgm:t>
        <a:bodyPr/>
        <a:lstStyle/>
        <a:p>
          <a:r>
            <a:rPr kumimoji="0" lang="en-US" altLang="en-US" b="1" i="0" u="none" strike="noStrike" cap="none" normalizeH="0" baseline="0">
              <a:ln/>
              <a:effectLst/>
              <a:latin typeface="Söhne"/>
            </a:rPr>
            <a:t>Ensuring Data Quality:</a:t>
          </a:r>
          <a:endParaRPr lang="en-US"/>
        </a:p>
      </dgm:t>
    </dgm:pt>
    <dgm:pt modelId="{F9F592F2-8659-4492-9D08-10A9FEAD1E20}" type="parTrans" cxnId="{BD7B247C-7CB1-4D4A-AEC4-9DE633ACF589}">
      <dgm:prSet/>
      <dgm:spPr/>
      <dgm:t>
        <a:bodyPr/>
        <a:lstStyle/>
        <a:p>
          <a:endParaRPr lang="en-US"/>
        </a:p>
      </dgm:t>
    </dgm:pt>
    <dgm:pt modelId="{527B857B-0E50-4486-BC98-7CAD2F889B75}" type="sibTrans" cxnId="{BD7B247C-7CB1-4D4A-AEC4-9DE633ACF589}">
      <dgm:prSet/>
      <dgm:spPr/>
      <dgm:t>
        <a:bodyPr/>
        <a:lstStyle/>
        <a:p>
          <a:endParaRPr lang="en-US"/>
        </a:p>
      </dgm:t>
    </dgm:pt>
    <dgm:pt modelId="{D5927157-EC14-41A4-BC9A-E1214CFA6892}">
      <dgm:prSet/>
      <dgm:spPr/>
      <dgm:t>
        <a:bodyPr/>
        <a:lstStyle/>
        <a:p>
          <a:pPr>
            <a:buClrTx/>
            <a:buSzTx/>
            <a:buFontTx/>
            <a:buChar char="•"/>
          </a:pPr>
          <a:r>
            <a:rPr kumimoji="0" lang="en-US" altLang="en-US" b="0" i="0" u="none" strike="noStrike" cap="none" normalizeH="0" baseline="0">
              <a:ln/>
              <a:effectLst/>
              <a:latin typeface="Söhne"/>
            </a:rPr>
            <a:t>Validate changes to guarantee that your data meets the required standards before applying them to your Power BI model to ensure your data is finely tuned for effective analysis within Power BI.</a:t>
          </a:r>
          <a:endParaRPr lang="en-US"/>
        </a:p>
      </dgm:t>
    </dgm:pt>
    <dgm:pt modelId="{2C0D30E5-F943-4977-85B7-E6A4F83A1602}" type="parTrans" cxnId="{ACA16934-522E-4BE3-821A-13186CAC9ACD}">
      <dgm:prSet/>
      <dgm:spPr/>
      <dgm:t>
        <a:bodyPr/>
        <a:lstStyle/>
        <a:p>
          <a:endParaRPr lang="en-US"/>
        </a:p>
      </dgm:t>
    </dgm:pt>
    <dgm:pt modelId="{6497B2DC-C040-443A-B1F2-78DD8873200C}" type="sibTrans" cxnId="{ACA16934-522E-4BE3-821A-13186CAC9ACD}">
      <dgm:prSet/>
      <dgm:spPr/>
      <dgm:t>
        <a:bodyPr/>
        <a:lstStyle/>
        <a:p>
          <a:endParaRPr lang="en-US"/>
        </a:p>
      </dgm:t>
    </dgm:pt>
    <dgm:pt modelId="{A9EE89C7-D017-4068-963A-63F2CC93ACB4}" type="pres">
      <dgm:prSet presAssocID="{4B3B72C8-E3E3-46C7-8729-B949E3EDCC38}" presName="Name0" presStyleCnt="0">
        <dgm:presLayoutVars>
          <dgm:dir/>
          <dgm:animLvl val="lvl"/>
          <dgm:resizeHandles val="exact"/>
        </dgm:presLayoutVars>
      </dgm:prSet>
      <dgm:spPr/>
    </dgm:pt>
    <dgm:pt modelId="{22EE82C9-9764-426B-97A0-422F819DEFA6}" type="pres">
      <dgm:prSet presAssocID="{E6492568-4697-4E56-8BD6-BBDD483F4671}" presName="composite" presStyleCnt="0"/>
      <dgm:spPr/>
    </dgm:pt>
    <dgm:pt modelId="{0EC23753-A370-4B04-9D1D-57A8936DB42F}" type="pres">
      <dgm:prSet presAssocID="{E6492568-4697-4E56-8BD6-BBDD483F4671}" presName="parTx" presStyleLbl="alignNode1" presStyleIdx="0" presStyleCnt="4">
        <dgm:presLayoutVars>
          <dgm:chMax val="0"/>
          <dgm:chPref val="0"/>
          <dgm:bulletEnabled val="1"/>
        </dgm:presLayoutVars>
      </dgm:prSet>
      <dgm:spPr/>
    </dgm:pt>
    <dgm:pt modelId="{061A67D5-9CFC-4F61-BA68-67B2089EC99F}" type="pres">
      <dgm:prSet presAssocID="{E6492568-4697-4E56-8BD6-BBDD483F4671}" presName="desTx" presStyleLbl="alignAccFollowNode1" presStyleIdx="0" presStyleCnt="4">
        <dgm:presLayoutVars>
          <dgm:bulletEnabled val="1"/>
        </dgm:presLayoutVars>
      </dgm:prSet>
      <dgm:spPr/>
    </dgm:pt>
    <dgm:pt modelId="{BE720C83-C36D-4B2F-BC3D-F8D24687417A}" type="pres">
      <dgm:prSet presAssocID="{5BDC36C0-6E7A-49F5-AC4B-5BAE40007F25}" presName="space" presStyleCnt="0"/>
      <dgm:spPr/>
    </dgm:pt>
    <dgm:pt modelId="{FD7E5C54-A46E-4877-BE0D-D85AEA76AC1C}" type="pres">
      <dgm:prSet presAssocID="{31406CAE-716E-4FAD-84C1-B73D84CBF32E}" presName="composite" presStyleCnt="0"/>
      <dgm:spPr/>
    </dgm:pt>
    <dgm:pt modelId="{222E7012-F447-4D50-AC96-11F83B1A4375}" type="pres">
      <dgm:prSet presAssocID="{31406CAE-716E-4FAD-84C1-B73D84CBF32E}" presName="parTx" presStyleLbl="alignNode1" presStyleIdx="1" presStyleCnt="4">
        <dgm:presLayoutVars>
          <dgm:chMax val="0"/>
          <dgm:chPref val="0"/>
          <dgm:bulletEnabled val="1"/>
        </dgm:presLayoutVars>
      </dgm:prSet>
      <dgm:spPr/>
    </dgm:pt>
    <dgm:pt modelId="{4FBA0900-10BA-4C44-BD06-F87AF1B104F6}" type="pres">
      <dgm:prSet presAssocID="{31406CAE-716E-4FAD-84C1-B73D84CBF32E}" presName="desTx" presStyleLbl="alignAccFollowNode1" presStyleIdx="1" presStyleCnt="4">
        <dgm:presLayoutVars>
          <dgm:bulletEnabled val="1"/>
        </dgm:presLayoutVars>
      </dgm:prSet>
      <dgm:spPr/>
    </dgm:pt>
    <dgm:pt modelId="{80752367-A9E3-4EAB-98B7-367EEA6989BF}" type="pres">
      <dgm:prSet presAssocID="{ECF2AFD6-B04B-4F99-8828-8C881D2D66D2}" presName="space" presStyleCnt="0"/>
      <dgm:spPr/>
    </dgm:pt>
    <dgm:pt modelId="{6EEA4537-DE1E-4B37-BEE2-F749B12A162E}" type="pres">
      <dgm:prSet presAssocID="{4820FF01-068C-41A2-9954-C4F61E0F58C9}" presName="composite" presStyleCnt="0"/>
      <dgm:spPr/>
    </dgm:pt>
    <dgm:pt modelId="{D4E29F46-2EA6-4C00-A904-F0C0E6102AEC}" type="pres">
      <dgm:prSet presAssocID="{4820FF01-068C-41A2-9954-C4F61E0F58C9}" presName="parTx" presStyleLbl="alignNode1" presStyleIdx="2" presStyleCnt="4">
        <dgm:presLayoutVars>
          <dgm:chMax val="0"/>
          <dgm:chPref val="0"/>
          <dgm:bulletEnabled val="1"/>
        </dgm:presLayoutVars>
      </dgm:prSet>
      <dgm:spPr/>
    </dgm:pt>
    <dgm:pt modelId="{ACB0D784-876F-416F-84B8-65B22933A983}" type="pres">
      <dgm:prSet presAssocID="{4820FF01-068C-41A2-9954-C4F61E0F58C9}" presName="desTx" presStyleLbl="alignAccFollowNode1" presStyleIdx="2" presStyleCnt="4">
        <dgm:presLayoutVars>
          <dgm:bulletEnabled val="1"/>
        </dgm:presLayoutVars>
      </dgm:prSet>
      <dgm:spPr/>
    </dgm:pt>
    <dgm:pt modelId="{0E441D01-E5F3-40ED-8C05-CBA82AFE2B99}" type="pres">
      <dgm:prSet presAssocID="{1A951E93-9CEF-4013-8693-21ED8B867F3D}" presName="space" presStyleCnt="0"/>
      <dgm:spPr/>
    </dgm:pt>
    <dgm:pt modelId="{CF9489D2-A30E-447E-882B-8C640AB1F31E}" type="pres">
      <dgm:prSet presAssocID="{EC28CB5C-B96C-4177-BD31-B252E645BF40}" presName="composite" presStyleCnt="0"/>
      <dgm:spPr/>
    </dgm:pt>
    <dgm:pt modelId="{822DE843-3170-4A88-831F-3724EF4FD6AD}" type="pres">
      <dgm:prSet presAssocID="{EC28CB5C-B96C-4177-BD31-B252E645BF40}" presName="parTx" presStyleLbl="alignNode1" presStyleIdx="3" presStyleCnt="4">
        <dgm:presLayoutVars>
          <dgm:chMax val="0"/>
          <dgm:chPref val="0"/>
          <dgm:bulletEnabled val="1"/>
        </dgm:presLayoutVars>
      </dgm:prSet>
      <dgm:spPr/>
    </dgm:pt>
    <dgm:pt modelId="{E7CE9F76-A0EB-449C-BDDA-5BC39AC5B864}" type="pres">
      <dgm:prSet presAssocID="{EC28CB5C-B96C-4177-BD31-B252E645BF40}" presName="desTx" presStyleLbl="alignAccFollowNode1" presStyleIdx="3" presStyleCnt="4">
        <dgm:presLayoutVars>
          <dgm:bulletEnabled val="1"/>
        </dgm:presLayoutVars>
      </dgm:prSet>
      <dgm:spPr/>
    </dgm:pt>
  </dgm:ptLst>
  <dgm:cxnLst>
    <dgm:cxn modelId="{CA9C9406-2611-4D98-A248-3FE5FC61C016}" srcId="{4820FF01-068C-41A2-9954-C4F61E0F58C9}" destId="{703825E4-0B60-4F20-ADEB-6A748D9BD400}" srcOrd="0" destOrd="0" parTransId="{735A9672-14AD-4771-B159-0C7224C3ABA7}" sibTransId="{5473AC2F-6991-48A5-B7D8-D06EFF028BE0}"/>
    <dgm:cxn modelId="{4D339A23-2339-4AA6-A42F-79BC3966FB3E}" srcId="{4820FF01-068C-41A2-9954-C4F61E0F58C9}" destId="{CB685E47-26A8-469D-BA8F-679EC227C2AB}" srcOrd="1" destOrd="0" parTransId="{1F577344-37F2-4B22-A726-DB699E0D3D6B}" sibTransId="{2356A0E2-0387-41A4-8A12-808407F47128}"/>
    <dgm:cxn modelId="{ACA16934-522E-4BE3-821A-13186CAC9ACD}" srcId="{EC28CB5C-B96C-4177-BD31-B252E645BF40}" destId="{D5927157-EC14-41A4-BC9A-E1214CFA6892}" srcOrd="0" destOrd="0" parTransId="{2C0D30E5-F943-4977-85B7-E6A4F83A1602}" sibTransId="{6497B2DC-C040-443A-B1F2-78DD8873200C}"/>
    <dgm:cxn modelId="{1F569139-E30F-4211-8B1C-0A0FEA0FF63E}" type="presOf" srcId="{4B3B72C8-E3E3-46C7-8729-B949E3EDCC38}" destId="{A9EE89C7-D017-4068-963A-63F2CC93ACB4}" srcOrd="0" destOrd="0" presId="urn:microsoft.com/office/officeart/2005/8/layout/hList1"/>
    <dgm:cxn modelId="{A929F63B-25C1-4399-8AB5-1B9225337490}" type="presOf" srcId="{BE58D834-7305-4DDB-B161-D247FC0F1C9B}" destId="{4FBA0900-10BA-4C44-BD06-F87AF1B104F6}" srcOrd="0" destOrd="0" presId="urn:microsoft.com/office/officeart/2005/8/layout/hList1"/>
    <dgm:cxn modelId="{A873D83E-923E-4DD3-A677-A5F8C8D31651}" type="presOf" srcId="{CB685E47-26A8-469D-BA8F-679EC227C2AB}" destId="{ACB0D784-876F-416F-84B8-65B22933A983}" srcOrd="0" destOrd="1" presId="urn:microsoft.com/office/officeart/2005/8/layout/hList1"/>
    <dgm:cxn modelId="{58BB7D69-22C9-491A-B5F7-DAC53809C1EA}" type="presOf" srcId="{4820FF01-068C-41A2-9954-C4F61E0F58C9}" destId="{D4E29F46-2EA6-4C00-A904-F0C0E6102AEC}" srcOrd="0" destOrd="0" presId="urn:microsoft.com/office/officeart/2005/8/layout/hList1"/>
    <dgm:cxn modelId="{BD7B247C-7CB1-4D4A-AEC4-9DE633ACF589}" srcId="{4B3B72C8-E3E3-46C7-8729-B949E3EDCC38}" destId="{EC28CB5C-B96C-4177-BD31-B252E645BF40}" srcOrd="3" destOrd="0" parTransId="{F9F592F2-8659-4492-9D08-10A9FEAD1E20}" sibTransId="{527B857B-0E50-4486-BC98-7CAD2F889B75}"/>
    <dgm:cxn modelId="{1D4C8B7D-27EB-4F5C-8218-BBB01D1E089D}" srcId="{4B3B72C8-E3E3-46C7-8729-B949E3EDCC38}" destId="{E6492568-4697-4E56-8BD6-BBDD483F4671}" srcOrd="0" destOrd="0" parTransId="{28C0345E-DD41-4F21-ACE0-354220B8FE15}" sibTransId="{5BDC36C0-6E7A-49F5-AC4B-5BAE40007F25}"/>
    <dgm:cxn modelId="{4603BC96-AA49-4961-A33C-B5E3BA5B3549}" type="presOf" srcId="{703825E4-0B60-4F20-ADEB-6A748D9BD400}" destId="{ACB0D784-876F-416F-84B8-65B22933A983}" srcOrd="0" destOrd="0" presId="urn:microsoft.com/office/officeart/2005/8/layout/hList1"/>
    <dgm:cxn modelId="{E063E79E-3A82-44AE-9A7B-9A1973E0DCE9}" srcId="{4B3B72C8-E3E3-46C7-8729-B949E3EDCC38}" destId="{31406CAE-716E-4FAD-84C1-B73D84CBF32E}" srcOrd="1" destOrd="0" parTransId="{075F904C-0546-4496-A72D-3366FA3F7F29}" sibTransId="{ECF2AFD6-B04B-4F99-8828-8C881D2D66D2}"/>
    <dgm:cxn modelId="{596E97AD-56E9-4151-AAEE-A7A11130BDF2}" type="presOf" srcId="{31406CAE-716E-4FAD-84C1-B73D84CBF32E}" destId="{222E7012-F447-4D50-AC96-11F83B1A4375}" srcOrd="0" destOrd="0" presId="urn:microsoft.com/office/officeart/2005/8/layout/hList1"/>
    <dgm:cxn modelId="{8EAEADAE-44DB-4E70-AC72-12E54DF45828}" srcId="{4B3B72C8-E3E3-46C7-8729-B949E3EDCC38}" destId="{4820FF01-068C-41A2-9954-C4F61E0F58C9}" srcOrd="2" destOrd="0" parTransId="{5B59E89D-DAB8-4A32-866B-D131E1E3D3A2}" sibTransId="{1A951E93-9CEF-4013-8693-21ED8B867F3D}"/>
    <dgm:cxn modelId="{B6D029B7-0919-475B-AA8D-A580801FC88E}" srcId="{E6492568-4697-4E56-8BD6-BBDD483F4671}" destId="{A0108B8B-E693-4F3A-AC5A-76EE95A2F912}" srcOrd="0" destOrd="0" parTransId="{A282B43A-0F49-4828-968E-E2C30DCE51F4}" sibTransId="{B2B9E2A5-F25F-49C5-AD9D-0F048AEC1643}"/>
    <dgm:cxn modelId="{D9ED97BF-EA95-4B9C-AD61-55A0138A4D5A}" type="presOf" srcId="{A0108B8B-E693-4F3A-AC5A-76EE95A2F912}" destId="{061A67D5-9CFC-4F61-BA68-67B2089EC99F}" srcOrd="0" destOrd="0" presId="urn:microsoft.com/office/officeart/2005/8/layout/hList1"/>
    <dgm:cxn modelId="{EF33CBC6-1326-450A-97CB-1C88329B909A}" type="presOf" srcId="{E6492568-4697-4E56-8BD6-BBDD483F4671}" destId="{0EC23753-A370-4B04-9D1D-57A8936DB42F}" srcOrd="0" destOrd="0" presId="urn:microsoft.com/office/officeart/2005/8/layout/hList1"/>
    <dgm:cxn modelId="{D79516CC-1575-45A0-A1B1-489D75D364E4}" type="presOf" srcId="{D5927157-EC14-41A4-BC9A-E1214CFA6892}" destId="{E7CE9F76-A0EB-449C-BDDA-5BC39AC5B864}" srcOrd="0" destOrd="0" presId="urn:microsoft.com/office/officeart/2005/8/layout/hList1"/>
    <dgm:cxn modelId="{7C5502E0-3144-4927-876E-8682ED133C61}" srcId="{31406CAE-716E-4FAD-84C1-B73D84CBF32E}" destId="{BE58D834-7305-4DDB-B161-D247FC0F1C9B}" srcOrd="0" destOrd="0" parTransId="{A1D500AA-F9B5-446F-B273-7971B7EAF511}" sibTransId="{82C1CE23-4E4F-4878-8BF6-C14E2D55EC0D}"/>
    <dgm:cxn modelId="{265696FA-05C5-4B7B-B087-B1364ECF6AF1}" type="presOf" srcId="{EC28CB5C-B96C-4177-BD31-B252E645BF40}" destId="{822DE843-3170-4A88-831F-3724EF4FD6AD}" srcOrd="0" destOrd="0" presId="urn:microsoft.com/office/officeart/2005/8/layout/hList1"/>
    <dgm:cxn modelId="{328BBBCD-8D5C-4D3E-80B4-81678A0AA49C}" type="presParOf" srcId="{A9EE89C7-D017-4068-963A-63F2CC93ACB4}" destId="{22EE82C9-9764-426B-97A0-422F819DEFA6}" srcOrd="0" destOrd="0" presId="urn:microsoft.com/office/officeart/2005/8/layout/hList1"/>
    <dgm:cxn modelId="{08AE2620-C060-46E9-A4E3-6135E49ABFA5}" type="presParOf" srcId="{22EE82C9-9764-426B-97A0-422F819DEFA6}" destId="{0EC23753-A370-4B04-9D1D-57A8936DB42F}" srcOrd="0" destOrd="0" presId="urn:microsoft.com/office/officeart/2005/8/layout/hList1"/>
    <dgm:cxn modelId="{4A18CD7C-88E4-48F0-BF3B-06121C5A3701}" type="presParOf" srcId="{22EE82C9-9764-426B-97A0-422F819DEFA6}" destId="{061A67D5-9CFC-4F61-BA68-67B2089EC99F}" srcOrd="1" destOrd="0" presId="urn:microsoft.com/office/officeart/2005/8/layout/hList1"/>
    <dgm:cxn modelId="{D0F88CC0-59DA-4768-81C0-F036C74E5559}" type="presParOf" srcId="{A9EE89C7-D017-4068-963A-63F2CC93ACB4}" destId="{BE720C83-C36D-4B2F-BC3D-F8D24687417A}" srcOrd="1" destOrd="0" presId="urn:microsoft.com/office/officeart/2005/8/layout/hList1"/>
    <dgm:cxn modelId="{B1E0229E-E7A8-427A-BBF0-D99565293313}" type="presParOf" srcId="{A9EE89C7-D017-4068-963A-63F2CC93ACB4}" destId="{FD7E5C54-A46E-4877-BE0D-D85AEA76AC1C}" srcOrd="2" destOrd="0" presId="urn:microsoft.com/office/officeart/2005/8/layout/hList1"/>
    <dgm:cxn modelId="{304D93B0-7D57-43BC-89CB-5C53E3F737A0}" type="presParOf" srcId="{FD7E5C54-A46E-4877-BE0D-D85AEA76AC1C}" destId="{222E7012-F447-4D50-AC96-11F83B1A4375}" srcOrd="0" destOrd="0" presId="urn:microsoft.com/office/officeart/2005/8/layout/hList1"/>
    <dgm:cxn modelId="{FF69460E-EBDE-469E-8D09-480D85E28887}" type="presParOf" srcId="{FD7E5C54-A46E-4877-BE0D-D85AEA76AC1C}" destId="{4FBA0900-10BA-4C44-BD06-F87AF1B104F6}" srcOrd="1" destOrd="0" presId="urn:microsoft.com/office/officeart/2005/8/layout/hList1"/>
    <dgm:cxn modelId="{510B8B5E-3B1E-407D-89F7-36669E539908}" type="presParOf" srcId="{A9EE89C7-D017-4068-963A-63F2CC93ACB4}" destId="{80752367-A9E3-4EAB-98B7-367EEA6989BF}" srcOrd="3" destOrd="0" presId="urn:microsoft.com/office/officeart/2005/8/layout/hList1"/>
    <dgm:cxn modelId="{E841575D-1DEB-4B00-A938-66A43168BC72}" type="presParOf" srcId="{A9EE89C7-D017-4068-963A-63F2CC93ACB4}" destId="{6EEA4537-DE1E-4B37-BEE2-F749B12A162E}" srcOrd="4" destOrd="0" presId="urn:microsoft.com/office/officeart/2005/8/layout/hList1"/>
    <dgm:cxn modelId="{F07C4DA1-46CC-4DDD-8D72-0FFE16990A60}" type="presParOf" srcId="{6EEA4537-DE1E-4B37-BEE2-F749B12A162E}" destId="{D4E29F46-2EA6-4C00-A904-F0C0E6102AEC}" srcOrd="0" destOrd="0" presId="urn:microsoft.com/office/officeart/2005/8/layout/hList1"/>
    <dgm:cxn modelId="{204D0720-72A5-4F1E-B024-8A6432B1074B}" type="presParOf" srcId="{6EEA4537-DE1E-4B37-BEE2-F749B12A162E}" destId="{ACB0D784-876F-416F-84B8-65B22933A983}" srcOrd="1" destOrd="0" presId="urn:microsoft.com/office/officeart/2005/8/layout/hList1"/>
    <dgm:cxn modelId="{70827ADA-1C11-4796-B59A-149D93CA1199}" type="presParOf" srcId="{A9EE89C7-D017-4068-963A-63F2CC93ACB4}" destId="{0E441D01-E5F3-40ED-8C05-CBA82AFE2B99}" srcOrd="5" destOrd="0" presId="urn:microsoft.com/office/officeart/2005/8/layout/hList1"/>
    <dgm:cxn modelId="{2D93D0F2-0DD3-4F89-B1F3-E1501824CA00}" type="presParOf" srcId="{A9EE89C7-D017-4068-963A-63F2CC93ACB4}" destId="{CF9489D2-A30E-447E-882B-8C640AB1F31E}" srcOrd="6" destOrd="0" presId="urn:microsoft.com/office/officeart/2005/8/layout/hList1"/>
    <dgm:cxn modelId="{CA1E75C2-8A15-4A32-A7D1-30715384D7C2}" type="presParOf" srcId="{CF9489D2-A30E-447E-882B-8C640AB1F31E}" destId="{822DE843-3170-4A88-831F-3724EF4FD6AD}" srcOrd="0" destOrd="0" presId="urn:microsoft.com/office/officeart/2005/8/layout/hList1"/>
    <dgm:cxn modelId="{14F750E3-DD7E-4708-BE7A-8BF533D764C8}" type="presParOf" srcId="{CF9489D2-A30E-447E-882B-8C640AB1F31E}" destId="{E7CE9F76-A0EB-449C-BDDA-5BC39AC5B86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24292-C7F1-43D2-AF53-DAF439D35AC2}"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B8E769A0-C485-45B7-846E-976A3704E852}">
      <dgm:prSet phldrT="[Text]"/>
      <dgm:spPr/>
      <dgm:t>
        <a:bodyPr/>
        <a:lstStyle/>
        <a:p>
          <a:endParaRPr lang="en-US" sz="1400"/>
        </a:p>
      </dgm:t>
    </dgm:pt>
    <dgm:pt modelId="{D11E74C4-23B4-49BA-A8E7-0305A2382656}" type="parTrans" cxnId="{4285CB06-3035-4A02-9862-578F09AA3285}">
      <dgm:prSet/>
      <dgm:spPr/>
      <dgm:t>
        <a:bodyPr/>
        <a:lstStyle/>
        <a:p>
          <a:endParaRPr lang="en-US"/>
        </a:p>
      </dgm:t>
    </dgm:pt>
    <dgm:pt modelId="{833CA947-F10D-4992-8488-F44E81ED47DE}" type="sibTrans" cxnId="{4285CB06-3035-4A02-9862-578F09AA3285}">
      <dgm:prSet phldrT="01"/>
      <dgm:spPr/>
    </dgm:pt>
    <dgm:pt modelId="{D8DCADBF-9D71-4165-B935-97D5EA5458A4}">
      <dgm:prSet phldrT="[Text]" custT="1"/>
      <dgm:spPr/>
      <dgm:t>
        <a:bodyPr/>
        <a:lstStyle/>
        <a:p>
          <a:pPr>
            <a:lnSpc>
              <a:spcPct val="100000"/>
            </a:lnSpc>
          </a:pPr>
          <a:r>
            <a:rPr lang="en-US" sz="1800" b="0" i="0"/>
            <a:t>DAX (Data Analysis Expressions) is a powerful formula language used in Power BI to manipulate and transform data. It allows for complex calculations and aggregations.</a:t>
          </a:r>
          <a:endParaRPr lang="en-US" sz="1800"/>
        </a:p>
      </dgm:t>
    </dgm:pt>
    <dgm:pt modelId="{5BAB2D70-12FC-4287-9267-40ED8C953F18}" type="parTrans" cxnId="{6710ED69-3C5E-4987-AC9F-7C97F96AFF46}">
      <dgm:prSet/>
      <dgm:spPr/>
      <dgm:t>
        <a:bodyPr/>
        <a:lstStyle/>
        <a:p>
          <a:endParaRPr lang="en-US"/>
        </a:p>
      </dgm:t>
    </dgm:pt>
    <dgm:pt modelId="{1E0E69FC-76B6-4B58-98D8-98C8C01A9604}" type="sibTrans" cxnId="{6710ED69-3C5E-4987-AC9F-7C97F96AFF46}">
      <dgm:prSet/>
      <dgm:spPr/>
      <dgm:t>
        <a:bodyPr/>
        <a:lstStyle/>
        <a:p>
          <a:endParaRPr lang="en-US"/>
        </a:p>
      </dgm:t>
    </dgm:pt>
    <dgm:pt modelId="{4A37DB1E-DDD9-421F-8648-5501523D1E46}">
      <dgm:prSet phldrT="[Text]"/>
      <dgm:spPr/>
      <dgm:t>
        <a:bodyPr/>
        <a:lstStyle/>
        <a:p>
          <a:pPr>
            <a:buFont typeface="+mj-lt"/>
            <a:buAutoNum type="arabicPeriod"/>
          </a:pPr>
          <a:endParaRPr lang="en-US" sz="1400"/>
        </a:p>
      </dgm:t>
    </dgm:pt>
    <dgm:pt modelId="{83348C9E-2BFC-4D9B-B180-EE6A2E8DAB6F}" type="parTrans" cxnId="{1725A301-FF9E-4587-9B46-FCBE079D1240}">
      <dgm:prSet/>
      <dgm:spPr/>
      <dgm:t>
        <a:bodyPr/>
        <a:lstStyle/>
        <a:p>
          <a:endParaRPr lang="en-US"/>
        </a:p>
      </dgm:t>
    </dgm:pt>
    <dgm:pt modelId="{1016C968-81E4-46F6-BC90-519B7B6D1675}" type="sibTrans" cxnId="{1725A301-FF9E-4587-9B46-FCBE079D1240}">
      <dgm:prSet phldrT="02"/>
      <dgm:spPr/>
    </dgm:pt>
    <dgm:pt modelId="{050464C7-5002-492C-9E5F-F73CD89AF7A8}">
      <dgm:prSet phldrT="[Text]" custT="1"/>
      <dgm:spPr/>
      <dgm:t>
        <a:bodyPr/>
        <a:lstStyle/>
        <a:p>
          <a:pPr>
            <a:buFont typeface="Arial" panose="020B0604020202020204" pitchFamily="34" charset="0"/>
            <a:buChar char="•"/>
          </a:pPr>
          <a:r>
            <a:rPr lang="en-US" sz="1400" b="0" i="0"/>
            <a:t>In the Query Editor, locate and select the columns containing NA (Not Available) values.</a:t>
          </a:r>
          <a:endParaRPr lang="en-US" sz="1400"/>
        </a:p>
      </dgm:t>
    </dgm:pt>
    <dgm:pt modelId="{4AF55513-50D1-4F70-9685-1D30D10471BF}" type="parTrans" cxnId="{544FA5E8-B48C-485D-879D-3E9AD537D4CB}">
      <dgm:prSet/>
      <dgm:spPr/>
      <dgm:t>
        <a:bodyPr/>
        <a:lstStyle/>
        <a:p>
          <a:endParaRPr lang="en-US"/>
        </a:p>
      </dgm:t>
    </dgm:pt>
    <dgm:pt modelId="{09157921-37B9-438D-9545-5527727A239C}" type="sibTrans" cxnId="{544FA5E8-B48C-485D-879D-3E9AD537D4CB}">
      <dgm:prSet/>
      <dgm:spPr/>
      <dgm:t>
        <a:bodyPr/>
        <a:lstStyle/>
        <a:p>
          <a:endParaRPr lang="en-US"/>
        </a:p>
      </dgm:t>
    </dgm:pt>
    <dgm:pt modelId="{E1313BDB-744B-48E8-8ED7-F92778B825A6}">
      <dgm:prSet phldrT="[Text]" custT="1"/>
      <dgm:spPr/>
      <dgm:t>
        <a:bodyPr/>
        <a:lstStyle/>
        <a:p>
          <a:pPr>
            <a:buFont typeface="+mj-lt"/>
            <a:buNone/>
          </a:pPr>
          <a:endParaRPr lang="en-US" sz="1600"/>
        </a:p>
      </dgm:t>
    </dgm:pt>
    <dgm:pt modelId="{65278461-CA1D-4B32-990E-154E23C7A033}" type="parTrans" cxnId="{78A87FF5-0CCD-4FCA-97E1-E77E709BC5A7}">
      <dgm:prSet/>
      <dgm:spPr/>
      <dgm:t>
        <a:bodyPr/>
        <a:lstStyle/>
        <a:p>
          <a:endParaRPr lang="en-US"/>
        </a:p>
      </dgm:t>
    </dgm:pt>
    <dgm:pt modelId="{CDE97A5A-08E8-4644-B117-0786273BD599}" type="sibTrans" cxnId="{78A87FF5-0CCD-4FCA-97E1-E77E709BC5A7}">
      <dgm:prSet phldrT="03"/>
      <dgm:spPr/>
    </dgm:pt>
    <dgm:pt modelId="{805A7F9B-D3DD-40D7-90C9-026E70B0B329}">
      <dgm:prSet custT="1"/>
      <dgm:spPr/>
      <dgm:t>
        <a:bodyPr/>
        <a:lstStyle/>
        <a:p>
          <a:pPr>
            <a:buFont typeface="Arial" panose="020B0604020202020204" pitchFamily="34" charset="0"/>
            <a:buChar char="•"/>
          </a:pPr>
          <a:r>
            <a:rPr lang="en-US" sz="1400" b="0" i="0"/>
            <a:t>Use the "Replace Values" or "Remove Rows" options to handle NA values. You can replace them with a specific value, using rules, or remove rows with NA values altogether.</a:t>
          </a:r>
        </a:p>
      </dgm:t>
    </dgm:pt>
    <dgm:pt modelId="{FF46CC2C-B42B-4EA3-8CBE-22F2E062EB19}" type="parTrans" cxnId="{4C9CA2E3-E213-426F-8AB3-44C1E4AC8A2D}">
      <dgm:prSet/>
      <dgm:spPr/>
      <dgm:t>
        <a:bodyPr/>
        <a:lstStyle/>
        <a:p>
          <a:endParaRPr lang="en-US"/>
        </a:p>
      </dgm:t>
    </dgm:pt>
    <dgm:pt modelId="{ABB9F932-8921-40F9-AC24-5AB8F286D42A}" type="sibTrans" cxnId="{4C9CA2E3-E213-426F-8AB3-44C1E4AC8A2D}">
      <dgm:prSet/>
      <dgm:spPr/>
      <dgm:t>
        <a:bodyPr/>
        <a:lstStyle/>
        <a:p>
          <a:endParaRPr lang="en-US"/>
        </a:p>
      </dgm:t>
    </dgm:pt>
    <dgm:pt modelId="{C2460DA4-D0E7-4FFA-9C98-A84E2D61F4D8}">
      <dgm:prSet custT="1"/>
      <dgm:spPr/>
      <dgm:t>
        <a:bodyPr/>
        <a:lstStyle/>
        <a:p>
          <a:pPr indent="0">
            <a:buFont typeface="Arial" panose="020B0604020202020204" pitchFamily="34" charset="0"/>
            <a:buNone/>
          </a:pPr>
          <a:r>
            <a:rPr lang="en-US" sz="1400" b="0" i="0"/>
            <a:t>Within the Query Editor, you can rearrange columns by dragging and dropping them to the desired position.</a:t>
          </a:r>
        </a:p>
      </dgm:t>
    </dgm:pt>
    <dgm:pt modelId="{6B103CB3-9922-4E4A-B51B-F200F56A2962}" type="parTrans" cxnId="{E92BF6DF-7BE5-44D8-A57E-6B9A517B94BE}">
      <dgm:prSet/>
      <dgm:spPr/>
      <dgm:t>
        <a:bodyPr/>
        <a:lstStyle/>
        <a:p>
          <a:endParaRPr lang="en-US"/>
        </a:p>
      </dgm:t>
    </dgm:pt>
    <dgm:pt modelId="{BC109A15-C9F2-489A-86DD-FEC2DBF4ED60}" type="sibTrans" cxnId="{E92BF6DF-7BE5-44D8-A57E-6B9A517B94BE}">
      <dgm:prSet/>
      <dgm:spPr/>
      <dgm:t>
        <a:bodyPr/>
        <a:lstStyle/>
        <a:p>
          <a:endParaRPr lang="en-US"/>
        </a:p>
      </dgm:t>
    </dgm:pt>
    <dgm:pt modelId="{43D92C4E-5659-42F8-AE17-333C671BE555}">
      <dgm:prSet custT="1"/>
      <dgm:spPr/>
      <dgm:t>
        <a:bodyPr/>
        <a:lstStyle/>
        <a:p>
          <a:pPr indent="0">
            <a:buFont typeface="Arial" panose="020B0604020202020204" pitchFamily="34" charset="0"/>
            <a:buNone/>
          </a:pPr>
          <a:r>
            <a:rPr lang="en-US" sz="1400" b="0" i="0"/>
            <a:t>Use additional transformation functions such as renaming columns, changing data types, or filtering rows to further organize your data.</a:t>
          </a:r>
        </a:p>
      </dgm:t>
    </dgm:pt>
    <dgm:pt modelId="{65351FDD-6CE5-40C4-8561-845557CB2DD0}" type="parTrans" cxnId="{4195C88A-0C41-41B7-B9CC-BE0262C3E600}">
      <dgm:prSet/>
      <dgm:spPr/>
      <dgm:t>
        <a:bodyPr/>
        <a:lstStyle/>
        <a:p>
          <a:endParaRPr lang="en-US"/>
        </a:p>
      </dgm:t>
    </dgm:pt>
    <dgm:pt modelId="{7AE7F1E4-03E3-4433-AD03-7CCA6325B724}" type="sibTrans" cxnId="{4195C88A-0C41-41B7-B9CC-BE0262C3E600}">
      <dgm:prSet/>
      <dgm:spPr/>
      <dgm:t>
        <a:bodyPr/>
        <a:lstStyle/>
        <a:p>
          <a:endParaRPr lang="en-US"/>
        </a:p>
      </dgm:t>
    </dgm:pt>
    <dgm:pt modelId="{81BBE531-8787-4DAE-8F38-B602FF72BB35}">
      <dgm:prSet phldrT="[Text]" custT="1"/>
      <dgm:spPr/>
      <dgm:t>
        <a:bodyPr/>
        <a:lstStyle/>
        <a:p>
          <a:pPr>
            <a:buFont typeface="Arial" panose="020B0604020202020204" pitchFamily="34" charset="0"/>
            <a:buNone/>
          </a:pPr>
          <a:endParaRPr lang="en-US" sz="1400"/>
        </a:p>
      </dgm:t>
    </dgm:pt>
    <dgm:pt modelId="{8C09E747-3B7C-4371-BE75-1103F7490975}" type="parTrans" cxnId="{D7440473-D153-4576-861C-169BD2752F2C}">
      <dgm:prSet/>
      <dgm:spPr/>
      <dgm:t>
        <a:bodyPr/>
        <a:lstStyle/>
        <a:p>
          <a:endParaRPr lang="en-US"/>
        </a:p>
      </dgm:t>
    </dgm:pt>
    <dgm:pt modelId="{CDD22BC0-9ABF-4D5A-9493-A8B36E83EF44}" type="sibTrans" cxnId="{D7440473-D153-4576-861C-169BD2752F2C}">
      <dgm:prSet/>
      <dgm:spPr/>
    </dgm:pt>
    <dgm:pt modelId="{8FBBE79D-1709-48A2-AB8A-73742B2FAB41}">
      <dgm:prSet phldrT="[Text]" custT="1"/>
      <dgm:spPr/>
      <dgm:t>
        <a:bodyPr/>
        <a:lstStyle/>
        <a:p>
          <a:pPr indent="0">
            <a:buFont typeface="Arial" panose="020B0604020202020204" pitchFamily="34" charset="0"/>
            <a:buNone/>
          </a:pPr>
          <a:r>
            <a:rPr lang="en-US" sz="1400" b="0" i="0"/>
            <a:t>Navigate to the "Home" tab in Power BI and click on "Transform Data."</a:t>
          </a:r>
          <a:endParaRPr lang="en-US" sz="1400"/>
        </a:p>
      </dgm:t>
    </dgm:pt>
    <dgm:pt modelId="{9BB5666E-4B5B-4AA6-B318-4CA9D25C6D69}" type="sibTrans" cxnId="{7BF4246E-BD5F-4B2D-BF8D-1857A36926BE}">
      <dgm:prSet/>
      <dgm:spPr/>
      <dgm:t>
        <a:bodyPr/>
        <a:lstStyle/>
        <a:p>
          <a:endParaRPr lang="en-US"/>
        </a:p>
      </dgm:t>
    </dgm:pt>
    <dgm:pt modelId="{A675934B-82B5-4F34-A4FB-180E56EC580F}" type="parTrans" cxnId="{7BF4246E-BD5F-4B2D-BF8D-1857A36926BE}">
      <dgm:prSet/>
      <dgm:spPr/>
      <dgm:t>
        <a:bodyPr/>
        <a:lstStyle/>
        <a:p>
          <a:endParaRPr lang="en-US"/>
        </a:p>
      </dgm:t>
    </dgm:pt>
    <dgm:pt modelId="{1D9FD034-8B72-48D8-9730-EA8AD965A112}">
      <dgm:prSet custT="1"/>
      <dgm:spPr/>
      <dgm:t>
        <a:bodyPr/>
        <a:lstStyle/>
        <a:p>
          <a:pPr indent="0">
            <a:buFont typeface="Arial" panose="020B0604020202020204" pitchFamily="34" charset="0"/>
            <a:buNone/>
          </a:pPr>
          <a:endParaRPr lang="en-US" sz="1400" b="0" i="0"/>
        </a:p>
      </dgm:t>
    </dgm:pt>
    <dgm:pt modelId="{3CAC8524-679C-47BB-BF2F-E7929CED8128}" type="parTrans" cxnId="{88C0B0B0-1099-423A-B853-B1B4B7986D51}">
      <dgm:prSet/>
      <dgm:spPr/>
      <dgm:t>
        <a:bodyPr/>
        <a:lstStyle/>
        <a:p>
          <a:endParaRPr lang="en-US"/>
        </a:p>
      </dgm:t>
    </dgm:pt>
    <dgm:pt modelId="{99BAF59E-FFF3-45AA-8082-2E0563937F99}" type="sibTrans" cxnId="{88C0B0B0-1099-423A-B853-B1B4B7986D51}">
      <dgm:prSet/>
      <dgm:spPr/>
      <dgm:t>
        <a:bodyPr/>
        <a:lstStyle/>
        <a:p>
          <a:endParaRPr lang="en-US"/>
        </a:p>
      </dgm:t>
    </dgm:pt>
    <dgm:pt modelId="{EEE95625-5458-4354-8897-1F533A3498A3}">
      <dgm:prSet phldrT="[Text]" custT="1"/>
      <dgm:spPr/>
      <dgm:t>
        <a:bodyPr/>
        <a:lstStyle/>
        <a:p>
          <a:pPr indent="0">
            <a:buFont typeface="Arial" panose="020B0604020202020204" pitchFamily="34" charset="0"/>
            <a:buNone/>
          </a:pPr>
          <a:endParaRPr lang="en-US" sz="1400"/>
        </a:p>
      </dgm:t>
    </dgm:pt>
    <dgm:pt modelId="{7BB558AE-F73E-4758-BBE7-AD6880FB80C4}" type="parTrans" cxnId="{F1691BFE-BBCA-4978-A188-7708A4788136}">
      <dgm:prSet/>
      <dgm:spPr/>
      <dgm:t>
        <a:bodyPr/>
        <a:lstStyle/>
        <a:p>
          <a:endParaRPr lang="en-US"/>
        </a:p>
      </dgm:t>
    </dgm:pt>
    <dgm:pt modelId="{B0A24326-AFC7-4564-B70D-D552AE580D67}" type="sibTrans" cxnId="{F1691BFE-BBCA-4978-A188-7708A4788136}">
      <dgm:prSet/>
      <dgm:spPr/>
      <dgm:t>
        <a:bodyPr/>
        <a:lstStyle/>
        <a:p>
          <a:endParaRPr lang="en-US"/>
        </a:p>
      </dgm:t>
    </dgm:pt>
    <dgm:pt modelId="{6AFE480D-1DA7-4A1B-B451-B9124CEA3493}" type="pres">
      <dgm:prSet presAssocID="{97C24292-C7F1-43D2-AF53-DAF439D35AC2}" presName="Name0" presStyleCnt="0">
        <dgm:presLayoutVars>
          <dgm:chMax val="5"/>
          <dgm:chPref val="5"/>
          <dgm:dir/>
          <dgm:animLvl val="lvl"/>
        </dgm:presLayoutVars>
      </dgm:prSet>
      <dgm:spPr/>
    </dgm:pt>
    <dgm:pt modelId="{BEA35D10-62F0-477A-B43A-CA56E93E6BE1}" type="pres">
      <dgm:prSet presAssocID="{B8E769A0-C485-45B7-846E-976A3704E852}" presName="parentText1" presStyleLbl="node1" presStyleIdx="0" presStyleCnt="3">
        <dgm:presLayoutVars>
          <dgm:chMax/>
          <dgm:chPref val="3"/>
          <dgm:bulletEnabled val="1"/>
        </dgm:presLayoutVars>
      </dgm:prSet>
      <dgm:spPr/>
    </dgm:pt>
    <dgm:pt modelId="{7B26D624-7360-4FB6-8020-69CEE9234B97}" type="pres">
      <dgm:prSet presAssocID="{B8E769A0-C485-45B7-846E-976A3704E852}" presName="childText1" presStyleLbl="solidAlignAcc1" presStyleIdx="0" presStyleCnt="3">
        <dgm:presLayoutVars>
          <dgm:chMax val="0"/>
          <dgm:chPref val="0"/>
          <dgm:bulletEnabled val="1"/>
        </dgm:presLayoutVars>
      </dgm:prSet>
      <dgm:spPr/>
    </dgm:pt>
    <dgm:pt modelId="{2CEF10DD-103B-4F3E-936D-DEDC84B15EC5}" type="pres">
      <dgm:prSet presAssocID="{4A37DB1E-DDD9-421F-8648-5501523D1E46}" presName="parentText2" presStyleLbl="node1" presStyleIdx="1" presStyleCnt="3">
        <dgm:presLayoutVars>
          <dgm:chMax/>
          <dgm:chPref val="3"/>
          <dgm:bulletEnabled val="1"/>
        </dgm:presLayoutVars>
      </dgm:prSet>
      <dgm:spPr/>
    </dgm:pt>
    <dgm:pt modelId="{E17896A5-F258-4225-8A8E-16B6182DFD1C}" type="pres">
      <dgm:prSet presAssocID="{4A37DB1E-DDD9-421F-8648-5501523D1E46}" presName="childText2" presStyleLbl="solidAlignAcc1" presStyleIdx="1" presStyleCnt="3">
        <dgm:presLayoutVars>
          <dgm:chMax val="0"/>
          <dgm:chPref val="0"/>
          <dgm:bulletEnabled val="1"/>
        </dgm:presLayoutVars>
      </dgm:prSet>
      <dgm:spPr/>
    </dgm:pt>
    <dgm:pt modelId="{7BA1A5BE-3117-4509-8D3A-65F631474011}" type="pres">
      <dgm:prSet presAssocID="{E1313BDB-744B-48E8-8ED7-F92778B825A6}" presName="parentText3" presStyleLbl="node1" presStyleIdx="2" presStyleCnt="3">
        <dgm:presLayoutVars>
          <dgm:chMax/>
          <dgm:chPref val="3"/>
          <dgm:bulletEnabled val="1"/>
        </dgm:presLayoutVars>
      </dgm:prSet>
      <dgm:spPr/>
    </dgm:pt>
    <dgm:pt modelId="{9E863C65-CF65-4097-8ED2-E143D2C76F2F}" type="pres">
      <dgm:prSet presAssocID="{E1313BDB-744B-48E8-8ED7-F92778B825A6}" presName="childText3" presStyleLbl="solidAlignAcc1" presStyleIdx="2" presStyleCnt="3">
        <dgm:presLayoutVars>
          <dgm:chMax val="0"/>
          <dgm:chPref val="0"/>
          <dgm:bulletEnabled val="1"/>
        </dgm:presLayoutVars>
      </dgm:prSet>
      <dgm:spPr/>
    </dgm:pt>
  </dgm:ptLst>
  <dgm:cxnLst>
    <dgm:cxn modelId="{545A1501-606C-46E8-B725-473BC4C87F77}" type="presOf" srcId="{E1313BDB-744B-48E8-8ED7-F92778B825A6}" destId="{7BA1A5BE-3117-4509-8D3A-65F631474011}" srcOrd="0" destOrd="0" presId="urn:microsoft.com/office/officeart/2009/3/layout/IncreasingArrowsProcess"/>
    <dgm:cxn modelId="{1725A301-FF9E-4587-9B46-FCBE079D1240}" srcId="{97C24292-C7F1-43D2-AF53-DAF439D35AC2}" destId="{4A37DB1E-DDD9-421F-8648-5501523D1E46}" srcOrd="1" destOrd="0" parTransId="{83348C9E-2BFC-4D9B-B180-EE6A2E8DAB6F}" sibTransId="{1016C968-81E4-46F6-BC90-519B7B6D1675}"/>
    <dgm:cxn modelId="{4285CB06-3035-4A02-9862-578F09AA3285}" srcId="{97C24292-C7F1-43D2-AF53-DAF439D35AC2}" destId="{B8E769A0-C485-45B7-846E-976A3704E852}" srcOrd="0" destOrd="0" parTransId="{D11E74C4-23B4-49BA-A8E7-0305A2382656}" sibTransId="{833CA947-F10D-4992-8488-F44E81ED47DE}"/>
    <dgm:cxn modelId="{1EF1F20C-6511-4D86-909E-3BBE6F9D7C8A}" type="presOf" srcId="{8FBBE79D-1709-48A2-AB8A-73742B2FAB41}" destId="{9E863C65-CF65-4097-8ED2-E143D2C76F2F}" srcOrd="0" destOrd="0" presId="urn:microsoft.com/office/officeart/2009/3/layout/IncreasingArrowsProcess"/>
    <dgm:cxn modelId="{E4FB6740-408C-4435-8B7E-289318A80359}" type="presOf" srcId="{1D9FD034-8B72-48D8-9730-EA8AD965A112}" destId="{9E863C65-CF65-4097-8ED2-E143D2C76F2F}" srcOrd="0" destOrd="3" presId="urn:microsoft.com/office/officeart/2009/3/layout/IncreasingArrowsProcess"/>
    <dgm:cxn modelId="{0F0FE666-E13B-4CC6-9F45-1E17B8EDE064}" type="presOf" srcId="{97C24292-C7F1-43D2-AF53-DAF439D35AC2}" destId="{6AFE480D-1DA7-4A1B-B451-B9124CEA3493}" srcOrd="0" destOrd="0" presId="urn:microsoft.com/office/officeart/2009/3/layout/IncreasingArrowsProcess"/>
    <dgm:cxn modelId="{E0C26147-8840-4A8F-850B-2A00A809293D}" type="presOf" srcId="{050464C7-5002-492C-9E5F-F73CD89AF7A8}" destId="{E17896A5-F258-4225-8A8E-16B6182DFD1C}" srcOrd="0" destOrd="0" presId="urn:microsoft.com/office/officeart/2009/3/layout/IncreasingArrowsProcess"/>
    <dgm:cxn modelId="{6710ED69-3C5E-4987-AC9F-7C97F96AFF46}" srcId="{B8E769A0-C485-45B7-846E-976A3704E852}" destId="{D8DCADBF-9D71-4165-B935-97D5EA5458A4}" srcOrd="0" destOrd="0" parTransId="{5BAB2D70-12FC-4287-9267-40ED8C953F18}" sibTransId="{1E0E69FC-76B6-4B58-98D8-98C8C01A9604}"/>
    <dgm:cxn modelId="{7BF4246E-BD5F-4B2D-BF8D-1857A36926BE}" srcId="{E1313BDB-744B-48E8-8ED7-F92778B825A6}" destId="{8FBBE79D-1709-48A2-AB8A-73742B2FAB41}" srcOrd="0" destOrd="0" parTransId="{A675934B-82B5-4F34-A4FB-180E56EC580F}" sibTransId="{9BB5666E-4B5B-4AA6-B318-4CA9D25C6D69}"/>
    <dgm:cxn modelId="{D7440473-D153-4576-861C-169BD2752F2C}" srcId="{4A37DB1E-DDD9-421F-8648-5501523D1E46}" destId="{81BBE531-8787-4DAE-8F38-B602FF72BB35}" srcOrd="1" destOrd="0" parTransId="{8C09E747-3B7C-4371-BE75-1103F7490975}" sibTransId="{CDD22BC0-9ABF-4D5A-9493-A8B36E83EF44}"/>
    <dgm:cxn modelId="{AC156474-299D-48FB-9319-AF6232398964}" type="presOf" srcId="{EEE95625-5458-4354-8897-1F533A3498A3}" destId="{9E863C65-CF65-4097-8ED2-E143D2C76F2F}" srcOrd="0" destOrd="1" presId="urn:microsoft.com/office/officeart/2009/3/layout/IncreasingArrowsProcess"/>
    <dgm:cxn modelId="{4195C88A-0C41-41B7-B9CC-BE0262C3E600}" srcId="{E1313BDB-744B-48E8-8ED7-F92778B825A6}" destId="{43D92C4E-5659-42F8-AE17-333C671BE555}" srcOrd="4" destOrd="0" parTransId="{65351FDD-6CE5-40C4-8561-845557CB2DD0}" sibTransId="{7AE7F1E4-03E3-4433-AD03-7CCA6325B724}"/>
    <dgm:cxn modelId="{3A230094-1BFF-4F2C-B9D3-D6D8130887F2}" type="presOf" srcId="{805A7F9B-D3DD-40D7-90C9-026E70B0B329}" destId="{E17896A5-F258-4225-8A8E-16B6182DFD1C}" srcOrd="0" destOrd="2" presId="urn:microsoft.com/office/officeart/2009/3/layout/IncreasingArrowsProcess"/>
    <dgm:cxn modelId="{5552FBA1-2CD1-472E-AA7C-6E75CDD72887}" type="presOf" srcId="{43D92C4E-5659-42F8-AE17-333C671BE555}" destId="{9E863C65-CF65-4097-8ED2-E143D2C76F2F}" srcOrd="0" destOrd="4" presId="urn:microsoft.com/office/officeart/2009/3/layout/IncreasingArrowsProcess"/>
    <dgm:cxn modelId="{2341AFA5-6C90-4CC7-9680-D1F01B254FC3}" type="presOf" srcId="{C2460DA4-D0E7-4FFA-9C98-A84E2D61F4D8}" destId="{9E863C65-CF65-4097-8ED2-E143D2C76F2F}" srcOrd="0" destOrd="2" presId="urn:microsoft.com/office/officeart/2009/3/layout/IncreasingArrowsProcess"/>
    <dgm:cxn modelId="{88C0B0B0-1099-423A-B853-B1B4B7986D51}" srcId="{E1313BDB-744B-48E8-8ED7-F92778B825A6}" destId="{1D9FD034-8B72-48D8-9730-EA8AD965A112}" srcOrd="3" destOrd="0" parTransId="{3CAC8524-679C-47BB-BF2F-E7929CED8128}" sibTransId="{99BAF59E-FFF3-45AA-8082-2E0563937F99}"/>
    <dgm:cxn modelId="{5D61AFBB-62F9-4497-A7B9-2A6EADD0884B}" type="presOf" srcId="{81BBE531-8787-4DAE-8F38-B602FF72BB35}" destId="{E17896A5-F258-4225-8A8E-16B6182DFD1C}" srcOrd="0" destOrd="1" presId="urn:microsoft.com/office/officeart/2009/3/layout/IncreasingArrowsProcess"/>
    <dgm:cxn modelId="{E92BF6DF-7BE5-44D8-A57E-6B9A517B94BE}" srcId="{E1313BDB-744B-48E8-8ED7-F92778B825A6}" destId="{C2460DA4-D0E7-4FFA-9C98-A84E2D61F4D8}" srcOrd="2" destOrd="0" parTransId="{6B103CB3-9922-4E4A-B51B-F200F56A2962}" sibTransId="{BC109A15-C9F2-489A-86DD-FEC2DBF4ED60}"/>
    <dgm:cxn modelId="{4C9CA2E3-E213-426F-8AB3-44C1E4AC8A2D}" srcId="{4A37DB1E-DDD9-421F-8648-5501523D1E46}" destId="{805A7F9B-D3DD-40D7-90C9-026E70B0B329}" srcOrd="2" destOrd="0" parTransId="{FF46CC2C-B42B-4EA3-8CBE-22F2E062EB19}" sibTransId="{ABB9F932-8921-40F9-AC24-5AB8F286D42A}"/>
    <dgm:cxn modelId="{CC53FAE4-D441-40FC-92B5-F7F7E06206E5}" type="presOf" srcId="{D8DCADBF-9D71-4165-B935-97D5EA5458A4}" destId="{7B26D624-7360-4FB6-8020-69CEE9234B97}" srcOrd="0" destOrd="0" presId="urn:microsoft.com/office/officeart/2009/3/layout/IncreasingArrowsProcess"/>
    <dgm:cxn modelId="{544FA5E8-B48C-485D-879D-3E9AD537D4CB}" srcId="{4A37DB1E-DDD9-421F-8648-5501523D1E46}" destId="{050464C7-5002-492C-9E5F-F73CD89AF7A8}" srcOrd="0" destOrd="0" parTransId="{4AF55513-50D1-4F70-9685-1D30D10471BF}" sibTransId="{09157921-37B9-438D-9545-5527727A239C}"/>
    <dgm:cxn modelId="{41F8C9EC-BCB3-4CFE-988F-C9C7C18A8873}" type="presOf" srcId="{B8E769A0-C485-45B7-846E-976A3704E852}" destId="{BEA35D10-62F0-477A-B43A-CA56E93E6BE1}" srcOrd="0" destOrd="0" presId="urn:microsoft.com/office/officeart/2009/3/layout/IncreasingArrowsProcess"/>
    <dgm:cxn modelId="{78A87FF5-0CCD-4FCA-97E1-E77E709BC5A7}" srcId="{97C24292-C7F1-43D2-AF53-DAF439D35AC2}" destId="{E1313BDB-744B-48E8-8ED7-F92778B825A6}" srcOrd="2" destOrd="0" parTransId="{65278461-CA1D-4B32-990E-154E23C7A033}" sibTransId="{CDE97A5A-08E8-4644-B117-0786273BD599}"/>
    <dgm:cxn modelId="{2957B6F6-461B-4ACB-A580-1485EFE2BDD8}" type="presOf" srcId="{4A37DB1E-DDD9-421F-8648-5501523D1E46}" destId="{2CEF10DD-103B-4F3E-936D-DEDC84B15EC5}" srcOrd="0" destOrd="0" presId="urn:microsoft.com/office/officeart/2009/3/layout/IncreasingArrowsProcess"/>
    <dgm:cxn modelId="{F1691BFE-BBCA-4978-A188-7708A4788136}" srcId="{E1313BDB-744B-48E8-8ED7-F92778B825A6}" destId="{EEE95625-5458-4354-8897-1F533A3498A3}" srcOrd="1" destOrd="0" parTransId="{7BB558AE-F73E-4758-BBE7-AD6880FB80C4}" sibTransId="{B0A24326-AFC7-4564-B70D-D552AE580D67}"/>
    <dgm:cxn modelId="{BF7EBB08-4A99-48FC-8E7D-C0C7149B44E8}" type="presParOf" srcId="{6AFE480D-1DA7-4A1B-B451-B9124CEA3493}" destId="{BEA35D10-62F0-477A-B43A-CA56E93E6BE1}" srcOrd="0" destOrd="0" presId="urn:microsoft.com/office/officeart/2009/3/layout/IncreasingArrowsProcess"/>
    <dgm:cxn modelId="{0E632F00-9CBA-4D8C-8B23-CFB0551C826B}" type="presParOf" srcId="{6AFE480D-1DA7-4A1B-B451-B9124CEA3493}" destId="{7B26D624-7360-4FB6-8020-69CEE9234B97}" srcOrd="1" destOrd="0" presId="urn:microsoft.com/office/officeart/2009/3/layout/IncreasingArrowsProcess"/>
    <dgm:cxn modelId="{649516F3-2FDB-435C-800F-741165BBB5CD}" type="presParOf" srcId="{6AFE480D-1DA7-4A1B-B451-B9124CEA3493}" destId="{2CEF10DD-103B-4F3E-936D-DEDC84B15EC5}" srcOrd="2" destOrd="0" presId="urn:microsoft.com/office/officeart/2009/3/layout/IncreasingArrowsProcess"/>
    <dgm:cxn modelId="{B74D3475-B00F-4CD9-96D4-D71574306354}" type="presParOf" srcId="{6AFE480D-1DA7-4A1B-B451-B9124CEA3493}" destId="{E17896A5-F258-4225-8A8E-16B6182DFD1C}" srcOrd="3" destOrd="0" presId="urn:microsoft.com/office/officeart/2009/3/layout/IncreasingArrowsProcess"/>
    <dgm:cxn modelId="{AB4CFACA-D7FA-451C-AE9D-1A83400B84D6}" type="presParOf" srcId="{6AFE480D-1DA7-4A1B-B451-B9124CEA3493}" destId="{7BA1A5BE-3117-4509-8D3A-65F631474011}" srcOrd="4" destOrd="0" presId="urn:microsoft.com/office/officeart/2009/3/layout/IncreasingArrowsProcess"/>
    <dgm:cxn modelId="{E20CE89B-855A-479D-BCA0-874A550C4D13}" type="presParOf" srcId="{6AFE480D-1DA7-4A1B-B451-B9124CEA3493}" destId="{9E863C65-CF65-4097-8ED2-E143D2C76F2F}"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E0A406-C5D1-4A3A-B44B-7AD080098075}" type="doc">
      <dgm:prSet loTypeId="urn:microsoft.com/office/officeart/2005/8/layout/bProcess3" loCatId="process" qsTypeId="urn:microsoft.com/office/officeart/2005/8/quickstyle/simple1" qsCatId="simple" csTypeId="urn:microsoft.com/office/officeart/2005/8/colors/accent4_1" csCatId="accent4" phldr="1"/>
      <dgm:spPr/>
      <dgm:t>
        <a:bodyPr/>
        <a:lstStyle/>
        <a:p>
          <a:endParaRPr lang="en-US"/>
        </a:p>
      </dgm:t>
    </dgm:pt>
    <dgm:pt modelId="{6DB25822-54F6-4234-AA3D-BED3A9FC2299}">
      <dgm:prSet phldrT="[Text]"/>
      <dgm:spPr/>
      <dgm:t>
        <a:bodyPr/>
        <a:lstStyle/>
        <a:p>
          <a:pPr>
            <a:buFont typeface="Arial" panose="020B0604020202020204" pitchFamily="34" charset="0"/>
            <a:buNone/>
          </a:pPr>
          <a:r>
            <a:rPr lang="en-US" b="1">
              <a:latin typeface="Söhne"/>
            </a:rPr>
            <a:t>Identify Common Fields:</a:t>
          </a:r>
          <a:endParaRPr lang="en-US">
            <a:latin typeface="Söhne"/>
          </a:endParaRPr>
        </a:p>
        <a:p>
          <a:pPr>
            <a:buFont typeface="Arial" panose="020B0604020202020204" pitchFamily="34" charset="0"/>
            <a:buNone/>
          </a:pPr>
          <a:r>
            <a:rPr lang="en-US">
              <a:latin typeface="Söhne"/>
            </a:rPr>
            <a:t>Determine common fields (columns) in different datasets that can serve as key identifiers.</a:t>
          </a:r>
          <a:endParaRPr lang="en-US"/>
        </a:p>
      </dgm:t>
    </dgm:pt>
    <dgm:pt modelId="{18C7232A-116A-4459-AA38-3BFA87B24140}" type="parTrans" cxnId="{1B47E66A-A1DE-478B-BF6E-B7694D2988D8}">
      <dgm:prSet/>
      <dgm:spPr/>
      <dgm:t>
        <a:bodyPr/>
        <a:lstStyle/>
        <a:p>
          <a:endParaRPr lang="en-US"/>
        </a:p>
      </dgm:t>
    </dgm:pt>
    <dgm:pt modelId="{5EE1B57A-203B-48D8-8417-EA6841A336EE}" type="sibTrans" cxnId="{1B47E66A-A1DE-478B-BF6E-B7694D2988D8}">
      <dgm:prSet/>
      <dgm:spPr/>
      <dgm:t>
        <a:bodyPr/>
        <a:lstStyle/>
        <a:p>
          <a:endParaRPr lang="en-US"/>
        </a:p>
      </dgm:t>
    </dgm:pt>
    <dgm:pt modelId="{44F29A06-7E2C-4352-AC88-82F4C9B2314E}">
      <dgm:prSet phldrT="[Text]"/>
      <dgm:spPr/>
      <dgm:t>
        <a:bodyPr/>
        <a:lstStyle/>
        <a:p>
          <a:pPr>
            <a:buFont typeface="Arial" panose="020B0604020202020204" pitchFamily="34" charset="0"/>
            <a:buNone/>
          </a:pPr>
          <a:r>
            <a:rPr lang="en-US" b="1">
              <a:latin typeface="Söhne"/>
            </a:rPr>
            <a:t>Access "Relationships" View:</a:t>
          </a:r>
          <a:endParaRPr lang="en-US">
            <a:latin typeface="Söhne"/>
          </a:endParaRPr>
        </a:p>
        <a:p>
          <a:pPr>
            <a:buFont typeface="Arial" panose="020B0604020202020204" pitchFamily="34" charset="0"/>
            <a:buNone/>
          </a:pPr>
          <a:r>
            <a:rPr lang="en-US">
              <a:latin typeface="Söhne"/>
            </a:rPr>
            <a:t>Navigate to the "Home" tab and click on "Relationships" to access the dedicated view in Power BI.</a:t>
          </a:r>
          <a:endParaRPr lang="en-US"/>
        </a:p>
      </dgm:t>
    </dgm:pt>
    <dgm:pt modelId="{A35BACDF-181C-42EE-8445-585CF0AD93E9}" type="parTrans" cxnId="{7FD925A2-F546-4249-A55C-E347F39663B8}">
      <dgm:prSet/>
      <dgm:spPr/>
      <dgm:t>
        <a:bodyPr/>
        <a:lstStyle/>
        <a:p>
          <a:endParaRPr lang="en-US"/>
        </a:p>
      </dgm:t>
    </dgm:pt>
    <dgm:pt modelId="{4C85DA55-D102-4E81-B591-085185A4BB3A}" type="sibTrans" cxnId="{7FD925A2-F546-4249-A55C-E347F39663B8}">
      <dgm:prSet/>
      <dgm:spPr/>
      <dgm:t>
        <a:bodyPr/>
        <a:lstStyle/>
        <a:p>
          <a:endParaRPr lang="en-US"/>
        </a:p>
      </dgm:t>
    </dgm:pt>
    <dgm:pt modelId="{3CF73788-D7C3-4056-BB7B-81E216F57615}">
      <dgm:prSet phldrT="[Text]"/>
      <dgm:spPr/>
      <dgm:t>
        <a:bodyPr/>
        <a:lstStyle/>
        <a:p>
          <a:pPr>
            <a:buFont typeface="Arial" panose="020B0604020202020204" pitchFamily="34" charset="0"/>
            <a:buNone/>
          </a:pPr>
          <a:r>
            <a:rPr lang="en-US" b="1">
              <a:latin typeface="Söhne"/>
            </a:rPr>
            <a:t>Define Relationships:</a:t>
          </a:r>
          <a:endParaRPr lang="en-US">
            <a:latin typeface="Söhne"/>
          </a:endParaRPr>
        </a:p>
        <a:p>
          <a:pPr>
            <a:buFont typeface="Arial" panose="020B0604020202020204" pitchFamily="34" charset="0"/>
            <a:buNone/>
          </a:pPr>
          <a:r>
            <a:rPr lang="en-US">
              <a:latin typeface="Söhne"/>
            </a:rPr>
            <a:t>Establish connections between identified common fields to create relationships.</a:t>
          </a:r>
          <a:endParaRPr lang="en-US"/>
        </a:p>
      </dgm:t>
    </dgm:pt>
    <dgm:pt modelId="{EE30B053-53B0-4A0F-AF61-B26A279D3788}" type="parTrans" cxnId="{D79CB8D1-87C6-464F-BF0F-249F2F118830}">
      <dgm:prSet/>
      <dgm:spPr/>
      <dgm:t>
        <a:bodyPr/>
        <a:lstStyle/>
        <a:p>
          <a:endParaRPr lang="en-US"/>
        </a:p>
      </dgm:t>
    </dgm:pt>
    <dgm:pt modelId="{D640390D-18A8-49F1-B448-1B5A1E84F903}" type="sibTrans" cxnId="{D79CB8D1-87C6-464F-BF0F-249F2F118830}">
      <dgm:prSet/>
      <dgm:spPr/>
      <dgm:t>
        <a:bodyPr/>
        <a:lstStyle/>
        <a:p>
          <a:endParaRPr lang="en-US"/>
        </a:p>
      </dgm:t>
    </dgm:pt>
    <dgm:pt modelId="{FAE11B06-9227-4CDA-B368-67917B8E39F3}">
      <dgm:prSet phldrT="[Text]"/>
      <dgm:spPr/>
      <dgm:t>
        <a:bodyPr/>
        <a:lstStyle/>
        <a:p>
          <a:pPr>
            <a:buFont typeface="Arial" panose="020B0604020202020204" pitchFamily="34" charset="0"/>
            <a:buNone/>
          </a:pPr>
          <a:r>
            <a:rPr lang="en-US" b="1">
              <a:latin typeface="Söhne"/>
            </a:rPr>
            <a:t>Integrate Data:</a:t>
          </a:r>
          <a:endParaRPr lang="en-US">
            <a:latin typeface="Söhne"/>
          </a:endParaRPr>
        </a:p>
        <a:p>
          <a:pPr>
            <a:buFont typeface="Arial" panose="020B0604020202020204" pitchFamily="34" charset="0"/>
            <a:buNone/>
          </a:pPr>
          <a:r>
            <a:rPr lang="en-US">
              <a:latin typeface="Söhne"/>
            </a:rPr>
            <a:t>Ensure effective data integration across datasets, allowing seamless analysis and maintaining consistency and accuracy</a:t>
          </a:r>
          <a:endParaRPr lang="en-US"/>
        </a:p>
      </dgm:t>
    </dgm:pt>
    <dgm:pt modelId="{91260257-8E1F-4B61-9586-F87718FB503E}" type="parTrans" cxnId="{39B4E367-B90A-4C90-8894-F63C7A8C4E98}">
      <dgm:prSet/>
      <dgm:spPr/>
      <dgm:t>
        <a:bodyPr/>
        <a:lstStyle/>
        <a:p>
          <a:endParaRPr lang="en-US"/>
        </a:p>
      </dgm:t>
    </dgm:pt>
    <dgm:pt modelId="{2A1D65FD-B0AA-4089-9BFF-18B650BFD80D}" type="sibTrans" cxnId="{39B4E367-B90A-4C90-8894-F63C7A8C4E98}">
      <dgm:prSet/>
      <dgm:spPr/>
      <dgm:t>
        <a:bodyPr/>
        <a:lstStyle/>
        <a:p>
          <a:endParaRPr lang="en-US"/>
        </a:p>
      </dgm:t>
    </dgm:pt>
    <dgm:pt modelId="{92BF4522-7064-47F0-900B-CF07310728E3}">
      <dgm:prSet phldrT="[Text]"/>
      <dgm:spPr/>
      <dgm:t>
        <a:bodyPr/>
        <a:lstStyle/>
        <a:p>
          <a:pPr>
            <a:buFont typeface="Arial" panose="020B0604020202020204" pitchFamily="34" charset="0"/>
            <a:buNone/>
          </a:pPr>
          <a:r>
            <a:rPr lang="en-US" b="1">
              <a:latin typeface="Söhne"/>
            </a:rPr>
            <a:t>Choose Relationship Types:</a:t>
          </a:r>
          <a:endParaRPr lang="en-US">
            <a:latin typeface="Söhne"/>
          </a:endParaRPr>
        </a:p>
        <a:p>
          <a:pPr>
            <a:buFont typeface="Arial" panose="020B0604020202020204" pitchFamily="34" charset="0"/>
            <a:buNone/>
          </a:pPr>
          <a:r>
            <a:rPr lang="en-US">
              <a:latin typeface="Söhne"/>
            </a:rPr>
            <a:t>Select the appropriate relationship type (one-to-one, one-to-many, many-to-many) based on your data structure.</a:t>
          </a:r>
          <a:endParaRPr lang="en-US"/>
        </a:p>
      </dgm:t>
    </dgm:pt>
    <dgm:pt modelId="{BF40A17E-72DF-4019-8E0E-48CD094DBD58}" type="parTrans" cxnId="{9F07BE17-2B38-4E9A-979B-6CE0B02C40AB}">
      <dgm:prSet/>
      <dgm:spPr/>
      <dgm:t>
        <a:bodyPr/>
        <a:lstStyle/>
        <a:p>
          <a:endParaRPr lang="en-US"/>
        </a:p>
      </dgm:t>
    </dgm:pt>
    <dgm:pt modelId="{D1C1A8BA-55C6-40FC-B5B2-EF70E317F12C}" type="sibTrans" cxnId="{9F07BE17-2B38-4E9A-979B-6CE0B02C40AB}">
      <dgm:prSet/>
      <dgm:spPr/>
      <dgm:t>
        <a:bodyPr/>
        <a:lstStyle/>
        <a:p>
          <a:endParaRPr lang="en-US"/>
        </a:p>
      </dgm:t>
    </dgm:pt>
    <dgm:pt modelId="{84F4FB77-3D09-428F-B6D4-2F3C7D0DFE65}" type="pres">
      <dgm:prSet presAssocID="{E6E0A406-C5D1-4A3A-B44B-7AD080098075}" presName="Name0" presStyleCnt="0">
        <dgm:presLayoutVars>
          <dgm:dir/>
          <dgm:resizeHandles val="exact"/>
        </dgm:presLayoutVars>
      </dgm:prSet>
      <dgm:spPr/>
    </dgm:pt>
    <dgm:pt modelId="{4C7F1BB3-EA54-4C43-A3E1-71D506098E91}" type="pres">
      <dgm:prSet presAssocID="{6DB25822-54F6-4234-AA3D-BED3A9FC2299}" presName="node" presStyleLbl="node1" presStyleIdx="0" presStyleCnt="5">
        <dgm:presLayoutVars>
          <dgm:bulletEnabled val="1"/>
        </dgm:presLayoutVars>
      </dgm:prSet>
      <dgm:spPr/>
    </dgm:pt>
    <dgm:pt modelId="{CC0BBB33-488F-46DE-BB66-B0C103BFF048}" type="pres">
      <dgm:prSet presAssocID="{5EE1B57A-203B-48D8-8417-EA6841A336EE}" presName="sibTrans" presStyleLbl="sibTrans1D1" presStyleIdx="0" presStyleCnt="4"/>
      <dgm:spPr/>
    </dgm:pt>
    <dgm:pt modelId="{17555CCA-4A5F-40AD-8281-B9153B8C2FC0}" type="pres">
      <dgm:prSet presAssocID="{5EE1B57A-203B-48D8-8417-EA6841A336EE}" presName="connectorText" presStyleLbl="sibTrans1D1" presStyleIdx="0" presStyleCnt="4"/>
      <dgm:spPr/>
    </dgm:pt>
    <dgm:pt modelId="{C7630E25-CE81-4E4F-B1E2-7542921CDA9F}" type="pres">
      <dgm:prSet presAssocID="{44F29A06-7E2C-4352-AC88-82F4C9B2314E}" presName="node" presStyleLbl="node1" presStyleIdx="1" presStyleCnt="5">
        <dgm:presLayoutVars>
          <dgm:bulletEnabled val="1"/>
        </dgm:presLayoutVars>
      </dgm:prSet>
      <dgm:spPr/>
    </dgm:pt>
    <dgm:pt modelId="{5467F4F8-9257-4F1B-BAF4-5CD7CB92F5EC}" type="pres">
      <dgm:prSet presAssocID="{4C85DA55-D102-4E81-B591-085185A4BB3A}" presName="sibTrans" presStyleLbl="sibTrans1D1" presStyleIdx="1" presStyleCnt="4"/>
      <dgm:spPr/>
    </dgm:pt>
    <dgm:pt modelId="{C88402CA-EC45-4CA1-80C5-36D54CFA5F24}" type="pres">
      <dgm:prSet presAssocID="{4C85DA55-D102-4E81-B591-085185A4BB3A}" presName="connectorText" presStyleLbl="sibTrans1D1" presStyleIdx="1" presStyleCnt="4"/>
      <dgm:spPr/>
    </dgm:pt>
    <dgm:pt modelId="{1C4F4DA8-FBDA-4A23-9146-718F38E8C13D}" type="pres">
      <dgm:prSet presAssocID="{3CF73788-D7C3-4056-BB7B-81E216F57615}" presName="node" presStyleLbl="node1" presStyleIdx="2" presStyleCnt="5">
        <dgm:presLayoutVars>
          <dgm:bulletEnabled val="1"/>
        </dgm:presLayoutVars>
      </dgm:prSet>
      <dgm:spPr/>
    </dgm:pt>
    <dgm:pt modelId="{E9D2254C-94AB-4BDF-8B32-706532633710}" type="pres">
      <dgm:prSet presAssocID="{D640390D-18A8-49F1-B448-1B5A1E84F903}" presName="sibTrans" presStyleLbl="sibTrans1D1" presStyleIdx="2" presStyleCnt="4"/>
      <dgm:spPr/>
    </dgm:pt>
    <dgm:pt modelId="{68BE95D2-2EF4-4E12-BF19-AEFE9FD7C694}" type="pres">
      <dgm:prSet presAssocID="{D640390D-18A8-49F1-B448-1B5A1E84F903}" presName="connectorText" presStyleLbl="sibTrans1D1" presStyleIdx="2" presStyleCnt="4"/>
      <dgm:spPr/>
    </dgm:pt>
    <dgm:pt modelId="{9C1B3107-E04A-4DE0-86FE-183337876F20}" type="pres">
      <dgm:prSet presAssocID="{FAE11B06-9227-4CDA-B368-67917B8E39F3}" presName="node" presStyleLbl="node1" presStyleIdx="3" presStyleCnt="5">
        <dgm:presLayoutVars>
          <dgm:bulletEnabled val="1"/>
        </dgm:presLayoutVars>
      </dgm:prSet>
      <dgm:spPr/>
    </dgm:pt>
    <dgm:pt modelId="{87B48421-229A-4B2B-9423-A69DF6E0E8BA}" type="pres">
      <dgm:prSet presAssocID="{2A1D65FD-B0AA-4089-9BFF-18B650BFD80D}" presName="sibTrans" presStyleLbl="sibTrans1D1" presStyleIdx="3" presStyleCnt="4"/>
      <dgm:spPr/>
    </dgm:pt>
    <dgm:pt modelId="{E09474FF-C6A8-4610-B745-5269D229CA63}" type="pres">
      <dgm:prSet presAssocID="{2A1D65FD-B0AA-4089-9BFF-18B650BFD80D}" presName="connectorText" presStyleLbl="sibTrans1D1" presStyleIdx="3" presStyleCnt="4"/>
      <dgm:spPr/>
    </dgm:pt>
    <dgm:pt modelId="{F0E6BC9C-ECA0-43BF-BF72-F8D4A9BFA66C}" type="pres">
      <dgm:prSet presAssocID="{92BF4522-7064-47F0-900B-CF07310728E3}" presName="node" presStyleLbl="node1" presStyleIdx="4" presStyleCnt="5">
        <dgm:presLayoutVars>
          <dgm:bulletEnabled val="1"/>
        </dgm:presLayoutVars>
      </dgm:prSet>
      <dgm:spPr/>
    </dgm:pt>
  </dgm:ptLst>
  <dgm:cxnLst>
    <dgm:cxn modelId="{D7AE6A03-747C-4B60-97BB-8A35E3F53509}" type="presOf" srcId="{5EE1B57A-203B-48D8-8417-EA6841A336EE}" destId="{17555CCA-4A5F-40AD-8281-B9153B8C2FC0}" srcOrd="1" destOrd="0" presId="urn:microsoft.com/office/officeart/2005/8/layout/bProcess3"/>
    <dgm:cxn modelId="{B64EBC0C-4854-424D-BA4B-0B1C3C3BC494}" type="presOf" srcId="{E6E0A406-C5D1-4A3A-B44B-7AD080098075}" destId="{84F4FB77-3D09-428F-B6D4-2F3C7D0DFE65}" srcOrd="0" destOrd="0" presId="urn:microsoft.com/office/officeart/2005/8/layout/bProcess3"/>
    <dgm:cxn modelId="{9F07BE17-2B38-4E9A-979B-6CE0B02C40AB}" srcId="{E6E0A406-C5D1-4A3A-B44B-7AD080098075}" destId="{92BF4522-7064-47F0-900B-CF07310728E3}" srcOrd="4" destOrd="0" parTransId="{BF40A17E-72DF-4019-8E0E-48CD094DBD58}" sibTransId="{D1C1A8BA-55C6-40FC-B5B2-EF70E317F12C}"/>
    <dgm:cxn modelId="{B031611D-EC13-45BD-84B0-DA028A8F9ED5}" type="presOf" srcId="{3CF73788-D7C3-4056-BB7B-81E216F57615}" destId="{1C4F4DA8-FBDA-4A23-9146-718F38E8C13D}" srcOrd="0" destOrd="0" presId="urn:microsoft.com/office/officeart/2005/8/layout/bProcess3"/>
    <dgm:cxn modelId="{39B4E367-B90A-4C90-8894-F63C7A8C4E98}" srcId="{E6E0A406-C5D1-4A3A-B44B-7AD080098075}" destId="{FAE11B06-9227-4CDA-B368-67917B8E39F3}" srcOrd="3" destOrd="0" parTransId="{91260257-8E1F-4B61-9586-F87718FB503E}" sibTransId="{2A1D65FD-B0AA-4089-9BFF-18B650BFD80D}"/>
    <dgm:cxn modelId="{1B47E66A-A1DE-478B-BF6E-B7694D2988D8}" srcId="{E6E0A406-C5D1-4A3A-B44B-7AD080098075}" destId="{6DB25822-54F6-4234-AA3D-BED3A9FC2299}" srcOrd="0" destOrd="0" parTransId="{18C7232A-116A-4459-AA38-3BFA87B24140}" sibTransId="{5EE1B57A-203B-48D8-8417-EA6841A336EE}"/>
    <dgm:cxn modelId="{4FA4D56B-B0EA-47A7-8F5F-0ACE98847E0B}" type="presOf" srcId="{4C85DA55-D102-4E81-B591-085185A4BB3A}" destId="{C88402CA-EC45-4CA1-80C5-36D54CFA5F24}" srcOrd="1" destOrd="0" presId="urn:microsoft.com/office/officeart/2005/8/layout/bProcess3"/>
    <dgm:cxn modelId="{4CCCD44D-B9E0-4BA4-A249-53F01D45FEF0}" type="presOf" srcId="{2A1D65FD-B0AA-4089-9BFF-18B650BFD80D}" destId="{87B48421-229A-4B2B-9423-A69DF6E0E8BA}" srcOrd="0" destOrd="0" presId="urn:microsoft.com/office/officeart/2005/8/layout/bProcess3"/>
    <dgm:cxn modelId="{0E9BAB76-D2FD-4741-B6E4-3D619001A230}" type="presOf" srcId="{D640390D-18A8-49F1-B448-1B5A1E84F903}" destId="{E9D2254C-94AB-4BDF-8B32-706532633710}" srcOrd="0" destOrd="0" presId="urn:microsoft.com/office/officeart/2005/8/layout/bProcess3"/>
    <dgm:cxn modelId="{3D8E1058-1B5E-494B-8F38-3922F62637CF}" type="presOf" srcId="{4C85DA55-D102-4E81-B591-085185A4BB3A}" destId="{5467F4F8-9257-4F1B-BAF4-5CD7CB92F5EC}" srcOrd="0" destOrd="0" presId="urn:microsoft.com/office/officeart/2005/8/layout/bProcess3"/>
    <dgm:cxn modelId="{539C869D-E3F4-4691-8085-C463B657B6A8}" type="presOf" srcId="{6DB25822-54F6-4234-AA3D-BED3A9FC2299}" destId="{4C7F1BB3-EA54-4C43-A3E1-71D506098E91}" srcOrd="0" destOrd="0" presId="urn:microsoft.com/office/officeart/2005/8/layout/bProcess3"/>
    <dgm:cxn modelId="{7FD925A2-F546-4249-A55C-E347F39663B8}" srcId="{E6E0A406-C5D1-4A3A-B44B-7AD080098075}" destId="{44F29A06-7E2C-4352-AC88-82F4C9B2314E}" srcOrd="1" destOrd="0" parTransId="{A35BACDF-181C-42EE-8445-585CF0AD93E9}" sibTransId="{4C85DA55-D102-4E81-B591-085185A4BB3A}"/>
    <dgm:cxn modelId="{C66244AF-5557-4A90-A0B1-BE2AC49ED1CE}" type="presOf" srcId="{5EE1B57A-203B-48D8-8417-EA6841A336EE}" destId="{CC0BBB33-488F-46DE-BB66-B0C103BFF048}" srcOrd="0" destOrd="0" presId="urn:microsoft.com/office/officeart/2005/8/layout/bProcess3"/>
    <dgm:cxn modelId="{9B474EB9-3963-484C-8CC2-D2F81ED843E7}" type="presOf" srcId="{92BF4522-7064-47F0-900B-CF07310728E3}" destId="{F0E6BC9C-ECA0-43BF-BF72-F8D4A9BFA66C}" srcOrd="0" destOrd="0" presId="urn:microsoft.com/office/officeart/2005/8/layout/bProcess3"/>
    <dgm:cxn modelId="{495795CE-8F25-41DC-A649-7F5189081E98}" type="presOf" srcId="{44F29A06-7E2C-4352-AC88-82F4C9B2314E}" destId="{C7630E25-CE81-4E4F-B1E2-7542921CDA9F}" srcOrd="0" destOrd="0" presId="urn:microsoft.com/office/officeart/2005/8/layout/bProcess3"/>
    <dgm:cxn modelId="{D79CB8D1-87C6-464F-BF0F-249F2F118830}" srcId="{E6E0A406-C5D1-4A3A-B44B-7AD080098075}" destId="{3CF73788-D7C3-4056-BB7B-81E216F57615}" srcOrd="2" destOrd="0" parTransId="{EE30B053-53B0-4A0F-AF61-B26A279D3788}" sibTransId="{D640390D-18A8-49F1-B448-1B5A1E84F903}"/>
    <dgm:cxn modelId="{82D1F4DD-67F8-467E-BCAE-9F1E334658C5}" type="presOf" srcId="{D640390D-18A8-49F1-B448-1B5A1E84F903}" destId="{68BE95D2-2EF4-4E12-BF19-AEFE9FD7C694}" srcOrd="1" destOrd="0" presId="urn:microsoft.com/office/officeart/2005/8/layout/bProcess3"/>
    <dgm:cxn modelId="{32B8CFF4-28F8-464D-B00F-9CFB0681BB52}" type="presOf" srcId="{2A1D65FD-B0AA-4089-9BFF-18B650BFD80D}" destId="{E09474FF-C6A8-4610-B745-5269D229CA63}" srcOrd="1" destOrd="0" presId="urn:microsoft.com/office/officeart/2005/8/layout/bProcess3"/>
    <dgm:cxn modelId="{D8778DFE-8239-428E-ACE5-06F038313707}" type="presOf" srcId="{FAE11B06-9227-4CDA-B368-67917B8E39F3}" destId="{9C1B3107-E04A-4DE0-86FE-183337876F20}" srcOrd="0" destOrd="0" presId="urn:microsoft.com/office/officeart/2005/8/layout/bProcess3"/>
    <dgm:cxn modelId="{79354E40-F208-4BA1-95E3-55E6CC823882}" type="presParOf" srcId="{84F4FB77-3D09-428F-B6D4-2F3C7D0DFE65}" destId="{4C7F1BB3-EA54-4C43-A3E1-71D506098E91}" srcOrd="0" destOrd="0" presId="urn:microsoft.com/office/officeart/2005/8/layout/bProcess3"/>
    <dgm:cxn modelId="{042DFE76-3602-4B8D-8664-4A7774B03D42}" type="presParOf" srcId="{84F4FB77-3D09-428F-B6D4-2F3C7D0DFE65}" destId="{CC0BBB33-488F-46DE-BB66-B0C103BFF048}" srcOrd="1" destOrd="0" presId="urn:microsoft.com/office/officeart/2005/8/layout/bProcess3"/>
    <dgm:cxn modelId="{15697C1A-D2ED-4DE6-A65F-9ACBAC9149C7}" type="presParOf" srcId="{CC0BBB33-488F-46DE-BB66-B0C103BFF048}" destId="{17555CCA-4A5F-40AD-8281-B9153B8C2FC0}" srcOrd="0" destOrd="0" presId="urn:microsoft.com/office/officeart/2005/8/layout/bProcess3"/>
    <dgm:cxn modelId="{B6781680-88F0-47A2-9EAC-E47F10BFEC8E}" type="presParOf" srcId="{84F4FB77-3D09-428F-B6D4-2F3C7D0DFE65}" destId="{C7630E25-CE81-4E4F-B1E2-7542921CDA9F}" srcOrd="2" destOrd="0" presId="urn:microsoft.com/office/officeart/2005/8/layout/bProcess3"/>
    <dgm:cxn modelId="{16DDEE20-FD99-4B8E-8D79-03059A798AF6}" type="presParOf" srcId="{84F4FB77-3D09-428F-B6D4-2F3C7D0DFE65}" destId="{5467F4F8-9257-4F1B-BAF4-5CD7CB92F5EC}" srcOrd="3" destOrd="0" presId="urn:microsoft.com/office/officeart/2005/8/layout/bProcess3"/>
    <dgm:cxn modelId="{DE24602D-5E0C-47B6-A88C-4DAEF0522A78}" type="presParOf" srcId="{5467F4F8-9257-4F1B-BAF4-5CD7CB92F5EC}" destId="{C88402CA-EC45-4CA1-80C5-36D54CFA5F24}" srcOrd="0" destOrd="0" presId="urn:microsoft.com/office/officeart/2005/8/layout/bProcess3"/>
    <dgm:cxn modelId="{88C67542-66CC-4229-A04B-F6C5BDF8C892}" type="presParOf" srcId="{84F4FB77-3D09-428F-B6D4-2F3C7D0DFE65}" destId="{1C4F4DA8-FBDA-4A23-9146-718F38E8C13D}" srcOrd="4" destOrd="0" presId="urn:microsoft.com/office/officeart/2005/8/layout/bProcess3"/>
    <dgm:cxn modelId="{167E0545-1963-47E5-BB82-950C4241E6F8}" type="presParOf" srcId="{84F4FB77-3D09-428F-B6D4-2F3C7D0DFE65}" destId="{E9D2254C-94AB-4BDF-8B32-706532633710}" srcOrd="5" destOrd="0" presId="urn:microsoft.com/office/officeart/2005/8/layout/bProcess3"/>
    <dgm:cxn modelId="{A289A93A-69E8-4DA4-A422-0CA987B0536C}" type="presParOf" srcId="{E9D2254C-94AB-4BDF-8B32-706532633710}" destId="{68BE95D2-2EF4-4E12-BF19-AEFE9FD7C694}" srcOrd="0" destOrd="0" presId="urn:microsoft.com/office/officeart/2005/8/layout/bProcess3"/>
    <dgm:cxn modelId="{CBBCA4D9-2F0D-4814-9F65-236B05F02C19}" type="presParOf" srcId="{84F4FB77-3D09-428F-B6D4-2F3C7D0DFE65}" destId="{9C1B3107-E04A-4DE0-86FE-183337876F20}" srcOrd="6" destOrd="0" presId="urn:microsoft.com/office/officeart/2005/8/layout/bProcess3"/>
    <dgm:cxn modelId="{6C9836B3-3A55-4F4F-8211-426D202305B4}" type="presParOf" srcId="{84F4FB77-3D09-428F-B6D4-2F3C7D0DFE65}" destId="{87B48421-229A-4B2B-9423-A69DF6E0E8BA}" srcOrd="7" destOrd="0" presId="urn:microsoft.com/office/officeart/2005/8/layout/bProcess3"/>
    <dgm:cxn modelId="{C51F6006-B8BC-4626-8760-41777899035F}" type="presParOf" srcId="{87B48421-229A-4B2B-9423-A69DF6E0E8BA}" destId="{E09474FF-C6A8-4610-B745-5269D229CA63}" srcOrd="0" destOrd="0" presId="urn:microsoft.com/office/officeart/2005/8/layout/bProcess3"/>
    <dgm:cxn modelId="{A6D0A850-AE78-4022-8134-014776F5164F}" type="presParOf" srcId="{84F4FB77-3D09-428F-B6D4-2F3C7D0DFE65}" destId="{F0E6BC9C-ECA0-43BF-BF72-F8D4A9BFA66C}"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3753-A370-4B04-9D1D-57A8936DB42F}">
      <dsp:nvSpPr>
        <dsp:cNvPr id="0" name=""/>
        <dsp:cNvSpPr/>
      </dsp:nvSpPr>
      <dsp:spPr>
        <a:xfrm>
          <a:off x="3953" y="228698"/>
          <a:ext cx="2377306" cy="6859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Data Cleansing and Transformation:</a:t>
          </a:r>
          <a:r>
            <a:rPr kumimoji="0" lang="en-US" altLang="en-US" sz="1900" b="0" i="0" u="none" strike="noStrike" kern="1200" cap="none" normalizeH="0" baseline="0">
              <a:ln/>
              <a:effectLst/>
              <a:latin typeface="Söhne"/>
            </a:rPr>
            <a:t> </a:t>
          </a:r>
          <a:endParaRPr lang="en-US" sz="1900" kern="1200"/>
        </a:p>
      </dsp:txBody>
      <dsp:txXfrm>
        <a:off x="3953" y="228698"/>
        <a:ext cx="2377306" cy="685979"/>
      </dsp:txXfrm>
    </dsp:sp>
    <dsp:sp modelId="{061A67D5-9CFC-4F61-BA68-67B2089EC99F}">
      <dsp:nvSpPr>
        <dsp:cNvPr id="0" name=""/>
        <dsp:cNvSpPr/>
      </dsp:nvSpPr>
      <dsp:spPr>
        <a:xfrm>
          <a:off x="3953" y="914678"/>
          <a:ext cx="2377306" cy="32079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a:ln/>
              <a:effectLst/>
              <a:latin typeface="Söhne"/>
            </a:rPr>
            <a:t>The Query Editor provides a suite of tools to clean, reshape, and refine your data.</a:t>
          </a:r>
          <a:endParaRPr lang="en-US" sz="1900" kern="1200"/>
        </a:p>
      </dsp:txBody>
      <dsp:txXfrm>
        <a:off x="3953" y="914678"/>
        <a:ext cx="2377306" cy="3207960"/>
      </dsp:txXfrm>
    </dsp:sp>
    <dsp:sp modelId="{222E7012-F447-4D50-AC96-11F83B1A4375}">
      <dsp:nvSpPr>
        <dsp:cNvPr id="0" name=""/>
        <dsp:cNvSpPr/>
      </dsp:nvSpPr>
      <dsp:spPr>
        <a:xfrm>
          <a:off x="2714082" y="228698"/>
          <a:ext cx="2377306" cy="68597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Column Organization:</a:t>
          </a:r>
          <a:endParaRPr lang="en-US" sz="1900" kern="1200"/>
        </a:p>
      </dsp:txBody>
      <dsp:txXfrm>
        <a:off x="2714082" y="228698"/>
        <a:ext cx="2377306" cy="685979"/>
      </dsp:txXfrm>
    </dsp:sp>
    <dsp:sp modelId="{4FBA0900-10BA-4C44-BD06-F87AF1B104F6}">
      <dsp:nvSpPr>
        <dsp:cNvPr id="0" name=""/>
        <dsp:cNvSpPr/>
      </dsp:nvSpPr>
      <dsp:spPr>
        <a:xfrm>
          <a:off x="2714082" y="914678"/>
          <a:ext cx="2377306" cy="320796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kumimoji="0" lang="en-US" altLang="en-US" sz="1900" b="0" i="0" u="none" strike="noStrike" kern="1200" cap="none" normalizeH="0" baseline="0">
              <a:ln/>
              <a:effectLst/>
              <a:latin typeface="Söhne"/>
            </a:rPr>
            <a:t>Arrange columns, rename them, or change data types to enhance the structure of your dataset.</a:t>
          </a:r>
          <a:endParaRPr lang="en-US" sz="1900" kern="1200"/>
        </a:p>
      </dsp:txBody>
      <dsp:txXfrm>
        <a:off x="2714082" y="914678"/>
        <a:ext cx="2377306" cy="3207960"/>
      </dsp:txXfrm>
    </dsp:sp>
    <dsp:sp modelId="{D4E29F46-2EA6-4C00-A904-F0C0E6102AEC}">
      <dsp:nvSpPr>
        <dsp:cNvPr id="0" name=""/>
        <dsp:cNvSpPr/>
      </dsp:nvSpPr>
      <dsp:spPr>
        <a:xfrm>
          <a:off x="5424211" y="228698"/>
          <a:ext cx="2377306" cy="68597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Real-time Previews:</a:t>
          </a:r>
          <a:r>
            <a:rPr kumimoji="0" lang="en-US" altLang="en-US" sz="1900" b="0" i="0" u="none" strike="noStrike" kern="1200" cap="none" normalizeH="0" baseline="0">
              <a:ln/>
              <a:effectLst/>
              <a:latin typeface="Söhne"/>
            </a:rPr>
            <a:t> </a:t>
          </a:r>
          <a:endParaRPr lang="en-US" sz="1900" kern="1200"/>
        </a:p>
      </dsp:txBody>
      <dsp:txXfrm>
        <a:off x="5424211" y="228698"/>
        <a:ext cx="2377306" cy="685979"/>
      </dsp:txXfrm>
    </dsp:sp>
    <dsp:sp modelId="{ACB0D784-876F-416F-84B8-65B22933A983}">
      <dsp:nvSpPr>
        <dsp:cNvPr id="0" name=""/>
        <dsp:cNvSpPr/>
      </dsp:nvSpPr>
      <dsp:spPr>
        <a:xfrm>
          <a:off x="5424211" y="914678"/>
          <a:ext cx="2377306" cy="32079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a:ln/>
              <a:effectLst/>
              <a:latin typeface="Söhne"/>
            </a:rPr>
            <a:t>Instantly visualize the impact of transformations on your data through the real-time data preview feature.</a:t>
          </a:r>
          <a:endParaRPr lang="en-US" sz="1900" kern="1200"/>
        </a:p>
        <a:p>
          <a:pPr marL="171450" lvl="1" indent="-171450" algn="l" defTabSz="844550">
            <a:lnSpc>
              <a:spcPct val="90000"/>
            </a:lnSpc>
            <a:spcBef>
              <a:spcPct val="0"/>
            </a:spcBef>
            <a:spcAft>
              <a:spcPct val="15000"/>
            </a:spcAft>
            <a:buClrTx/>
            <a:buSzTx/>
            <a:buFontTx/>
            <a:buNone/>
          </a:pPr>
          <a:endParaRPr lang="en-US" sz="1900" kern="1200"/>
        </a:p>
      </dsp:txBody>
      <dsp:txXfrm>
        <a:off x="5424211" y="914678"/>
        <a:ext cx="2377306" cy="3207960"/>
      </dsp:txXfrm>
    </dsp:sp>
    <dsp:sp modelId="{822DE843-3170-4A88-831F-3724EF4FD6AD}">
      <dsp:nvSpPr>
        <dsp:cNvPr id="0" name=""/>
        <dsp:cNvSpPr/>
      </dsp:nvSpPr>
      <dsp:spPr>
        <a:xfrm>
          <a:off x="8134340" y="228698"/>
          <a:ext cx="2377306" cy="6859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kumimoji="0" lang="en-US" altLang="en-US" sz="1900" b="1" i="0" u="none" strike="noStrike" kern="1200" cap="none" normalizeH="0" baseline="0">
              <a:ln/>
              <a:effectLst/>
              <a:latin typeface="Söhne"/>
            </a:rPr>
            <a:t>Ensuring Data Quality:</a:t>
          </a:r>
          <a:endParaRPr lang="en-US" sz="1900" kern="1200"/>
        </a:p>
      </dsp:txBody>
      <dsp:txXfrm>
        <a:off x="8134340" y="228698"/>
        <a:ext cx="2377306" cy="685979"/>
      </dsp:txXfrm>
    </dsp:sp>
    <dsp:sp modelId="{E7CE9F76-A0EB-449C-BDDA-5BC39AC5B864}">
      <dsp:nvSpPr>
        <dsp:cNvPr id="0" name=""/>
        <dsp:cNvSpPr/>
      </dsp:nvSpPr>
      <dsp:spPr>
        <a:xfrm>
          <a:off x="8134340" y="914678"/>
          <a:ext cx="2377306" cy="32079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lrTx/>
            <a:buSzTx/>
            <a:buFontTx/>
            <a:buChar char="•"/>
          </a:pPr>
          <a:r>
            <a:rPr kumimoji="0" lang="en-US" altLang="en-US" sz="1900" b="0" i="0" u="none" strike="noStrike" kern="1200" cap="none" normalizeH="0" baseline="0">
              <a:ln/>
              <a:effectLst/>
              <a:latin typeface="Söhne"/>
            </a:rPr>
            <a:t>Validate changes to guarantee that your data meets the required standards before applying them to your Power BI model to ensure your data is finely tuned for effective analysis within Power BI.</a:t>
          </a:r>
          <a:endParaRPr lang="en-US" sz="1900" kern="1200"/>
        </a:p>
      </dsp:txBody>
      <dsp:txXfrm>
        <a:off x="8134340" y="914678"/>
        <a:ext cx="2377306" cy="3207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35D10-62F0-477A-B43A-CA56E93E6BE1}">
      <dsp:nvSpPr>
        <dsp:cNvPr id="0" name=""/>
        <dsp:cNvSpPr/>
      </dsp:nvSpPr>
      <dsp:spPr>
        <a:xfrm>
          <a:off x="213923" y="11954"/>
          <a:ext cx="10628685" cy="1547941"/>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254000" bIns="245736" numCol="1" spcCol="1270" anchor="ctr" anchorCtr="0">
          <a:noAutofit/>
        </a:bodyPr>
        <a:lstStyle/>
        <a:p>
          <a:pPr marL="0" lvl="0" indent="0" algn="l" defTabSz="1289050">
            <a:lnSpc>
              <a:spcPct val="90000"/>
            </a:lnSpc>
            <a:spcBef>
              <a:spcPct val="0"/>
            </a:spcBef>
            <a:spcAft>
              <a:spcPct val="35000"/>
            </a:spcAft>
            <a:buNone/>
          </a:pPr>
          <a:endParaRPr lang="en-US" sz="2900" kern="1200"/>
        </a:p>
      </dsp:txBody>
      <dsp:txXfrm>
        <a:off x="213923" y="398939"/>
        <a:ext cx="10241700" cy="773971"/>
      </dsp:txXfrm>
    </dsp:sp>
    <dsp:sp modelId="{7B26D624-7360-4FB6-8020-69CEE9234B97}">
      <dsp:nvSpPr>
        <dsp:cNvPr id="0" name=""/>
        <dsp:cNvSpPr/>
      </dsp:nvSpPr>
      <dsp:spPr>
        <a:xfrm>
          <a:off x="213923" y="1205640"/>
          <a:ext cx="3273635" cy="298190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0" i="0" kern="1200"/>
            <a:t>DAX (Data Analysis Expressions) is a powerful formula language used in Power BI to manipulate and transform data. It allows for complex calculations and aggregations.</a:t>
          </a:r>
          <a:endParaRPr lang="en-US" sz="1800" kern="1200"/>
        </a:p>
      </dsp:txBody>
      <dsp:txXfrm>
        <a:off x="213923" y="1205640"/>
        <a:ext cx="3273635" cy="2981905"/>
      </dsp:txXfrm>
    </dsp:sp>
    <dsp:sp modelId="{2CEF10DD-103B-4F3E-936D-DEDC84B15EC5}">
      <dsp:nvSpPr>
        <dsp:cNvPr id="0" name=""/>
        <dsp:cNvSpPr/>
      </dsp:nvSpPr>
      <dsp:spPr>
        <a:xfrm>
          <a:off x="3487558" y="527934"/>
          <a:ext cx="7355050" cy="1547941"/>
        </a:xfrm>
        <a:prstGeom prst="rightArrow">
          <a:avLst>
            <a:gd name="adj1" fmla="val 50000"/>
            <a:gd name="adj2" fmla="val 5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254000" bIns="245736" numCol="1" spcCol="1270" anchor="ctr" anchorCtr="0">
          <a:noAutofit/>
        </a:bodyPr>
        <a:lstStyle/>
        <a:p>
          <a:pPr marL="0" lvl="0" indent="0" algn="l" defTabSz="1289050">
            <a:lnSpc>
              <a:spcPct val="90000"/>
            </a:lnSpc>
            <a:spcBef>
              <a:spcPct val="0"/>
            </a:spcBef>
            <a:spcAft>
              <a:spcPct val="35000"/>
            </a:spcAft>
            <a:buFont typeface="+mj-lt"/>
            <a:buNone/>
          </a:pPr>
          <a:endParaRPr lang="en-US" sz="2900" kern="1200"/>
        </a:p>
      </dsp:txBody>
      <dsp:txXfrm>
        <a:off x="3487558" y="914919"/>
        <a:ext cx="6968065" cy="773971"/>
      </dsp:txXfrm>
    </dsp:sp>
    <dsp:sp modelId="{E17896A5-F258-4225-8A8E-16B6182DFD1C}">
      <dsp:nvSpPr>
        <dsp:cNvPr id="0" name=""/>
        <dsp:cNvSpPr/>
      </dsp:nvSpPr>
      <dsp:spPr>
        <a:xfrm>
          <a:off x="3487558" y="1721621"/>
          <a:ext cx="3273635" cy="2981905"/>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t>In the Query Editor, locate and select the columns containing NA (Not Available) values.</a:t>
          </a:r>
          <a:endParaRPr lang="en-US" sz="1400" kern="1200"/>
        </a:p>
        <a:p>
          <a:pPr marL="0" lvl="0" indent="0" algn="l" defTabSz="622300">
            <a:lnSpc>
              <a:spcPct val="90000"/>
            </a:lnSpc>
            <a:spcBef>
              <a:spcPct val="0"/>
            </a:spcBef>
            <a:spcAft>
              <a:spcPct val="35000"/>
            </a:spcAft>
            <a:buFont typeface="Arial" panose="020B0604020202020204" pitchFamily="34" charset="0"/>
            <a:buNone/>
          </a:pPr>
          <a:endParaRPr lang="en-US" sz="1400" kern="1200"/>
        </a:p>
        <a:p>
          <a:pPr marL="0" lvl="0" indent="0" algn="l" defTabSz="622300">
            <a:lnSpc>
              <a:spcPct val="90000"/>
            </a:lnSpc>
            <a:spcBef>
              <a:spcPct val="0"/>
            </a:spcBef>
            <a:spcAft>
              <a:spcPct val="35000"/>
            </a:spcAft>
            <a:buFont typeface="Arial" panose="020B0604020202020204" pitchFamily="34" charset="0"/>
            <a:buNone/>
          </a:pPr>
          <a:r>
            <a:rPr lang="en-US" sz="1400" b="0" i="0" kern="1200"/>
            <a:t>Use the "Replace Values" or "Remove Rows" options to handle NA values. You can replace them with a specific value, using rules, or remove rows with NA values altogether.</a:t>
          </a:r>
        </a:p>
      </dsp:txBody>
      <dsp:txXfrm>
        <a:off x="3487558" y="1721621"/>
        <a:ext cx="3273635" cy="2981905"/>
      </dsp:txXfrm>
    </dsp:sp>
    <dsp:sp modelId="{7BA1A5BE-3117-4509-8D3A-65F631474011}">
      <dsp:nvSpPr>
        <dsp:cNvPr id="0" name=""/>
        <dsp:cNvSpPr/>
      </dsp:nvSpPr>
      <dsp:spPr>
        <a:xfrm>
          <a:off x="6761193" y="1043915"/>
          <a:ext cx="4081415" cy="1547941"/>
        </a:xfrm>
        <a:prstGeom prst="rightArrow">
          <a:avLst>
            <a:gd name="adj1" fmla="val 50000"/>
            <a:gd name="adj2" fmla="val 5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45736" numCol="1" spcCol="1270" anchor="ctr" anchorCtr="0">
          <a:noAutofit/>
        </a:bodyPr>
        <a:lstStyle/>
        <a:p>
          <a:pPr marL="0" lvl="0" indent="0" algn="l" defTabSz="711200">
            <a:lnSpc>
              <a:spcPct val="90000"/>
            </a:lnSpc>
            <a:spcBef>
              <a:spcPct val="0"/>
            </a:spcBef>
            <a:spcAft>
              <a:spcPct val="35000"/>
            </a:spcAft>
            <a:buFont typeface="+mj-lt"/>
            <a:buNone/>
          </a:pPr>
          <a:endParaRPr lang="en-US" sz="1600" kern="1200"/>
        </a:p>
      </dsp:txBody>
      <dsp:txXfrm>
        <a:off x="6761193" y="1430900"/>
        <a:ext cx="3694430" cy="773971"/>
      </dsp:txXfrm>
    </dsp:sp>
    <dsp:sp modelId="{9E863C65-CF65-4097-8ED2-E143D2C76F2F}">
      <dsp:nvSpPr>
        <dsp:cNvPr id="0" name=""/>
        <dsp:cNvSpPr/>
      </dsp:nvSpPr>
      <dsp:spPr>
        <a:xfrm>
          <a:off x="6761193" y="2237601"/>
          <a:ext cx="3273635" cy="2938265"/>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t>Navigate to the "Home" tab in Power BI and click on "Transform Data."</a:t>
          </a:r>
          <a:endParaRPr lang="en-US" sz="1400" kern="1200"/>
        </a:p>
        <a:p>
          <a:pPr marL="0" lvl="0" indent="0" algn="l" defTabSz="622300">
            <a:lnSpc>
              <a:spcPct val="90000"/>
            </a:lnSpc>
            <a:spcBef>
              <a:spcPct val="0"/>
            </a:spcBef>
            <a:spcAft>
              <a:spcPct val="35000"/>
            </a:spcAft>
            <a:buFont typeface="Arial" panose="020B0604020202020204" pitchFamily="34" charset="0"/>
            <a:buNone/>
          </a:pPr>
          <a:endParaRPr lang="en-US" sz="1400" kern="1200"/>
        </a:p>
        <a:p>
          <a:pPr marL="0" lvl="0" indent="0" algn="l" defTabSz="622300">
            <a:lnSpc>
              <a:spcPct val="90000"/>
            </a:lnSpc>
            <a:spcBef>
              <a:spcPct val="0"/>
            </a:spcBef>
            <a:spcAft>
              <a:spcPct val="35000"/>
            </a:spcAft>
            <a:buFont typeface="Arial" panose="020B0604020202020204" pitchFamily="34" charset="0"/>
            <a:buNone/>
          </a:pPr>
          <a:r>
            <a:rPr lang="en-US" sz="1400" b="0" i="0" kern="1200"/>
            <a:t>Within the Query Editor, you can rearrange columns by dragging and dropping them to the desired position.</a:t>
          </a:r>
        </a:p>
        <a:p>
          <a:pPr marL="0" lvl="0" indent="0" algn="l" defTabSz="622300">
            <a:lnSpc>
              <a:spcPct val="90000"/>
            </a:lnSpc>
            <a:spcBef>
              <a:spcPct val="0"/>
            </a:spcBef>
            <a:spcAft>
              <a:spcPct val="35000"/>
            </a:spcAft>
            <a:buFont typeface="Arial" panose="020B0604020202020204" pitchFamily="34" charset="0"/>
            <a:buNone/>
          </a:pPr>
          <a:endParaRPr lang="en-US" sz="1400" b="0" i="0" kern="1200"/>
        </a:p>
        <a:p>
          <a:pPr marL="0" lvl="0" indent="0" algn="l" defTabSz="622300">
            <a:lnSpc>
              <a:spcPct val="90000"/>
            </a:lnSpc>
            <a:spcBef>
              <a:spcPct val="0"/>
            </a:spcBef>
            <a:spcAft>
              <a:spcPct val="35000"/>
            </a:spcAft>
            <a:buFont typeface="Arial" panose="020B0604020202020204" pitchFamily="34" charset="0"/>
            <a:buNone/>
          </a:pPr>
          <a:r>
            <a:rPr lang="en-US" sz="1400" b="0" i="0" kern="1200"/>
            <a:t>Use additional transformation functions such as renaming columns, changing data types, or filtering rows to further organize your data.</a:t>
          </a:r>
        </a:p>
      </dsp:txBody>
      <dsp:txXfrm>
        <a:off x="6761193" y="2237601"/>
        <a:ext cx="3273635" cy="2938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BBB33-488F-46DE-BB66-B0C103BFF048}">
      <dsp:nvSpPr>
        <dsp:cNvPr id="0" name=""/>
        <dsp:cNvSpPr/>
      </dsp:nvSpPr>
      <dsp:spPr>
        <a:xfrm>
          <a:off x="2651261" y="1565510"/>
          <a:ext cx="577987" cy="91440"/>
        </a:xfrm>
        <a:custGeom>
          <a:avLst/>
          <a:gdLst/>
          <a:ahLst/>
          <a:cxnLst/>
          <a:rect l="0" t="0" r="0" b="0"/>
          <a:pathLst>
            <a:path>
              <a:moveTo>
                <a:pt x="0" y="45720"/>
              </a:moveTo>
              <a:lnTo>
                <a:pt x="57798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5040" y="1608187"/>
        <a:ext cx="30429" cy="6085"/>
      </dsp:txXfrm>
    </dsp:sp>
    <dsp:sp modelId="{4C7F1BB3-EA54-4C43-A3E1-71D506098E91}">
      <dsp:nvSpPr>
        <dsp:cNvPr id="0" name=""/>
        <dsp:cNvSpPr/>
      </dsp:nvSpPr>
      <dsp:spPr>
        <a:xfrm>
          <a:off x="7029" y="817420"/>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Identify Common Fields:</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Determine common fields (columns) in different datasets that can serve as key identifiers.</a:t>
          </a:r>
          <a:endParaRPr lang="en-US" sz="1500" kern="1200"/>
        </a:p>
      </dsp:txBody>
      <dsp:txXfrm>
        <a:off x="7029" y="817420"/>
        <a:ext cx="2646032" cy="1587619"/>
      </dsp:txXfrm>
    </dsp:sp>
    <dsp:sp modelId="{5467F4F8-9257-4F1B-BAF4-5CD7CB92F5EC}">
      <dsp:nvSpPr>
        <dsp:cNvPr id="0" name=""/>
        <dsp:cNvSpPr/>
      </dsp:nvSpPr>
      <dsp:spPr>
        <a:xfrm>
          <a:off x="5905881" y="1565510"/>
          <a:ext cx="577987" cy="91440"/>
        </a:xfrm>
        <a:custGeom>
          <a:avLst/>
          <a:gdLst/>
          <a:ahLst/>
          <a:cxnLst/>
          <a:rect l="0" t="0" r="0" b="0"/>
          <a:pathLst>
            <a:path>
              <a:moveTo>
                <a:pt x="0" y="45720"/>
              </a:moveTo>
              <a:lnTo>
                <a:pt x="57798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9660" y="1608187"/>
        <a:ext cx="30429" cy="6085"/>
      </dsp:txXfrm>
    </dsp:sp>
    <dsp:sp modelId="{C7630E25-CE81-4E4F-B1E2-7542921CDA9F}">
      <dsp:nvSpPr>
        <dsp:cNvPr id="0" name=""/>
        <dsp:cNvSpPr/>
      </dsp:nvSpPr>
      <dsp:spPr>
        <a:xfrm>
          <a:off x="3261649" y="817420"/>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Access "Relationships" View:</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Navigate to the "Home" tab and click on "Relationships" to access the dedicated view in Power BI.</a:t>
          </a:r>
          <a:endParaRPr lang="en-US" sz="1500" kern="1200"/>
        </a:p>
      </dsp:txBody>
      <dsp:txXfrm>
        <a:off x="3261649" y="817420"/>
        <a:ext cx="2646032" cy="1587619"/>
      </dsp:txXfrm>
    </dsp:sp>
    <dsp:sp modelId="{E9D2254C-94AB-4BDF-8B32-706532633710}">
      <dsp:nvSpPr>
        <dsp:cNvPr id="0" name=""/>
        <dsp:cNvSpPr/>
      </dsp:nvSpPr>
      <dsp:spPr>
        <a:xfrm>
          <a:off x="1330045" y="2403239"/>
          <a:ext cx="6509240" cy="577987"/>
        </a:xfrm>
        <a:custGeom>
          <a:avLst/>
          <a:gdLst/>
          <a:ahLst/>
          <a:cxnLst/>
          <a:rect l="0" t="0" r="0" b="0"/>
          <a:pathLst>
            <a:path>
              <a:moveTo>
                <a:pt x="6509240" y="0"/>
              </a:moveTo>
              <a:lnTo>
                <a:pt x="6509240" y="306093"/>
              </a:lnTo>
              <a:lnTo>
                <a:pt x="0" y="306093"/>
              </a:lnTo>
              <a:lnTo>
                <a:pt x="0" y="577987"/>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1224" y="2689190"/>
        <a:ext cx="326881" cy="6085"/>
      </dsp:txXfrm>
    </dsp:sp>
    <dsp:sp modelId="{1C4F4DA8-FBDA-4A23-9146-718F38E8C13D}">
      <dsp:nvSpPr>
        <dsp:cNvPr id="0" name=""/>
        <dsp:cNvSpPr/>
      </dsp:nvSpPr>
      <dsp:spPr>
        <a:xfrm>
          <a:off x="6516269" y="817420"/>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Define Relationships:</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Establish connections between identified common fields to create relationships.</a:t>
          </a:r>
          <a:endParaRPr lang="en-US" sz="1500" kern="1200"/>
        </a:p>
      </dsp:txBody>
      <dsp:txXfrm>
        <a:off x="6516269" y="817420"/>
        <a:ext cx="2646032" cy="1587619"/>
      </dsp:txXfrm>
    </dsp:sp>
    <dsp:sp modelId="{87B48421-229A-4B2B-9423-A69DF6E0E8BA}">
      <dsp:nvSpPr>
        <dsp:cNvPr id="0" name=""/>
        <dsp:cNvSpPr/>
      </dsp:nvSpPr>
      <dsp:spPr>
        <a:xfrm>
          <a:off x="2651261" y="3761716"/>
          <a:ext cx="577987" cy="91440"/>
        </a:xfrm>
        <a:custGeom>
          <a:avLst/>
          <a:gdLst/>
          <a:ahLst/>
          <a:cxnLst/>
          <a:rect l="0" t="0" r="0" b="0"/>
          <a:pathLst>
            <a:path>
              <a:moveTo>
                <a:pt x="0" y="45720"/>
              </a:moveTo>
              <a:lnTo>
                <a:pt x="57798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5040" y="3804394"/>
        <a:ext cx="30429" cy="6085"/>
      </dsp:txXfrm>
    </dsp:sp>
    <dsp:sp modelId="{9C1B3107-E04A-4DE0-86FE-183337876F20}">
      <dsp:nvSpPr>
        <dsp:cNvPr id="0" name=""/>
        <dsp:cNvSpPr/>
      </dsp:nvSpPr>
      <dsp:spPr>
        <a:xfrm>
          <a:off x="7029" y="3013627"/>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Integrate Data:</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Ensure effective data integration across datasets, allowing seamless analysis and maintaining consistency and accuracy</a:t>
          </a:r>
          <a:endParaRPr lang="en-US" sz="1500" kern="1200"/>
        </a:p>
      </dsp:txBody>
      <dsp:txXfrm>
        <a:off x="7029" y="3013627"/>
        <a:ext cx="2646032" cy="1587619"/>
      </dsp:txXfrm>
    </dsp:sp>
    <dsp:sp modelId="{F0E6BC9C-ECA0-43BF-BF72-F8D4A9BFA66C}">
      <dsp:nvSpPr>
        <dsp:cNvPr id="0" name=""/>
        <dsp:cNvSpPr/>
      </dsp:nvSpPr>
      <dsp:spPr>
        <a:xfrm>
          <a:off x="3261649" y="3013627"/>
          <a:ext cx="2646032" cy="158761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b="1" kern="1200">
              <a:latin typeface="Söhne"/>
            </a:rPr>
            <a:t>Choose Relationship Types:</a:t>
          </a:r>
          <a:endParaRPr lang="en-US" sz="1500" kern="1200">
            <a:latin typeface="Söhne"/>
          </a:endParaRPr>
        </a:p>
        <a:p>
          <a:pPr marL="0" lvl="0" indent="0" algn="ctr" defTabSz="666750">
            <a:lnSpc>
              <a:spcPct val="90000"/>
            </a:lnSpc>
            <a:spcBef>
              <a:spcPct val="0"/>
            </a:spcBef>
            <a:spcAft>
              <a:spcPct val="35000"/>
            </a:spcAft>
            <a:buFont typeface="Arial" panose="020B0604020202020204" pitchFamily="34" charset="0"/>
            <a:buNone/>
          </a:pPr>
          <a:r>
            <a:rPr lang="en-US" sz="1500" kern="1200">
              <a:latin typeface="Söhne"/>
            </a:rPr>
            <a:t>Select the appropriate relationship type (one-to-one, one-to-many, many-to-many) based on your data structure.</a:t>
          </a:r>
          <a:endParaRPr lang="en-US" sz="1500" kern="1200"/>
        </a:p>
      </dsp:txBody>
      <dsp:txXfrm>
        <a:off x="3261649" y="3013627"/>
        <a:ext cx="2646032" cy="158761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9DF-C640-3AA2-3E12-52EFAB12A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8D7FA-4FB0-8790-3986-6B9155B40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99CBD0-94FE-E04F-8944-E458CA72408B}"/>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42C4EF69-9777-29E7-CF4B-0EA572771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A0AE8-CAA3-CDBC-323C-B359E068CDAA}"/>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37349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8641-6A31-CBFA-EDA9-B3F8FD462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E3EE1-3844-E382-8CDC-5B86DE595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BDD20-6FBD-E830-086E-E4DFFFCB7555}"/>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0C4965DC-2D90-EFB9-279B-C33B85F37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DAB09-687B-DBBC-86BF-A809D5A824F5}"/>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419486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2FF1B-752C-DE6B-2D0E-92B97BE2FF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AE302-0F41-11B1-49A9-76811F848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ABBB8-2DA6-FF42-062B-1EBB871D4853}"/>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AA5C000C-BE55-D848-964E-2010CCBFF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D54C5-E50F-C33E-ED6B-09AAD417D196}"/>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69507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E8EA-C9B2-36C1-C2C6-0512A7AE1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64115-3E8C-7E94-A62B-F5C088F5D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D629F-D254-01E4-4D70-1E3F9F54A50E}"/>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23A9E8E3-03CC-05B6-2714-BD63270C1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6AD82-CD81-E645-5176-ECEE25122EA8}"/>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349836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52AE-6E58-3F9B-DC56-F1967AC92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F08F7A-78B7-48BC-9256-344651EF8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8B9E5-5521-21C7-E894-1CB29F6D6550}"/>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8E5DD7A8-D00D-6B96-BA20-58A7F330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9D0-9FC3-91D4-F269-0978F5EB5288}"/>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75200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CDD7-FE16-E105-9975-E3F456608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EC4B9-A21B-447C-0670-AA791428B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8CD8D-FF76-EAB3-31E0-9C08CA608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9FA97-A933-8FC8-61B0-F52DC07D836E}"/>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6" name="Footer Placeholder 5">
            <a:extLst>
              <a:ext uri="{FF2B5EF4-FFF2-40B4-BE49-F238E27FC236}">
                <a16:creationId xmlns:a16="http://schemas.microsoft.com/office/drawing/2014/main" id="{18E4D76F-FB54-0214-9749-295F38BC0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7DAEA-A71B-6798-F56D-E4F4025D499A}"/>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202606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48C6-72BC-34C6-4058-B289FB0BD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95F3F-7498-12AF-6D79-29BF8E8A7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1FF43-3AA9-E691-AD85-35083273C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D738F-4470-8492-720C-1D3D40392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D9169-5508-AAF9-51ED-5102BC77D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28B907-9B84-67DF-D302-540DFB150583}"/>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8" name="Footer Placeholder 7">
            <a:extLst>
              <a:ext uri="{FF2B5EF4-FFF2-40B4-BE49-F238E27FC236}">
                <a16:creationId xmlns:a16="http://schemas.microsoft.com/office/drawing/2014/main" id="{BD3B8DF0-7BC2-774A-D4B4-72BF5BF822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4BC949-F3E9-12FB-B376-D750C305E013}"/>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358395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79CB-1310-8A04-EB35-8247E2126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E430C-5A07-8285-FB10-341BDDCB5690}"/>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4" name="Footer Placeholder 3">
            <a:extLst>
              <a:ext uri="{FF2B5EF4-FFF2-40B4-BE49-F238E27FC236}">
                <a16:creationId xmlns:a16="http://schemas.microsoft.com/office/drawing/2014/main" id="{C9BEED39-257F-4CA8-8FC4-4A738B881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97224-D41A-D264-9C03-2C4125C3EDED}"/>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94228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1CBA9-777D-D35B-AD62-4E9A1BC923A1}"/>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3" name="Footer Placeholder 2">
            <a:extLst>
              <a:ext uri="{FF2B5EF4-FFF2-40B4-BE49-F238E27FC236}">
                <a16:creationId xmlns:a16="http://schemas.microsoft.com/office/drawing/2014/main" id="{78177DE3-0FC8-509A-2CBD-905C75F15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6A8E0-C8B1-288C-479D-886B3DB4AFDF}"/>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218223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6561-01E8-55CD-30C0-189C6B918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DC9326-9316-B9F4-1227-671467E1E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FA88E-FEC8-9E41-897D-F853A5324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6700F-6ACF-0C3A-ED7B-AF619E258477}"/>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6" name="Footer Placeholder 5">
            <a:extLst>
              <a:ext uri="{FF2B5EF4-FFF2-40B4-BE49-F238E27FC236}">
                <a16:creationId xmlns:a16="http://schemas.microsoft.com/office/drawing/2014/main" id="{1BDD7FFE-6B6B-781F-4AA5-266B33D42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ADF47-98D4-DEED-0BCF-F57EC93622D8}"/>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147713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FCB7-E09B-AC3C-CC8A-85FB1FCB4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B4AEC1-02B5-6A39-0872-E6C5905FB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83A520-6D9F-CA16-DE54-A6F514119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886D-CBA1-C2D6-4048-B22E3A8BD3EA}"/>
              </a:ext>
            </a:extLst>
          </p:cNvPr>
          <p:cNvSpPr>
            <a:spLocks noGrp="1"/>
          </p:cNvSpPr>
          <p:nvPr>
            <p:ph type="dt" sz="half" idx="10"/>
          </p:nvPr>
        </p:nvSpPr>
        <p:spPr/>
        <p:txBody>
          <a:bodyPr/>
          <a:lstStyle/>
          <a:p>
            <a:fld id="{796A8A1E-39B5-4F2B-BD03-DF448A51EF0F}" type="datetimeFigureOut">
              <a:rPr lang="en-US" smtClean="0"/>
              <a:t>11/28/2023</a:t>
            </a:fld>
            <a:endParaRPr lang="en-US"/>
          </a:p>
        </p:txBody>
      </p:sp>
      <p:sp>
        <p:nvSpPr>
          <p:cNvPr id="6" name="Footer Placeholder 5">
            <a:extLst>
              <a:ext uri="{FF2B5EF4-FFF2-40B4-BE49-F238E27FC236}">
                <a16:creationId xmlns:a16="http://schemas.microsoft.com/office/drawing/2014/main" id="{792E235C-A7A9-97A7-BFF4-47D7584CE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6F16D-D173-8819-2362-70735035B763}"/>
              </a:ext>
            </a:extLst>
          </p:cNvPr>
          <p:cNvSpPr>
            <a:spLocks noGrp="1"/>
          </p:cNvSpPr>
          <p:nvPr>
            <p:ph type="sldNum" sz="quarter" idx="12"/>
          </p:nvPr>
        </p:nvSpPr>
        <p:spPr/>
        <p:txBody>
          <a:bodyPr/>
          <a:lstStyle/>
          <a:p>
            <a:fld id="{9EA57779-3823-4BAC-8AEE-59D41CF0CA07}" type="slidenum">
              <a:rPr lang="en-US" smtClean="0"/>
              <a:t>‹Nº›</a:t>
            </a:fld>
            <a:endParaRPr lang="en-US"/>
          </a:p>
        </p:txBody>
      </p:sp>
    </p:spTree>
    <p:extLst>
      <p:ext uri="{BB962C8B-B14F-4D97-AF65-F5344CB8AC3E}">
        <p14:creationId xmlns:p14="http://schemas.microsoft.com/office/powerpoint/2010/main" val="239476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012D-9B5E-4DA9-E7CE-C6924F41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81C540-8B93-6B0F-6589-2B5594F69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4EEDF-702A-1886-840F-7ACB8403A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A8A1E-39B5-4F2B-BD03-DF448A51EF0F}" type="datetimeFigureOut">
              <a:rPr lang="en-US" smtClean="0"/>
              <a:t>11/28/2023</a:t>
            </a:fld>
            <a:endParaRPr lang="en-US"/>
          </a:p>
        </p:txBody>
      </p:sp>
      <p:sp>
        <p:nvSpPr>
          <p:cNvPr id="5" name="Footer Placeholder 4">
            <a:extLst>
              <a:ext uri="{FF2B5EF4-FFF2-40B4-BE49-F238E27FC236}">
                <a16:creationId xmlns:a16="http://schemas.microsoft.com/office/drawing/2014/main" id="{6F8D032A-5770-D15D-8E3D-21B978621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0116C8-E1AC-A663-E311-178A763F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57779-3823-4BAC-8AEE-59D41CF0CA07}" type="slidenum">
              <a:rPr lang="en-US" smtClean="0"/>
              <a:t>‹Nº›</a:t>
            </a:fld>
            <a:endParaRPr lang="en-US"/>
          </a:p>
        </p:txBody>
      </p:sp>
    </p:spTree>
    <p:extLst>
      <p:ext uri="{BB962C8B-B14F-4D97-AF65-F5344CB8AC3E}">
        <p14:creationId xmlns:p14="http://schemas.microsoft.com/office/powerpoint/2010/main" val="3036507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exoBrunett/PowerBi_Tutorial_BIOI_LexBrunett"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powerbi.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wer BI, la solución de inteligencia empresarial de Microsoft">
            <a:extLst>
              <a:ext uri="{FF2B5EF4-FFF2-40B4-BE49-F238E27FC236}">
                <a16:creationId xmlns:a16="http://schemas.microsoft.com/office/drawing/2014/main" id="{0D6D1A99-CC63-24E0-546E-29C8BFC770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6" b="1"/>
          <a:stretch/>
        </p:blipFill>
        <p:spPr bwMode="auto">
          <a:xfrm>
            <a:off x="20" y="10"/>
            <a:ext cx="12191979" cy="5486390"/>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useBgFill="1">
        <p:nvSpPr>
          <p:cNvPr id="1042" name="Rectangle 104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56A842-AD1D-FEC5-40B7-AA9AF032AFCF}"/>
              </a:ext>
            </a:extLst>
          </p:cNvPr>
          <p:cNvSpPr>
            <a:spLocks noGrp="1"/>
          </p:cNvSpPr>
          <p:nvPr>
            <p:ph type="subTitle" idx="1"/>
          </p:nvPr>
        </p:nvSpPr>
        <p:spPr>
          <a:xfrm>
            <a:off x="7605056" y="5746071"/>
            <a:ext cx="4114801" cy="852260"/>
          </a:xfrm>
        </p:spPr>
        <p:txBody>
          <a:bodyPr anchor="ctr">
            <a:normAutofit/>
          </a:bodyPr>
          <a:lstStyle/>
          <a:p>
            <a:pPr algn="r"/>
            <a:r>
              <a:rPr lang="es-MX" sz="2000" dirty="0"/>
              <a:t>Lex Brunett</a:t>
            </a:r>
            <a:endParaRPr lang="en-US" sz="2000" dirty="0"/>
          </a:p>
        </p:txBody>
      </p:sp>
    </p:spTree>
    <p:extLst>
      <p:ext uri="{BB962C8B-B14F-4D97-AF65-F5344CB8AC3E}">
        <p14:creationId xmlns:p14="http://schemas.microsoft.com/office/powerpoint/2010/main" val="275919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A4991-93FD-7F78-8355-DA4C89B49CEC}"/>
              </a:ext>
            </a:extLst>
          </p:cNvPr>
          <p:cNvSpPr>
            <a:spLocks noGrp="1"/>
          </p:cNvSpPr>
          <p:nvPr>
            <p:ph type="title"/>
          </p:nvPr>
        </p:nvSpPr>
        <p:spPr>
          <a:xfrm>
            <a:off x="1285240" y="1050595"/>
            <a:ext cx="9935210" cy="1618489"/>
          </a:xfrm>
        </p:spPr>
        <p:txBody>
          <a:bodyPr anchor="ctr">
            <a:normAutofit fontScale="90000"/>
          </a:bodyPr>
          <a:lstStyle/>
          <a:p>
            <a:br>
              <a:rPr lang="en-US" sz="4800" b="1" i="0" dirty="0">
                <a:solidFill>
                  <a:srgbClr val="374151"/>
                </a:solidFill>
                <a:effectLst/>
                <a:latin typeface="Söhne"/>
              </a:rPr>
            </a:br>
            <a:r>
              <a:rPr lang="en-US" sz="4800" b="1" i="0" dirty="0">
                <a:solidFill>
                  <a:srgbClr val="374151"/>
                </a:solidFill>
                <a:effectLst/>
                <a:latin typeface="Söhne"/>
              </a:rPr>
              <a:t>Step 4: Creating Relationships Between Queries:</a:t>
            </a:r>
            <a:br>
              <a:rPr lang="en-US" sz="4800" b="0" i="0" dirty="0">
                <a:solidFill>
                  <a:srgbClr val="374151"/>
                </a:solidFill>
                <a:effectLst/>
                <a:latin typeface="Söhne"/>
              </a:rPr>
            </a:br>
            <a:endParaRPr lang="en-US" sz="7200" dirty="0"/>
          </a:p>
        </p:txBody>
      </p:sp>
      <p:graphicFrame>
        <p:nvGraphicFramePr>
          <p:cNvPr id="6" name="Diagram 5">
            <a:extLst>
              <a:ext uri="{FF2B5EF4-FFF2-40B4-BE49-F238E27FC236}">
                <a16:creationId xmlns:a16="http://schemas.microsoft.com/office/drawing/2014/main" id="{31069BC5-73A6-D9B0-C848-522EBF314767}"/>
              </a:ext>
            </a:extLst>
          </p:cNvPr>
          <p:cNvGraphicFramePr/>
          <p:nvPr>
            <p:extLst>
              <p:ext uri="{D42A27DB-BD31-4B8C-83A1-F6EECF244321}">
                <p14:modId xmlns:p14="http://schemas.microsoft.com/office/powerpoint/2010/main" val="2856720173"/>
              </p:ext>
            </p:extLst>
          </p:nvPr>
        </p:nvGraphicFramePr>
        <p:xfrm>
          <a:off x="1285240" y="1479583"/>
          <a:ext cx="916933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25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A4991-93FD-7F78-8355-DA4C89B49CEC}"/>
              </a:ext>
            </a:extLst>
          </p:cNvPr>
          <p:cNvSpPr>
            <a:spLocks noGrp="1"/>
          </p:cNvSpPr>
          <p:nvPr>
            <p:ph type="title"/>
          </p:nvPr>
        </p:nvSpPr>
        <p:spPr>
          <a:xfrm>
            <a:off x="1285240" y="1050595"/>
            <a:ext cx="9935210" cy="1618489"/>
          </a:xfrm>
        </p:spPr>
        <p:txBody>
          <a:bodyPr anchor="ctr">
            <a:normAutofit fontScale="90000"/>
          </a:bodyPr>
          <a:lstStyle/>
          <a:p>
            <a:br>
              <a:rPr lang="en-US" sz="4800" b="1" i="0" dirty="0">
                <a:solidFill>
                  <a:srgbClr val="374151"/>
                </a:solidFill>
                <a:effectLst/>
                <a:latin typeface="Söhne"/>
              </a:rPr>
            </a:br>
            <a:r>
              <a:rPr lang="en-US" sz="4800" b="1" i="0" dirty="0">
                <a:solidFill>
                  <a:srgbClr val="374151"/>
                </a:solidFill>
                <a:effectLst/>
                <a:latin typeface="Söhne"/>
              </a:rPr>
              <a:t>Step 4: Creating Relationships Between Queries:</a:t>
            </a:r>
            <a:br>
              <a:rPr lang="en-US" sz="4800" b="0" i="0" dirty="0">
                <a:solidFill>
                  <a:srgbClr val="374151"/>
                </a:solidFill>
                <a:effectLst/>
                <a:latin typeface="Söhne"/>
              </a:rPr>
            </a:br>
            <a:endParaRPr lang="en-US" sz="7200" dirty="0"/>
          </a:p>
        </p:txBody>
      </p:sp>
      <p:sp>
        <p:nvSpPr>
          <p:cNvPr id="5" name="Content Placeholder 2">
            <a:extLst>
              <a:ext uri="{FF2B5EF4-FFF2-40B4-BE49-F238E27FC236}">
                <a16:creationId xmlns:a16="http://schemas.microsoft.com/office/drawing/2014/main" id="{83B087CC-789B-48BB-CAFE-D3DA659347CE}"/>
              </a:ext>
            </a:extLst>
          </p:cNvPr>
          <p:cNvSpPr>
            <a:spLocks noGrp="1"/>
          </p:cNvSpPr>
          <p:nvPr>
            <p:ph idx="1"/>
          </p:nvPr>
        </p:nvSpPr>
        <p:spPr>
          <a:xfrm>
            <a:off x="6946485" y="1842333"/>
            <a:ext cx="3099943" cy="2900051"/>
          </a:xfrm>
        </p:spPr>
        <p:txBody>
          <a:bodyPr anchor="t">
            <a:normAutofit/>
          </a:bodyPr>
          <a:lstStyle/>
          <a:p>
            <a:pPr marL="0" indent="0">
              <a:buNone/>
            </a:pPr>
            <a:r>
              <a:rPr lang="en-US" sz="2000" b="0" i="1" dirty="0">
                <a:effectLst/>
                <a:latin typeface="Söhne"/>
              </a:rPr>
              <a:t>After getting </a:t>
            </a:r>
            <a:r>
              <a:rPr lang="en-US" sz="2000" i="1" dirty="0">
                <a:latin typeface="Söhne"/>
              </a:rPr>
              <a:t>data from source:</a:t>
            </a:r>
          </a:p>
          <a:p>
            <a:pPr marL="0" indent="0">
              <a:buNone/>
            </a:pPr>
            <a:r>
              <a:rPr lang="en-US" sz="2000" i="1" dirty="0">
                <a:latin typeface="Söhne"/>
              </a:rPr>
              <a:t>-Once Data Applied, check the relationships button to make the corresponding relations between variables (dates, KPI, Etc.)</a:t>
            </a:r>
            <a:endParaRPr lang="en-US" sz="2000" dirty="0"/>
          </a:p>
        </p:txBody>
      </p:sp>
      <p:pic>
        <p:nvPicPr>
          <p:cNvPr id="7" name="Imagen 6">
            <a:extLst>
              <a:ext uri="{FF2B5EF4-FFF2-40B4-BE49-F238E27FC236}">
                <a16:creationId xmlns:a16="http://schemas.microsoft.com/office/drawing/2014/main" id="{DF1841BD-42C3-A963-8C7E-E3882A5DE459}"/>
              </a:ext>
            </a:extLst>
          </p:cNvPr>
          <p:cNvPicPr>
            <a:picLocks noChangeAspect="1"/>
          </p:cNvPicPr>
          <p:nvPr/>
        </p:nvPicPr>
        <p:blipFill rotWithShape="1">
          <a:blip r:embed="rId2"/>
          <a:srcRect r="19990"/>
          <a:stretch/>
        </p:blipFill>
        <p:spPr>
          <a:xfrm>
            <a:off x="721004" y="2175818"/>
            <a:ext cx="5935828" cy="3746143"/>
          </a:xfrm>
          <a:prstGeom prst="rect">
            <a:avLst/>
          </a:prstGeom>
        </p:spPr>
      </p:pic>
      <p:pic>
        <p:nvPicPr>
          <p:cNvPr id="4" name="Imagen 3">
            <a:extLst>
              <a:ext uri="{FF2B5EF4-FFF2-40B4-BE49-F238E27FC236}">
                <a16:creationId xmlns:a16="http://schemas.microsoft.com/office/drawing/2014/main" id="{8067AE9C-FDAD-2FEB-DBEE-CD71BB6ED13C}"/>
              </a:ext>
            </a:extLst>
          </p:cNvPr>
          <p:cNvPicPr>
            <a:picLocks noChangeAspect="1"/>
          </p:cNvPicPr>
          <p:nvPr/>
        </p:nvPicPr>
        <p:blipFill>
          <a:blip r:embed="rId3"/>
          <a:stretch>
            <a:fillRect/>
          </a:stretch>
        </p:blipFill>
        <p:spPr>
          <a:xfrm>
            <a:off x="8546216" y="4361688"/>
            <a:ext cx="2778024" cy="1874377"/>
          </a:xfrm>
          <a:prstGeom prst="rect">
            <a:avLst/>
          </a:prstGeom>
        </p:spPr>
      </p:pic>
      <p:sp>
        <p:nvSpPr>
          <p:cNvPr id="10" name="Rectángulo 9">
            <a:extLst>
              <a:ext uri="{FF2B5EF4-FFF2-40B4-BE49-F238E27FC236}">
                <a16:creationId xmlns:a16="http://schemas.microsoft.com/office/drawing/2014/main" id="{D707375D-09B6-6369-675D-E22A7C43D31C}"/>
              </a:ext>
            </a:extLst>
          </p:cNvPr>
          <p:cNvSpPr/>
          <p:nvPr/>
        </p:nvSpPr>
        <p:spPr>
          <a:xfrm>
            <a:off x="721004" y="2931812"/>
            <a:ext cx="156820" cy="1862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36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D1AF-E81A-9BB8-5867-E6F6D68A1D12}"/>
              </a:ext>
            </a:extLst>
          </p:cNvPr>
          <p:cNvSpPr>
            <a:spLocks noGrp="1"/>
          </p:cNvSpPr>
          <p:nvPr>
            <p:ph type="title"/>
          </p:nvPr>
        </p:nvSpPr>
        <p:spPr>
          <a:xfrm>
            <a:off x="1123356" y="1188637"/>
            <a:ext cx="9984615" cy="1597228"/>
          </a:xfrm>
        </p:spPr>
        <p:txBody>
          <a:bodyPr>
            <a:normAutofit/>
          </a:bodyPr>
          <a:lstStyle/>
          <a:p>
            <a:r>
              <a:rPr lang="en-US" sz="6000" b="1" i="0" dirty="0">
                <a:effectLst/>
                <a:latin typeface="Söhne"/>
              </a:rPr>
              <a:t>Step </a:t>
            </a:r>
            <a:r>
              <a:rPr lang="en-US" sz="6000" b="1" dirty="0">
                <a:latin typeface="Söhne"/>
              </a:rPr>
              <a:t>4</a:t>
            </a:r>
            <a:r>
              <a:rPr lang="en-US" sz="6000" b="1" i="0" dirty="0">
                <a:effectLst/>
                <a:latin typeface="Söhne"/>
              </a:rPr>
              <a:t>.5 - Recommendations</a:t>
            </a:r>
            <a:endParaRPr lang="en-US" sz="6000" dirty="0"/>
          </a:p>
        </p:txBody>
      </p:sp>
      <p:sp>
        <p:nvSpPr>
          <p:cNvPr id="3" name="Content Placeholder 2">
            <a:extLst>
              <a:ext uri="{FF2B5EF4-FFF2-40B4-BE49-F238E27FC236}">
                <a16:creationId xmlns:a16="http://schemas.microsoft.com/office/drawing/2014/main" id="{4B4C6B7C-15C3-CC4F-C94A-8C65115A2A3D}"/>
              </a:ext>
            </a:extLst>
          </p:cNvPr>
          <p:cNvSpPr>
            <a:spLocks noGrp="1"/>
          </p:cNvSpPr>
          <p:nvPr>
            <p:ph idx="1"/>
          </p:nvPr>
        </p:nvSpPr>
        <p:spPr>
          <a:xfrm>
            <a:off x="1123356" y="2574062"/>
            <a:ext cx="7544394" cy="2728198"/>
          </a:xfrm>
        </p:spPr>
        <p:txBody>
          <a:bodyPr anchor="t">
            <a:normAutofit/>
          </a:bodyPr>
          <a:lstStyle/>
          <a:p>
            <a:pPr>
              <a:buFont typeface="Arial" panose="020B0604020202020204" pitchFamily="34" charset="0"/>
              <a:buChar char="•"/>
            </a:pPr>
            <a:r>
              <a:rPr lang="en-US" sz="2000" b="0" i="0" dirty="0">
                <a:effectLst/>
                <a:latin typeface="Söhne"/>
              </a:rPr>
              <a:t>Create a Calendar Table</a:t>
            </a:r>
          </a:p>
          <a:p>
            <a:pPr>
              <a:buFont typeface="Arial" panose="020B0604020202020204" pitchFamily="34" charset="0"/>
              <a:buChar char="•"/>
            </a:pPr>
            <a:r>
              <a:rPr lang="en-US" sz="2000" b="0" i="0" dirty="0">
                <a:effectLst/>
                <a:latin typeface="Söhne"/>
              </a:rPr>
              <a:t>Use Tables for KPI calculation</a:t>
            </a:r>
          </a:p>
          <a:p>
            <a:pPr>
              <a:buFont typeface="Arial" panose="020B0604020202020204" pitchFamily="34" charset="0"/>
              <a:buChar char="•"/>
            </a:pPr>
            <a:r>
              <a:rPr lang="en-US" sz="2000" b="0" i="1" dirty="0">
                <a:effectLst/>
                <a:latin typeface="Söhne"/>
              </a:rPr>
              <a:t>Relationships for better filtering in the report.</a:t>
            </a:r>
          </a:p>
          <a:p>
            <a:pPr>
              <a:buFont typeface="Arial" panose="020B0604020202020204" pitchFamily="34" charset="0"/>
              <a:buChar char="•"/>
            </a:pPr>
            <a:r>
              <a:rPr lang="en-US" sz="2000" i="1" dirty="0">
                <a:latin typeface="Söhne"/>
              </a:rPr>
              <a:t>Report data can be updated!!</a:t>
            </a:r>
            <a:endParaRPr lang="en-US" sz="2000" dirty="0"/>
          </a:p>
        </p:txBody>
      </p:sp>
      <p:pic>
        <p:nvPicPr>
          <p:cNvPr id="4098" name="Picture 2" descr="Next level KPI in Power BI. Challenge Report | by Gerard Duggan | Microsoft Power  BI | Medium">
            <a:extLst>
              <a:ext uri="{FF2B5EF4-FFF2-40B4-BE49-F238E27FC236}">
                <a16:creationId xmlns:a16="http://schemas.microsoft.com/office/drawing/2014/main" id="{AD7B85BA-B2F8-6B8B-9452-466F612D6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702" y="3847203"/>
            <a:ext cx="6217556" cy="291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3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8" name="Rectangle 3087">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049E8A7-0ABA-505E-3C7F-27AAA5A781EA}"/>
              </a:ext>
            </a:extLst>
          </p:cNvPr>
          <p:cNvSpPr>
            <a:spLocks noGrp="1"/>
          </p:cNvSpPr>
          <p:nvPr>
            <p:ph type="title"/>
          </p:nvPr>
        </p:nvSpPr>
        <p:spPr>
          <a:xfrm>
            <a:off x="905642" y="236377"/>
            <a:ext cx="9984615" cy="1597228"/>
          </a:xfrm>
        </p:spPr>
        <p:txBody>
          <a:bodyPr>
            <a:normAutofit/>
          </a:bodyPr>
          <a:lstStyle/>
          <a:p>
            <a:r>
              <a:rPr lang="en-US" sz="6000" b="1" i="0" dirty="0">
                <a:effectLst/>
                <a:latin typeface="Söhne"/>
              </a:rPr>
              <a:t>Step </a:t>
            </a:r>
            <a:r>
              <a:rPr lang="en-US" sz="6000" b="1" dirty="0">
                <a:latin typeface="Söhne"/>
              </a:rPr>
              <a:t>5</a:t>
            </a:r>
            <a:r>
              <a:rPr lang="en-US" sz="6000" b="1" i="0" dirty="0">
                <a:effectLst/>
                <a:latin typeface="Söhne"/>
              </a:rPr>
              <a:t> – Report and Filters</a:t>
            </a:r>
            <a:endParaRPr lang="en-US" sz="6000" dirty="0"/>
          </a:p>
        </p:txBody>
      </p:sp>
      <p:pic>
        <p:nvPicPr>
          <p:cNvPr id="4" name="Imagen 3">
            <a:extLst>
              <a:ext uri="{FF2B5EF4-FFF2-40B4-BE49-F238E27FC236}">
                <a16:creationId xmlns:a16="http://schemas.microsoft.com/office/drawing/2014/main" id="{16552B9F-25D3-2D05-3CF1-A9B5AC2BD933}"/>
              </a:ext>
            </a:extLst>
          </p:cNvPr>
          <p:cNvPicPr>
            <a:picLocks noChangeAspect="1"/>
          </p:cNvPicPr>
          <p:nvPr/>
        </p:nvPicPr>
        <p:blipFill>
          <a:blip r:embed="rId2"/>
          <a:stretch>
            <a:fillRect/>
          </a:stretch>
        </p:blipFill>
        <p:spPr>
          <a:xfrm>
            <a:off x="64008" y="1591056"/>
            <a:ext cx="9572989" cy="3844887"/>
          </a:xfrm>
          <a:prstGeom prst="rect">
            <a:avLst/>
          </a:prstGeom>
        </p:spPr>
      </p:pic>
      <p:sp>
        <p:nvSpPr>
          <p:cNvPr id="6" name="Content Placeholder 2">
            <a:extLst>
              <a:ext uri="{FF2B5EF4-FFF2-40B4-BE49-F238E27FC236}">
                <a16:creationId xmlns:a16="http://schemas.microsoft.com/office/drawing/2014/main" id="{E775EDDA-C3EC-B86C-C0D5-7C4522AB31F8}"/>
              </a:ext>
            </a:extLst>
          </p:cNvPr>
          <p:cNvSpPr>
            <a:spLocks noGrp="1"/>
          </p:cNvSpPr>
          <p:nvPr>
            <p:ph idx="1"/>
          </p:nvPr>
        </p:nvSpPr>
        <p:spPr>
          <a:xfrm>
            <a:off x="302137" y="5435943"/>
            <a:ext cx="9984615" cy="1185680"/>
          </a:xfrm>
        </p:spPr>
        <p:txBody>
          <a:bodyPr anchor="t">
            <a:normAutofit fontScale="92500" lnSpcReduction="20000"/>
          </a:bodyPr>
          <a:lstStyle/>
          <a:p>
            <a:pPr>
              <a:buFont typeface="Arial" panose="020B0604020202020204" pitchFamily="34" charset="0"/>
              <a:buChar char="•"/>
            </a:pPr>
            <a:r>
              <a:rPr lang="en-US" sz="2000" dirty="0">
                <a:latin typeface="Söhne"/>
              </a:rPr>
              <a:t>Make the graphics desired to the report (histograms, </a:t>
            </a:r>
            <a:r>
              <a:rPr lang="en-US" sz="2000" dirty="0" err="1">
                <a:latin typeface="Söhne"/>
              </a:rPr>
              <a:t>Parettos</a:t>
            </a:r>
            <a:r>
              <a:rPr lang="en-US" sz="2000" dirty="0">
                <a:latin typeface="Söhne"/>
              </a:rPr>
              <a:t>, Scatter plots, Matrices. Etc.</a:t>
            </a:r>
          </a:p>
          <a:p>
            <a:pPr>
              <a:buFont typeface="Arial" panose="020B0604020202020204" pitchFamily="34" charset="0"/>
              <a:buChar char="•"/>
            </a:pPr>
            <a:r>
              <a:rPr lang="en-US" sz="2000" dirty="0">
                <a:latin typeface="Söhne"/>
              </a:rPr>
              <a:t>Is possible to create filters as visual objects to filter by year, country, wins, etc. </a:t>
            </a:r>
          </a:p>
          <a:p>
            <a:pPr>
              <a:buFont typeface="Arial" panose="020B0604020202020204" pitchFamily="34" charset="0"/>
              <a:buChar char="•"/>
            </a:pPr>
            <a:r>
              <a:rPr lang="en-US" sz="2000" dirty="0">
                <a:latin typeface="Söhne"/>
              </a:rPr>
              <a:t>In the other hand is possible to create filters for a unique visual object such as Top N, more than X value, unique year.</a:t>
            </a:r>
          </a:p>
        </p:txBody>
      </p:sp>
      <p:sp>
        <p:nvSpPr>
          <p:cNvPr id="5" name="Rectángulo 4">
            <a:extLst>
              <a:ext uri="{FF2B5EF4-FFF2-40B4-BE49-F238E27FC236}">
                <a16:creationId xmlns:a16="http://schemas.microsoft.com/office/drawing/2014/main" id="{2EFBB45A-F3DD-F481-8FED-A2A51EC06DD5}"/>
              </a:ext>
            </a:extLst>
          </p:cNvPr>
          <p:cNvSpPr/>
          <p:nvPr/>
        </p:nvSpPr>
        <p:spPr>
          <a:xfrm>
            <a:off x="8777398" y="2069982"/>
            <a:ext cx="156820" cy="1862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258C7044-A227-AFB1-95F7-9A0768CD80A3}"/>
              </a:ext>
            </a:extLst>
          </p:cNvPr>
          <p:cNvSpPr/>
          <p:nvPr/>
        </p:nvSpPr>
        <p:spPr>
          <a:xfrm>
            <a:off x="64008" y="3621024"/>
            <a:ext cx="2176272" cy="16632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0F172467-4F01-B0FB-E749-973FDDCC287B}"/>
              </a:ext>
            </a:extLst>
          </p:cNvPr>
          <p:cNvSpPr/>
          <p:nvPr/>
        </p:nvSpPr>
        <p:spPr>
          <a:xfrm>
            <a:off x="7487564" y="1626662"/>
            <a:ext cx="1089508" cy="19943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31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C9ED-B23C-54C7-0A6B-59F01B778746}"/>
              </a:ext>
            </a:extLst>
          </p:cNvPr>
          <p:cNvSpPr>
            <a:spLocks noGrp="1"/>
          </p:cNvSpPr>
          <p:nvPr>
            <p:ph type="title"/>
          </p:nvPr>
        </p:nvSpPr>
        <p:spPr/>
        <p:txBody>
          <a:bodyPr/>
          <a:lstStyle/>
          <a:p>
            <a:r>
              <a:rPr lang="en-US" b="1" i="0" dirty="0">
                <a:effectLst/>
                <a:latin typeface="Söhne"/>
              </a:rPr>
              <a:t>GitHub Repository</a:t>
            </a:r>
            <a:endParaRPr lang="en-US" dirty="0"/>
          </a:p>
        </p:txBody>
      </p:sp>
      <p:pic>
        <p:nvPicPr>
          <p:cNvPr id="7" name="Imagen 6">
            <a:extLst>
              <a:ext uri="{FF2B5EF4-FFF2-40B4-BE49-F238E27FC236}">
                <a16:creationId xmlns:a16="http://schemas.microsoft.com/office/drawing/2014/main" id="{A5D39001-FF48-53E0-7737-F7B2DF805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783" y="1690688"/>
            <a:ext cx="3512897" cy="4280344"/>
          </a:xfrm>
          <a:prstGeom prst="rect">
            <a:avLst/>
          </a:prstGeom>
        </p:spPr>
      </p:pic>
      <p:sp>
        <p:nvSpPr>
          <p:cNvPr id="9" name="CuadroTexto 8">
            <a:extLst>
              <a:ext uri="{FF2B5EF4-FFF2-40B4-BE49-F238E27FC236}">
                <a16:creationId xmlns:a16="http://schemas.microsoft.com/office/drawing/2014/main" id="{57447CEF-F818-0A78-954D-1C8B07356C9B}"/>
              </a:ext>
            </a:extLst>
          </p:cNvPr>
          <p:cNvSpPr txBox="1"/>
          <p:nvPr/>
        </p:nvSpPr>
        <p:spPr>
          <a:xfrm>
            <a:off x="228600" y="6345619"/>
            <a:ext cx="7989570" cy="369332"/>
          </a:xfrm>
          <a:prstGeom prst="rect">
            <a:avLst/>
          </a:prstGeom>
          <a:noFill/>
        </p:spPr>
        <p:txBody>
          <a:bodyPr wrap="square">
            <a:spAutoFit/>
          </a:bodyPr>
          <a:lstStyle/>
          <a:p>
            <a:r>
              <a:rPr lang="en-US" dirty="0">
                <a:hlinkClick r:id="rId3"/>
              </a:rPr>
              <a:t>https://github.com/LexoBrunett/PowerBi_Tutorial_BIOI_LexBrunett</a:t>
            </a:r>
            <a:r>
              <a:rPr lang="en-US" dirty="0"/>
              <a:t> </a:t>
            </a:r>
          </a:p>
        </p:txBody>
      </p:sp>
      <p:pic>
        <p:nvPicPr>
          <p:cNvPr id="1026" name="Picture 2" descr="Power BI for Data Visualization and Analysis | Braindemy Courses">
            <a:extLst>
              <a:ext uri="{FF2B5EF4-FFF2-40B4-BE49-F238E27FC236}">
                <a16:creationId xmlns:a16="http://schemas.microsoft.com/office/drawing/2014/main" id="{6CA2B457-D5F3-F5F5-C195-B3438394A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62" y="1682178"/>
            <a:ext cx="7609500" cy="428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7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6B639-F0F8-7099-2870-373A1958AD44}"/>
              </a:ext>
            </a:extLst>
          </p:cNvPr>
          <p:cNvSpPr>
            <a:spLocks noGrp="1"/>
          </p:cNvSpPr>
          <p:nvPr>
            <p:ph type="title"/>
          </p:nvPr>
        </p:nvSpPr>
        <p:spPr>
          <a:xfrm>
            <a:off x="838201" y="1641752"/>
            <a:ext cx="4394200" cy="1323439"/>
          </a:xfrm>
        </p:spPr>
        <p:txBody>
          <a:bodyPr anchor="t">
            <a:normAutofit/>
          </a:bodyPr>
          <a:lstStyle/>
          <a:p>
            <a:r>
              <a:rPr lang="en-US" sz="4000" b="1" i="0">
                <a:solidFill>
                  <a:schemeClr val="bg1"/>
                </a:solidFill>
                <a:effectLst/>
                <a:latin typeface="Söhne"/>
              </a:rPr>
              <a:t>What is Power BI?</a:t>
            </a:r>
            <a:endParaRPr lang="en-US" sz="4000">
              <a:solidFill>
                <a:schemeClr val="bg1"/>
              </a:solidFill>
            </a:endParaRPr>
          </a:p>
        </p:txBody>
      </p:sp>
      <p:sp>
        <p:nvSpPr>
          <p:cNvPr id="3" name="Content Placeholder 2">
            <a:extLst>
              <a:ext uri="{FF2B5EF4-FFF2-40B4-BE49-F238E27FC236}">
                <a16:creationId xmlns:a16="http://schemas.microsoft.com/office/drawing/2014/main" id="{939D60DD-AE6C-ADED-A5D8-62FACDDD415E}"/>
              </a:ext>
            </a:extLst>
          </p:cNvPr>
          <p:cNvSpPr>
            <a:spLocks noGrp="1"/>
          </p:cNvSpPr>
          <p:nvPr>
            <p:ph idx="1"/>
          </p:nvPr>
        </p:nvSpPr>
        <p:spPr>
          <a:xfrm>
            <a:off x="838201" y="3146400"/>
            <a:ext cx="4394200" cy="2454300"/>
          </a:xfrm>
        </p:spPr>
        <p:txBody>
          <a:bodyPr>
            <a:normAutofit/>
          </a:bodyPr>
          <a:lstStyle/>
          <a:p>
            <a:r>
              <a:rPr lang="en-US" sz="2400" b="0" i="1">
                <a:solidFill>
                  <a:schemeClr val="bg1">
                    <a:alpha val="80000"/>
                  </a:schemeClr>
                </a:solidFill>
                <a:effectLst/>
                <a:latin typeface="Söhne"/>
              </a:rPr>
              <a:t>Power BI is a Microsoft data analysis tool that transforms raw data into interactive visual reports. It connects, models, and visualizes data to derive valuable insights.</a:t>
            </a:r>
            <a:br>
              <a:rPr lang="en-US" sz="2400">
                <a:solidFill>
                  <a:schemeClr val="bg1">
                    <a:alpha val="80000"/>
                  </a:schemeClr>
                </a:solidFill>
              </a:rPr>
            </a:br>
            <a:endParaRPr lang="en-US" sz="2400">
              <a:solidFill>
                <a:schemeClr val="bg1">
                  <a:alpha val="80000"/>
                </a:schemeClr>
              </a:solidFill>
            </a:endParaRPr>
          </a:p>
        </p:txBody>
      </p:sp>
      <p:pic>
        <p:nvPicPr>
          <p:cNvPr id="5" name="Picture 4" descr="Graph">
            <a:extLst>
              <a:ext uri="{FF2B5EF4-FFF2-40B4-BE49-F238E27FC236}">
                <a16:creationId xmlns:a16="http://schemas.microsoft.com/office/drawing/2014/main" id="{702ABA27-EA41-E3C2-4354-F3BD47A7B0DE}"/>
              </a:ext>
            </a:extLst>
          </p:cNvPr>
          <p:cNvPicPr>
            <a:picLocks noChangeAspect="1"/>
          </p:cNvPicPr>
          <p:nvPr/>
        </p:nvPicPr>
        <p:blipFill rotWithShape="1">
          <a:blip r:embed="rId2"/>
          <a:srcRect l="15023" r="26289"/>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CuadroTexto 7">
            <a:extLst>
              <a:ext uri="{FF2B5EF4-FFF2-40B4-BE49-F238E27FC236}">
                <a16:creationId xmlns:a16="http://schemas.microsoft.com/office/drawing/2014/main" id="{40E1D152-74A3-72B7-6175-5738D868E274}"/>
              </a:ext>
            </a:extLst>
          </p:cNvPr>
          <p:cNvSpPr txBox="1"/>
          <p:nvPr/>
        </p:nvSpPr>
        <p:spPr>
          <a:xfrm>
            <a:off x="617220" y="5657564"/>
            <a:ext cx="6208776" cy="369332"/>
          </a:xfrm>
          <a:prstGeom prst="rect">
            <a:avLst/>
          </a:prstGeom>
          <a:noFill/>
        </p:spPr>
        <p:txBody>
          <a:bodyPr wrap="square">
            <a:spAutoFit/>
          </a:bodyPr>
          <a:lstStyle/>
          <a:p>
            <a:r>
              <a:rPr lang="en-US" dirty="0">
                <a:solidFill>
                  <a:schemeClr val="bg1"/>
                </a:solidFill>
                <a:hlinkClick r:id="rId4"/>
              </a:rPr>
              <a:t>https://powerbi.microsoft.com/</a:t>
            </a:r>
            <a:r>
              <a:rPr lang="en-US" dirty="0">
                <a:solidFill>
                  <a:schemeClr val="bg1"/>
                </a:solidFill>
              </a:rPr>
              <a:t> </a:t>
            </a:r>
          </a:p>
        </p:txBody>
      </p:sp>
    </p:spTree>
    <p:extLst>
      <p:ext uri="{BB962C8B-B14F-4D97-AF65-F5344CB8AC3E}">
        <p14:creationId xmlns:p14="http://schemas.microsoft.com/office/powerpoint/2010/main" val="140703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9ABC4A-C306-D7F2-177F-0063804C16F0}"/>
              </a:ext>
            </a:extLst>
          </p:cNvPr>
          <p:cNvSpPr>
            <a:spLocks noGrp="1"/>
          </p:cNvSpPr>
          <p:nvPr>
            <p:ph type="title"/>
          </p:nvPr>
        </p:nvSpPr>
        <p:spPr>
          <a:xfrm>
            <a:off x="838200" y="228397"/>
            <a:ext cx="9984615" cy="1597228"/>
          </a:xfrm>
        </p:spPr>
        <p:txBody>
          <a:bodyPr>
            <a:normAutofit/>
          </a:bodyPr>
          <a:lstStyle/>
          <a:p>
            <a:r>
              <a:rPr lang="en-US" sz="6000" b="1" i="0" dirty="0">
                <a:effectLst/>
                <a:latin typeface="Söhne"/>
              </a:rPr>
              <a:t>What does Power BI do?</a:t>
            </a:r>
            <a:endParaRPr lang="en-US" sz="6000" dirty="0"/>
          </a:p>
        </p:txBody>
      </p:sp>
      <p:grpSp>
        <p:nvGrpSpPr>
          <p:cNvPr id="5" name="Group 1">
            <a:extLst>
              <a:ext uri="{FF2B5EF4-FFF2-40B4-BE49-F238E27FC236}">
                <a16:creationId xmlns:a16="http://schemas.microsoft.com/office/drawing/2014/main" id="{E8E37C01-D1FD-BA4A-148A-06CB08CCB00E}"/>
              </a:ext>
            </a:extLst>
          </p:cNvPr>
          <p:cNvGrpSpPr/>
          <p:nvPr/>
        </p:nvGrpSpPr>
        <p:grpSpPr>
          <a:xfrm>
            <a:off x="2201255" y="1456183"/>
            <a:ext cx="4123346" cy="1371600"/>
            <a:chOff x="648679" y="1796538"/>
            <a:chExt cx="4123346" cy="1371600"/>
          </a:xfrm>
        </p:grpSpPr>
        <p:sp>
          <p:nvSpPr>
            <p:cNvPr id="6" name="TextBox 19">
              <a:extLst>
                <a:ext uri="{FF2B5EF4-FFF2-40B4-BE49-F238E27FC236}">
                  <a16:creationId xmlns:a16="http://schemas.microsoft.com/office/drawing/2014/main" id="{2EE999BE-3CC9-511F-36BB-2B4EB97AA667}"/>
                </a:ext>
              </a:extLst>
            </p:cNvPr>
            <p:cNvSpPr txBox="1"/>
            <p:nvPr/>
          </p:nvSpPr>
          <p:spPr>
            <a:xfrm>
              <a:off x="1956693" y="1943729"/>
              <a:ext cx="2815332" cy="830997"/>
            </a:xfrm>
            <a:prstGeom prst="rect">
              <a:avLst/>
            </a:prstGeom>
            <a:noFill/>
          </p:spPr>
          <p:txBody>
            <a:bodyPr wrap="square" rtlCol="0">
              <a:spAutoFit/>
            </a:bodyPr>
            <a:lstStyle/>
            <a:p>
              <a:r>
                <a:rPr lang="en-US" sz="1600" i="1" dirty="0">
                  <a:solidFill>
                    <a:schemeClr val="tx1">
                      <a:lumMod val="75000"/>
                      <a:lumOff val="25000"/>
                    </a:schemeClr>
                  </a:solidFill>
                </a:rPr>
                <a:t>Transform data into stunning visuals and share them with colleagues on any device.</a:t>
              </a:r>
            </a:p>
          </p:txBody>
        </p:sp>
        <p:pic>
          <p:nvPicPr>
            <p:cNvPr id="7" name="Picture 20">
              <a:extLst>
                <a:ext uri="{FF2B5EF4-FFF2-40B4-BE49-F238E27FC236}">
                  <a16:creationId xmlns:a16="http://schemas.microsoft.com/office/drawing/2014/main" id="{A047038F-6B78-CE5F-1135-5B554FB734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48679" y="1796538"/>
              <a:ext cx="1371600" cy="1371600"/>
            </a:xfrm>
            <a:prstGeom prst="rect">
              <a:avLst/>
            </a:prstGeom>
          </p:spPr>
        </p:pic>
      </p:grpSp>
      <p:grpSp>
        <p:nvGrpSpPr>
          <p:cNvPr id="8" name="Group 3">
            <a:extLst>
              <a:ext uri="{FF2B5EF4-FFF2-40B4-BE49-F238E27FC236}">
                <a16:creationId xmlns:a16="http://schemas.microsoft.com/office/drawing/2014/main" id="{D140A89E-B6E4-AD84-A566-536A4C66536C}"/>
              </a:ext>
            </a:extLst>
          </p:cNvPr>
          <p:cNvGrpSpPr/>
          <p:nvPr/>
        </p:nvGrpSpPr>
        <p:grpSpPr>
          <a:xfrm>
            <a:off x="2191014" y="2743200"/>
            <a:ext cx="3918655" cy="1371600"/>
            <a:chOff x="638438" y="3083555"/>
            <a:chExt cx="3918655" cy="1371600"/>
          </a:xfrm>
        </p:grpSpPr>
        <p:sp>
          <p:nvSpPr>
            <p:cNvPr id="9" name="TextBox 53">
              <a:extLst>
                <a:ext uri="{FF2B5EF4-FFF2-40B4-BE49-F238E27FC236}">
                  <a16:creationId xmlns:a16="http://schemas.microsoft.com/office/drawing/2014/main" id="{7695BD9E-DC5D-B25E-FDE5-6658733D7201}"/>
                </a:ext>
              </a:extLst>
            </p:cNvPr>
            <p:cNvSpPr txBox="1"/>
            <p:nvPr/>
          </p:nvSpPr>
          <p:spPr>
            <a:xfrm>
              <a:off x="1922661" y="3230746"/>
              <a:ext cx="2634432" cy="830997"/>
            </a:xfrm>
            <a:prstGeom prst="rect">
              <a:avLst/>
            </a:prstGeom>
            <a:noFill/>
          </p:spPr>
          <p:txBody>
            <a:bodyPr wrap="square" rtlCol="0">
              <a:spAutoFit/>
            </a:bodyPr>
            <a:lstStyle/>
            <a:p>
              <a:r>
                <a:rPr lang="en-US" sz="1600" i="1" dirty="0">
                  <a:solidFill>
                    <a:schemeClr val="tx1">
                      <a:lumMod val="75000"/>
                      <a:lumOff val="25000"/>
                    </a:schemeClr>
                  </a:solidFill>
                </a:rPr>
                <a:t>Collaborate on and share customized dashboards and interactive reports.</a:t>
              </a:r>
              <a:endParaRPr lang="en-US" sz="1200" i="1" dirty="0">
                <a:solidFill>
                  <a:schemeClr val="tx1">
                    <a:lumMod val="75000"/>
                    <a:lumOff val="25000"/>
                  </a:schemeClr>
                </a:solidFill>
              </a:endParaRPr>
            </a:p>
          </p:txBody>
        </p:sp>
        <p:pic>
          <p:nvPicPr>
            <p:cNvPr id="10" name="Picture 22">
              <a:extLst>
                <a:ext uri="{FF2B5EF4-FFF2-40B4-BE49-F238E27FC236}">
                  <a16:creationId xmlns:a16="http://schemas.microsoft.com/office/drawing/2014/main" id="{30C634FA-21FA-B99B-974E-96182F1AD78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438" y="3083555"/>
              <a:ext cx="1371600" cy="1371600"/>
            </a:xfrm>
            <a:prstGeom prst="rect">
              <a:avLst/>
            </a:prstGeom>
          </p:spPr>
        </p:pic>
      </p:grpSp>
      <p:grpSp>
        <p:nvGrpSpPr>
          <p:cNvPr id="11" name="Group 2">
            <a:extLst>
              <a:ext uri="{FF2B5EF4-FFF2-40B4-BE49-F238E27FC236}">
                <a16:creationId xmlns:a16="http://schemas.microsoft.com/office/drawing/2014/main" id="{762DB731-D967-6900-764D-D3E2C13A80A0}"/>
              </a:ext>
            </a:extLst>
          </p:cNvPr>
          <p:cNvGrpSpPr/>
          <p:nvPr/>
        </p:nvGrpSpPr>
        <p:grpSpPr>
          <a:xfrm>
            <a:off x="6096000" y="1425412"/>
            <a:ext cx="3747147" cy="1371600"/>
            <a:chOff x="4543424" y="1765767"/>
            <a:chExt cx="3747147" cy="1371600"/>
          </a:xfrm>
        </p:grpSpPr>
        <p:sp>
          <p:nvSpPr>
            <p:cNvPr id="12" name="TextBox 52">
              <a:extLst>
                <a:ext uri="{FF2B5EF4-FFF2-40B4-BE49-F238E27FC236}">
                  <a16:creationId xmlns:a16="http://schemas.microsoft.com/office/drawing/2014/main" id="{4E89714E-177D-8F98-E095-EE6E1B89A959}"/>
                </a:ext>
              </a:extLst>
            </p:cNvPr>
            <p:cNvSpPr txBox="1"/>
            <p:nvPr/>
          </p:nvSpPr>
          <p:spPr>
            <a:xfrm>
              <a:off x="5766238" y="1912958"/>
              <a:ext cx="2524333" cy="830997"/>
            </a:xfrm>
            <a:prstGeom prst="rect">
              <a:avLst/>
            </a:prstGeom>
            <a:noFill/>
          </p:spPr>
          <p:txBody>
            <a:bodyPr wrap="square" rtlCol="0">
              <a:spAutoFit/>
            </a:bodyPr>
            <a:lstStyle/>
            <a:p>
              <a:r>
                <a:rPr lang="en-US" sz="1600" i="1" dirty="0">
                  <a:solidFill>
                    <a:schemeClr val="tx1">
                      <a:lumMod val="75000"/>
                      <a:lumOff val="25000"/>
                    </a:schemeClr>
                  </a:solidFill>
                </a:rPr>
                <a:t>Visually explore and analyze data—on-premises and in the cloud—all in one view.</a:t>
              </a:r>
              <a:endParaRPr lang="en-US" sz="1400" i="1" dirty="0">
                <a:solidFill>
                  <a:schemeClr val="tx1">
                    <a:lumMod val="75000"/>
                    <a:lumOff val="25000"/>
                  </a:schemeClr>
                </a:solidFill>
              </a:endParaRPr>
            </a:p>
          </p:txBody>
        </p:sp>
        <p:pic>
          <p:nvPicPr>
            <p:cNvPr id="13" name="Picture 23">
              <a:extLst>
                <a:ext uri="{FF2B5EF4-FFF2-40B4-BE49-F238E27FC236}">
                  <a16:creationId xmlns:a16="http://schemas.microsoft.com/office/drawing/2014/main" id="{C7E1E818-703E-D705-3898-5DE63FB54BD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43424" y="1765767"/>
              <a:ext cx="1371600" cy="1371600"/>
            </a:xfrm>
            <a:prstGeom prst="rect">
              <a:avLst/>
            </a:prstGeom>
          </p:spPr>
        </p:pic>
      </p:grpSp>
      <p:grpSp>
        <p:nvGrpSpPr>
          <p:cNvPr id="14" name="Group 4">
            <a:extLst>
              <a:ext uri="{FF2B5EF4-FFF2-40B4-BE49-F238E27FC236}">
                <a16:creationId xmlns:a16="http://schemas.microsoft.com/office/drawing/2014/main" id="{A586343B-8A86-06E4-5C9D-5AE07BBF5247}"/>
              </a:ext>
            </a:extLst>
          </p:cNvPr>
          <p:cNvGrpSpPr/>
          <p:nvPr/>
        </p:nvGrpSpPr>
        <p:grpSpPr>
          <a:xfrm>
            <a:off x="6096000" y="2743200"/>
            <a:ext cx="3747147" cy="1371600"/>
            <a:chOff x="4543424" y="3083555"/>
            <a:chExt cx="3747147" cy="1371600"/>
          </a:xfrm>
        </p:grpSpPr>
        <p:sp>
          <p:nvSpPr>
            <p:cNvPr id="15" name="TextBox 54">
              <a:extLst>
                <a:ext uri="{FF2B5EF4-FFF2-40B4-BE49-F238E27FC236}">
                  <a16:creationId xmlns:a16="http://schemas.microsoft.com/office/drawing/2014/main" id="{FFEC1D97-CB3B-AAF8-B949-6DA7B9F7C8A5}"/>
                </a:ext>
              </a:extLst>
            </p:cNvPr>
            <p:cNvSpPr txBox="1"/>
            <p:nvPr/>
          </p:nvSpPr>
          <p:spPr>
            <a:xfrm>
              <a:off x="5766238" y="3210712"/>
              <a:ext cx="2524333" cy="830997"/>
            </a:xfrm>
            <a:prstGeom prst="rect">
              <a:avLst/>
            </a:prstGeom>
            <a:noFill/>
          </p:spPr>
          <p:txBody>
            <a:bodyPr wrap="square" rtlCol="0">
              <a:spAutoFit/>
            </a:bodyPr>
            <a:lstStyle/>
            <a:p>
              <a:r>
                <a:rPr lang="en-US" sz="1600" i="1" dirty="0">
                  <a:solidFill>
                    <a:schemeClr val="tx1">
                      <a:lumMod val="75000"/>
                      <a:lumOff val="25000"/>
                    </a:schemeClr>
                  </a:solidFill>
                </a:rPr>
                <a:t>Scale across your organization with built-in governance and security.</a:t>
              </a:r>
              <a:endParaRPr lang="en-US" sz="1400" i="1" dirty="0">
                <a:solidFill>
                  <a:schemeClr val="tx1">
                    <a:lumMod val="75000"/>
                    <a:lumOff val="25000"/>
                  </a:schemeClr>
                </a:solidFill>
              </a:endParaRPr>
            </a:p>
          </p:txBody>
        </p:sp>
        <p:pic>
          <p:nvPicPr>
            <p:cNvPr id="16" name="Picture 25">
              <a:extLst>
                <a:ext uri="{FF2B5EF4-FFF2-40B4-BE49-F238E27FC236}">
                  <a16:creationId xmlns:a16="http://schemas.microsoft.com/office/drawing/2014/main" id="{362891A9-6FD8-3A5D-63C0-DFC5855DADE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543424" y="3083555"/>
              <a:ext cx="1371600" cy="1371600"/>
            </a:xfrm>
            <a:prstGeom prst="rect">
              <a:avLst/>
            </a:prstGeom>
          </p:spPr>
        </p:pic>
      </p:grpSp>
      <p:pic>
        <p:nvPicPr>
          <p:cNvPr id="2050" name="Picture 2" descr="4 Ways to Share Power BI Reports and Dashboards">
            <a:extLst>
              <a:ext uri="{FF2B5EF4-FFF2-40B4-BE49-F238E27FC236}">
                <a16:creationId xmlns:a16="http://schemas.microsoft.com/office/drawing/2014/main" id="{32B84404-C3C5-758F-823C-2D68B62C9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1354" y="4114800"/>
            <a:ext cx="4263586" cy="2664741"/>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7">
            <a:extLst>
              <a:ext uri="{FF2B5EF4-FFF2-40B4-BE49-F238E27FC236}">
                <a16:creationId xmlns:a16="http://schemas.microsoft.com/office/drawing/2014/main" id="{D76D61D4-0ACA-B118-807E-C96CB08CFF69}"/>
              </a:ext>
            </a:extLst>
          </p:cNvPr>
          <p:cNvPicPr>
            <a:picLocks noChangeAspect="1"/>
          </p:cNvPicPr>
          <p:nvPr/>
        </p:nvPicPr>
        <p:blipFill>
          <a:blip r:embed="rId7"/>
          <a:stretch>
            <a:fillRect/>
          </a:stretch>
        </p:blipFill>
        <p:spPr>
          <a:xfrm>
            <a:off x="641684" y="4213956"/>
            <a:ext cx="4620126" cy="2593358"/>
          </a:xfrm>
          <a:prstGeom prst="rect">
            <a:avLst/>
          </a:prstGeom>
        </p:spPr>
      </p:pic>
    </p:spTree>
    <p:extLst>
      <p:ext uri="{BB962C8B-B14F-4D97-AF65-F5344CB8AC3E}">
        <p14:creationId xmlns:p14="http://schemas.microsoft.com/office/powerpoint/2010/main" val="280358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ight Triangle 207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8D1AF-E81A-9BB8-5867-E6F6D68A1D12}"/>
              </a:ext>
            </a:extLst>
          </p:cNvPr>
          <p:cNvSpPr>
            <a:spLocks noGrp="1"/>
          </p:cNvSpPr>
          <p:nvPr>
            <p:ph type="title"/>
          </p:nvPr>
        </p:nvSpPr>
        <p:spPr>
          <a:xfrm>
            <a:off x="1123356" y="1188637"/>
            <a:ext cx="9984615" cy="1597228"/>
          </a:xfrm>
        </p:spPr>
        <p:txBody>
          <a:bodyPr>
            <a:normAutofit/>
          </a:bodyPr>
          <a:lstStyle/>
          <a:p>
            <a:r>
              <a:rPr lang="en-US" sz="6000" b="1" i="0" dirty="0">
                <a:effectLst/>
                <a:latin typeface="Söhne"/>
              </a:rPr>
              <a:t>Step 1 - Connect Data</a:t>
            </a:r>
            <a:endParaRPr lang="en-US" sz="6000" dirty="0"/>
          </a:p>
        </p:txBody>
      </p:sp>
      <p:sp>
        <p:nvSpPr>
          <p:cNvPr id="3" name="Content Placeholder 2">
            <a:extLst>
              <a:ext uri="{FF2B5EF4-FFF2-40B4-BE49-F238E27FC236}">
                <a16:creationId xmlns:a16="http://schemas.microsoft.com/office/drawing/2014/main" id="{4B4C6B7C-15C3-CC4F-C94A-8C65115A2A3D}"/>
              </a:ext>
            </a:extLst>
          </p:cNvPr>
          <p:cNvSpPr>
            <a:spLocks noGrp="1"/>
          </p:cNvSpPr>
          <p:nvPr>
            <p:ph idx="1"/>
          </p:nvPr>
        </p:nvSpPr>
        <p:spPr>
          <a:xfrm>
            <a:off x="5255260" y="2998278"/>
            <a:ext cx="4238257" cy="2728198"/>
          </a:xfrm>
        </p:spPr>
        <p:txBody>
          <a:bodyPr anchor="t">
            <a:normAutofit lnSpcReduction="10000"/>
          </a:bodyPr>
          <a:lstStyle/>
          <a:p>
            <a:pPr marL="0" indent="0">
              <a:buNone/>
            </a:pPr>
            <a:r>
              <a:rPr lang="en-US" sz="2000" b="0" i="1" dirty="0">
                <a:effectLst/>
                <a:latin typeface="Söhne"/>
              </a:rPr>
              <a:t>Manually Uploading Datasets or from online source.</a:t>
            </a:r>
            <a:endParaRPr lang="en-US" sz="2000" b="0" i="0" dirty="0">
              <a:effectLst/>
              <a:latin typeface="Söhne"/>
            </a:endParaRPr>
          </a:p>
          <a:p>
            <a:pPr>
              <a:buFont typeface="Arial" panose="020B0604020202020204" pitchFamily="34" charset="0"/>
              <a:buChar char="•"/>
            </a:pPr>
            <a:r>
              <a:rPr lang="en-US" sz="2000" b="0" i="0" dirty="0">
                <a:effectLst/>
                <a:latin typeface="Söhne"/>
              </a:rPr>
              <a:t>Click on "Get Data" to import datasets.</a:t>
            </a:r>
          </a:p>
          <a:p>
            <a:pPr>
              <a:buFont typeface="Arial" panose="020B0604020202020204" pitchFamily="34" charset="0"/>
              <a:buChar char="•"/>
            </a:pPr>
            <a:r>
              <a:rPr lang="en-US" sz="2000" b="0" i="0" dirty="0">
                <a:effectLst/>
                <a:latin typeface="Söhne"/>
              </a:rPr>
              <a:t>Choose your data source, whether it's Excel, databases, or cloud services, etc.</a:t>
            </a:r>
          </a:p>
          <a:p>
            <a:pPr>
              <a:buFont typeface="Arial" panose="020B0604020202020204" pitchFamily="34" charset="0"/>
              <a:buChar char="•"/>
            </a:pPr>
            <a:r>
              <a:rPr lang="en-US" sz="2000" b="0" i="1" dirty="0">
                <a:effectLst/>
                <a:latin typeface="Söhne"/>
              </a:rPr>
              <a:t>Click on "Get Data" to begin observing raw data</a:t>
            </a:r>
            <a:endParaRPr lang="en-US" sz="2000" dirty="0"/>
          </a:p>
        </p:txBody>
      </p:sp>
      <p:pic>
        <p:nvPicPr>
          <p:cNvPr id="5" name="Imagen 4">
            <a:extLst>
              <a:ext uri="{FF2B5EF4-FFF2-40B4-BE49-F238E27FC236}">
                <a16:creationId xmlns:a16="http://schemas.microsoft.com/office/drawing/2014/main" id="{7B63A186-D38E-601F-3A33-BC86D6F48C9A}"/>
              </a:ext>
            </a:extLst>
          </p:cNvPr>
          <p:cNvPicPr>
            <a:picLocks noChangeAspect="1"/>
          </p:cNvPicPr>
          <p:nvPr/>
        </p:nvPicPr>
        <p:blipFill>
          <a:blip r:embed="rId2"/>
          <a:stretch>
            <a:fillRect/>
          </a:stretch>
        </p:blipFill>
        <p:spPr>
          <a:xfrm>
            <a:off x="1027610" y="2428380"/>
            <a:ext cx="3925587" cy="3765480"/>
          </a:xfrm>
          <a:prstGeom prst="rect">
            <a:avLst/>
          </a:prstGeom>
        </p:spPr>
      </p:pic>
    </p:spTree>
    <p:extLst>
      <p:ext uri="{BB962C8B-B14F-4D97-AF65-F5344CB8AC3E}">
        <p14:creationId xmlns:p14="http://schemas.microsoft.com/office/powerpoint/2010/main" val="261284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ight Triangle 207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8D1AF-E81A-9BB8-5867-E6F6D68A1D12}"/>
              </a:ext>
            </a:extLst>
          </p:cNvPr>
          <p:cNvSpPr>
            <a:spLocks noGrp="1"/>
          </p:cNvSpPr>
          <p:nvPr>
            <p:ph type="title"/>
          </p:nvPr>
        </p:nvSpPr>
        <p:spPr>
          <a:xfrm>
            <a:off x="1084058" y="814285"/>
            <a:ext cx="9984615" cy="1597228"/>
          </a:xfrm>
        </p:spPr>
        <p:txBody>
          <a:bodyPr>
            <a:normAutofit/>
          </a:bodyPr>
          <a:lstStyle/>
          <a:p>
            <a:r>
              <a:rPr lang="en-US" sz="6000" b="1" i="0" dirty="0">
                <a:effectLst/>
                <a:latin typeface="Söhne"/>
              </a:rPr>
              <a:t>Step 1 - Connect Data</a:t>
            </a:r>
            <a:endParaRPr lang="en-US" sz="6000" dirty="0"/>
          </a:p>
        </p:txBody>
      </p:sp>
      <p:sp>
        <p:nvSpPr>
          <p:cNvPr id="3" name="Content Placeholder 2">
            <a:extLst>
              <a:ext uri="{FF2B5EF4-FFF2-40B4-BE49-F238E27FC236}">
                <a16:creationId xmlns:a16="http://schemas.microsoft.com/office/drawing/2014/main" id="{4B4C6B7C-15C3-CC4F-C94A-8C65115A2A3D}"/>
              </a:ext>
            </a:extLst>
          </p:cNvPr>
          <p:cNvSpPr>
            <a:spLocks noGrp="1"/>
          </p:cNvSpPr>
          <p:nvPr>
            <p:ph idx="1"/>
          </p:nvPr>
        </p:nvSpPr>
        <p:spPr>
          <a:xfrm>
            <a:off x="8852378" y="2452282"/>
            <a:ext cx="2579033" cy="2728198"/>
          </a:xfrm>
        </p:spPr>
        <p:txBody>
          <a:bodyPr anchor="t">
            <a:normAutofit/>
          </a:bodyPr>
          <a:lstStyle/>
          <a:p>
            <a:pPr marL="0" indent="0">
              <a:buNone/>
            </a:pPr>
            <a:r>
              <a:rPr lang="en-US" sz="2000" b="0" i="1" dirty="0">
                <a:effectLst/>
                <a:latin typeface="Söhne"/>
              </a:rPr>
              <a:t>In this example we choose “GitHub”:</a:t>
            </a:r>
          </a:p>
          <a:p>
            <a:pPr marL="0" indent="0">
              <a:buNone/>
            </a:pPr>
            <a:r>
              <a:rPr lang="en-US" sz="2000" i="1" dirty="0">
                <a:latin typeface="Söhne"/>
              </a:rPr>
              <a:t>1.Once we select the data source.</a:t>
            </a:r>
          </a:p>
          <a:p>
            <a:pPr marL="0" indent="0">
              <a:buNone/>
            </a:pPr>
            <a:r>
              <a:rPr lang="en-US" sz="2000" i="1" dirty="0">
                <a:latin typeface="Söhne"/>
              </a:rPr>
              <a:t>2.Select the “Connect” Button.</a:t>
            </a:r>
            <a:endParaRPr lang="en-US" sz="2000" dirty="0"/>
          </a:p>
        </p:txBody>
      </p:sp>
      <p:pic>
        <p:nvPicPr>
          <p:cNvPr id="10" name="Imagen 9">
            <a:extLst>
              <a:ext uri="{FF2B5EF4-FFF2-40B4-BE49-F238E27FC236}">
                <a16:creationId xmlns:a16="http://schemas.microsoft.com/office/drawing/2014/main" id="{75A73CDB-0393-AD4F-355D-F42F127C22E2}"/>
              </a:ext>
            </a:extLst>
          </p:cNvPr>
          <p:cNvPicPr>
            <a:picLocks noChangeAspect="1"/>
          </p:cNvPicPr>
          <p:nvPr/>
        </p:nvPicPr>
        <p:blipFill>
          <a:blip r:embed="rId2"/>
          <a:stretch>
            <a:fillRect/>
          </a:stretch>
        </p:blipFill>
        <p:spPr>
          <a:xfrm>
            <a:off x="799916" y="2239742"/>
            <a:ext cx="7894320" cy="3991415"/>
          </a:xfrm>
          <a:prstGeom prst="rect">
            <a:avLst/>
          </a:prstGeom>
        </p:spPr>
      </p:pic>
      <p:sp>
        <p:nvSpPr>
          <p:cNvPr id="11" name="Rectángulo 10">
            <a:extLst>
              <a:ext uri="{FF2B5EF4-FFF2-40B4-BE49-F238E27FC236}">
                <a16:creationId xmlns:a16="http://schemas.microsoft.com/office/drawing/2014/main" id="{209F7DB6-2222-071F-97B2-7921AD6CB0C7}"/>
              </a:ext>
            </a:extLst>
          </p:cNvPr>
          <p:cNvSpPr/>
          <p:nvPr/>
        </p:nvSpPr>
        <p:spPr>
          <a:xfrm>
            <a:off x="3739896" y="4983480"/>
            <a:ext cx="1252728" cy="1645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a:extLst>
              <a:ext uri="{FF2B5EF4-FFF2-40B4-BE49-F238E27FC236}">
                <a16:creationId xmlns:a16="http://schemas.microsoft.com/office/drawing/2014/main" id="{2337024B-2401-73B9-EAAF-02F3B02FE34C}"/>
              </a:ext>
            </a:extLst>
          </p:cNvPr>
          <p:cNvSpPr/>
          <p:nvPr/>
        </p:nvSpPr>
        <p:spPr>
          <a:xfrm>
            <a:off x="6234508" y="3186635"/>
            <a:ext cx="641780" cy="1645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a:extLst>
              <a:ext uri="{FF2B5EF4-FFF2-40B4-BE49-F238E27FC236}">
                <a16:creationId xmlns:a16="http://schemas.microsoft.com/office/drawing/2014/main" id="{ADBC1E25-408F-76F2-AFD5-F24F9CE3A153}"/>
              </a:ext>
            </a:extLst>
          </p:cNvPr>
          <p:cNvSpPr/>
          <p:nvPr/>
        </p:nvSpPr>
        <p:spPr>
          <a:xfrm>
            <a:off x="5434586" y="3090673"/>
            <a:ext cx="641780" cy="1645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1FFDF2F8-B0C2-7572-F983-A09FED4A2129}"/>
              </a:ext>
            </a:extLst>
          </p:cNvPr>
          <p:cNvSpPr/>
          <p:nvPr/>
        </p:nvSpPr>
        <p:spPr>
          <a:xfrm>
            <a:off x="7333488" y="5350715"/>
            <a:ext cx="393016" cy="1631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30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C9ED-B23C-54C7-0A6B-59F01B778746}"/>
              </a:ext>
            </a:extLst>
          </p:cNvPr>
          <p:cNvSpPr>
            <a:spLocks noGrp="1"/>
          </p:cNvSpPr>
          <p:nvPr>
            <p:ph type="title"/>
          </p:nvPr>
        </p:nvSpPr>
        <p:spPr/>
        <p:txBody>
          <a:bodyPr/>
          <a:lstStyle/>
          <a:p>
            <a:r>
              <a:rPr lang="en-US" b="1" i="0" dirty="0">
                <a:effectLst/>
                <a:latin typeface="Söhne"/>
              </a:rPr>
              <a:t>Step 2: Access the Query Editor</a:t>
            </a:r>
            <a:endParaRPr lang="en-US" dirty="0"/>
          </a:p>
        </p:txBody>
      </p:sp>
      <p:graphicFrame>
        <p:nvGraphicFramePr>
          <p:cNvPr id="4" name="Content Placeholder 3">
            <a:extLst>
              <a:ext uri="{FF2B5EF4-FFF2-40B4-BE49-F238E27FC236}">
                <a16:creationId xmlns:a16="http://schemas.microsoft.com/office/drawing/2014/main" id="{3CF3529F-5926-FBF7-14AF-568F97F3069A}"/>
              </a:ext>
            </a:extLst>
          </p:cNvPr>
          <p:cNvGraphicFramePr>
            <a:graphicFrameLocks noGrp="1"/>
          </p:cNvGraphicFramePr>
          <p:nvPr>
            <p:ph idx="1"/>
            <p:extLst>
              <p:ext uri="{D42A27DB-BD31-4B8C-83A1-F6EECF244321}">
                <p14:modId xmlns:p14="http://schemas.microsoft.com/office/powerpoint/2010/main" val="25494403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26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C9ED-B23C-54C7-0A6B-59F01B778746}"/>
              </a:ext>
            </a:extLst>
          </p:cNvPr>
          <p:cNvSpPr>
            <a:spLocks noGrp="1"/>
          </p:cNvSpPr>
          <p:nvPr>
            <p:ph type="title"/>
          </p:nvPr>
        </p:nvSpPr>
        <p:spPr/>
        <p:txBody>
          <a:bodyPr/>
          <a:lstStyle/>
          <a:p>
            <a:r>
              <a:rPr lang="en-US" b="1" i="0" dirty="0">
                <a:effectLst/>
                <a:latin typeface="Söhne"/>
              </a:rPr>
              <a:t>Step 2: Access the Query Editor</a:t>
            </a:r>
            <a:endParaRPr lang="en-US" dirty="0"/>
          </a:p>
        </p:txBody>
      </p:sp>
      <p:pic>
        <p:nvPicPr>
          <p:cNvPr id="7" name="Imagen 6">
            <a:extLst>
              <a:ext uri="{FF2B5EF4-FFF2-40B4-BE49-F238E27FC236}">
                <a16:creationId xmlns:a16="http://schemas.microsoft.com/office/drawing/2014/main" id="{FA766B3B-DD99-2C7C-63B2-7F8DD763D313}"/>
              </a:ext>
            </a:extLst>
          </p:cNvPr>
          <p:cNvPicPr>
            <a:picLocks noChangeAspect="1"/>
          </p:cNvPicPr>
          <p:nvPr/>
        </p:nvPicPr>
        <p:blipFill>
          <a:blip r:embed="rId2"/>
          <a:stretch>
            <a:fillRect/>
          </a:stretch>
        </p:blipFill>
        <p:spPr>
          <a:xfrm>
            <a:off x="349377" y="1353312"/>
            <a:ext cx="7376797" cy="5504688"/>
          </a:xfrm>
          <a:prstGeom prst="rect">
            <a:avLst/>
          </a:prstGeom>
        </p:spPr>
      </p:pic>
      <p:sp>
        <p:nvSpPr>
          <p:cNvPr id="8" name="Content Placeholder 2">
            <a:extLst>
              <a:ext uri="{FF2B5EF4-FFF2-40B4-BE49-F238E27FC236}">
                <a16:creationId xmlns:a16="http://schemas.microsoft.com/office/drawing/2014/main" id="{4A130AA8-1496-905A-F9E5-37939082CA9D}"/>
              </a:ext>
            </a:extLst>
          </p:cNvPr>
          <p:cNvSpPr>
            <a:spLocks noGrp="1"/>
          </p:cNvSpPr>
          <p:nvPr>
            <p:ph idx="1"/>
          </p:nvPr>
        </p:nvSpPr>
        <p:spPr>
          <a:xfrm>
            <a:off x="8157434" y="2064900"/>
            <a:ext cx="2579033" cy="3320915"/>
          </a:xfrm>
        </p:spPr>
        <p:txBody>
          <a:bodyPr anchor="t">
            <a:normAutofit lnSpcReduction="10000"/>
          </a:bodyPr>
          <a:lstStyle/>
          <a:p>
            <a:pPr marL="0" indent="0">
              <a:buNone/>
            </a:pPr>
            <a:r>
              <a:rPr lang="en-US" sz="2000" i="1" dirty="0">
                <a:latin typeface="Söhne"/>
              </a:rPr>
              <a:t>Paste the link of the Data from the source chose from the last slide.</a:t>
            </a:r>
          </a:p>
          <a:p>
            <a:pPr marL="0" indent="0">
              <a:buNone/>
            </a:pPr>
            <a:r>
              <a:rPr lang="en-US" sz="2000" i="1" dirty="0">
                <a:latin typeface="Söhne"/>
              </a:rPr>
              <a:t>-Once the data loads is possible to change the character separated value (this example use comma) and how is the type of the data.</a:t>
            </a:r>
          </a:p>
          <a:p>
            <a:pPr marL="0" indent="0">
              <a:buNone/>
            </a:pPr>
            <a:r>
              <a:rPr lang="en-US" sz="2000" dirty="0"/>
              <a:t>-Click on the Charge Date button.</a:t>
            </a:r>
          </a:p>
        </p:txBody>
      </p:sp>
      <p:sp>
        <p:nvSpPr>
          <p:cNvPr id="9" name="Rectángulo 8">
            <a:extLst>
              <a:ext uri="{FF2B5EF4-FFF2-40B4-BE49-F238E27FC236}">
                <a16:creationId xmlns:a16="http://schemas.microsoft.com/office/drawing/2014/main" id="{28351ECA-5592-1E63-E8D4-3B708BFF5E4A}"/>
              </a:ext>
            </a:extLst>
          </p:cNvPr>
          <p:cNvSpPr/>
          <p:nvPr/>
        </p:nvSpPr>
        <p:spPr>
          <a:xfrm>
            <a:off x="2542032" y="1982605"/>
            <a:ext cx="1252728" cy="1645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E75A1516-DC4A-4273-0349-C9C70247C3B1}"/>
              </a:ext>
            </a:extLst>
          </p:cNvPr>
          <p:cNvSpPr/>
          <p:nvPr/>
        </p:nvSpPr>
        <p:spPr>
          <a:xfrm>
            <a:off x="4974336" y="6492874"/>
            <a:ext cx="612648" cy="2645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80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8FF47-4307-9D4D-CE14-A08F4D1E7918}"/>
              </a:ext>
            </a:extLst>
          </p:cNvPr>
          <p:cNvSpPr>
            <a:spLocks noGrp="1"/>
          </p:cNvSpPr>
          <p:nvPr>
            <p:ph type="title"/>
          </p:nvPr>
        </p:nvSpPr>
        <p:spPr>
          <a:xfrm>
            <a:off x="1268960" y="352668"/>
            <a:ext cx="10044023" cy="877729"/>
          </a:xfrm>
        </p:spPr>
        <p:txBody>
          <a:bodyPr anchor="ctr">
            <a:normAutofit/>
          </a:bodyPr>
          <a:lstStyle/>
          <a:p>
            <a:r>
              <a:rPr lang="en-US" sz="4000" b="1" i="0" dirty="0">
                <a:solidFill>
                  <a:srgbClr val="FFFFFF"/>
                </a:solidFill>
                <a:effectLst/>
                <a:latin typeface="Söhne"/>
              </a:rPr>
              <a:t>Step 3: Managing Raw Data with DAX</a:t>
            </a:r>
            <a:endParaRPr lang="en-US" sz="4000" dirty="0">
              <a:solidFill>
                <a:srgbClr val="FFFFFF"/>
              </a:solidFill>
            </a:endParaRPr>
          </a:p>
        </p:txBody>
      </p:sp>
      <p:pic>
        <p:nvPicPr>
          <p:cNvPr id="4" name="Imagen 3">
            <a:extLst>
              <a:ext uri="{FF2B5EF4-FFF2-40B4-BE49-F238E27FC236}">
                <a16:creationId xmlns:a16="http://schemas.microsoft.com/office/drawing/2014/main" id="{5FD30AF5-FEA0-FEC7-FACB-BB42DC85CFF4}"/>
              </a:ext>
            </a:extLst>
          </p:cNvPr>
          <p:cNvPicPr>
            <a:picLocks noChangeAspect="1"/>
          </p:cNvPicPr>
          <p:nvPr/>
        </p:nvPicPr>
        <p:blipFill>
          <a:blip r:embed="rId2"/>
          <a:stretch>
            <a:fillRect/>
          </a:stretch>
        </p:blipFill>
        <p:spPr>
          <a:xfrm>
            <a:off x="176346" y="1583065"/>
            <a:ext cx="8692200" cy="5192197"/>
          </a:xfrm>
          <a:prstGeom prst="rect">
            <a:avLst/>
          </a:prstGeom>
        </p:spPr>
      </p:pic>
      <p:sp>
        <p:nvSpPr>
          <p:cNvPr id="5" name="Content Placeholder 2">
            <a:extLst>
              <a:ext uri="{FF2B5EF4-FFF2-40B4-BE49-F238E27FC236}">
                <a16:creationId xmlns:a16="http://schemas.microsoft.com/office/drawing/2014/main" id="{F9F55E97-8335-4A76-4214-C6C2A87D28BF}"/>
              </a:ext>
            </a:extLst>
          </p:cNvPr>
          <p:cNvSpPr>
            <a:spLocks noGrp="1"/>
          </p:cNvSpPr>
          <p:nvPr>
            <p:ph idx="1"/>
          </p:nvPr>
        </p:nvSpPr>
        <p:spPr>
          <a:xfrm>
            <a:off x="9044892" y="2508152"/>
            <a:ext cx="3099943" cy="2900051"/>
          </a:xfrm>
        </p:spPr>
        <p:txBody>
          <a:bodyPr anchor="t">
            <a:normAutofit/>
          </a:bodyPr>
          <a:lstStyle/>
          <a:p>
            <a:pPr marL="0" indent="0">
              <a:buNone/>
            </a:pPr>
            <a:r>
              <a:rPr lang="en-US" sz="2000" b="0" i="1" dirty="0">
                <a:effectLst/>
                <a:latin typeface="Söhne"/>
              </a:rPr>
              <a:t>After getting </a:t>
            </a:r>
            <a:r>
              <a:rPr lang="en-US" sz="2000" i="1" dirty="0">
                <a:latin typeface="Söhne"/>
              </a:rPr>
              <a:t>data from source:</a:t>
            </a:r>
          </a:p>
          <a:p>
            <a:pPr marL="0" indent="0">
              <a:buNone/>
            </a:pPr>
            <a:r>
              <a:rPr lang="en-US" sz="2000" i="1" dirty="0">
                <a:latin typeface="Söhne"/>
              </a:rPr>
              <a:t>-</a:t>
            </a:r>
            <a:r>
              <a:rPr lang="en-US" sz="2000" i="1" dirty="0" err="1">
                <a:latin typeface="Söhne"/>
              </a:rPr>
              <a:t>Analize</a:t>
            </a:r>
            <a:r>
              <a:rPr lang="en-US" sz="2000" i="1" dirty="0">
                <a:latin typeface="Söhne"/>
              </a:rPr>
              <a:t> filters to find NA or blanks values to delete columns or replace values.</a:t>
            </a:r>
          </a:p>
          <a:p>
            <a:pPr marL="0" indent="0">
              <a:buNone/>
            </a:pPr>
            <a:r>
              <a:rPr lang="en-US" sz="2000" i="1" dirty="0">
                <a:latin typeface="Söhne"/>
              </a:rPr>
              <a:t>-Once all data checked (depending on case more Datasets added), click the Close and apply button.</a:t>
            </a:r>
          </a:p>
        </p:txBody>
      </p:sp>
      <p:sp>
        <p:nvSpPr>
          <p:cNvPr id="3" name="Rectángulo 2">
            <a:extLst>
              <a:ext uri="{FF2B5EF4-FFF2-40B4-BE49-F238E27FC236}">
                <a16:creationId xmlns:a16="http://schemas.microsoft.com/office/drawing/2014/main" id="{858FF3F6-AB7C-5840-9058-7691A8DD2EA9}"/>
              </a:ext>
            </a:extLst>
          </p:cNvPr>
          <p:cNvSpPr/>
          <p:nvPr/>
        </p:nvSpPr>
        <p:spPr>
          <a:xfrm>
            <a:off x="176345" y="1846326"/>
            <a:ext cx="262567" cy="3573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70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8FF47-4307-9D4D-CE14-A08F4D1E7918}"/>
              </a:ext>
            </a:extLst>
          </p:cNvPr>
          <p:cNvSpPr>
            <a:spLocks noGrp="1"/>
          </p:cNvSpPr>
          <p:nvPr>
            <p:ph type="title"/>
          </p:nvPr>
        </p:nvSpPr>
        <p:spPr>
          <a:xfrm>
            <a:off x="1371597" y="348865"/>
            <a:ext cx="10044023" cy="877729"/>
          </a:xfrm>
        </p:spPr>
        <p:txBody>
          <a:bodyPr anchor="ctr">
            <a:normAutofit/>
          </a:bodyPr>
          <a:lstStyle/>
          <a:p>
            <a:r>
              <a:rPr lang="en-US" sz="4000" b="1" i="0" dirty="0">
                <a:solidFill>
                  <a:srgbClr val="FFFFFF"/>
                </a:solidFill>
                <a:effectLst/>
                <a:latin typeface="Söhne"/>
              </a:rPr>
              <a:t>Step 3: Managing Raw Data with DAX</a:t>
            </a:r>
            <a:endParaRPr lang="en-US" sz="4000" dirty="0">
              <a:solidFill>
                <a:srgbClr val="FFFFFF"/>
              </a:solidFill>
            </a:endParaRPr>
          </a:p>
        </p:txBody>
      </p:sp>
      <p:graphicFrame>
        <p:nvGraphicFramePr>
          <p:cNvPr id="37" name="Content Placeholder 3">
            <a:extLst>
              <a:ext uri="{FF2B5EF4-FFF2-40B4-BE49-F238E27FC236}">
                <a16:creationId xmlns:a16="http://schemas.microsoft.com/office/drawing/2014/main" id="{FA22E973-0420-1082-7951-15BC2DD2FB9D}"/>
              </a:ext>
            </a:extLst>
          </p:cNvPr>
          <p:cNvGraphicFramePr>
            <a:graphicFrameLocks noGrp="1"/>
          </p:cNvGraphicFramePr>
          <p:nvPr>
            <p:ph idx="1"/>
            <p:extLst>
              <p:ext uri="{D42A27DB-BD31-4B8C-83A1-F6EECF244321}">
                <p14:modId xmlns:p14="http://schemas.microsoft.com/office/powerpoint/2010/main" val="2517765186"/>
              </p:ext>
            </p:extLst>
          </p:nvPr>
        </p:nvGraphicFramePr>
        <p:xfrm>
          <a:off x="644056" y="1483566"/>
          <a:ext cx="11056532" cy="5187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5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TotalTime>
  <Words>815</Words>
  <Application>Microsoft Office PowerPoint</Application>
  <PresentationFormat>Panorámica</PresentationFormat>
  <Paragraphs>67</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Söhne</vt:lpstr>
      <vt:lpstr>Office Theme</vt:lpstr>
      <vt:lpstr>Presentación de PowerPoint</vt:lpstr>
      <vt:lpstr>What is Power BI?</vt:lpstr>
      <vt:lpstr>What does Power BI do?</vt:lpstr>
      <vt:lpstr>Step 1 - Connect Data</vt:lpstr>
      <vt:lpstr>Step 1 - Connect Data</vt:lpstr>
      <vt:lpstr>Step 2: Access the Query Editor</vt:lpstr>
      <vt:lpstr>Step 2: Access the Query Editor</vt:lpstr>
      <vt:lpstr>Step 3: Managing Raw Data with DAX</vt:lpstr>
      <vt:lpstr>Step 3: Managing Raw Data with DAX</vt:lpstr>
      <vt:lpstr> Step 4: Creating Relationships Between Queries: </vt:lpstr>
      <vt:lpstr> Step 4: Creating Relationships Between Queries: </vt:lpstr>
      <vt:lpstr>Step 4.5 - Recommendations</vt:lpstr>
      <vt:lpstr>Step 5 – Report and Filters</vt:lpstr>
      <vt:lpstr>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Emily Zavala</dc:creator>
  <cp:lastModifiedBy>Lex Miguel Brunett Chavez</cp:lastModifiedBy>
  <cp:revision>3</cp:revision>
  <dcterms:created xsi:type="dcterms:W3CDTF">2023-11-28T19:34:44Z</dcterms:created>
  <dcterms:modified xsi:type="dcterms:W3CDTF">2023-11-28T22:30:38Z</dcterms:modified>
</cp:coreProperties>
</file>