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91" r:id="rId3"/>
    <p:sldId id="271" r:id="rId4"/>
    <p:sldId id="272" r:id="rId5"/>
    <p:sldId id="273" r:id="rId6"/>
    <p:sldId id="290" r:id="rId7"/>
    <p:sldId id="257" r:id="rId8"/>
    <p:sldId id="261" r:id="rId9"/>
    <p:sldId id="258" r:id="rId10"/>
    <p:sldId id="259" r:id="rId11"/>
    <p:sldId id="262" r:id="rId12"/>
    <p:sldId id="263" r:id="rId13"/>
    <p:sldId id="265" r:id="rId14"/>
    <p:sldId id="266" r:id="rId15"/>
    <p:sldId id="289" r:id="rId16"/>
    <p:sldId id="275" r:id="rId17"/>
    <p:sldId id="276" r:id="rId18"/>
    <p:sldId id="277" r:id="rId19"/>
    <p:sldId id="286" r:id="rId20"/>
    <p:sldId id="278" r:id="rId21"/>
    <p:sldId id="279" r:id="rId22"/>
    <p:sldId id="280" r:id="rId23"/>
    <p:sldId id="281" r:id="rId24"/>
    <p:sldId id="282" r:id="rId25"/>
    <p:sldId id="283" r:id="rId26"/>
    <p:sldId id="288" r:id="rId27"/>
    <p:sldId id="292" r:id="rId28"/>
    <p:sldId id="293" r:id="rId29"/>
    <p:sldId id="295" r:id="rId30"/>
    <p:sldId id="298" r:id="rId31"/>
    <p:sldId id="305" r:id="rId32"/>
    <p:sldId id="299" r:id="rId33"/>
    <p:sldId id="294" r:id="rId34"/>
    <p:sldId id="300" r:id="rId35"/>
    <p:sldId id="301" r:id="rId36"/>
    <p:sldId id="306" r:id="rId37"/>
    <p:sldId id="303" r:id="rId38"/>
    <p:sldId id="296" r:id="rId39"/>
    <p:sldId id="307" r:id="rId40"/>
    <p:sldId id="297" r:id="rId41"/>
    <p:sldId id="309" r:id="rId42"/>
    <p:sldId id="308" r:id="rId43"/>
    <p:sldId id="310" r:id="rId44"/>
    <p:sldId id="285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3B2249-FA06-404E-984C-EC4894032787}" type="datetimeFigureOut">
              <a:rPr lang="fr-FR" smtClean="0"/>
              <a:pPr/>
              <a:t>20/02/2012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48041B-8A0A-4525-ABF6-40F4662481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>
    <p:pull dir="l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ad.univ-angers.fr/~jaspard/Page2/BIOINFORMATIQUE/7ModuleBioInfoJMGE/99Matrice/1Matrice.htm" TargetMode="External"/><Relationship Id="rId2" Type="http://schemas.openxmlformats.org/officeDocument/2006/relationships/hyperlink" Target="http://ead.univ-angers.fr/~jaspard/Page2/BIOINFORMATIQUE/7ModuleBioInfoJMGE/9AlgoProgramme/1ProgAlgo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60163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dirty="0" err="1" smtClean="0">
                <a:solidFill>
                  <a:srgbClr val="00B050"/>
                </a:solidFill>
              </a:rPr>
              <a:t>Using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video</a:t>
            </a:r>
            <a:r>
              <a:rPr lang="fr-FR" dirty="0" smtClean="0">
                <a:solidFill>
                  <a:srgbClr val="00B050"/>
                </a:solidFill>
              </a:rPr>
              <a:t>-</a:t>
            </a:r>
            <a:r>
              <a:rPr lang="fr-FR" dirty="0" err="1" smtClean="0">
                <a:solidFill>
                  <a:srgbClr val="00B050"/>
                </a:solidFill>
              </a:rPr>
              <a:t>oriented</a:t>
            </a:r>
            <a:r>
              <a:rPr lang="fr-FR" dirty="0" smtClean="0">
                <a:solidFill>
                  <a:srgbClr val="00B050"/>
                </a:solidFill>
              </a:rPr>
              <a:t> instructions to speed-up </a:t>
            </a:r>
            <a:r>
              <a:rPr lang="fr-FR" dirty="0" err="1" smtClean="0">
                <a:solidFill>
                  <a:srgbClr val="00B050"/>
                </a:solidFill>
              </a:rPr>
              <a:t>sequence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comparison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Wozniak’s</a:t>
            </a:r>
            <a:r>
              <a:rPr lang="fr-FR" dirty="0" smtClean="0">
                <a:solidFill>
                  <a:schemeClr val="tx1"/>
                </a:solidFill>
              </a:rPr>
              <a:t> article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fr-FR" b="1" dirty="0" smtClean="0"/>
              <a:t>           BLOSSUM</a:t>
            </a:r>
          </a:p>
          <a:p>
            <a:pPr lvl="1">
              <a:buNone/>
            </a:pPr>
            <a:endParaRPr lang="fr-FR" b="1" dirty="0" smtClean="0"/>
          </a:p>
          <a:p>
            <a:pPr lvl="1">
              <a:buNone/>
            </a:pPr>
            <a:r>
              <a:rPr lang="fr-FR" dirty="0" smtClean="0"/>
              <a:t>                                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fontAlgn="t"/>
            <a:endParaRPr lang="fr-FR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Example</a:t>
            </a:r>
            <a:r>
              <a:rPr lang="fr-FR" dirty="0" smtClean="0">
                <a:solidFill>
                  <a:schemeClr val="accent3"/>
                </a:solidFill>
              </a:rPr>
              <a:t> of substitution matrices (2)</a:t>
            </a:r>
            <a:endParaRPr lang="fr-FR" dirty="0"/>
          </a:p>
        </p:txBody>
      </p:sp>
      <p:pic>
        <p:nvPicPr>
          <p:cNvPr id="5" name="Image 4" descr="BLOSUM6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7686854" cy="4392488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1700" dirty="0" smtClean="0">
              <a:solidFill>
                <a:srgbClr val="00B050"/>
              </a:solidFill>
            </a:endParaRPr>
          </a:p>
          <a:p>
            <a:r>
              <a:rPr lang="en-US" u="sng" dirty="0" smtClean="0">
                <a:solidFill>
                  <a:srgbClr val="002060"/>
                </a:solidFill>
              </a:rPr>
              <a:t>Basic algorithm :</a:t>
            </a:r>
          </a:p>
          <a:p>
            <a:endParaRPr lang="en-US" sz="1700" dirty="0" smtClean="0">
              <a:solidFill>
                <a:srgbClr val="00B050"/>
              </a:solidFill>
            </a:endParaRPr>
          </a:p>
          <a:p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nogap</a:t>
            </a:r>
            <a:r>
              <a:rPr lang="en-US" sz="1700" dirty="0" smtClean="0"/>
              <a:t>[MAX_A] , </a:t>
            </a:r>
            <a:r>
              <a:rPr lang="en-US" sz="1700" dirty="0" err="1" smtClean="0"/>
              <a:t>b_gap</a:t>
            </a:r>
            <a:r>
              <a:rPr lang="en-US" sz="1700" dirty="0" smtClean="0"/>
              <a:t>[MAX_A] ;	</a:t>
            </a:r>
            <a:endParaRPr lang="fr-FR" sz="1700" dirty="0" smtClean="0"/>
          </a:p>
          <a:p>
            <a:r>
              <a:rPr lang="en-US" sz="1700" dirty="0" smtClean="0"/>
              <a:t> </a:t>
            </a:r>
            <a:endParaRPr lang="fr-FR" sz="1700" dirty="0" smtClean="0"/>
          </a:p>
          <a:p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 err="1" smtClean="0">
                <a:solidFill>
                  <a:srgbClr val="0070C0"/>
                </a:solidFill>
              </a:rPr>
              <a:t>sw</a:t>
            </a:r>
            <a:r>
              <a:rPr lang="en-US" sz="1700" dirty="0" smtClean="0"/>
              <a:t>(</a:t>
            </a:r>
            <a:r>
              <a:rPr lang="en-US" sz="1700" dirty="0" smtClean="0">
                <a:solidFill>
                  <a:srgbClr val="00B050"/>
                </a:solidFill>
              </a:rPr>
              <a:t>char</a:t>
            </a:r>
            <a:r>
              <a:rPr lang="en-US" sz="1700" dirty="0" smtClean="0"/>
              <a:t> *</a:t>
            </a:r>
            <a:r>
              <a:rPr lang="en-US" sz="1700" dirty="0" err="1" smtClean="0"/>
              <a:t>seqA</a:t>
            </a:r>
            <a:r>
              <a:rPr lang="en-US" sz="1700" dirty="0" smtClean="0"/>
              <a:t>, </a:t>
            </a:r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lena</a:t>
            </a:r>
            <a:r>
              <a:rPr lang="en-US" sz="1700" dirty="0" smtClean="0"/>
              <a:t>, </a:t>
            </a:r>
            <a:r>
              <a:rPr lang="en-US" sz="1700" dirty="0" smtClean="0">
                <a:solidFill>
                  <a:srgbClr val="00B050"/>
                </a:solidFill>
              </a:rPr>
              <a:t>char</a:t>
            </a:r>
            <a:r>
              <a:rPr lang="en-US" sz="1700" dirty="0" smtClean="0"/>
              <a:t> *</a:t>
            </a:r>
            <a:r>
              <a:rPr lang="en-US" sz="1700" dirty="0" err="1" smtClean="0"/>
              <a:t>seqB</a:t>
            </a:r>
            <a:r>
              <a:rPr lang="en-US" sz="1700" dirty="0" smtClean="0"/>
              <a:t>, </a:t>
            </a:r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lenb</a:t>
            </a:r>
            <a:r>
              <a:rPr lang="en-US" sz="1700" dirty="0" smtClean="0"/>
              <a:t>,</a:t>
            </a:r>
            <a:endParaRPr lang="fr-FR" sz="1700" dirty="0" smtClean="0"/>
          </a:p>
          <a:p>
            <a:r>
              <a:rPr lang="en-US" sz="1700" dirty="0" smtClean="0">
                <a:solidFill>
                  <a:srgbClr val="00B050"/>
                </a:solidFill>
              </a:rPr>
              <a:t>           </a:t>
            </a:r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gap_open</a:t>
            </a:r>
            <a:r>
              <a:rPr lang="en-US" sz="1700" dirty="0" smtClean="0"/>
              <a:t>, </a:t>
            </a:r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gap_ext</a:t>
            </a:r>
            <a:r>
              <a:rPr lang="en-US" sz="1700" dirty="0" smtClean="0"/>
              <a:t>, </a:t>
            </a:r>
            <a:r>
              <a:rPr lang="en-US" sz="1700" dirty="0" smtClean="0">
                <a:solidFill>
                  <a:srgbClr val="00B050"/>
                </a:solidFill>
              </a:rPr>
              <a:t>SCORING_MATRIX_TYPE</a:t>
            </a:r>
            <a:r>
              <a:rPr lang="en-US" sz="1700" dirty="0" smtClean="0"/>
              <a:t> matrix)</a:t>
            </a:r>
            <a:endParaRPr lang="fr-FR" sz="1700" dirty="0" smtClean="0"/>
          </a:p>
          <a:p>
            <a:r>
              <a:rPr lang="en-US" sz="1700" dirty="0" smtClean="0"/>
              <a:t>{   </a:t>
            </a:r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 , j ;</a:t>
            </a:r>
            <a:endParaRPr lang="fr-FR" sz="1700" dirty="0" smtClean="0"/>
          </a:p>
          <a:p>
            <a:r>
              <a:rPr lang="en-US" sz="1700" dirty="0" smtClean="0"/>
              <a:t>    </a:t>
            </a:r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last_nogap</a:t>
            </a:r>
            <a:r>
              <a:rPr lang="en-US" sz="1700" dirty="0" smtClean="0"/>
              <a:t>, </a:t>
            </a:r>
            <a:r>
              <a:rPr lang="en-US" sz="1700" dirty="0" err="1" smtClean="0"/>
              <a:t>prev_nogap</a:t>
            </a:r>
            <a:r>
              <a:rPr lang="en-US" sz="1700" dirty="0" smtClean="0"/>
              <a:t>;</a:t>
            </a:r>
            <a:endParaRPr lang="fr-FR" sz="1700" dirty="0" smtClean="0"/>
          </a:p>
          <a:p>
            <a:r>
              <a:rPr lang="fr-FR" sz="1700" dirty="0" smtClean="0"/>
              <a:t>    </a:t>
            </a:r>
            <a:r>
              <a:rPr lang="fr-FR" sz="1700" dirty="0" err="1" smtClean="0">
                <a:solidFill>
                  <a:srgbClr val="00B050"/>
                </a:solidFill>
              </a:rPr>
              <a:t>int</a:t>
            </a:r>
            <a:r>
              <a:rPr lang="fr-FR" sz="1700" dirty="0" smtClean="0"/>
              <a:t> score = 0;</a:t>
            </a:r>
          </a:p>
          <a:p>
            <a:r>
              <a:rPr lang="fr-FR" sz="1700" dirty="0" smtClean="0"/>
              <a:t>    </a:t>
            </a:r>
            <a:r>
              <a:rPr lang="fr-FR" sz="1700" dirty="0" err="1" smtClean="0">
                <a:solidFill>
                  <a:srgbClr val="0070C0"/>
                </a:solidFill>
              </a:rPr>
              <a:t>init_vect</a:t>
            </a:r>
            <a:r>
              <a:rPr lang="fr-FR" sz="1700" dirty="0" smtClean="0"/>
              <a:t>(</a:t>
            </a:r>
            <a:r>
              <a:rPr lang="fr-FR" sz="1700" dirty="0" err="1" smtClean="0"/>
              <a:t>lena</a:t>
            </a:r>
            <a:r>
              <a:rPr lang="fr-FR" sz="1700" dirty="0" smtClean="0"/>
              <a:t>, </a:t>
            </a:r>
            <a:r>
              <a:rPr lang="fr-FR" sz="1700" dirty="0" err="1" smtClean="0"/>
              <a:t>nogap</a:t>
            </a:r>
            <a:r>
              <a:rPr lang="fr-FR" sz="1700" dirty="0" smtClean="0"/>
              <a:t>, 0);</a:t>
            </a:r>
          </a:p>
          <a:p>
            <a:r>
              <a:rPr lang="en-US" sz="1700" dirty="0" smtClean="0">
                <a:solidFill>
                  <a:srgbClr val="0070C0"/>
                </a:solidFill>
              </a:rPr>
              <a:t>    </a:t>
            </a:r>
            <a:r>
              <a:rPr lang="en-US" sz="1700" dirty="0" err="1" smtClean="0">
                <a:solidFill>
                  <a:srgbClr val="0070C0"/>
                </a:solidFill>
              </a:rPr>
              <a:t>init_vect</a:t>
            </a:r>
            <a:r>
              <a:rPr lang="en-US" sz="1700" dirty="0" smtClean="0"/>
              <a:t>(</a:t>
            </a:r>
            <a:r>
              <a:rPr lang="en-US" sz="1700" dirty="0" err="1" smtClean="0"/>
              <a:t>lena</a:t>
            </a:r>
            <a:r>
              <a:rPr lang="en-US" sz="1700" dirty="0" smtClean="0"/>
              <a:t>, </a:t>
            </a:r>
            <a:r>
              <a:rPr lang="en-US" sz="1700" dirty="0" err="1" smtClean="0"/>
              <a:t>b_gap</a:t>
            </a:r>
            <a:r>
              <a:rPr lang="en-US" sz="1700" dirty="0" smtClean="0"/>
              <a:t>, - </a:t>
            </a:r>
            <a:r>
              <a:rPr lang="en-US" sz="1700" dirty="0" err="1" smtClean="0"/>
              <a:t>gap.open</a:t>
            </a:r>
            <a:r>
              <a:rPr lang="en-US" sz="1700" dirty="0" smtClean="0"/>
              <a:t>);</a:t>
            </a:r>
            <a:endParaRPr lang="fr-FR" sz="1700" dirty="0" smtClean="0"/>
          </a:p>
          <a:p>
            <a:endParaRPr lang="fr-FR" dirty="0" smtClean="0"/>
          </a:p>
          <a:p>
            <a:pPr algn="r">
              <a:buNone/>
            </a:pPr>
            <a:r>
              <a:rPr lang="fr-FR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(suite </a:t>
            </a:r>
            <a:r>
              <a:rPr lang="fr-FR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fr-FR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page)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Smith-Waterman affine </a:t>
            </a:r>
            <a:r>
              <a:rPr lang="fr-FR" dirty="0" err="1" smtClean="0">
                <a:solidFill>
                  <a:schemeClr val="accent3"/>
                </a:solidFill>
              </a:rPr>
              <a:t>scoring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algorithm</a:t>
            </a:r>
            <a:r>
              <a:rPr lang="fr-FR" dirty="0" smtClean="0">
                <a:solidFill>
                  <a:schemeClr val="accent3"/>
                </a:solidFill>
              </a:rPr>
              <a:t> (1)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5184576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lenb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  <a:endParaRPr lang="fr-FR" dirty="0" smtClean="0"/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a_gap</a:t>
            </a:r>
            <a:r>
              <a:rPr lang="en-US" dirty="0" smtClean="0"/>
              <a:t>;</a:t>
            </a:r>
            <a:endParaRPr lang="fr-FR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last_nogap</a:t>
            </a:r>
            <a:r>
              <a:rPr lang="en-US" dirty="0" smtClean="0"/>
              <a:t> = </a:t>
            </a:r>
            <a:r>
              <a:rPr lang="en-US" dirty="0" err="1" smtClean="0"/>
              <a:t>prev_nogap</a:t>
            </a:r>
            <a:r>
              <a:rPr lang="en-US" dirty="0" smtClean="0"/>
              <a:t> = 0;</a:t>
            </a:r>
            <a:endParaRPr lang="fr-FR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a_gap</a:t>
            </a:r>
            <a:r>
              <a:rPr lang="en-US" dirty="0" smtClean="0"/>
              <a:t> = - </a:t>
            </a:r>
            <a:r>
              <a:rPr lang="en-US" dirty="0" err="1" smtClean="0"/>
              <a:t>gap_open</a:t>
            </a:r>
            <a:r>
              <a:rPr lang="en-US" dirty="0" smtClean="0"/>
              <a:t>;</a:t>
            </a:r>
            <a:endParaRPr lang="fr-FR" dirty="0" smtClean="0"/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(j=0; j&lt;</a:t>
            </a:r>
            <a:r>
              <a:rPr lang="en-US" dirty="0" err="1" smtClean="0"/>
              <a:t>lena</a:t>
            </a:r>
            <a:r>
              <a:rPr lang="en-US" dirty="0" smtClean="0"/>
              <a:t>; ++j) {</a:t>
            </a:r>
            <a:endParaRPr lang="fr-FR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a_gap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70C0"/>
                </a:solidFill>
              </a:rPr>
              <a:t>MAX</a:t>
            </a:r>
            <a:r>
              <a:rPr lang="en-US" dirty="0" smtClean="0"/>
              <a:t>((</a:t>
            </a:r>
            <a:r>
              <a:rPr lang="en-US" dirty="0" err="1" smtClean="0"/>
              <a:t>last_nogap</a:t>
            </a:r>
            <a:r>
              <a:rPr lang="en-US" dirty="0" smtClean="0"/>
              <a:t> – </a:t>
            </a:r>
            <a:r>
              <a:rPr lang="en-US" dirty="0" err="1" smtClean="0"/>
              <a:t>gap_open</a:t>
            </a:r>
            <a:r>
              <a:rPr lang="en-US" dirty="0" smtClean="0"/>
              <a:t> – </a:t>
            </a:r>
            <a:r>
              <a:rPr lang="en-US" dirty="0" err="1" smtClean="0"/>
              <a:t>gap_ext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                                    (</a:t>
            </a:r>
            <a:r>
              <a:rPr lang="en-US" dirty="0" err="1" smtClean="0"/>
              <a:t>a_gap</a:t>
            </a:r>
            <a:r>
              <a:rPr lang="en-US" dirty="0" smtClean="0"/>
              <a:t> – </a:t>
            </a:r>
            <a:r>
              <a:rPr lang="en-US" dirty="0" err="1" smtClean="0"/>
              <a:t>gap_ext</a:t>
            </a:r>
            <a:r>
              <a:rPr lang="en-US" dirty="0" smtClean="0"/>
              <a:t>));</a:t>
            </a:r>
            <a:endParaRPr lang="fr-FR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b_gap</a:t>
            </a:r>
            <a:r>
              <a:rPr lang="en-US" dirty="0" smtClean="0"/>
              <a:t>[j] = </a:t>
            </a:r>
            <a:r>
              <a:rPr lang="en-US" dirty="0" smtClean="0">
                <a:solidFill>
                  <a:srgbClr val="0070C0"/>
                </a:solidFill>
              </a:rPr>
              <a:t>MAX</a:t>
            </a:r>
            <a:r>
              <a:rPr lang="en-US" dirty="0" smtClean="0"/>
              <a:t>((</a:t>
            </a:r>
            <a:r>
              <a:rPr lang="en-US" dirty="0" err="1" smtClean="0"/>
              <a:t>nogap</a:t>
            </a:r>
            <a:r>
              <a:rPr lang="en-US" dirty="0" smtClean="0"/>
              <a:t>[j] – </a:t>
            </a:r>
            <a:r>
              <a:rPr lang="en-US" dirty="0" err="1" smtClean="0"/>
              <a:t>gap_open</a:t>
            </a:r>
            <a:r>
              <a:rPr lang="en-US" dirty="0" smtClean="0"/>
              <a:t> – </a:t>
            </a:r>
            <a:r>
              <a:rPr lang="en-US" dirty="0" err="1" smtClean="0"/>
              <a:t>gap_ext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                                       (</a:t>
            </a:r>
            <a:r>
              <a:rPr lang="en-US" dirty="0" err="1" smtClean="0"/>
              <a:t>b_gap</a:t>
            </a:r>
            <a:r>
              <a:rPr lang="en-US" dirty="0" smtClean="0"/>
              <a:t>[j] – </a:t>
            </a:r>
            <a:r>
              <a:rPr lang="en-US" dirty="0" err="1" smtClean="0"/>
              <a:t>gap_ext</a:t>
            </a:r>
            <a:r>
              <a:rPr lang="en-US" dirty="0" smtClean="0"/>
              <a:t>));</a:t>
            </a:r>
            <a:endParaRPr lang="fr-FR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last_nogap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70C0"/>
                </a:solidFill>
              </a:rPr>
              <a:t>MAX</a:t>
            </a:r>
            <a:r>
              <a:rPr lang="en-US" dirty="0" smtClean="0"/>
              <a:t>((</a:t>
            </a:r>
            <a:r>
              <a:rPr lang="en-US" dirty="0" err="1" smtClean="0"/>
              <a:t>prev_nogap</a:t>
            </a:r>
            <a:r>
              <a:rPr lang="en-US" dirty="0" smtClean="0"/>
              <a:t> + matrix[</a:t>
            </a:r>
            <a:r>
              <a:rPr lang="en-US" dirty="0" err="1" smtClean="0"/>
              <a:t>seqA</a:t>
            </a:r>
            <a:r>
              <a:rPr lang="en-US" dirty="0" smtClean="0"/>
              <a:t>[j]][</a:t>
            </a:r>
            <a:r>
              <a:rPr lang="en-US" dirty="0" err="1" smtClean="0"/>
              <a:t>seqB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]]) , 0);</a:t>
            </a:r>
            <a:endParaRPr lang="fr-FR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last_nogap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70C0"/>
                </a:solidFill>
              </a:rPr>
              <a:t>MAX</a:t>
            </a:r>
            <a:r>
              <a:rPr lang="en-US" dirty="0" smtClean="0"/>
              <a:t>(</a:t>
            </a:r>
            <a:r>
              <a:rPr lang="en-US" dirty="0" err="1" smtClean="0"/>
              <a:t>last_nogap</a:t>
            </a:r>
            <a:r>
              <a:rPr lang="en-US" dirty="0" smtClean="0"/>
              <a:t>, </a:t>
            </a:r>
            <a:r>
              <a:rPr lang="en-US" dirty="0" err="1" smtClean="0"/>
              <a:t>a_gap</a:t>
            </a:r>
            <a:r>
              <a:rPr lang="en-US" dirty="0" smtClean="0"/>
              <a:t>);</a:t>
            </a:r>
            <a:endParaRPr lang="fr-FR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last_nogap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70C0"/>
                </a:solidFill>
              </a:rPr>
              <a:t>MAX</a:t>
            </a:r>
            <a:r>
              <a:rPr lang="en-US" dirty="0" smtClean="0"/>
              <a:t>(</a:t>
            </a:r>
            <a:r>
              <a:rPr lang="en-US" dirty="0" err="1" smtClean="0"/>
              <a:t>last_nogap</a:t>
            </a:r>
            <a:r>
              <a:rPr lang="en-US" dirty="0" smtClean="0"/>
              <a:t>, </a:t>
            </a:r>
            <a:r>
              <a:rPr lang="en-US" dirty="0" err="1" smtClean="0"/>
              <a:t>b_gap</a:t>
            </a:r>
            <a:r>
              <a:rPr lang="en-US" dirty="0" smtClean="0"/>
              <a:t>[j]);</a:t>
            </a:r>
            <a:endParaRPr lang="fr-FR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prev_nogap</a:t>
            </a:r>
            <a:r>
              <a:rPr lang="en-US" dirty="0" smtClean="0"/>
              <a:t> = </a:t>
            </a:r>
            <a:r>
              <a:rPr lang="en-US" dirty="0" err="1" smtClean="0"/>
              <a:t>nogap</a:t>
            </a:r>
            <a:r>
              <a:rPr lang="en-US" dirty="0" smtClean="0"/>
              <a:t>[j];</a:t>
            </a:r>
            <a:endParaRPr lang="fr-FR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nogap</a:t>
            </a:r>
            <a:r>
              <a:rPr lang="en-US" dirty="0" smtClean="0"/>
              <a:t>[j] = </a:t>
            </a:r>
            <a:r>
              <a:rPr lang="en-US" dirty="0" err="1" smtClean="0"/>
              <a:t>last_nogap</a:t>
            </a:r>
            <a:r>
              <a:rPr lang="en-US" dirty="0" smtClean="0"/>
              <a:t>;</a:t>
            </a:r>
            <a:endParaRPr lang="fr-FR" dirty="0" smtClean="0"/>
          </a:p>
          <a:p>
            <a:r>
              <a:rPr lang="fr-FR" dirty="0" smtClean="0"/>
              <a:t>            score = </a:t>
            </a:r>
            <a:r>
              <a:rPr lang="fr-FR" dirty="0" smtClean="0">
                <a:solidFill>
                  <a:srgbClr val="0070C0"/>
                </a:solidFill>
              </a:rPr>
              <a:t>MAX(</a:t>
            </a:r>
            <a:r>
              <a:rPr lang="fr-FR" dirty="0" smtClean="0"/>
              <a:t>score, </a:t>
            </a:r>
            <a:r>
              <a:rPr lang="fr-FR" dirty="0" err="1" smtClean="0"/>
              <a:t>last_nogap</a:t>
            </a:r>
            <a:r>
              <a:rPr lang="fr-FR" dirty="0" smtClean="0"/>
              <a:t>); }}</a:t>
            </a:r>
          </a:p>
          <a:p>
            <a:r>
              <a:rPr lang="fr-FR" dirty="0" smtClean="0"/>
              <a:t>    </a:t>
            </a:r>
            <a:r>
              <a:rPr lang="fr-FR" dirty="0" smtClean="0">
                <a:solidFill>
                  <a:srgbClr val="C00000"/>
                </a:solidFill>
              </a:rPr>
              <a:t>return</a:t>
            </a:r>
            <a:r>
              <a:rPr lang="fr-FR" dirty="0" smtClean="0"/>
              <a:t> score;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Smith-Waterman affine </a:t>
            </a:r>
            <a:r>
              <a:rPr lang="fr-FR" dirty="0" err="1" smtClean="0">
                <a:solidFill>
                  <a:schemeClr val="accent3"/>
                </a:solidFill>
              </a:rPr>
              <a:t>scoring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algorithm</a:t>
            </a:r>
            <a:r>
              <a:rPr lang="fr-FR" dirty="0" smtClean="0">
                <a:solidFill>
                  <a:schemeClr val="accent3"/>
                </a:solidFill>
              </a:rPr>
              <a:t> (2)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 lnSpcReduction="10000"/>
          </a:bodyPr>
          <a:lstStyle/>
          <a:p>
            <a:endParaRPr lang="fr-FR" u="sng" dirty="0" smtClean="0">
              <a:solidFill>
                <a:srgbClr val="002060"/>
              </a:solidFill>
            </a:endParaRPr>
          </a:p>
          <a:p>
            <a:r>
              <a:rPr lang="fr-FR" u="sng" dirty="0" smtClean="0">
                <a:solidFill>
                  <a:srgbClr val="002060"/>
                </a:solidFill>
              </a:rPr>
              <a:t>Notations </a:t>
            </a:r>
            <a:r>
              <a:rPr lang="fr-FR" u="sng" dirty="0" err="1" smtClean="0">
                <a:solidFill>
                  <a:srgbClr val="002060"/>
                </a:solidFill>
              </a:rPr>
              <a:t>used</a:t>
            </a:r>
            <a:r>
              <a:rPr lang="fr-FR" u="sng" dirty="0" smtClean="0">
                <a:solidFill>
                  <a:srgbClr val="002060"/>
                </a:solidFill>
              </a:rPr>
              <a:t> in the program :</a:t>
            </a:r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matrix</a:t>
            </a:r>
            <a:r>
              <a:rPr lang="fr-FR" dirty="0" smtClean="0"/>
              <a:t> ~ s</a:t>
            </a:r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gap_open</a:t>
            </a:r>
            <a:r>
              <a:rPr lang="fr-FR" dirty="0" smtClean="0"/>
              <a:t> ~ d, </a:t>
            </a:r>
            <a:r>
              <a:rPr lang="fr-FR" dirty="0" err="1" smtClean="0"/>
              <a:t>gap_ext</a:t>
            </a:r>
            <a:r>
              <a:rPr lang="fr-FR" dirty="0" smtClean="0"/>
              <a:t> ~ e</a:t>
            </a:r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no_gap</a:t>
            </a:r>
            <a:r>
              <a:rPr lang="fr-FR" dirty="0" smtClean="0"/>
              <a:t> ~ match or </a:t>
            </a:r>
            <a:r>
              <a:rPr lang="fr-FR" dirty="0" err="1" smtClean="0"/>
              <a:t>mismatch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a_gap</a:t>
            </a:r>
            <a:r>
              <a:rPr lang="fr-FR" dirty="0" smtClean="0"/>
              <a:t> ~ s(xi,-) on </a:t>
            </a:r>
            <a:r>
              <a:rPr lang="fr-FR" dirty="0" err="1" smtClean="0"/>
              <a:t>seqA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b_gap</a:t>
            </a:r>
            <a:r>
              <a:rPr lang="fr-FR" dirty="0" smtClean="0"/>
              <a:t> ~ s(-,</a:t>
            </a:r>
            <a:r>
              <a:rPr lang="fr-FR" dirty="0" err="1" smtClean="0"/>
              <a:t>jy</a:t>
            </a:r>
            <a:r>
              <a:rPr lang="fr-FR" dirty="0" smtClean="0"/>
              <a:t>) on </a:t>
            </a:r>
            <a:r>
              <a:rPr lang="fr-FR" dirty="0" err="1" smtClean="0"/>
              <a:t>seqB</a:t>
            </a:r>
            <a:endParaRPr lang="fr-FR" dirty="0" smtClean="0"/>
          </a:p>
          <a:p>
            <a:pPr>
              <a:buNone/>
            </a:pPr>
            <a:endParaRPr lang="fr-FR" u="sng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>
                <a:solidFill>
                  <a:srgbClr val="FF0000"/>
                </a:solidFill>
              </a:rPr>
              <a:t>last_nogap</a:t>
            </a:r>
            <a:r>
              <a:rPr lang="fr-FR" dirty="0" smtClean="0">
                <a:solidFill>
                  <a:srgbClr val="FF0000"/>
                </a:solidFill>
              </a:rPr>
              <a:t> ~ F(</a:t>
            </a:r>
            <a:r>
              <a:rPr lang="fr-FR" dirty="0" err="1" smtClean="0">
                <a:solidFill>
                  <a:srgbClr val="FF0000"/>
                </a:solidFill>
              </a:rPr>
              <a:t>i,j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r>
              <a:rPr lang="fr-FR" dirty="0" smtClean="0"/>
              <a:t> in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r>
              <a:rPr lang="fr-FR" dirty="0" smtClean="0"/>
              <a:t> (max of 4 arguments)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Smith-Waterman affine </a:t>
            </a:r>
            <a:r>
              <a:rPr lang="fr-FR" dirty="0" err="1" smtClean="0">
                <a:solidFill>
                  <a:schemeClr val="accent3"/>
                </a:solidFill>
              </a:rPr>
              <a:t>scoring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algorithm</a:t>
            </a:r>
            <a:r>
              <a:rPr lang="fr-FR" dirty="0" smtClean="0">
                <a:solidFill>
                  <a:schemeClr val="accent3"/>
                </a:solidFill>
              </a:rPr>
              <a:t> (3)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481328"/>
            <a:ext cx="8496944" cy="4525963"/>
          </a:xfrm>
        </p:spPr>
        <p:txBody>
          <a:bodyPr/>
          <a:lstStyle/>
          <a:p>
            <a:r>
              <a:rPr lang="fr-FR" u="sng" dirty="0" smtClean="0">
                <a:solidFill>
                  <a:srgbClr val="002060"/>
                </a:solidFill>
              </a:rPr>
              <a:t>Horizontal, vertical and diagonal </a:t>
            </a:r>
            <a:r>
              <a:rPr lang="fr-FR" u="sng" dirty="0" err="1" smtClean="0">
                <a:solidFill>
                  <a:srgbClr val="002060"/>
                </a:solidFill>
              </a:rPr>
              <a:t>dependences</a:t>
            </a:r>
            <a:r>
              <a:rPr lang="fr-FR" u="sng" dirty="0" smtClean="0">
                <a:solidFill>
                  <a:srgbClr val="002060"/>
                </a:solidFill>
              </a:rPr>
              <a:t> :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Dependences</a:t>
            </a:r>
            <a:endParaRPr lang="fr-FR" dirty="0"/>
          </a:p>
        </p:txBody>
      </p:sp>
      <p:pic>
        <p:nvPicPr>
          <p:cNvPr id="4" name="Espace réservé du contenu 3" descr="data flow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492896"/>
            <a:ext cx="4096322" cy="3153215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458618"/>
          </a:xfr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7200" dirty="0" err="1" smtClean="0">
                <a:solidFill>
                  <a:schemeClr val="accent3"/>
                </a:solidFill>
              </a:rPr>
              <a:t>Parallelization</a:t>
            </a:r>
            <a:r>
              <a:rPr lang="fr-FR" sz="7200" dirty="0" smtClean="0">
                <a:solidFill>
                  <a:schemeClr val="accent3"/>
                </a:solidFill>
              </a:rPr>
              <a:t> </a:t>
            </a:r>
            <a:r>
              <a:rPr lang="fr-FR" sz="7200" dirty="0" err="1" smtClean="0">
                <a:solidFill>
                  <a:schemeClr val="accent3"/>
                </a:solidFill>
              </a:rPr>
              <a:t>with</a:t>
            </a:r>
            <a:r>
              <a:rPr lang="fr-FR" sz="7200" dirty="0" smtClean="0">
                <a:solidFill>
                  <a:schemeClr val="accent3"/>
                </a:solidFill>
              </a:rPr>
              <a:t> </a:t>
            </a:r>
            <a:r>
              <a:rPr lang="fr-FR" sz="7200" dirty="0" err="1" smtClean="0">
                <a:solidFill>
                  <a:schemeClr val="accent3"/>
                </a:solidFill>
              </a:rPr>
              <a:t>vectors</a:t>
            </a:r>
            <a:endParaRPr lang="fr-FR" sz="72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 smtClean="0">
                <a:solidFill>
                  <a:srgbClr val="002060"/>
                </a:solidFill>
              </a:rPr>
              <a:t>Why</a:t>
            </a:r>
            <a:r>
              <a:rPr lang="fr-FR" u="sng" dirty="0" smtClean="0">
                <a:solidFill>
                  <a:srgbClr val="002060"/>
                </a:solidFill>
              </a:rPr>
              <a:t> ?</a:t>
            </a:r>
          </a:p>
          <a:p>
            <a:pPr lvl="1"/>
            <a:r>
              <a:rPr lang="fr-FR" dirty="0" err="1" smtClean="0"/>
              <a:t>Growth</a:t>
            </a:r>
            <a:r>
              <a:rPr lang="fr-FR" dirty="0" smtClean="0"/>
              <a:t> of data-</a:t>
            </a:r>
            <a:r>
              <a:rPr lang="fr-FR" dirty="0" err="1" smtClean="0"/>
              <a:t>banks</a:t>
            </a:r>
            <a:r>
              <a:rPr lang="fr-FR" dirty="0" smtClean="0"/>
              <a:t> =&gt; </a:t>
            </a:r>
            <a:r>
              <a:rPr lang="fr-FR" dirty="0" err="1" smtClean="0"/>
              <a:t>hours</a:t>
            </a:r>
            <a:r>
              <a:rPr lang="fr-FR" dirty="0" smtClean="0"/>
              <a:t>/</a:t>
            </a:r>
            <a:r>
              <a:rPr lang="fr-FR" dirty="0" err="1" smtClean="0"/>
              <a:t>weeks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 </a:t>
            </a:r>
          </a:p>
          <a:p>
            <a:pPr lvl="1">
              <a:buNone/>
            </a:pPr>
            <a:r>
              <a:rPr lang="fr-FR" dirty="0" smtClean="0"/>
              <a:t>                                            </a:t>
            </a:r>
            <a:r>
              <a:rPr lang="fr-FR" dirty="0" err="1" smtClean="0"/>
              <a:t>only</a:t>
            </a:r>
            <a:r>
              <a:rPr lang="fr-FR" dirty="0" smtClean="0"/>
              <a:t> on one computer</a:t>
            </a:r>
            <a:endParaRPr lang="fr-FR" sz="1000" dirty="0" smtClean="0"/>
          </a:p>
          <a:p>
            <a:r>
              <a:rPr lang="fr-FR" u="sng" dirty="0" smtClean="0">
                <a:solidFill>
                  <a:srgbClr val="002060"/>
                </a:solidFill>
              </a:rPr>
              <a:t>How ?</a:t>
            </a:r>
          </a:p>
          <a:p>
            <a:pPr lvl="1"/>
            <a:r>
              <a:rPr lang="fr-FR" dirty="0" err="1" smtClean="0"/>
              <a:t>Multiprocessors</a:t>
            </a:r>
            <a:endParaRPr lang="fr-FR" dirty="0" smtClean="0"/>
          </a:p>
          <a:p>
            <a:pPr lvl="1"/>
            <a:r>
              <a:rPr lang="fr-FR" dirty="0" smtClean="0"/>
              <a:t>Clusters of </a:t>
            </a:r>
            <a:r>
              <a:rPr lang="fr-FR" dirty="0" err="1" smtClean="0"/>
              <a:t>workstations</a:t>
            </a:r>
            <a:r>
              <a:rPr lang="fr-FR" dirty="0" smtClean="0"/>
              <a:t> (computers)</a:t>
            </a:r>
          </a:p>
          <a:p>
            <a:pPr lvl="1"/>
            <a:endParaRPr lang="fr-FR" dirty="0" smtClean="0"/>
          </a:p>
          <a:p>
            <a:r>
              <a:rPr lang="fr-FR" u="sng" dirty="0" err="1" smtClean="0">
                <a:solidFill>
                  <a:srgbClr val="002060"/>
                </a:solidFill>
              </a:rPr>
              <a:t>Two</a:t>
            </a:r>
            <a:r>
              <a:rPr lang="fr-FR" u="sng" dirty="0" smtClean="0">
                <a:solidFill>
                  <a:srgbClr val="002060"/>
                </a:solidFill>
              </a:rPr>
              <a:t> </a:t>
            </a:r>
            <a:r>
              <a:rPr lang="fr-FR" u="sng" dirty="0" err="1" smtClean="0">
                <a:solidFill>
                  <a:srgbClr val="002060"/>
                </a:solidFill>
              </a:rPr>
              <a:t>kinds</a:t>
            </a:r>
            <a:r>
              <a:rPr lang="fr-FR" u="sng" dirty="0" smtClean="0">
                <a:solidFill>
                  <a:srgbClr val="002060"/>
                </a:solidFill>
              </a:rPr>
              <a:t> of </a:t>
            </a:r>
            <a:r>
              <a:rPr lang="fr-FR" u="sng" dirty="0" err="1" smtClean="0">
                <a:solidFill>
                  <a:srgbClr val="002060"/>
                </a:solidFill>
              </a:rPr>
              <a:t>parallelization</a:t>
            </a:r>
            <a:r>
              <a:rPr lang="fr-FR" u="sng" dirty="0" smtClean="0">
                <a:solidFill>
                  <a:srgbClr val="002060"/>
                </a:solidFill>
              </a:rPr>
              <a:t> :</a:t>
            </a:r>
          </a:p>
          <a:p>
            <a:pPr lvl="1"/>
            <a:r>
              <a:rPr lang="fr-FR" dirty="0" err="1" smtClean="0"/>
              <a:t>Sequence</a:t>
            </a:r>
            <a:r>
              <a:rPr lang="fr-FR" dirty="0" smtClean="0"/>
              <a:t>-to-</a:t>
            </a:r>
            <a:r>
              <a:rPr lang="fr-FR" dirty="0" err="1" smtClean="0"/>
              <a:t>bank</a:t>
            </a:r>
            <a:r>
              <a:rPr lang="fr-FR" dirty="0" smtClean="0"/>
              <a:t>           </a:t>
            </a:r>
            <a:r>
              <a:rPr lang="fr-FR" dirty="0" smtClean="0">
                <a:sym typeface="Wingdings" pitchFamily="2" charset="2"/>
              </a:rPr>
              <a:t>&lt;-- inter and intra </a:t>
            </a:r>
            <a:r>
              <a:rPr lang="fr-FR" dirty="0" err="1" smtClean="0">
                <a:sym typeface="Wingdings" pitchFamily="2" charset="2"/>
              </a:rPr>
              <a:t>bank</a:t>
            </a:r>
            <a:endParaRPr lang="fr-FR" dirty="0" smtClean="0"/>
          </a:p>
          <a:p>
            <a:pPr lvl="1"/>
            <a:r>
              <a:rPr lang="fr-FR" dirty="0" err="1" smtClean="0"/>
              <a:t>Sequence</a:t>
            </a:r>
            <a:r>
              <a:rPr lang="fr-FR" dirty="0" smtClean="0"/>
              <a:t>-to-</a:t>
            </a:r>
            <a:r>
              <a:rPr lang="fr-FR" dirty="0" err="1" smtClean="0"/>
              <a:t>sequence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Brief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Limited in pure </a:t>
            </a:r>
            <a:r>
              <a:rPr lang="fr-FR" dirty="0" err="1" smtClean="0"/>
              <a:t>databank</a:t>
            </a:r>
            <a:r>
              <a:rPr lang="fr-FR" dirty="0" smtClean="0"/>
              <a:t> scanning</a:t>
            </a:r>
          </a:p>
          <a:p>
            <a:endParaRPr lang="fr-FR" dirty="0" smtClean="0"/>
          </a:p>
          <a:p>
            <a:r>
              <a:rPr lang="fr-FR" dirty="0" err="1" smtClean="0"/>
              <a:t>Need</a:t>
            </a:r>
            <a:r>
              <a:rPr lang="fr-FR" dirty="0" smtClean="0"/>
              <a:t> to use the </a:t>
            </a:r>
            <a:r>
              <a:rPr lang="fr-FR" dirty="0" err="1" smtClean="0"/>
              <a:t>dependences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structure to </a:t>
            </a:r>
            <a:r>
              <a:rPr lang="fr-FR" dirty="0" err="1" smtClean="0"/>
              <a:t>make</a:t>
            </a:r>
            <a:r>
              <a:rPr lang="fr-FR" dirty="0" smtClean="0"/>
              <a:t> a </a:t>
            </a:r>
            <a:r>
              <a:rPr lang="fr-FR" dirty="0" err="1" smtClean="0"/>
              <a:t>parallelized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Basic SW (Smith-Waterman) </a:t>
            </a:r>
            <a:r>
              <a:rPr lang="fr-FR" dirty="0" err="1" smtClean="0">
                <a:solidFill>
                  <a:schemeClr val="accent3"/>
                </a:solidFill>
              </a:rPr>
              <a:t>algorithm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u="sng" dirty="0" err="1" smtClean="0">
                <a:solidFill>
                  <a:srgbClr val="0070C0"/>
                </a:solidFill>
              </a:rPr>
              <a:t>Execute</a:t>
            </a:r>
            <a:r>
              <a:rPr lang="fr-FR" u="sng" dirty="0" smtClean="0">
                <a:solidFill>
                  <a:srgbClr val="0070C0"/>
                </a:solidFill>
              </a:rPr>
              <a:t> </a:t>
            </a:r>
            <a:r>
              <a:rPr lang="fr-FR" u="sng" dirty="0" err="1" smtClean="0">
                <a:solidFill>
                  <a:srgbClr val="0070C0"/>
                </a:solidFill>
              </a:rPr>
              <a:t>two</a:t>
            </a:r>
            <a:r>
              <a:rPr lang="fr-FR" u="sng" dirty="0" smtClean="0">
                <a:solidFill>
                  <a:srgbClr val="0070C0"/>
                </a:solidFill>
              </a:rPr>
              <a:t> </a:t>
            </a:r>
            <a:r>
              <a:rPr lang="fr-FR" u="sng" dirty="0" err="1" smtClean="0">
                <a:solidFill>
                  <a:srgbClr val="0070C0"/>
                </a:solidFill>
              </a:rPr>
              <a:t>rows</a:t>
            </a:r>
            <a:r>
              <a:rPr lang="fr-FR" u="sng" dirty="0" smtClean="0">
                <a:solidFill>
                  <a:srgbClr val="0070C0"/>
                </a:solidFill>
              </a:rPr>
              <a:t> in </a:t>
            </a:r>
            <a:r>
              <a:rPr lang="fr-FR" u="sng" dirty="0" err="1" smtClean="0">
                <a:solidFill>
                  <a:srgbClr val="0070C0"/>
                </a:solidFill>
              </a:rPr>
              <a:t>parallel</a:t>
            </a:r>
            <a:r>
              <a:rPr lang="fr-FR" u="sng" dirty="0" smtClean="0">
                <a:solidFill>
                  <a:srgbClr val="0070C0"/>
                </a:solidFill>
              </a:rPr>
              <a:t> :</a:t>
            </a:r>
          </a:p>
          <a:p>
            <a:endParaRPr lang="fr-FR" sz="1000" u="sng" dirty="0" smtClean="0">
              <a:solidFill>
                <a:srgbClr val="0070C0"/>
              </a:solidFill>
            </a:endParaRPr>
          </a:p>
          <a:p>
            <a:pPr marL="850392" lvl="1" indent="-457200">
              <a:buFont typeface="+mj-lt"/>
              <a:buAutoNum type="arabicParenR"/>
            </a:pPr>
            <a:r>
              <a:rPr lang="fr-FR" dirty="0" err="1" smtClean="0">
                <a:solidFill>
                  <a:srgbClr val="FF0000"/>
                </a:solidFill>
              </a:rPr>
              <a:t>Transform</a:t>
            </a:r>
            <a:r>
              <a:rPr lang="fr-FR" dirty="0" smtClean="0">
                <a:solidFill>
                  <a:srgbClr val="FF0000"/>
                </a:solidFill>
              </a:rPr>
              <a:t> the </a:t>
            </a:r>
            <a:r>
              <a:rPr lang="fr-FR" dirty="0" err="1" smtClean="0">
                <a:solidFill>
                  <a:srgbClr val="FF0000"/>
                </a:solidFill>
              </a:rPr>
              <a:t>inner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loop</a:t>
            </a:r>
            <a:r>
              <a:rPr lang="fr-FR" dirty="0" smtClean="0">
                <a:solidFill>
                  <a:srgbClr val="FF0000"/>
                </a:solidFill>
              </a:rPr>
              <a:t> in a </a:t>
            </a:r>
            <a:r>
              <a:rPr lang="fr-FR" dirty="0" err="1" smtClean="0">
                <a:solidFill>
                  <a:srgbClr val="FF0000"/>
                </a:solidFill>
              </a:rPr>
              <a:t>loop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doing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consecutives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steps</a:t>
            </a:r>
            <a:r>
              <a:rPr lang="fr-FR" dirty="0" smtClean="0">
                <a:solidFill>
                  <a:srgbClr val="FF0000"/>
                </a:solidFill>
              </a:rPr>
              <a:t> j and j+1 :</a:t>
            </a:r>
            <a:r>
              <a:rPr lang="fr-FR" dirty="0" smtClean="0"/>
              <a:t>                       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independantly</a:t>
            </a:r>
            <a:r>
              <a:rPr lang="fr-FR" dirty="0" smtClean="0"/>
              <a:t>                                   =&gt; </a:t>
            </a:r>
            <a:r>
              <a:rPr lang="fr-FR" dirty="0" err="1" smtClean="0"/>
              <a:t>rows</a:t>
            </a:r>
            <a:r>
              <a:rPr lang="fr-FR" dirty="0" smtClean="0"/>
              <a:t> 1 and 2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 in </a:t>
            </a:r>
            <a:r>
              <a:rPr lang="fr-FR" dirty="0" err="1" smtClean="0"/>
              <a:t>parallel</a:t>
            </a:r>
            <a:endParaRPr lang="fr-FR" dirty="0" smtClean="0"/>
          </a:p>
          <a:p>
            <a:pPr marL="850392" lvl="1" indent="-457200">
              <a:buFont typeface="+mj-lt"/>
              <a:buAutoNum type="arabicParenR"/>
            </a:pPr>
            <a:endParaRPr lang="fr-FR" sz="1000" dirty="0" smtClean="0">
              <a:solidFill>
                <a:srgbClr val="FF0000"/>
              </a:solidFill>
            </a:endParaRPr>
          </a:p>
          <a:p>
            <a:pPr marL="850392" lvl="1" indent="-457200">
              <a:buFont typeface="+mj-lt"/>
              <a:buAutoNum type="arabicParenR"/>
            </a:pPr>
            <a:r>
              <a:rPr lang="fr-FR" dirty="0" err="1" smtClean="0">
                <a:solidFill>
                  <a:srgbClr val="FF0000"/>
                </a:solidFill>
              </a:rPr>
              <a:t>Compute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no_gap</a:t>
            </a:r>
            <a:r>
              <a:rPr lang="fr-FR" dirty="0" smtClean="0">
                <a:solidFill>
                  <a:srgbClr val="FF0000"/>
                </a:solidFill>
              </a:rPr>
              <a:t> and </a:t>
            </a:r>
            <a:r>
              <a:rPr lang="fr-FR" dirty="0" err="1" smtClean="0">
                <a:solidFill>
                  <a:srgbClr val="FF0000"/>
                </a:solidFill>
              </a:rPr>
              <a:t>b_gap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after</a:t>
            </a:r>
            <a:r>
              <a:rPr lang="fr-FR" dirty="0" smtClean="0">
                <a:solidFill>
                  <a:srgbClr val="FF0000"/>
                </a:solidFill>
              </a:rPr>
              <a:t> the </a:t>
            </a:r>
            <a:r>
              <a:rPr lang="fr-FR" dirty="0" err="1" smtClean="0">
                <a:solidFill>
                  <a:srgbClr val="FF0000"/>
                </a:solidFill>
              </a:rPr>
              <a:t>two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steps</a:t>
            </a:r>
            <a:endParaRPr lang="fr-FR" dirty="0" smtClean="0">
              <a:solidFill>
                <a:srgbClr val="FF0000"/>
              </a:solidFill>
            </a:endParaRPr>
          </a:p>
          <a:p>
            <a:pPr marL="850392" lvl="1" indent="-457200">
              <a:buFont typeface="+mj-lt"/>
              <a:buAutoNum type="arabicParenR"/>
            </a:pPr>
            <a:endParaRPr lang="fr-FR" sz="1000" dirty="0" smtClean="0">
              <a:solidFill>
                <a:srgbClr val="FF0000"/>
              </a:solidFill>
            </a:endParaRPr>
          </a:p>
          <a:p>
            <a:pPr marL="850392" lvl="1" indent="-457200">
              <a:buFont typeface="+mj-lt"/>
              <a:buAutoNum type="arabicParenR"/>
            </a:pPr>
            <a:r>
              <a:rPr lang="fr-FR" dirty="0" smtClean="0">
                <a:solidFill>
                  <a:srgbClr val="FF0000"/>
                </a:solidFill>
              </a:rPr>
              <a:t>Be </a:t>
            </a:r>
            <a:r>
              <a:rPr lang="fr-FR" dirty="0" err="1" smtClean="0">
                <a:solidFill>
                  <a:srgbClr val="FF0000"/>
                </a:solidFill>
              </a:rPr>
              <a:t>careful</a:t>
            </a:r>
            <a:r>
              <a:rPr lang="fr-FR" dirty="0" smtClean="0">
                <a:solidFill>
                  <a:srgbClr val="FF0000"/>
                </a:solidFill>
              </a:rPr>
              <a:t> about the </a:t>
            </a:r>
            <a:r>
              <a:rPr lang="fr-FR" dirty="0" err="1" smtClean="0">
                <a:solidFill>
                  <a:srgbClr val="FF0000"/>
                </a:solidFill>
              </a:rPr>
              <a:t>lenght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seqB</a:t>
            </a:r>
            <a:r>
              <a:rPr lang="fr-FR" dirty="0" smtClean="0">
                <a:solidFill>
                  <a:srgbClr val="FF0000"/>
                </a:solidFill>
              </a:rPr>
              <a:t> :              </a:t>
            </a:r>
            <a:r>
              <a:rPr lang="fr-FR" dirty="0" smtClean="0"/>
              <a:t>cases </a:t>
            </a:r>
            <a:r>
              <a:rPr lang="fr-FR" dirty="0" err="1" smtClean="0"/>
              <a:t>lenB</a:t>
            </a:r>
            <a:r>
              <a:rPr lang="fr-FR" dirty="0" smtClean="0"/>
              <a:t> </a:t>
            </a:r>
            <a:r>
              <a:rPr lang="fr-FR" dirty="0" err="1" smtClean="0"/>
              <a:t>even</a:t>
            </a:r>
            <a:r>
              <a:rPr lang="fr-FR" dirty="0" smtClean="0"/>
              <a:t> or </a:t>
            </a:r>
            <a:r>
              <a:rPr lang="fr-FR" dirty="0" err="1" smtClean="0"/>
              <a:t>odd</a:t>
            </a:r>
            <a:r>
              <a:rPr lang="fr-FR" dirty="0" smtClean="0"/>
              <a:t> =&gt;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symbol</a:t>
            </a:r>
            <a:endParaRPr lang="fr-FR" dirty="0" smtClean="0"/>
          </a:p>
          <a:p>
            <a:pPr marL="850392" lvl="1" indent="-457200">
              <a:buFont typeface="+mj-lt"/>
              <a:buAutoNum type="arabicParenR"/>
            </a:pPr>
            <a:endParaRPr lang="fr-FR" dirty="0" smtClean="0"/>
          </a:p>
          <a:p>
            <a:pPr marL="850392" lvl="1" indent="-45720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Idea</a:t>
            </a:r>
            <a:r>
              <a:rPr lang="fr-FR" dirty="0" smtClean="0">
                <a:solidFill>
                  <a:schemeClr val="accent3"/>
                </a:solidFill>
              </a:rPr>
              <a:t> (1)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940152" y="5373216"/>
            <a:ext cx="22322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symbole factice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flipH="1">
            <a:off x="5940152" y="5085184"/>
            <a:ext cx="21602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020272" y="5085184"/>
            <a:ext cx="0" cy="28803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481328"/>
            <a:ext cx="8568952" cy="4525963"/>
          </a:xfrm>
        </p:spPr>
        <p:txBody>
          <a:bodyPr>
            <a:normAutofit/>
          </a:bodyPr>
          <a:lstStyle/>
          <a:p>
            <a:r>
              <a:rPr lang="fr-FR" u="sng" dirty="0" err="1" smtClean="0">
                <a:solidFill>
                  <a:srgbClr val="0070C0"/>
                </a:solidFill>
              </a:rPr>
              <a:t>Execute</a:t>
            </a:r>
            <a:r>
              <a:rPr lang="fr-FR" u="sng" dirty="0" smtClean="0">
                <a:solidFill>
                  <a:srgbClr val="0070C0"/>
                </a:solidFill>
              </a:rPr>
              <a:t> four </a:t>
            </a:r>
            <a:r>
              <a:rPr lang="fr-FR" u="sng" dirty="0" err="1" smtClean="0">
                <a:solidFill>
                  <a:srgbClr val="0070C0"/>
                </a:solidFill>
              </a:rPr>
              <a:t>rows</a:t>
            </a:r>
            <a:r>
              <a:rPr lang="fr-FR" u="sng" dirty="0" smtClean="0">
                <a:solidFill>
                  <a:srgbClr val="0070C0"/>
                </a:solidFill>
              </a:rPr>
              <a:t> in </a:t>
            </a:r>
            <a:r>
              <a:rPr lang="fr-FR" u="sng" dirty="0" err="1" smtClean="0">
                <a:solidFill>
                  <a:srgbClr val="0070C0"/>
                </a:solidFill>
              </a:rPr>
              <a:t>parallel</a:t>
            </a:r>
            <a:r>
              <a:rPr lang="fr-FR" u="sng" dirty="0" smtClean="0">
                <a:solidFill>
                  <a:srgbClr val="0070C0"/>
                </a:solidFill>
              </a:rPr>
              <a:t> :</a:t>
            </a:r>
          </a:p>
          <a:p>
            <a:endParaRPr lang="fr-FR" sz="1000" u="sng" dirty="0" smtClean="0">
              <a:solidFill>
                <a:srgbClr val="0070C0"/>
              </a:solidFill>
            </a:endParaRPr>
          </a:p>
          <a:p>
            <a:pPr marL="850392" lvl="1" indent="-457200">
              <a:buFont typeface="+mj-lt"/>
              <a:buAutoNum type="arabicParenR"/>
            </a:pPr>
            <a:r>
              <a:rPr lang="fr-FR" dirty="0" err="1" smtClean="0">
                <a:solidFill>
                  <a:srgbClr val="FF0000"/>
                </a:solidFill>
              </a:rPr>
              <a:t>Transform</a:t>
            </a:r>
            <a:r>
              <a:rPr lang="fr-FR" dirty="0" smtClean="0">
                <a:solidFill>
                  <a:srgbClr val="FF0000"/>
                </a:solidFill>
              </a:rPr>
              <a:t> the </a:t>
            </a:r>
            <a:r>
              <a:rPr lang="fr-FR" dirty="0" err="1" smtClean="0">
                <a:solidFill>
                  <a:srgbClr val="FF0000"/>
                </a:solidFill>
              </a:rPr>
              <a:t>inner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loop</a:t>
            </a:r>
            <a:r>
              <a:rPr lang="fr-FR" dirty="0" smtClean="0">
                <a:solidFill>
                  <a:srgbClr val="FF0000"/>
                </a:solidFill>
              </a:rPr>
              <a:t> in a </a:t>
            </a:r>
            <a:r>
              <a:rPr lang="fr-FR" dirty="0" err="1" smtClean="0">
                <a:solidFill>
                  <a:srgbClr val="FF0000"/>
                </a:solidFill>
              </a:rPr>
              <a:t>loop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doing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consecutives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steps</a:t>
            </a:r>
            <a:r>
              <a:rPr lang="fr-FR" dirty="0" smtClean="0">
                <a:solidFill>
                  <a:srgbClr val="FF0000"/>
                </a:solidFill>
              </a:rPr>
              <a:t> j, j+1, j+2, j+3 :              </a:t>
            </a:r>
            <a:r>
              <a:rPr lang="fr-FR" dirty="0" smtClean="0"/>
              <a:t>     </a:t>
            </a:r>
            <a:r>
              <a:rPr lang="fr-FR" dirty="0" err="1" smtClean="0"/>
              <a:t>these</a:t>
            </a:r>
            <a:r>
              <a:rPr lang="fr-FR" dirty="0" smtClean="0"/>
              <a:t> four </a:t>
            </a:r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independantly</a:t>
            </a:r>
            <a:r>
              <a:rPr lang="fr-FR" dirty="0" smtClean="0"/>
              <a:t>                                        =&gt; </a:t>
            </a:r>
            <a:r>
              <a:rPr lang="fr-FR" dirty="0" err="1" smtClean="0"/>
              <a:t>rows</a:t>
            </a:r>
            <a:r>
              <a:rPr lang="fr-FR" dirty="0" smtClean="0"/>
              <a:t> 1, 2, 3 and 4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 in </a:t>
            </a:r>
            <a:r>
              <a:rPr lang="fr-FR" dirty="0" err="1" smtClean="0"/>
              <a:t>parallel</a:t>
            </a:r>
            <a:endParaRPr lang="fr-FR" dirty="0" smtClean="0"/>
          </a:p>
          <a:p>
            <a:pPr marL="850392" lvl="1" indent="-457200">
              <a:buFont typeface="+mj-lt"/>
              <a:buAutoNum type="arabicParenR"/>
            </a:pPr>
            <a:endParaRPr lang="fr-FR" sz="1000" dirty="0" smtClean="0"/>
          </a:p>
          <a:p>
            <a:pPr marL="850392" lvl="1" indent="-457200">
              <a:buFont typeface="+mj-lt"/>
              <a:buAutoNum type="arabicParenR"/>
            </a:pPr>
            <a:r>
              <a:rPr lang="fr-FR" dirty="0" err="1" smtClean="0">
                <a:solidFill>
                  <a:srgbClr val="FF0000"/>
                </a:solidFill>
              </a:rPr>
              <a:t>Compute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no_gap</a:t>
            </a:r>
            <a:r>
              <a:rPr lang="fr-FR" dirty="0" smtClean="0">
                <a:solidFill>
                  <a:srgbClr val="FF0000"/>
                </a:solidFill>
              </a:rPr>
              <a:t> and </a:t>
            </a:r>
            <a:r>
              <a:rPr lang="fr-FR" dirty="0" err="1" smtClean="0">
                <a:solidFill>
                  <a:srgbClr val="FF0000"/>
                </a:solidFill>
              </a:rPr>
              <a:t>b_gap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after</a:t>
            </a:r>
            <a:r>
              <a:rPr lang="fr-FR" dirty="0" smtClean="0">
                <a:solidFill>
                  <a:srgbClr val="FF0000"/>
                </a:solidFill>
              </a:rPr>
              <a:t> the four </a:t>
            </a:r>
            <a:r>
              <a:rPr lang="fr-FR" dirty="0" err="1" smtClean="0">
                <a:solidFill>
                  <a:srgbClr val="FF0000"/>
                </a:solidFill>
              </a:rPr>
              <a:t>steps</a:t>
            </a:r>
            <a:endParaRPr lang="fr-FR" dirty="0" smtClean="0">
              <a:solidFill>
                <a:srgbClr val="FF0000"/>
              </a:solidFill>
            </a:endParaRPr>
          </a:p>
          <a:p>
            <a:pPr marL="850392" lvl="1" indent="-457200">
              <a:buFont typeface="+mj-lt"/>
              <a:buAutoNum type="arabicParenR"/>
            </a:pPr>
            <a:endParaRPr lang="fr-FR" sz="1000" dirty="0" smtClean="0">
              <a:solidFill>
                <a:srgbClr val="FF0000"/>
              </a:solidFill>
            </a:endParaRPr>
          </a:p>
          <a:p>
            <a:pPr marL="850392" lvl="1" indent="-457200">
              <a:buFont typeface="+mj-lt"/>
              <a:buAutoNum type="arabicParenR"/>
            </a:pPr>
            <a:r>
              <a:rPr lang="fr-FR" dirty="0" smtClean="0">
                <a:solidFill>
                  <a:srgbClr val="FF0000"/>
                </a:solidFill>
              </a:rPr>
              <a:t>Be </a:t>
            </a:r>
            <a:r>
              <a:rPr lang="fr-FR" dirty="0" err="1" smtClean="0">
                <a:solidFill>
                  <a:srgbClr val="FF0000"/>
                </a:solidFill>
              </a:rPr>
              <a:t>careful</a:t>
            </a:r>
            <a:r>
              <a:rPr lang="fr-FR" dirty="0" smtClean="0">
                <a:solidFill>
                  <a:srgbClr val="FF0000"/>
                </a:solidFill>
              </a:rPr>
              <a:t> about the </a:t>
            </a:r>
            <a:r>
              <a:rPr lang="fr-FR" dirty="0" err="1" smtClean="0">
                <a:solidFill>
                  <a:srgbClr val="FF0000"/>
                </a:solidFill>
              </a:rPr>
              <a:t>lenght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seqB</a:t>
            </a:r>
            <a:r>
              <a:rPr lang="fr-FR" dirty="0" smtClean="0">
                <a:solidFill>
                  <a:srgbClr val="FF0000"/>
                </a:solidFill>
              </a:rPr>
              <a:t> :</a:t>
            </a:r>
          </a:p>
          <a:p>
            <a:pPr marL="850392" lvl="1" indent="-457200">
              <a:buNone/>
            </a:pPr>
            <a:r>
              <a:rPr lang="fr-FR" dirty="0" smtClean="0"/>
              <a:t>     cases </a:t>
            </a:r>
            <a:r>
              <a:rPr lang="fr-FR" dirty="0" err="1" smtClean="0"/>
              <a:t>lenB</a:t>
            </a:r>
            <a:r>
              <a:rPr lang="fr-FR" dirty="0" smtClean="0"/>
              <a:t> = 0, 1, 2, 3 [4] =&gt; </a:t>
            </a:r>
            <a:r>
              <a:rPr lang="fr-FR" dirty="0" err="1" smtClean="0"/>
              <a:t>add</a:t>
            </a:r>
            <a:r>
              <a:rPr lang="fr-FR" dirty="0" smtClean="0"/>
              <a:t> 3 </a:t>
            </a:r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Idea</a:t>
            </a:r>
            <a:r>
              <a:rPr lang="fr-FR" dirty="0" smtClean="0">
                <a:solidFill>
                  <a:schemeClr val="accent3"/>
                </a:solidFill>
              </a:rPr>
              <a:t> (2)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458618"/>
          </a:xfr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9000" dirty="0" smtClean="0">
                <a:solidFill>
                  <a:schemeClr val="accent3"/>
                </a:solidFill>
              </a:rPr>
              <a:t>Introduction</a:t>
            </a:r>
            <a:endParaRPr lang="fr-FR" sz="9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r>
              <a:rPr lang="fr-FR" u="sng" dirty="0" err="1" smtClean="0">
                <a:solidFill>
                  <a:srgbClr val="0070C0"/>
                </a:solidFill>
              </a:rPr>
              <a:t>Parallelized</a:t>
            </a:r>
            <a:r>
              <a:rPr lang="fr-FR" u="sng" dirty="0" smtClean="0">
                <a:solidFill>
                  <a:srgbClr val="0070C0"/>
                </a:solidFill>
              </a:rPr>
              <a:t> SW affine-</a:t>
            </a:r>
            <a:r>
              <a:rPr lang="fr-FR" u="sng" dirty="0" err="1" smtClean="0">
                <a:solidFill>
                  <a:srgbClr val="0070C0"/>
                </a:solidFill>
              </a:rPr>
              <a:t>scoring</a:t>
            </a:r>
            <a:r>
              <a:rPr lang="fr-FR" u="sng" dirty="0" smtClean="0">
                <a:solidFill>
                  <a:srgbClr val="0070C0"/>
                </a:solidFill>
              </a:rPr>
              <a:t> </a:t>
            </a:r>
            <a:r>
              <a:rPr lang="fr-FR" u="sng" dirty="0" err="1" smtClean="0">
                <a:solidFill>
                  <a:srgbClr val="0070C0"/>
                </a:solidFill>
              </a:rPr>
              <a:t>algorithm</a:t>
            </a:r>
            <a:r>
              <a:rPr lang="fr-FR" u="sng" dirty="0" smtClean="0">
                <a:solidFill>
                  <a:srgbClr val="0070C0"/>
                </a:solidFill>
              </a:rPr>
              <a:t> :</a:t>
            </a:r>
          </a:p>
          <a:p>
            <a:endParaRPr lang="fr-FR" sz="500" u="sng" dirty="0" smtClean="0">
              <a:solidFill>
                <a:srgbClr val="0070C0"/>
              </a:solidFill>
            </a:endParaRPr>
          </a:p>
          <a:p>
            <a:r>
              <a:rPr lang="fr-FR" sz="2100" dirty="0" err="1" smtClean="0">
                <a:solidFill>
                  <a:srgbClr val="00B050"/>
                </a:solidFill>
              </a:rPr>
              <a:t>int</a:t>
            </a:r>
            <a:r>
              <a:rPr lang="fr-FR" sz="2100" dirty="0" smtClean="0"/>
              <a:t> </a:t>
            </a:r>
            <a:r>
              <a:rPr lang="fr-FR" sz="2100" dirty="0" err="1" smtClean="0"/>
              <a:t>nogap</a:t>
            </a:r>
            <a:r>
              <a:rPr lang="fr-FR" sz="2100" dirty="0" smtClean="0"/>
              <a:t>[MAX_A], </a:t>
            </a:r>
            <a:r>
              <a:rPr lang="fr-FR" sz="2100" dirty="0" err="1" smtClean="0"/>
              <a:t>b_gap</a:t>
            </a:r>
            <a:r>
              <a:rPr lang="fr-FR" sz="2100" dirty="0" smtClean="0"/>
              <a:t>[MAX_A];</a:t>
            </a:r>
          </a:p>
          <a:p>
            <a:r>
              <a:rPr lang="fr-FR" sz="2100" dirty="0" err="1" smtClean="0">
                <a:solidFill>
                  <a:srgbClr val="00B050"/>
                </a:solidFill>
              </a:rPr>
              <a:t>int</a:t>
            </a:r>
            <a:r>
              <a:rPr lang="fr-FR" sz="2100" dirty="0" smtClean="0"/>
              <a:t> </a:t>
            </a:r>
            <a:r>
              <a:rPr lang="fr-FR" sz="2100" dirty="0" err="1" smtClean="0">
                <a:solidFill>
                  <a:srgbClr val="002060"/>
                </a:solidFill>
              </a:rPr>
              <a:t>Vectsw</a:t>
            </a:r>
            <a:r>
              <a:rPr lang="fr-FR" sz="2100" dirty="0" smtClean="0"/>
              <a:t>(</a:t>
            </a:r>
            <a:r>
              <a:rPr lang="fr-FR" sz="2100" dirty="0" smtClean="0">
                <a:solidFill>
                  <a:srgbClr val="00B050"/>
                </a:solidFill>
              </a:rPr>
              <a:t>char</a:t>
            </a:r>
            <a:r>
              <a:rPr lang="fr-FR" sz="2100" dirty="0" smtClean="0"/>
              <a:t> *</a:t>
            </a:r>
            <a:r>
              <a:rPr lang="fr-FR" sz="2100" dirty="0" err="1" smtClean="0"/>
              <a:t>seqA</a:t>
            </a:r>
            <a:r>
              <a:rPr lang="fr-FR" sz="2100" dirty="0" smtClean="0"/>
              <a:t>, </a:t>
            </a:r>
            <a:r>
              <a:rPr lang="fr-FR" sz="2100" dirty="0" err="1" smtClean="0">
                <a:solidFill>
                  <a:srgbClr val="00B050"/>
                </a:solidFill>
              </a:rPr>
              <a:t>int</a:t>
            </a:r>
            <a:r>
              <a:rPr lang="fr-FR" sz="2100" dirty="0" smtClean="0"/>
              <a:t> </a:t>
            </a:r>
            <a:r>
              <a:rPr lang="fr-FR" sz="2100" dirty="0" err="1" smtClean="0"/>
              <a:t>lena</a:t>
            </a:r>
            <a:r>
              <a:rPr lang="fr-FR" sz="2100" dirty="0" smtClean="0"/>
              <a:t>, </a:t>
            </a:r>
            <a:r>
              <a:rPr lang="fr-FR" sz="2100" dirty="0" smtClean="0">
                <a:solidFill>
                  <a:srgbClr val="00B050"/>
                </a:solidFill>
              </a:rPr>
              <a:t>char</a:t>
            </a:r>
            <a:r>
              <a:rPr lang="fr-FR" sz="2100" dirty="0" smtClean="0"/>
              <a:t> *</a:t>
            </a:r>
            <a:r>
              <a:rPr lang="fr-FR" sz="2100" dirty="0" err="1" smtClean="0"/>
              <a:t>seqB</a:t>
            </a:r>
            <a:r>
              <a:rPr lang="fr-FR" sz="2100" dirty="0" smtClean="0"/>
              <a:t>,</a:t>
            </a:r>
          </a:p>
          <a:p>
            <a:pPr>
              <a:buNone/>
            </a:pPr>
            <a:r>
              <a:rPr lang="fr-FR" sz="2100" dirty="0" smtClean="0">
                <a:solidFill>
                  <a:srgbClr val="00B050"/>
                </a:solidFill>
              </a:rPr>
              <a:t>                    </a:t>
            </a:r>
            <a:r>
              <a:rPr lang="fr-FR" sz="2100" dirty="0" err="1" smtClean="0">
                <a:solidFill>
                  <a:srgbClr val="00B050"/>
                </a:solidFill>
              </a:rPr>
              <a:t>int</a:t>
            </a:r>
            <a:r>
              <a:rPr lang="fr-FR" sz="2100" dirty="0" smtClean="0"/>
              <a:t> </a:t>
            </a:r>
            <a:r>
              <a:rPr lang="fr-FR" sz="2100" dirty="0" err="1" smtClean="0"/>
              <a:t>lenb</a:t>
            </a:r>
            <a:r>
              <a:rPr lang="fr-FR" sz="2100" dirty="0" smtClean="0"/>
              <a:t>, </a:t>
            </a:r>
            <a:r>
              <a:rPr lang="fr-FR" sz="2100" dirty="0" err="1" smtClean="0">
                <a:solidFill>
                  <a:srgbClr val="00B050"/>
                </a:solidFill>
              </a:rPr>
              <a:t>int</a:t>
            </a:r>
            <a:r>
              <a:rPr lang="fr-FR" sz="2100" dirty="0" smtClean="0"/>
              <a:t> </a:t>
            </a:r>
            <a:r>
              <a:rPr lang="fr-FR" sz="2100" dirty="0" err="1" smtClean="0"/>
              <a:t>gap_open</a:t>
            </a:r>
            <a:r>
              <a:rPr lang="fr-FR" sz="2100" dirty="0" smtClean="0"/>
              <a:t>, </a:t>
            </a:r>
            <a:r>
              <a:rPr lang="fr-FR" sz="2100" dirty="0" err="1" smtClean="0">
                <a:solidFill>
                  <a:srgbClr val="00B050"/>
                </a:solidFill>
              </a:rPr>
              <a:t>int</a:t>
            </a:r>
            <a:r>
              <a:rPr lang="fr-FR" sz="2100" dirty="0" smtClean="0"/>
              <a:t> </a:t>
            </a:r>
            <a:r>
              <a:rPr lang="fr-FR" sz="2100" dirty="0" err="1" smtClean="0"/>
              <a:t>gap_ext</a:t>
            </a:r>
            <a:r>
              <a:rPr lang="fr-FR" sz="2100" dirty="0" smtClean="0"/>
              <a:t>, </a:t>
            </a:r>
          </a:p>
          <a:p>
            <a:pPr>
              <a:buNone/>
            </a:pPr>
            <a:r>
              <a:rPr lang="fr-FR" sz="2100" dirty="0" smtClean="0">
                <a:solidFill>
                  <a:srgbClr val="00B050"/>
                </a:solidFill>
              </a:rPr>
              <a:t>                    SCORING_MATRIX_TYPE</a:t>
            </a:r>
            <a:r>
              <a:rPr lang="fr-FR" sz="2100" dirty="0" smtClean="0"/>
              <a:t> </a:t>
            </a:r>
            <a:r>
              <a:rPr lang="fr-FR" sz="2100" dirty="0" err="1" smtClean="0"/>
              <a:t>matrix</a:t>
            </a:r>
            <a:r>
              <a:rPr lang="fr-FR" sz="2100" dirty="0" smtClean="0"/>
              <a:t>)</a:t>
            </a:r>
          </a:p>
          <a:p>
            <a:r>
              <a:rPr lang="fr-FR" sz="2100" dirty="0" err="1" smtClean="0">
                <a:solidFill>
                  <a:srgbClr val="00B050"/>
                </a:solidFill>
              </a:rPr>
              <a:t>int</a:t>
            </a:r>
            <a:r>
              <a:rPr lang="fr-FR" sz="2100" dirty="0" smtClean="0"/>
              <a:t> i, j, score;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Vint4</a:t>
            </a:r>
            <a:r>
              <a:rPr lang="fr-FR" sz="2100" dirty="0" smtClean="0"/>
              <a:t> </a:t>
            </a:r>
            <a:r>
              <a:rPr lang="fr-FR" sz="2100" dirty="0" err="1" smtClean="0"/>
              <a:t>Vscore</a:t>
            </a:r>
            <a:r>
              <a:rPr lang="fr-FR" sz="2100" dirty="0" smtClean="0"/>
              <a:t> = { 0, 0, 0, 0 };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Vint4</a:t>
            </a:r>
            <a:r>
              <a:rPr lang="fr-FR" sz="2100" dirty="0" smtClean="0"/>
              <a:t> </a:t>
            </a:r>
            <a:r>
              <a:rPr lang="fr-FR" sz="2100" dirty="0" err="1" smtClean="0"/>
              <a:t>Vzero</a:t>
            </a:r>
            <a:r>
              <a:rPr lang="fr-FR" sz="2100" dirty="0" smtClean="0"/>
              <a:t> = { 0, 0, 0, 0 };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Vint4</a:t>
            </a:r>
            <a:r>
              <a:rPr lang="fr-FR" sz="2100" dirty="0" smtClean="0"/>
              <a:t> </a:t>
            </a:r>
            <a:r>
              <a:rPr lang="fr-FR" sz="2100" dirty="0" err="1" smtClean="0"/>
              <a:t>Vgap_ext</a:t>
            </a:r>
            <a:r>
              <a:rPr lang="fr-FR" sz="2100" dirty="0" smtClean="0"/>
              <a:t> = { </a:t>
            </a:r>
            <a:r>
              <a:rPr lang="fr-FR" sz="2100" dirty="0" err="1" smtClean="0"/>
              <a:t>gap_ext</a:t>
            </a:r>
            <a:r>
              <a:rPr lang="fr-FR" sz="2100" dirty="0" smtClean="0"/>
              <a:t>, </a:t>
            </a:r>
            <a:r>
              <a:rPr lang="fr-FR" sz="2100" dirty="0" err="1" smtClean="0"/>
              <a:t>gap_ext</a:t>
            </a:r>
            <a:r>
              <a:rPr lang="fr-FR" sz="2100" dirty="0" smtClean="0"/>
              <a:t>,</a:t>
            </a:r>
          </a:p>
          <a:p>
            <a:pPr>
              <a:buNone/>
            </a:pPr>
            <a:r>
              <a:rPr lang="fr-FR" sz="2100" dirty="0" smtClean="0"/>
              <a:t>                                 </a:t>
            </a:r>
            <a:r>
              <a:rPr lang="fr-FR" sz="2100" dirty="0" err="1" smtClean="0"/>
              <a:t>gap_ext</a:t>
            </a:r>
            <a:r>
              <a:rPr lang="fr-FR" sz="2100" dirty="0" smtClean="0"/>
              <a:t>, </a:t>
            </a:r>
            <a:r>
              <a:rPr lang="fr-FR" sz="2100" dirty="0" err="1" smtClean="0"/>
              <a:t>gap_ext</a:t>
            </a:r>
            <a:r>
              <a:rPr lang="fr-FR" sz="2100" dirty="0" smtClean="0"/>
              <a:t> };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Vint4</a:t>
            </a:r>
            <a:r>
              <a:rPr lang="fr-FR" sz="2100" dirty="0" smtClean="0"/>
              <a:t> </a:t>
            </a:r>
            <a:r>
              <a:rPr lang="fr-FR" sz="2100" dirty="0" err="1" smtClean="0"/>
              <a:t>Vgap_open</a:t>
            </a:r>
            <a:r>
              <a:rPr lang="fr-FR" sz="2100" dirty="0" smtClean="0"/>
              <a:t> = { </a:t>
            </a:r>
            <a:r>
              <a:rPr lang="fr-FR" sz="2100" dirty="0" err="1" smtClean="0"/>
              <a:t>gap_open</a:t>
            </a:r>
            <a:r>
              <a:rPr lang="fr-FR" sz="2100" dirty="0" smtClean="0"/>
              <a:t>, </a:t>
            </a:r>
            <a:r>
              <a:rPr lang="fr-FR" sz="2100" dirty="0" err="1" smtClean="0"/>
              <a:t>gap_open</a:t>
            </a:r>
            <a:r>
              <a:rPr lang="fr-FR" sz="2100" dirty="0" smtClean="0"/>
              <a:t>,</a:t>
            </a:r>
          </a:p>
          <a:p>
            <a:pPr>
              <a:buNone/>
            </a:pPr>
            <a:r>
              <a:rPr lang="fr-FR" sz="2100" dirty="0" smtClean="0"/>
              <a:t>                                   </a:t>
            </a:r>
            <a:r>
              <a:rPr lang="fr-FR" sz="2100" dirty="0" err="1" smtClean="0"/>
              <a:t>gap_open</a:t>
            </a:r>
            <a:r>
              <a:rPr lang="fr-FR" sz="2100" dirty="0" smtClean="0"/>
              <a:t>, </a:t>
            </a:r>
            <a:r>
              <a:rPr lang="fr-FR" sz="2100" dirty="0" err="1" smtClean="0"/>
              <a:t>gap_open</a:t>
            </a:r>
            <a:r>
              <a:rPr lang="fr-FR" sz="2100" dirty="0" smtClean="0"/>
              <a:t> };</a:t>
            </a:r>
          </a:p>
          <a:p>
            <a:pPr>
              <a:buNone/>
            </a:pPr>
            <a:endParaRPr lang="fr-FR" sz="500" dirty="0" smtClean="0"/>
          </a:p>
          <a:p>
            <a:pPr>
              <a:buNone/>
            </a:pPr>
            <a:r>
              <a:rPr lang="fr-FR" sz="2100" dirty="0" smtClean="0"/>
              <a:t>                                                                   </a:t>
            </a:r>
            <a:r>
              <a:rPr lang="fr-FR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(suite </a:t>
            </a:r>
            <a:r>
              <a:rPr lang="fr-FR" sz="2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fr-FR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Parallelized</a:t>
            </a:r>
            <a:r>
              <a:rPr lang="fr-FR" dirty="0" smtClean="0">
                <a:solidFill>
                  <a:schemeClr val="accent3"/>
                </a:solidFill>
              </a:rPr>
              <a:t> SW (1)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100" dirty="0" err="1" smtClean="0">
                <a:solidFill>
                  <a:srgbClr val="0070C0"/>
                </a:solidFill>
              </a:rPr>
              <a:t>init_vect</a:t>
            </a:r>
            <a:r>
              <a:rPr lang="fr-FR" sz="2100" dirty="0" smtClean="0"/>
              <a:t>(</a:t>
            </a:r>
            <a:r>
              <a:rPr lang="fr-FR" sz="2100" dirty="0" err="1" smtClean="0"/>
              <a:t>lena</a:t>
            </a:r>
            <a:r>
              <a:rPr lang="fr-FR" sz="2100" dirty="0" smtClean="0"/>
              <a:t>+6, </a:t>
            </a:r>
            <a:r>
              <a:rPr lang="fr-FR" sz="2100" dirty="0" err="1" smtClean="0"/>
              <a:t>nogap</a:t>
            </a:r>
            <a:r>
              <a:rPr lang="fr-FR" sz="2100" dirty="0" smtClean="0"/>
              <a:t>, 0);</a:t>
            </a:r>
          </a:p>
          <a:p>
            <a:r>
              <a:rPr lang="fr-FR" sz="2100" dirty="0" err="1" smtClean="0">
                <a:solidFill>
                  <a:srgbClr val="0070C0"/>
                </a:solidFill>
              </a:rPr>
              <a:t>init_vect</a:t>
            </a:r>
            <a:r>
              <a:rPr lang="fr-FR" sz="2100" dirty="0" smtClean="0"/>
              <a:t>(</a:t>
            </a:r>
            <a:r>
              <a:rPr lang="fr-FR" sz="2100" dirty="0" err="1" smtClean="0"/>
              <a:t>lena</a:t>
            </a:r>
            <a:r>
              <a:rPr lang="fr-FR" sz="2100" dirty="0" smtClean="0"/>
              <a:t>+6, </a:t>
            </a:r>
            <a:r>
              <a:rPr lang="fr-FR" sz="2100" dirty="0" err="1" smtClean="0"/>
              <a:t>b_gap</a:t>
            </a:r>
            <a:r>
              <a:rPr lang="fr-FR" sz="2100" dirty="0" smtClean="0"/>
              <a:t>, - </a:t>
            </a:r>
            <a:r>
              <a:rPr lang="fr-FR" sz="2100" dirty="0" err="1" smtClean="0"/>
              <a:t>gap_open</a:t>
            </a:r>
            <a:r>
              <a:rPr lang="fr-FR" sz="2100" dirty="0" smtClean="0"/>
              <a:t>);</a:t>
            </a:r>
          </a:p>
          <a:p>
            <a:r>
              <a:rPr lang="nn-NO" sz="2100" dirty="0" smtClean="0">
                <a:solidFill>
                  <a:srgbClr val="C00000"/>
                </a:solidFill>
              </a:rPr>
              <a:t>for</a:t>
            </a:r>
            <a:r>
              <a:rPr lang="nn-NO" sz="2100" dirty="0" smtClean="0"/>
              <a:t> (i=0; i&lt;lenb+3; i+=4) {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    Vint4</a:t>
            </a:r>
            <a:r>
              <a:rPr lang="fr-FR" sz="2100" dirty="0" smtClean="0"/>
              <a:t> </a:t>
            </a:r>
            <a:r>
              <a:rPr lang="fr-FR" sz="2100" dirty="0" err="1" smtClean="0"/>
              <a:t>Vmatrix</a:t>
            </a:r>
            <a:r>
              <a:rPr lang="fr-FR" sz="2100" dirty="0" smtClean="0"/>
              <a:t>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    Vint4</a:t>
            </a:r>
            <a:r>
              <a:rPr lang="fr-FR" sz="2100" dirty="0" smtClean="0"/>
              <a:t> </a:t>
            </a:r>
            <a:r>
              <a:rPr lang="fr-FR" sz="2100" dirty="0" err="1" smtClean="0"/>
              <a:t>Va_gap</a:t>
            </a:r>
            <a:r>
              <a:rPr lang="fr-FR" sz="2100" dirty="0" smtClean="0"/>
              <a:t> = - </a:t>
            </a:r>
            <a:r>
              <a:rPr lang="fr-FR" sz="2100" dirty="0" err="1" smtClean="0"/>
              <a:t>Vgap_open</a:t>
            </a:r>
            <a:r>
              <a:rPr lang="fr-FR" sz="2100" dirty="0" smtClean="0"/>
              <a:t>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    Vint4</a:t>
            </a:r>
            <a:r>
              <a:rPr lang="fr-FR" sz="2100" dirty="0" smtClean="0"/>
              <a:t> </a:t>
            </a:r>
            <a:r>
              <a:rPr lang="fr-FR" sz="2100" dirty="0" err="1" smtClean="0"/>
              <a:t>Vb_gap</a:t>
            </a:r>
            <a:r>
              <a:rPr lang="fr-FR" sz="2100" dirty="0" smtClean="0"/>
              <a:t> = { </a:t>
            </a:r>
            <a:r>
              <a:rPr lang="fr-FR" sz="2100" dirty="0" err="1" smtClean="0"/>
              <a:t>b_gap</a:t>
            </a:r>
            <a:r>
              <a:rPr lang="fr-FR" sz="2100" dirty="0" smtClean="0"/>
              <a:t>[2] , </a:t>
            </a:r>
            <a:r>
              <a:rPr lang="fr-FR" sz="2100" dirty="0" err="1" smtClean="0"/>
              <a:t>b_gap</a:t>
            </a:r>
            <a:r>
              <a:rPr lang="fr-FR" sz="2100" dirty="0" smtClean="0"/>
              <a:t>[1], </a:t>
            </a:r>
            <a:r>
              <a:rPr lang="fr-FR" sz="2100" dirty="0" err="1" smtClean="0"/>
              <a:t>b_gap</a:t>
            </a:r>
            <a:r>
              <a:rPr lang="fr-FR" sz="2100" dirty="0" smtClean="0"/>
              <a:t>[0], 0};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    Vint4</a:t>
            </a:r>
            <a:r>
              <a:rPr lang="fr-FR" sz="2100" dirty="0" smtClean="0"/>
              <a:t> </a:t>
            </a:r>
            <a:r>
              <a:rPr lang="fr-FR" sz="2100" dirty="0" err="1" smtClean="0"/>
              <a:t>Vnogap</a:t>
            </a:r>
            <a:r>
              <a:rPr lang="fr-FR" sz="2100" dirty="0" smtClean="0"/>
              <a:t> = { </a:t>
            </a:r>
            <a:r>
              <a:rPr lang="fr-FR" sz="2100" dirty="0" err="1" smtClean="0"/>
              <a:t>nogap</a:t>
            </a:r>
            <a:r>
              <a:rPr lang="fr-FR" sz="2100" dirty="0" smtClean="0"/>
              <a:t>[2], </a:t>
            </a:r>
            <a:r>
              <a:rPr lang="fr-FR" sz="2100" dirty="0" err="1" smtClean="0"/>
              <a:t>nogap</a:t>
            </a:r>
            <a:r>
              <a:rPr lang="fr-FR" sz="2100" dirty="0" smtClean="0"/>
              <a:t>[1], </a:t>
            </a:r>
            <a:r>
              <a:rPr lang="fr-FR" sz="2100" dirty="0" err="1" smtClean="0"/>
              <a:t>nogap</a:t>
            </a:r>
            <a:r>
              <a:rPr lang="fr-FR" sz="2100" dirty="0" smtClean="0"/>
              <a:t>[0], 0};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    Vint4</a:t>
            </a:r>
            <a:r>
              <a:rPr lang="fr-FR" sz="2100" dirty="0" smtClean="0"/>
              <a:t> 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 = </a:t>
            </a:r>
            <a:r>
              <a:rPr lang="fr-FR" sz="2100" dirty="0" err="1" smtClean="0"/>
              <a:t>Vzero</a:t>
            </a:r>
            <a:r>
              <a:rPr lang="fr-FR" sz="2100" dirty="0" smtClean="0"/>
              <a:t>;</a:t>
            </a:r>
          </a:p>
          <a:p>
            <a:r>
              <a:rPr lang="fr-FR" sz="2100" dirty="0" smtClean="0">
                <a:solidFill>
                  <a:srgbClr val="00B050"/>
                </a:solidFill>
              </a:rPr>
              <a:t>    Vint4</a:t>
            </a:r>
            <a:r>
              <a:rPr lang="fr-FR" sz="2100" dirty="0" smtClean="0"/>
              <a:t> </a:t>
            </a:r>
            <a:r>
              <a:rPr lang="fr-FR" sz="2100" dirty="0" err="1" smtClean="0"/>
              <a:t>Vprev_nogap</a:t>
            </a:r>
            <a:r>
              <a:rPr lang="fr-FR" sz="2100" dirty="0" smtClean="0"/>
              <a:t> = </a:t>
            </a:r>
            <a:r>
              <a:rPr lang="fr-FR" sz="2100" dirty="0" err="1" smtClean="0"/>
              <a:t>Vzero</a:t>
            </a:r>
            <a:r>
              <a:rPr lang="fr-FR" sz="2100" dirty="0" smtClean="0"/>
              <a:t>;</a:t>
            </a:r>
          </a:p>
          <a:p>
            <a:pPr>
              <a:buNone/>
            </a:pPr>
            <a:endParaRPr lang="fr-FR" sz="2100" dirty="0" smtClean="0"/>
          </a:p>
          <a:p>
            <a:pPr>
              <a:buNone/>
            </a:pPr>
            <a:r>
              <a:rPr lang="fr-FR" sz="2000" dirty="0" smtClean="0"/>
              <a:t>                                                                       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(suite 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page)</a:t>
            </a:r>
            <a:endParaRPr lang="fr-FR" sz="21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Parallelized</a:t>
            </a:r>
            <a:r>
              <a:rPr lang="fr-FR" dirty="0" smtClean="0">
                <a:solidFill>
                  <a:schemeClr val="accent3"/>
                </a:solidFill>
              </a:rPr>
              <a:t> SW (2)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481328"/>
            <a:ext cx="8435280" cy="4972008"/>
          </a:xfrm>
        </p:spPr>
        <p:txBody>
          <a:bodyPr>
            <a:normAutofit/>
          </a:bodyPr>
          <a:lstStyle/>
          <a:p>
            <a:r>
              <a:rPr lang="fr-FR" sz="2100" dirty="0" smtClean="0"/>
              <a:t>    </a:t>
            </a:r>
            <a:r>
              <a:rPr lang="fr-FR" sz="2100" dirty="0" smtClean="0">
                <a:solidFill>
                  <a:srgbClr val="C00000"/>
                </a:solidFill>
              </a:rPr>
              <a:t>for</a:t>
            </a:r>
            <a:r>
              <a:rPr lang="fr-FR" sz="2100" dirty="0" smtClean="0"/>
              <a:t> (j=0; j&lt;</a:t>
            </a:r>
            <a:r>
              <a:rPr lang="fr-FR" sz="2100" dirty="0" err="1" smtClean="0"/>
              <a:t>lena</a:t>
            </a:r>
            <a:r>
              <a:rPr lang="fr-FR" sz="2100" dirty="0" smtClean="0"/>
              <a:t>+3; ++j) {</a:t>
            </a:r>
          </a:p>
          <a:p>
            <a:r>
              <a:rPr lang="fr-FR" sz="2100" dirty="0" smtClean="0"/>
              <a:t> </a:t>
            </a:r>
          </a:p>
          <a:p>
            <a:r>
              <a:rPr lang="fr-FR" sz="2100" dirty="0" smtClean="0"/>
              <a:t> 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Va_gap</a:t>
            </a:r>
            <a:r>
              <a:rPr lang="fr-FR" sz="2100" dirty="0" smtClean="0"/>
              <a:t> = </a:t>
            </a:r>
            <a:r>
              <a:rPr lang="fr-FR" sz="2100" dirty="0" smtClean="0">
                <a:solidFill>
                  <a:srgbClr val="0070C0"/>
                </a:solidFill>
              </a:rPr>
              <a:t>VMAX</a:t>
            </a:r>
            <a:r>
              <a:rPr lang="fr-FR" sz="2100" dirty="0" smtClean="0"/>
              <a:t>((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 – </a:t>
            </a:r>
            <a:r>
              <a:rPr lang="fr-FR" sz="2100" dirty="0" err="1" smtClean="0"/>
              <a:t>Vgap_open</a:t>
            </a:r>
            <a:r>
              <a:rPr lang="fr-FR" sz="2100" dirty="0" smtClean="0"/>
              <a:t> –</a:t>
            </a:r>
          </a:p>
          <a:p>
            <a:pPr>
              <a:buNone/>
            </a:pPr>
            <a:r>
              <a:rPr lang="fr-FR" sz="2100" dirty="0" smtClean="0"/>
              <a:t>                                      </a:t>
            </a:r>
            <a:r>
              <a:rPr lang="fr-FR" sz="2100" dirty="0" err="1" smtClean="0"/>
              <a:t>Vgap_ext</a:t>
            </a:r>
            <a:r>
              <a:rPr lang="fr-FR" sz="2100" dirty="0" smtClean="0"/>
              <a:t>), (</a:t>
            </a:r>
            <a:r>
              <a:rPr lang="fr-FR" sz="2100" dirty="0" err="1" smtClean="0"/>
              <a:t>Va_gap</a:t>
            </a:r>
            <a:r>
              <a:rPr lang="fr-FR" sz="2100" dirty="0" smtClean="0"/>
              <a:t> – </a:t>
            </a:r>
            <a:r>
              <a:rPr lang="fr-FR" sz="2100" dirty="0" err="1" smtClean="0"/>
              <a:t>Vgap_ext</a:t>
            </a:r>
            <a:r>
              <a:rPr lang="fr-FR" sz="2100" dirty="0" smtClean="0"/>
              <a:t>));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Vb_gap</a:t>
            </a:r>
            <a:r>
              <a:rPr lang="fr-FR" sz="2100" dirty="0" smtClean="0"/>
              <a:t> = </a:t>
            </a:r>
            <a:r>
              <a:rPr lang="fr-FR" sz="2100" dirty="0" smtClean="0">
                <a:solidFill>
                  <a:srgbClr val="0070C0"/>
                </a:solidFill>
              </a:rPr>
              <a:t>VMAX</a:t>
            </a:r>
            <a:r>
              <a:rPr lang="fr-FR" sz="2100" dirty="0" smtClean="0"/>
              <a:t>((</a:t>
            </a:r>
            <a:r>
              <a:rPr lang="fr-FR" sz="2100" dirty="0" err="1" smtClean="0"/>
              <a:t>Vnogap</a:t>
            </a:r>
            <a:r>
              <a:rPr lang="fr-FR" sz="2100" dirty="0" smtClean="0"/>
              <a:t> – </a:t>
            </a:r>
            <a:r>
              <a:rPr lang="fr-FR" sz="2100" dirty="0" err="1" smtClean="0"/>
              <a:t>Vgap_open</a:t>
            </a:r>
            <a:r>
              <a:rPr lang="fr-FR" sz="2100" dirty="0" smtClean="0"/>
              <a:t> – </a:t>
            </a:r>
            <a:r>
              <a:rPr lang="fr-FR" sz="2100" dirty="0" err="1" smtClean="0"/>
              <a:t>Vgap_ext</a:t>
            </a:r>
            <a:r>
              <a:rPr lang="fr-FR" sz="2100" dirty="0" smtClean="0"/>
              <a:t>),  </a:t>
            </a:r>
          </a:p>
          <a:p>
            <a:pPr>
              <a:buNone/>
            </a:pPr>
            <a:r>
              <a:rPr lang="fr-FR" sz="2100" dirty="0" smtClean="0"/>
              <a:t>                                     (</a:t>
            </a:r>
            <a:r>
              <a:rPr lang="fr-FR" sz="2100" dirty="0" err="1" smtClean="0"/>
              <a:t>Vb_gap</a:t>
            </a:r>
            <a:r>
              <a:rPr lang="fr-FR" sz="2100" dirty="0" smtClean="0"/>
              <a:t> – </a:t>
            </a:r>
            <a:r>
              <a:rPr lang="fr-FR" sz="2100" dirty="0" err="1" smtClean="0"/>
              <a:t>Vgap_ext</a:t>
            </a:r>
            <a:r>
              <a:rPr lang="fr-FR" sz="2100" dirty="0" smtClean="0"/>
              <a:t>));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Vmatrix</a:t>
            </a:r>
            <a:r>
              <a:rPr lang="fr-FR" sz="2100" dirty="0" smtClean="0"/>
              <a:t> = { </a:t>
            </a:r>
            <a:r>
              <a:rPr lang="fr-FR" sz="2100" dirty="0" err="1" smtClean="0"/>
              <a:t>matrix</a:t>
            </a:r>
            <a:r>
              <a:rPr lang="fr-FR" sz="2100" dirty="0" smtClean="0"/>
              <a:t>[</a:t>
            </a:r>
            <a:r>
              <a:rPr lang="fr-FR" sz="2100" dirty="0" err="1" smtClean="0"/>
              <a:t>seqA</a:t>
            </a:r>
            <a:r>
              <a:rPr lang="fr-FR" sz="2100" dirty="0" smtClean="0"/>
              <a:t> [j+3]][</a:t>
            </a:r>
            <a:r>
              <a:rPr lang="fr-FR" sz="2100" dirty="0" err="1" smtClean="0"/>
              <a:t>seqB</a:t>
            </a:r>
            <a:r>
              <a:rPr lang="fr-FR" sz="2100" dirty="0" smtClean="0"/>
              <a:t>[i]],</a:t>
            </a:r>
          </a:p>
          <a:p>
            <a:pPr>
              <a:buNone/>
            </a:pPr>
            <a:r>
              <a:rPr lang="fr-FR" sz="2100" dirty="0" smtClean="0"/>
              <a:t>                              </a:t>
            </a:r>
            <a:r>
              <a:rPr lang="fr-FR" sz="2100" dirty="0" err="1" smtClean="0"/>
              <a:t>matrix</a:t>
            </a:r>
            <a:r>
              <a:rPr lang="fr-FR" sz="2100" dirty="0" smtClean="0"/>
              <a:t>[</a:t>
            </a:r>
            <a:r>
              <a:rPr lang="fr-FR" sz="2100" dirty="0" err="1" smtClean="0"/>
              <a:t>seqA</a:t>
            </a:r>
            <a:r>
              <a:rPr lang="fr-FR" sz="2100" dirty="0" smtClean="0"/>
              <a:t> [j+2]][</a:t>
            </a:r>
            <a:r>
              <a:rPr lang="fr-FR" sz="2100" dirty="0" err="1" smtClean="0"/>
              <a:t>seqB</a:t>
            </a:r>
            <a:r>
              <a:rPr lang="fr-FR" sz="2100" dirty="0" smtClean="0"/>
              <a:t>[i+1]],</a:t>
            </a:r>
          </a:p>
          <a:p>
            <a:pPr>
              <a:buNone/>
            </a:pPr>
            <a:r>
              <a:rPr lang="fr-FR" sz="2100" dirty="0" smtClean="0"/>
              <a:t>                              </a:t>
            </a:r>
            <a:r>
              <a:rPr lang="fr-FR" sz="2100" dirty="0" err="1" smtClean="0"/>
              <a:t>matrix</a:t>
            </a:r>
            <a:r>
              <a:rPr lang="fr-FR" sz="2100" dirty="0" smtClean="0"/>
              <a:t>[</a:t>
            </a:r>
            <a:r>
              <a:rPr lang="fr-FR" sz="2100" dirty="0" err="1" smtClean="0"/>
              <a:t>seqA</a:t>
            </a:r>
            <a:r>
              <a:rPr lang="fr-FR" sz="2100" dirty="0" smtClean="0"/>
              <a:t> [j+1]][</a:t>
            </a:r>
            <a:r>
              <a:rPr lang="fr-FR" sz="2100" dirty="0" err="1" smtClean="0"/>
              <a:t>seqB</a:t>
            </a:r>
            <a:r>
              <a:rPr lang="fr-FR" sz="2100" dirty="0" smtClean="0"/>
              <a:t>[i+2]],</a:t>
            </a:r>
          </a:p>
          <a:p>
            <a:pPr>
              <a:buNone/>
            </a:pPr>
            <a:r>
              <a:rPr lang="fr-FR" sz="2100" dirty="0" smtClean="0"/>
              <a:t>                              </a:t>
            </a:r>
            <a:r>
              <a:rPr lang="fr-FR" sz="2100" dirty="0" err="1" smtClean="0"/>
              <a:t>matrix</a:t>
            </a:r>
            <a:r>
              <a:rPr lang="fr-FR" sz="2100" dirty="0" smtClean="0"/>
              <a:t>[</a:t>
            </a:r>
            <a:r>
              <a:rPr lang="fr-FR" sz="2100" dirty="0" err="1" smtClean="0"/>
              <a:t>seqA</a:t>
            </a:r>
            <a:r>
              <a:rPr lang="fr-FR" sz="2100" dirty="0" smtClean="0"/>
              <a:t> [j]][</a:t>
            </a:r>
            <a:r>
              <a:rPr lang="fr-FR" sz="2100" dirty="0" err="1" smtClean="0"/>
              <a:t>seqB</a:t>
            </a:r>
            <a:r>
              <a:rPr lang="fr-FR" sz="2100" dirty="0" smtClean="0"/>
              <a:t>[i+3]] };</a:t>
            </a:r>
          </a:p>
          <a:p>
            <a:pPr>
              <a:buNone/>
            </a:pPr>
            <a:endParaRPr lang="fr-FR" sz="2100" dirty="0" smtClean="0"/>
          </a:p>
          <a:p>
            <a:pPr algn="r">
              <a:buNone/>
            </a:pPr>
            <a:r>
              <a:rPr lang="fr-FR" sz="2400" dirty="0" smtClean="0"/>
              <a:t> </a:t>
            </a:r>
            <a:r>
              <a:rPr lang="fr-F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(suite </a:t>
            </a:r>
            <a:r>
              <a:rPr lang="fr-FR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fr-F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page)</a:t>
            </a:r>
            <a:endParaRPr lang="fr-FR" sz="21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Parallelized</a:t>
            </a:r>
            <a:r>
              <a:rPr lang="fr-FR" dirty="0" smtClean="0">
                <a:solidFill>
                  <a:schemeClr val="accent3"/>
                </a:solidFill>
              </a:rPr>
              <a:t> SW (3)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75656" y="1844824"/>
            <a:ext cx="5328592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100" dirty="0" err="1" smtClean="0"/>
              <a:t>Vb_gap</a:t>
            </a:r>
            <a:r>
              <a:rPr lang="fr-FR" sz="2100" dirty="0" smtClean="0"/>
              <a:t> = </a:t>
            </a:r>
            <a:r>
              <a:rPr lang="fr-FR" sz="2100" dirty="0" smtClean="0">
                <a:solidFill>
                  <a:srgbClr val="0070C0"/>
                </a:solidFill>
              </a:rPr>
              <a:t>VSHIFT</a:t>
            </a:r>
            <a:r>
              <a:rPr lang="fr-FR" sz="2100" dirty="0" smtClean="0"/>
              <a:t>(</a:t>
            </a:r>
            <a:r>
              <a:rPr lang="fr-FR" sz="2100" dirty="0" err="1" smtClean="0"/>
              <a:t>Vb_gap</a:t>
            </a:r>
            <a:r>
              <a:rPr lang="fr-FR" sz="2100" dirty="0" smtClean="0"/>
              <a:t>, </a:t>
            </a:r>
            <a:r>
              <a:rPr lang="fr-FR" sz="2100" dirty="0" err="1" smtClean="0"/>
              <a:t>b_gap</a:t>
            </a:r>
            <a:r>
              <a:rPr lang="fr-FR" sz="2100" dirty="0" smtClean="0"/>
              <a:t>[j+3]);      </a:t>
            </a:r>
          </a:p>
          <a:p>
            <a:r>
              <a:rPr lang="fr-FR" sz="2100" dirty="0" err="1" smtClean="0"/>
              <a:t>Vnogap</a:t>
            </a:r>
            <a:r>
              <a:rPr lang="fr-FR" sz="2100" dirty="0" smtClean="0"/>
              <a:t> = </a:t>
            </a:r>
            <a:r>
              <a:rPr lang="fr-FR" sz="2100" dirty="0" smtClean="0">
                <a:solidFill>
                  <a:srgbClr val="0070C0"/>
                </a:solidFill>
              </a:rPr>
              <a:t>VSHIFT</a:t>
            </a:r>
            <a:r>
              <a:rPr lang="fr-FR" sz="2100" dirty="0" smtClean="0"/>
              <a:t>(</a:t>
            </a:r>
            <a:r>
              <a:rPr lang="fr-FR" sz="2100" dirty="0" err="1" smtClean="0"/>
              <a:t>Vnogap</a:t>
            </a:r>
            <a:r>
              <a:rPr lang="fr-FR" sz="2100" dirty="0" smtClean="0"/>
              <a:t>, </a:t>
            </a:r>
            <a:r>
              <a:rPr lang="fr-FR" sz="2100" dirty="0" err="1" smtClean="0"/>
              <a:t>nogap</a:t>
            </a:r>
            <a:r>
              <a:rPr lang="fr-FR" sz="2100" dirty="0" smtClean="0"/>
              <a:t>[j+3]);</a:t>
            </a:r>
          </a:p>
        </p:txBody>
      </p:sp>
      <p:sp>
        <p:nvSpPr>
          <p:cNvPr id="7" name="Ellipse 6"/>
          <p:cNvSpPr/>
          <p:nvPr/>
        </p:nvSpPr>
        <p:spPr>
          <a:xfrm>
            <a:off x="7236296" y="1844824"/>
            <a:ext cx="1584176" cy="79208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solidFill>
                  <a:srgbClr val="7030A0"/>
                </a:solidFill>
              </a:rPr>
              <a:t>overhead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13" name="Flèche gauche 12"/>
          <p:cNvSpPr/>
          <p:nvPr/>
        </p:nvSpPr>
        <p:spPr>
          <a:xfrm>
            <a:off x="6804248" y="1988840"/>
            <a:ext cx="576064" cy="432048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100" dirty="0" smtClean="0"/>
              <a:t>        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 = </a:t>
            </a:r>
            <a:r>
              <a:rPr lang="fr-FR" sz="2100" dirty="0" smtClean="0">
                <a:solidFill>
                  <a:srgbClr val="0070C0"/>
                </a:solidFill>
              </a:rPr>
              <a:t>VMAX</a:t>
            </a:r>
            <a:r>
              <a:rPr lang="fr-FR" sz="2100" dirty="0" smtClean="0"/>
              <a:t>((</a:t>
            </a:r>
            <a:r>
              <a:rPr lang="fr-FR" sz="2100" dirty="0" err="1" smtClean="0"/>
              <a:t>Vprev_nogap</a:t>
            </a:r>
            <a:r>
              <a:rPr lang="fr-FR" sz="2100" dirty="0" smtClean="0"/>
              <a:t> + </a:t>
            </a:r>
            <a:r>
              <a:rPr lang="fr-FR" sz="2100" dirty="0" err="1" smtClean="0"/>
              <a:t>Vmatrix</a:t>
            </a:r>
            <a:r>
              <a:rPr lang="fr-FR" sz="2100" dirty="0" smtClean="0"/>
              <a:t>),</a:t>
            </a:r>
          </a:p>
          <a:p>
            <a:pPr>
              <a:buNone/>
            </a:pPr>
            <a:r>
              <a:rPr lang="fr-FR" sz="2100" dirty="0" smtClean="0"/>
              <a:t>                                             </a:t>
            </a:r>
            <a:r>
              <a:rPr lang="fr-FR" sz="2100" dirty="0" err="1" smtClean="0"/>
              <a:t>Vzero</a:t>
            </a:r>
            <a:r>
              <a:rPr lang="fr-FR" sz="2100" dirty="0" smtClean="0"/>
              <a:t>);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 = </a:t>
            </a:r>
            <a:r>
              <a:rPr lang="fr-FR" sz="2100" dirty="0" smtClean="0">
                <a:solidFill>
                  <a:srgbClr val="0070C0"/>
                </a:solidFill>
              </a:rPr>
              <a:t>VMAX</a:t>
            </a:r>
            <a:r>
              <a:rPr lang="fr-FR" sz="2100" dirty="0" smtClean="0"/>
              <a:t>(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, </a:t>
            </a:r>
            <a:r>
              <a:rPr lang="fr-FR" sz="2100" dirty="0" err="1" smtClean="0"/>
              <a:t>Va_gap</a:t>
            </a:r>
            <a:r>
              <a:rPr lang="fr-FR" sz="2100" dirty="0" smtClean="0"/>
              <a:t>);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 </a:t>
            </a:r>
            <a:r>
              <a:rPr lang="fr-FR" sz="2100" dirty="0" smtClean="0">
                <a:solidFill>
                  <a:srgbClr val="0070C0"/>
                </a:solidFill>
              </a:rPr>
              <a:t>= VMAX</a:t>
            </a:r>
            <a:r>
              <a:rPr lang="fr-FR" sz="2100" dirty="0" smtClean="0"/>
              <a:t>(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, </a:t>
            </a:r>
            <a:r>
              <a:rPr lang="fr-FR" sz="2100" dirty="0" err="1" smtClean="0"/>
              <a:t>Vb_gap</a:t>
            </a:r>
            <a:r>
              <a:rPr lang="fr-FR" sz="2100" dirty="0" smtClean="0"/>
              <a:t>);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Vprev_nogap</a:t>
            </a:r>
            <a:r>
              <a:rPr lang="fr-FR" sz="2100" dirty="0" smtClean="0"/>
              <a:t> = </a:t>
            </a:r>
            <a:r>
              <a:rPr lang="fr-FR" sz="2100" dirty="0" err="1" smtClean="0"/>
              <a:t>Vnogap</a:t>
            </a:r>
            <a:r>
              <a:rPr lang="fr-FR" sz="2100" dirty="0" smtClean="0"/>
              <a:t>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Vnogap</a:t>
            </a:r>
            <a:r>
              <a:rPr lang="fr-FR" sz="2100" dirty="0" smtClean="0"/>
              <a:t> = 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b_gap</a:t>
            </a:r>
            <a:r>
              <a:rPr lang="fr-FR" sz="2100" dirty="0" smtClean="0"/>
              <a:t> [j] = </a:t>
            </a:r>
            <a:r>
              <a:rPr lang="fr-FR" sz="2100" dirty="0" err="1" smtClean="0"/>
              <a:t>Vb_gap.v</a:t>
            </a:r>
            <a:r>
              <a:rPr lang="fr-FR" sz="2100" dirty="0" smtClean="0"/>
              <a:t>[3];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nogap</a:t>
            </a:r>
            <a:r>
              <a:rPr lang="fr-FR" sz="2100" dirty="0" smtClean="0"/>
              <a:t> [j] = </a:t>
            </a:r>
            <a:r>
              <a:rPr lang="fr-FR" sz="2100" dirty="0" err="1" smtClean="0"/>
              <a:t>Vnogap.v</a:t>
            </a:r>
            <a:r>
              <a:rPr lang="fr-FR" sz="2100" dirty="0" smtClean="0"/>
              <a:t>[3];</a:t>
            </a:r>
          </a:p>
          <a:p>
            <a:r>
              <a:rPr lang="fr-FR" sz="2100" dirty="0" smtClean="0"/>
              <a:t>        </a:t>
            </a:r>
            <a:r>
              <a:rPr lang="fr-FR" sz="2100" dirty="0" err="1" smtClean="0"/>
              <a:t>Vscore</a:t>
            </a:r>
            <a:r>
              <a:rPr lang="fr-FR" sz="2100" dirty="0" smtClean="0"/>
              <a:t> = </a:t>
            </a:r>
            <a:r>
              <a:rPr lang="fr-FR" sz="2100" dirty="0" smtClean="0">
                <a:solidFill>
                  <a:srgbClr val="0070C0"/>
                </a:solidFill>
              </a:rPr>
              <a:t>VMAX</a:t>
            </a:r>
            <a:r>
              <a:rPr lang="fr-FR" sz="2100" dirty="0" smtClean="0"/>
              <a:t>(</a:t>
            </a:r>
            <a:r>
              <a:rPr lang="fr-FR" sz="2100" dirty="0" err="1" smtClean="0"/>
              <a:t>Vscore</a:t>
            </a:r>
            <a:r>
              <a:rPr lang="fr-FR" sz="2100" dirty="0" smtClean="0"/>
              <a:t>, </a:t>
            </a:r>
            <a:r>
              <a:rPr lang="fr-FR" sz="2100" dirty="0" err="1" smtClean="0"/>
              <a:t>Vlast_nogap</a:t>
            </a:r>
            <a:r>
              <a:rPr lang="fr-FR" sz="2100" dirty="0" smtClean="0"/>
              <a:t>); } }</a:t>
            </a:r>
          </a:p>
          <a:p>
            <a:endParaRPr lang="fr-FR" sz="2100" dirty="0" smtClean="0"/>
          </a:p>
          <a:p>
            <a:r>
              <a:rPr lang="fr-FR" sz="2100" dirty="0" smtClean="0">
                <a:solidFill>
                  <a:srgbClr val="C00000"/>
                </a:solidFill>
              </a:rPr>
              <a:t>    return</a:t>
            </a:r>
            <a:r>
              <a:rPr lang="fr-FR" sz="2100" dirty="0" smtClean="0"/>
              <a:t> </a:t>
            </a:r>
            <a:r>
              <a:rPr lang="fr-FR" sz="2100" dirty="0" smtClean="0">
                <a:solidFill>
                  <a:srgbClr val="0070C0"/>
                </a:solidFill>
              </a:rPr>
              <a:t>max</a:t>
            </a:r>
            <a:r>
              <a:rPr lang="fr-FR" sz="2100" dirty="0" smtClean="0"/>
              <a:t>(</a:t>
            </a:r>
            <a:r>
              <a:rPr lang="fr-FR" sz="2100" dirty="0" err="1" smtClean="0"/>
              <a:t>Vscore.v</a:t>
            </a:r>
            <a:r>
              <a:rPr lang="fr-FR" sz="2100" dirty="0" smtClean="0"/>
              <a:t>[0], </a:t>
            </a:r>
            <a:r>
              <a:rPr lang="fr-FR" sz="2100" dirty="0" err="1" smtClean="0"/>
              <a:t>Vscore.v</a:t>
            </a:r>
            <a:r>
              <a:rPr lang="fr-FR" sz="2100" dirty="0" smtClean="0"/>
              <a:t>[1],</a:t>
            </a:r>
          </a:p>
          <a:p>
            <a:pPr>
              <a:buNone/>
            </a:pPr>
            <a:r>
              <a:rPr lang="fr-FR" sz="2100" dirty="0" smtClean="0"/>
              <a:t>                         </a:t>
            </a:r>
            <a:r>
              <a:rPr lang="fr-FR" sz="2100" dirty="0" err="1" smtClean="0"/>
              <a:t>Vscore.v</a:t>
            </a:r>
            <a:r>
              <a:rPr lang="fr-FR" sz="2100" dirty="0" smtClean="0"/>
              <a:t>[2], </a:t>
            </a:r>
            <a:r>
              <a:rPr lang="fr-FR" sz="2100" dirty="0" err="1" smtClean="0"/>
              <a:t>Vscore.v</a:t>
            </a:r>
            <a:r>
              <a:rPr lang="fr-FR" sz="2100" dirty="0" smtClean="0"/>
              <a:t>[3]);</a:t>
            </a:r>
          </a:p>
          <a:p>
            <a:r>
              <a:rPr lang="fr-FR" sz="2100" dirty="0" smtClean="0"/>
              <a:t>}</a:t>
            </a:r>
            <a:endParaRPr lang="fr-FR" sz="21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Parallelized</a:t>
            </a:r>
            <a:r>
              <a:rPr lang="fr-FR" dirty="0" smtClean="0">
                <a:solidFill>
                  <a:schemeClr val="accent3"/>
                </a:solidFill>
              </a:rPr>
              <a:t> SW (4)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002060"/>
                </a:solidFill>
              </a:rPr>
              <a:t>VMAX :</a:t>
            </a:r>
            <a:r>
              <a:rPr lang="fr-FR" dirty="0" smtClean="0"/>
              <a:t> </a:t>
            </a:r>
            <a:r>
              <a:rPr lang="fr-FR" dirty="0" err="1" smtClean="0"/>
              <a:t>computes</a:t>
            </a:r>
            <a:r>
              <a:rPr lang="fr-FR" dirty="0" smtClean="0"/>
              <a:t> the maximum </a:t>
            </a:r>
            <a:r>
              <a:rPr lang="fr-FR" dirty="0" err="1" smtClean="0"/>
              <a:t>vector</a:t>
            </a:r>
            <a:r>
              <a:rPr lang="fr-FR" dirty="0" smtClean="0"/>
              <a:t> of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vectors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smtClean="0">
                <a:solidFill>
                  <a:srgbClr val="002060"/>
                </a:solidFill>
              </a:rPr>
              <a:t>VSHIFT :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smtClean="0"/>
              <a:t>shifts </a:t>
            </a:r>
            <a:r>
              <a:rPr lang="fr-FR" dirty="0" err="1" smtClean="0"/>
              <a:t>left</a:t>
            </a:r>
            <a:r>
              <a:rPr lang="fr-FR" dirty="0" smtClean="0"/>
              <a:t> all </a:t>
            </a:r>
            <a:r>
              <a:rPr lang="fr-FR" dirty="0" err="1" smtClean="0"/>
              <a:t>its</a:t>
            </a:r>
            <a:r>
              <a:rPr lang="fr-FR" dirty="0" smtClean="0"/>
              <a:t> components and </a:t>
            </a:r>
            <a:r>
              <a:rPr lang="fr-FR" dirty="0" err="1" smtClean="0"/>
              <a:t>puts</a:t>
            </a:r>
            <a:r>
              <a:rPr lang="fr-FR" dirty="0" smtClean="0"/>
              <a:t> right second argument</a:t>
            </a:r>
          </a:p>
          <a:p>
            <a:endParaRPr lang="fr-FR" dirty="0" smtClean="0"/>
          </a:p>
          <a:p>
            <a:r>
              <a:rPr lang="fr-FR" u="sng" dirty="0" smtClean="0">
                <a:solidFill>
                  <a:srgbClr val="002060"/>
                </a:solidFill>
              </a:rPr>
              <a:t>‘+’ and ‘-’ :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and </a:t>
            </a:r>
            <a:r>
              <a:rPr lang="fr-FR" dirty="0" err="1" smtClean="0"/>
              <a:t>substract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r>
              <a:rPr lang="fr-FR" dirty="0" smtClean="0"/>
              <a:t> on </a:t>
            </a:r>
            <a:r>
              <a:rPr lang="fr-FR" u="sng" dirty="0" err="1" smtClean="0"/>
              <a:t>vectors</a:t>
            </a:r>
            <a:endParaRPr lang="fr-FR" u="sng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Operators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481328"/>
            <a:ext cx="835292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Not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for basic SW !</a:t>
            </a:r>
          </a:p>
          <a:p>
            <a:endParaRPr lang="fr-FR" dirty="0" smtClean="0"/>
          </a:p>
          <a:p>
            <a:r>
              <a:rPr lang="fr-FR" u="sng" dirty="0" err="1" smtClean="0">
                <a:solidFill>
                  <a:srgbClr val="002060"/>
                </a:solidFill>
              </a:rPr>
              <a:t>Reasons</a:t>
            </a:r>
            <a:r>
              <a:rPr lang="fr-FR" u="sng" dirty="0" smtClean="0">
                <a:solidFill>
                  <a:srgbClr val="002060"/>
                </a:solidFill>
              </a:rPr>
              <a:t> ?</a:t>
            </a:r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probably</a:t>
            </a:r>
            <a:r>
              <a:rPr lang="fr-FR" dirty="0" smtClean="0"/>
              <a:t> communications</a:t>
            </a:r>
          </a:p>
          <a:p>
            <a:endParaRPr lang="fr-FR" dirty="0" smtClean="0"/>
          </a:p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bad</a:t>
            </a:r>
            <a:r>
              <a:rPr lang="fr-FR" dirty="0" smtClean="0"/>
              <a:t> !</a:t>
            </a:r>
          </a:p>
          <a:p>
            <a:endParaRPr lang="fr-FR" dirty="0" smtClean="0"/>
          </a:p>
          <a:p>
            <a:r>
              <a:rPr lang="fr-FR" dirty="0" smtClean="0"/>
              <a:t>But </a:t>
            </a:r>
            <a:r>
              <a:rPr lang="fr-FR" dirty="0" err="1" smtClean="0"/>
              <a:t>we</a:t>
            </a:r>
            <a:r>
              <a:rPr lang="fr-FR" dirty="0" smtClean="0"/>
              <a:t> do not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last </a:t>
            </a:r>
            <a:r>
              <a:rPr lang="fr-FR" dirty="0" err="1" smtClean="0"/>
              <a:t>word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Performances ?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458618"/>
          </a:xfr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6000" dirty="0" err="1" smtClean="0">
                <a:solidFill>
                  <a:schemeClr val="accent3"/>
                </a:solidFill>
              </a:rPr>
              <a:t>Parallelization</a:t>
            </a:r>
            <a:r>
              <a:rPr lang="fr-FR" sz="6000" dirty="0" smtClean="0">
                <a:solidFill>
                  <a:schemeClr val="accent3"/>
                </a:solidFill>
              </a:rPr>
              <a:t> </a:t>
            </a:r>
            <a:r>
              <a:rPr lang="fr-FR" sz="6000" dirty="0" err="1" smtClean="0">
                <a:solidFill>
                  <a:schemeClr val="accent3"/>
                </a:solidFill>
              </a:rPr>
              <a:t>with</a:t>
            </a:r>
            <a:r>
              <a:rPr lang="fr-FR" sz="6000" dirty="0" smtClean="0">
                <a:solidFill>
                  <a:schemeClr val="accent3"/>
                </a:solidFill>
              </a:rPr>
              <a:t> </a:t>
            </a:r>
            <a:r>
              <a:rPr lang="fr-FR" sz="6000" dirty="0" err="1" smtClean="0">
                <a:solidFill>
                  <a:schemeClr val="accent3"/>
                </a:solidFill>
              </a:rPr>
              <a:t>video</a:t>
            </a:r>
            <a:r>
              <a:rPr lang="fr-FR" sz="6000" dirty="0" smtClean="0">
                <a:solidFill>
                  <a:schemeClr val="accent3"/>
                </a:solidFill>
              </a:rPr>
              <a:t>-</a:t>
            </a:r>
            <a:r>
              <a:rPr lang="fr-FR" sz="6000" dirty="0" err="1" smtClean="0">
                <a:solidFill>
                  <a:schemeClr val="accent3"/>
                </a:solidFill>
              </a:rPr>
              <a:t>oriented</a:t>
            </a:r>
            <a:r>
              <a:rPr lang="fr-FR" sz="6000" dirty="0" smtClean="0">
                <a:solidFill>
                  <a:schemeClr val="accent3"/>
                </a:solidFill>
              </a:rPr>
              <a:t> instructions</a:t>
            </a:r>
            <a:endParaRPr lang="fr-FR" sz="6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 smtClean="0">
                <a:solidFill>
                  <a:srgbClr val="002060"/>
                </a:solidFill>
              </a:rPr>
              <a:t>VIS (Visual Instruction Set) :</a:t>
            </a:r>
          </a:p>
          <a:p>
            <a:pPr lvl="1"/>
            <a:r>
              <a:rPr lang="fr-FR" dirty="0" smtClean="0"/>
              <a:t>SIMD instruction set extension for SPARC processors</a:t>
            </a:r>
          </a:p>
          <a:p>
            <a:pPr lvl="1"/>
            <a:endParaRPr lang="fr-FR" sz="1100" dirty="0" smtClean="0"/>
          </a:p>
          <a:p>
            <a:r>
              <a:rPr lang="fr-FR" u="sng" dirty="0" smtClean="0">
                <a:solidFill>
                  <a:srgbClr val="002060"/>
                </a:solidFill>
              </a:rPr>
              <a:t>VIS instructions :</a:t>
            </a:r>
          </a:p>
          <a:p>
            <a:pPr lvl="1"/>
            <a:r>
              <a:rPr lang="fr-FR" dirty="0" err="1" smtClean="0"/>
              <a:t>executed</a:t>
            </a:r>
            <a:r>
              <a:rPr lang="fr-FR" dirty="0" smtClean="0"/>
              <a:t> in </a:t>
            </a:r>
            <a:r>
              <a:rPr lang="fr-FR" dirty="0" smtClean="0">
                <a:solidFill>
                  <a:srgbClr val="FF0000"/>
                </a:solidFill>
              </a:rPr>
              <a:t>FPU</a:t>
            </a:r>
            <a:r>
              <a:rPr lang="fr-FR" dirty="0" smtClean="0"/>
              <a:t> (</a:t>
            </a:r>
            <a:r>
              <a:rPr lang="fr-FR" dirty="0" err="1" smtClean="0"/>
              <a:t>Floating</a:t>
            </a:r>
            <a:r>
              <a:rPr lang="fr-FR" dirty="0" smtClean="0"/>
              <a:t> Point Unit), part of a processor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 on </a:t>
            </a:r>
            <a:r>
              <a:rPr lang="fr-FR" dirty="0" err="1" smtClean="0"/>
              <a:t>floating</a:t>
            </a:r>
            <a:r>
              <a:rPr lang="fr-FR" dirty="0" smtClean="0"/>
              <a:t> point </a:t>
            </a:r>
            <a:r>
              <a:rPr lang="fr-FR" dirty="0" err="1" smtClean="0"/>
              <a:t>numbers</a:t>
            </a:r>
            <a:endParaRPr lang="fr-FR" dirty="0" smtClean="0"/>
          </a:p>
          <a:p>
            <a:pPr lvl="1"/>
            <a:r>
              <a:rPr lang="fr-FR" smtClean="0"/>
              <a:t>uses </a:t>
            </a:r>
            <a:r>
              <a:rPr lang="fr-FR" dirty="0" smtClean="0"/>
              <a:t>64-bit </a:t>
            </a:r>
            <a:r>
              <a:rPr lang="fr-FR" dirty="0" err="1" smtClean="0"/>
              <a:t>registers</a:t>
            </a:r>
            <a:r>
              <a:rPr lang="fr-FR" dirty="0" smtClean="0"/>
              <a:t> of the FPU</a:t>
            </a:r>
          </a:p>
          <a:p>
            <a:pPr lvl="1"/>
            <a:endParaRPr lang="fr-FR" sz="1100" dirty="0" smtClean="0"/>
          </a:p>
          <a:p>
            <a:r>
              <a:rPr lang="fr-FR" u="sng" dirty="0" smtClean="0">
                <a:solidFill>
                  <a:srgbClr val="002060"/>
                </a:solidFill>
              </a:rPr>
              <a:t>FPU :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 smtClean="0"/>
              <a:t> </a:t>
            </a:r>
            <a:r>
              <a:rPr lang="fr-FR" sz="900" dirty="0" smtClean="0"/>
              <a:t> </a:t>
            </a:r>
            <a:r>
              <a:rPr lang="fr-FR" dirty="0" smtClean="0"/>
              <a:t>of 32 bits</a:t>
            </a:r>
          </a:p>
          <a:p>
            <a:pPr lvl="1"/>
            <a:r>
              <a:rPr lang="fr-FR" dirty="0" smtClean="0"/>
              <a:t>Four </a:t>
            </a:r>
            <a:r>
              <a:rPr lang="fr-FR" dirty="0" err="1" smtClean="0"/>
              <a:t>integers</a:t>
            </a:r>
            <a:r>
              <a:rPr lang="fr-FR" dirty="0" smtClean="0"/>
              <a:t> of 16 bits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Video</a:t>
            </a:r>
            <a:r>
              <a:rPr lang="fr-FR" dirty="0" smtClean="0">
                <a:solidFill>
                  <a:schemeClr val="accent3"/>
                </a:solidFill>
              </a:rPr>
              <a:t>-</a:t>
            </a:r>
            <a:r>
              <a:rPr lang="fr-FR" dirty="0" err="1" smtClean="0">
                <a:solidFill>
                  <a:schemeClr val="accent3"/>
                </a:solidFill>
              </a:rPr>
              <a:t>oriented</a:t>
            </a:r>
            <a:r>
              <a:rPr lang="fr-FR" dirty="0" smtClean="0">
                <a:solidFill>
                  <a:schemeClr val="accent3"/>
                </a:solidFill>
              </a:rPr>
              <a:t> instructions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fr-FR" u="sng" dirty="0" err="1" smtClean="0">
                <a:solidFill>
                  <a:srgbClr val="002060"/>
                </a:solidFill>
              </a:rPr>
              <a:t>We</a:t>
            </a:r>
            <a:r>
              <a:rPr lang="fr-FR" u="sng" dirty="0" smtClean="0">
                <a:solidFill>
                  <a:srgbClr val="002060"/>
                </a:solidFill>
              </a:rPr>
              <a:t> </a:t>
            </a:r>
            <a:r>
              <a:rPr lang="fr-FR" u="sng" dirty="0" err="1" smtClean="0">
                <a:solidFill>
                  <a:srgbClr val="002060"/>
                </a:solidFill>
              </a:rPr>
              <a:t>take</a:t>
            </a:r>
            <a:r>
              <a:rPr lang="fr-FR" u="sng" dirty="0" smtClean="0">
                <a:solidFill>
                  <a:srgbClr val="002060"/>
                </a:solidFill>
              </a:rPr>
              <a:t> the </a:t>
            </a:r>
            <a:r>
              <a:rPr lang="fr-FR" u="sng" dirty="0" err="1" smtClean="0">
                <a:solidFill>
                  <a:srgbClr val="002060"/>
                </a:solidFill>
              </a:rPr>
              <a:t>previous</a:t>
            </a:r>
            <a:r>
              <a:rPr lang="fr-FR" u="sng" dirty="0" smtClean="0">
                <a:solidFill>
                  <a:srgbClr val="002060"/>
                </a:solidFill>
              </a:rPr>
              <a:t> program and </a:t>
            </a:r>
            <a:r>
              <a:rPr lang="fr-FR" u="sng" dirty="0" err="1" smtClean="0">
                <a:solidFill>
                  <a:srgbClr val="002060"/>
                </a:solidFill>
              </a:rPr>
              <a:t>modify</a:t>
            </a:r>
            <a:r>
              <a:rPr lang="fr-FR" u="sng" dirty="0" smtClean="0">
                <a:solidFill>
                  <a:srgbClr val="002060"/>
                </a:solidFill>
              </a:rPr>
              <a:t> :</a:t>
            </a:r>
          </a:p>
          <a:p>
            <a:pPr>
              <a:buNone/>
            </a:pPr>
            <a:endParaRPr lang="fr-FR" sz="1000" u="sng" dirty="0" smtClean="0">
              <a:solidFill>
                <a:srgbClr val="002060"/>
              </a:solidFill>
            </a:endParaRPr>
          </a:p>
          <a:p>
            <a:pPr lvl="1"/>
            <a:r>
              <a:rPr lang="fr-FR" dirty="0" smtClean="0"/>
              <a:t>Types of variables as Vint4</a:t>
            </a:r>
          </a:p>
          <a:p>
            <a:pPr lvl="1"/>
            <a:r>
              <a:rPr lang="fr-FR" dirty="0" err="1" smtClean="0"/>
              <a:t>Operators</a:t>
            </a:r>
            <a:r>
              <a:rPr lang="fr-FR" dirty="0" smtClean="0"/>
              <a:t> VMAX, VSHIFT, ‘+’, ‘-’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sz="500" u="sng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fr-FR" u="sng" dirty="0" smtClean="0">
                <a:solidFill>
                  <a:srgbClr val="00B050"/>
                </a:solidFill>
              </a:rPr>
              <a:t>vis_d64 :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/>
              <a:t>vector</a:t>
            </a:r>
            <a:r>
              <a:rPr lang="fr-FR" dirty="0" smtClean="0"/>
              <a:t> of four 16-bit </a:t>
            </a:r>
            <a:r>
              <a:rPr lang="fr-FR" dirty="0" err="1" smtClean="0"/>
              <a:t>integers</a:t>
            </a:r>
            <a:endParaRPr lang="fr-FR" dirty="0" smtClean="0"/>
          </a:p>
          <a:p>
            <a:pPr lvl="1">
              <a:buNone/>
            </a:pPr>
            <a:endParaRPr lang="fr-FR" sz="1050" dirty="0" smtClean="0"/>
          </a:p>
          <a:p>
            <a:pPr lvl="1" algn="r">
              <a:buNone/>
            </a:pP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(VIS_MAX_INT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page)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Modifications</a:t>
            </a:r>
            <a:endParaRPr lang="fr-FR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971600" y="3068960"/>
          <a:ext cx="6480720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44216"/>
                <a:gridCol w="1080120"/>
                <a:gridCol w="1656184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Vectors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Vint4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VMAX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VSHIFT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Video</a:t>
                      </a:r>
                      <a:r>
                        <a:rPr lang="fr-FR" b="1" dirty="0" smtClean="0"/>
                        <a:t>-</a:t>
                      </a:r>
                      <a:r>
                        <a:rPr lang="fr-FR" b="1" dirty="0" err="1" smtClean="0"/>
                        <a:t>oriented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vis_d64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VIS_MAX_INT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vis_faligndata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971600" y="4005064"/>
          <a:ext cx="5112568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44216"/>
                <a:gridCol w="1584176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Vectors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‘+’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‘-’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Video</a:t>
                      </a:r>
                      <a:r>
                        <a:rPr lang="fr-FR" b="1" dirty="0" smtClean="0"/>
                        <a:t>-</a:t>
                      </a:r>
                      <a:r>
                        <a:rPr lang="fr-FR" b="1" dirty="0" err="1" smtClean="0"/>
                        <a:t>oriented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vis_fpadd16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vis_fpsub16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900000"/>
          </a:xfrm>
        </p:spPr>
        <p:txBody>
          <a:bodyPr>
            <a:normAutofit fontScale="92500" lnSpcReduction="20000"/>
          </a:bodyPr>
          <a:lstStyle/>
          <a:p>
            <a:endParaRPr lang="fr-FR" sz="1300" dirty="0" smtClean="0">
              <a:solidFill>
                <a:srgbClr val="7030A0"/>
              </a:solidFill>
            </a:endParaRPr>
          </a:p>
          <a:p>
            <a:r>
              <a:rPr lang="fr-FR" dirty="0" smtClean="0">
                <a:solidFill>
                  <a:srgbClr val="7030A0"/>
                </a:solidFill>
              </a:rPr>
              <a:t>#</a:t>
            </a:r>
            <a:r>
              <a:rPr lang="fr-FR" dirty="0" err="1" smtClean="0">
                <a:solidFill>
                  <a:srgbClr val="7030A0"/>
                </a:solidFill>
              </a:rPr>
              <a:t>define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VIS_MAX_INT</a:t>
            </a:r>
            <a:r>
              <a:rPr lang="fr-FR" dirty="0" smtClean="0"/>
              <a:t>(</a:t>
            </a:r>
            <a:r>
              <a:rPr lang="fr-FR" dirty="0" err="1" smtClean="0"/>
              <a:t>aa</a:t>
            </a:r>
            <a:r>
              <a:rPr lang="fr-FR" dirty="0" smtClean="0"/>
              <a:t>,  </a:t>
            </a:r>
            <a:r>
              <a:rPr lang="fr-FR" dirty="0" err="1" smtClean="0"/>
              <a:t>bb</a:t>
            </a:r>
            <a:r>
              <a:rPr lang="fr-FR" dirty="0" smtClean="0"/>
              <a:t>) \</a:t>
            </a:r>
          </a:p>
          <a:p>
            <a:r>
              <a:rPr lang="fr-FR" dirty="0" smtClean="0"/>
              <a:t>{\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    vis_d64</a:t>
            </a:r>
            <a:r>
              <a:rPr lang="fr-FR" dirty="0" smtClean="0"/>
              <a:t> mm;\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aa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70C0"/>
                </a:solidFill>
              </a:rPr>
              <a:t>vis_fpsub16</a:t>
            </a:r>
            <a:r>
              <a:rPr lang="fr-FR" dirty="0" smtClean="0"/>
              <a:t>(</a:t>
            </a:r>
            <a:r>
              <a:rPr lang="fr-FR" dirty="0" err="1" smtClean="0"/>
              <a:t>aa</a:t>
            </a:r>
            <a:r>
              <a:rPr lang="fr-FR" dirty="0" smtClean="0"/>
              <a:t>, </a:t>
            </a:r>
            <a:r>
              <a:rPr lang="fr-FR" dirty="0" err="1" smtClean="0"/>
              <a:t>bb</a:t>
            </a:r>
            <a:r>
              <a:rPr lang="fr-FR" dirty="0" smtClean="0"/>
              <a:t>);\</a:t>
            </a:r>
          </a:p>
          <a:p>
            <a:r>
              <a:rPr lang="fr-FR" dirty="0" smtClean="0"/>
              <a:t>    mm = </a:t>
            </a:r>
            <a:r>
              <a:rPr lang="fr-FR" dirty="0" err="1" smtClean="0">
                <a:solidFill>
                  <a:srgbClr val="0070C0"/>
                </a:solidFill>
              </a:rPr>
              <a:t>vis_fand</a:t>
            </a:r>
            <a:r>
              <a:rPr lang="fr-FR" dirty="0" smtClean="0"/>
              <a:t>(</a:t>
            </a:r>
            <a:r>
              <a:rPr lang="fr-FR" dirty="0" err="1" smtClean="0"/>
              <a:t>aa</a:t>
            </a:r>
            <a:r>
              <a:rPr lang="fr-FR" dirty="0" smtClean="0"/>
              <a:t>, </a:t>
            </a:r>
          </a:p>
          <a:p>
            <a:pPr>
              <a:buNone/>
            </a:pPr>
            <a:r>
              <a:rPr lang="fr-FR" dirty="0" smtClean="0"/>
              <a:t>                               fmask_0x8000800080008000);\</a:t>
            </a:r>
          </a:p>
          <a:p>
            <a:r>
              <a:rPr lang="fr-FR" dirty="0" smtClean="0"/>
              <a:t>    mm =     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       vis_fmul8ulx16</a:t>
            </a:r>
            <a:r>
              <a:rPr lang="fr-FR" dirty="0" smtClean="0"/>
              <a:t>(fmask_0x0002000200020002,</a:t>
            </a:r>
          </a:p>
          <a:p>
            <a:pPr>
              <a:buNone/>
            </a:pPr>
            <a:r>
              <a:rPr lang="fr-FR" dirty="0" smtClean="0"/>
              <a:t>                               mm);\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aa</a:t>
            </a:r>
            <a:r>
              <a:rPr lang="fr-FR" dirty="0" smtClean="0"/>
              <a:t> = </a:t>
            </a:r>
            <a:r>
              <a:rPr lang="fr-FR" dirty="0" err="1" smtClean="0">
                <a:solidFill>
                  <a:srgbClr val="0070C0"/>
                </a:solidFill>
              </a:rPr>
              <a:t>vis_fandnot</a:t>
            </a:r>
            <a:r>
              <a:rPr lang="fr-FR" dirty="0" smtClean="0"/>
              <a:t>(mm, </a:t>
            </a:r>
            <a:r>
              <a:rPr lang="fr-FR" dirty="0" err="1" smtClean="0"/>
              <a:t>aa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aa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70C0"/>
                </a:solidFill>
              </a:rPr>
              <a:t>vis_fpadd16</a:t>
            </a:r>
            <a:r>
              <a:rPr lang="fr-FR" dirty="0" smtClean="0"/>
              <a:t>(</a:t>
            </a:r>
            <a:r>
              <a:rPr lang="fr-FR" dirty="0" err="1" smtClean="0"/>
              <a:t>aa</a:t>
            </a:r>
            <a:r>
              <a:rPr lang="fr-FR" dirty="0" smtClean="0"/>
              <a:t>, </a:t>
            </a:r>
            <a:r>
              <a:rPr lang="fr-FR" dirty="0" err="1" smtClean="0"/>
              <a:t>bb</a:t>
            </a:r>
            <a:r>
              <a:rPr lang="fr-FR" dirty="0" smtClean="0"/>
              <a:t>);\</a:t>
            </a:r>
          </a:p>
          <a:p>
            <a:r>
              <a:rPr lang="fr-FR" dirty="0" smtClean="0"/>
              <a:t>}</a:t>
            </a:r>
          </a:p>
          <a:p>
            <a:pPr algn="r">
              <a:buNone/>
            </a:pP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will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come back to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Max </a:t>
            </a:r>
            <a:r>
              <a:rPr lang="fr-FR" dirty="0" err="1" smtClean="0">
                <a:solidFill>
                  <a:schemeClr val="accent3"/>
                </a:solidFill>
              </a:rPr>
              <a:t>operation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using</a:t>
            </a:r>
            <a:r>
              <a:rPr lang="fr-FR" dirty="0" smtClean="0">
                <a:solidFill>
                  <a:schemeClr val="accent3"/>
                </a:solidFill>
              </a:rPr>
              <a:t> VIS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err="1" smtClean="0">
                <a:solidFill>
                  <a:srgbClr val="002060"/>
                </a:solidFill>
              </a:rPr>
              <a:t>Aims</a:t>
            </a:r>
            <a:r>
              <a:rPr lang="fr-FR" u="sng" dirty="0" smtClean="0">
                <a:solidFill>
                  <a:srgbClr val="002060"/>
                </a:solidFill>
              </a:rPr>
              <a:t> :</a:t>
            </a:r>
          </a:p>
          <a:p>
            <a:endParaRPr lang="fr-FR" dirty="0" smtClean="0">
              <a:solidFill>
                <a:srgbClr val="002060"/>
              </a:solidFill>
            </a:endParaRPr>
          </a:p>
          <a:p>
            <a:pPr marL="624078" indent="-514350">
              <a:buAutoNum type="arabicParenR"/>
            </a:pPr>
            <a:r>
              <a:rPr lang="fr-FR" dirty="0" smtClean="0"/>
              <a:t>Compare the performances of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instruction and </a:t>
            </a:r>
            <a:r>
              <a:rPr lang="fr-FR" dirty="0" err="1" smtClean="0"/>
              <a:t>specialized</a:t>
            </a:r>
            <a:r>
              <a:rPr lang="fr-FR" dirty="0" smtClean="0"/>
              <a:t> </a:t>
            </a:r>
            <a:r>
              <a:rPr lang="fr-FR" dirty="0" err="1" smtClean="0"/>
              <a:t>video</a:t>
            </a:r>
            <a:r>
              <a:rPr lang="fr-FR" dirty="0" smtClean="0"/>
              <a:t>-</a:t>
            </a:r>
            <a:r>
              <a:rPr lang="fr-FR" dirty="0" err="1" smtClean="0"/>
              <a:t>oriented</a:t>
            </a:r>
            <a:r>
              <a:rPr lang="fr-FR" dirty="0" smtClean="0"/>
              <a:t> instructions</a:t>
            </a:r>
          </a:p>
          <a:p>
            <a:pPr marL="624078" indent="-514350">
              <a:buAutoNum type="arabicParenR"/>
            </a:pPr>
            <a:endParaRPr lang="fr-FR" dirty="0" smtClean="0"/>
          </a:p>
          <a:p>
            <a:pPr marL="624078" indent="-514350">
              <a:buAutoNum type="arabicParenR"/>
            </a:pP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parallelization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to speed-up the </a:t>
            </a:r>
            <a:r>
              <a:rPr lang="fr-FR" dirty="0" err="1" smtClean="0"/>
              <a:t>algorithm</a:t>
            </a:r>
            <a:endParaRPr lang="fr-FR" u="sng" dirty="0" smtClean="0">
              <a:solidFill>
                <a:srgbClr val="00206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(1)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4 </a:t>
            </a:r>
            <a:r>
              <a:rPr lang="fr-FR" dirty="0" err="1" smtClean="0"/>
              <a:t>rows</a:t>
            </a:r>
            <a:r>
              <a:rPr lang="fr-FR" dirty="0" smtClean="0"/>
              <a:t> in </a:t>
            </a:r>
            <a:r>
              <a:rPr lang="fr-FR" dirty="0" err="1" smtClean="0"/>
              <a:t>parallel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 (not </a:t>
            </a:r>
            <a:r>
              <a:rPr lang="fr-FR" dirty="0" err="1" smtClean="0"/>
              <a:t>really</a:t>
            </a:r>
            <a:r>
              <a:rPr lang="fr-FR" dirty="0" smtClean="0"/>
              <a:t>,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page)</a:t>
            </a:r>
          </a:p>
          <a:p>
            <a:endParaRPr lang="fr-FR" dirty="0" smtClean="0"/>
          </a:p>
          <a:p>
            <a:r>
              <a:rPr lang="fr-FR" dirty="0" smtClean="0"/>
              <a:t>ULTRA SPARC VIS instructions </a:t>
            </a:r>
            <a:r>
              <a:rPr lang="fr-FR" dirty="0" err="1" smtClean="0"/>
              <a:t>computes</a:t>
            </a:r>
            <a:r>
              <a:rPr lang="fr-FR" dirty="0" smtClean="0"/>
              <a:t> a </a:t>
            </a:r>
            <a:r>
              <a:rPr lang="fr-FR" dirty="0" err="1" smtClean="0">
                <a:solidFill>
                  <a:srgbClr val="FF0000"/>
                </a:solidFill>
              </a:rPr>
              <a:t>mask</a:t>
            </a:r>
            <a:r>
              <a:rPr lang="fr-FR" dirty="0" smtClean="0"/>
              <a:t> of 4 bits of </a:t>
            </a:r>
            <a:r>
              <a:rPr lang="fr-FR" dirty="0" err="1" smtClean="0"/>
              <a:t>result</a:t>
            </a:r>
            <a:r>
              <a:rPr lang="fr-FR" dirty="0" smtClean="0"/>
              <a:t> (1 if </a:t>
            </a:r>
            <a:r>
              <a:rPr lang="fr-FR" dirty="0" err="1" smtClean="0"/>
              <a:t>we</a:t>
            </a:r>
            <a:r>
              <a:rPr lang="fr-FR" dirty="0" smtClean="0"/>
              <a:t> store the </a:t>
            </a:r>
            <a:r>
              <a:rPr lang="fr-FR" dirty="0" err="1" smtClean="0"/>
              <a:t>word</a:t>
            </a:r>
            <a:r>
              <a:rPr lang="fr-FR" dirty="0" smtClean="0"/>
              <a:t> of 16-bits, 0 </a:t>
            </a:r>
            <a:r>
              <a:rPr lang="fr-FR" dirty="0" err="1" smtClean="0"/>
              <a:t>else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u="sng" dirty="0" err="1" smtClean="0">
                <a:solidFill>
                  <a:srgbClr val="002060"/>
                </a:solidFill>
              </a:rPr>
              <a:t>Problem</a:t>
            </a:r>
            <a:r>
              <a:rPr lang="fr-FR" u="sng" dirty="0" smtClean="0">
                <a:solidFill>
                  <a:srgbClr val="002060"/>
                </a:solidFill>
              </a:rPr>
              <a:t> :</a:t>
            </a:r>
            <a:r>
              <a:rPr lang="fr-FR" u="sng" dirty="0" smtClean="0"/>
              <a:t> </a:t>
            </a:r>
          </a:p>
          <a:p>
            <a:pPr>
              <a:buNone/>
            </a:pPr>
            <a:r>
              <a:rPr lang="fr-FR" dirty="0" smtClean="0"/>
              <a:t> 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comparisons</a:t>
            </a:r>
            <a:r>
              <a:rPr lang="fr-FR" dirty="0" smtClean="0"/>
              <a:t> </a:t>
            </a:r>
            <a:r>
              <a:rPr lang="fr-FR" dirty="0" err="1" smtClean="0"/>
              <a:t>re</a:t>
            </a:r>
            <a:r>
              <a:rPr lang="fr-FR" dirty="0" smtClean="0"/>
              <a:t>-use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are </a:t>
            </a:r>
            <a:r>
              <a:rPr lang="fr-FR" dirty="0" smtClean="0">
                <a:solidFill>
                  <a:srgbClr val="FF0000"/>
                </a:solidFill>
              </a:rPr>
              <a:t>communications</a:t>
            </a:r>
            <a:r>
              <a:rPr lang="fr-FR" dirty="0" smtClean="0"/>
              <a:t> to </a:t>
            </a:r>
            <a:r>
              <a:rPr lang="fr-FR" dirty="0" err="1" smtClean="0"/>
              <a:t>reload</a:t>
            </a:r>
            <a:r>
              <a:rPr lang="fr-FR" dirty="0" smtClean="0"/>
              <a:t> store values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Analysis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Graphic</a:t>
            </a:r>
            <a:r>
              <a:rPr lang="fr-FR" dirty="0" smtClean="0"/>
              <a:t> processor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smtClean="0">
                <a:solidFill>
                  <a:srgbClr val="00B0F0"/>
                </a:solidFill>
              </a:rPr>
              <a:t>double</a:t>
            </a:r>
            <a:r>
              <a:rPr lang="fr-FR" dirty="0" smtClean="0"/>
              <a:t>-issue </a:t>
            </a:r>
            <a:r>
              <a:rPr lang="fr-FR" dirty="0" err="1" smtClean="0"/>
              <a:t>engine</a:t>
            </a:r>
            <a:r>
              <a:rPr lang="fr-FR" dirty="0" smtClean="0"/>
              <a:t>,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pipelined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Treat</a:t>
            </a:r>
            <a:r>
              <a:rPr lang="fr-FR" dirty="0" smtClean="0"/>
              <a:t> </a:t>
            </a:r>
            <a:r>
              <a:rPr lang="fr-FR" dirty="0" err="1" smtClean="0"/>
              <a:t>eight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B0F0"/>
                </a:solidFill>
              </a:rPr>
              <a:t>2</a:t>
            </a:r>
            <a:r>
              <a:rPr lang="fr-FR" dirty="0" smtClean="0"/>
              <a:t>*4) instructions in </a:t>
            </a:r>
            <a:r>
              <a:rPr lang="fr-FR" dirty="0" err="1" smtClean="0"/>
              <a:t>desorder</a:t>
            </a:r>
            <a:r>
              <a:rPr lang="fr-FR" dirty="0" smtClean="0"/>
              <a:t> (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endian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err="1" smtClean="0"/>
              <a:t>Latency</a:t>
            </a:r>
            <a:r>
              <a:rPr lang="fr-FR" dirty="0" smtClean="0"/>
              <a:t> of 3 </a:t>
            </a:r>
            <a:r>
              <a:rPr lang="fr-FR" dirty="0" err="1" smtClean="0"/>
              <a:t>clock</a:t>
            </a:r>
            <a:r>
              <a:rPr lang="fr-FR" dirty="0" smtClean="0"/>
              <a:t> cycles for multiplication</a:t>
            </a:r>
          </a:p>
          <a:p>
            <a:endParaRPr lang="fr-FR" dirty="0" smtClean="0"/>
          </a:p>
          <a:p>
            <a:r>
              <a:rPr lang="fr-FR" dirty="0" smtClean="0"/>
              <a:t>32 </a:t>
            </a:r>
            <a:r>
              <a:rPr lang="fr-FR" dirty="0" err="1" smtClean="0"/>
              <a:t>registers</a:t>
            </a:r>
            <a:r>
              <a:rPr lang="fr-FR" dirty="0" smtClean="0"/>
              <a:t> of 64 bits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all the computations local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Processor ULTRA SPARC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Avoid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branch</a:t>
            </a:r>
            <a:r>
              <a:rPr lang="fr-FR" dirty="0" smtClean="0">
                <a:solidFill>
                  <a:srgbClr val="FF0000"/>
                </a:solidFill>
              </a:rPr>
              <a:t> instructions</a:t>
            </a:r>
            <a:r>
              <a:rPr lang="fr-FR" dirty="0" smtClean="0"/>
              <a:t>, </a:t>
            </a:r>
            <a:r>
              <a:rPr lang="fr-FR" dirty="0" err="1" smtClean="0"/>
              <a:t>using</a:t>
            </a:r>
            <a:r>
              <a:rPr lang="fr-FR" dirty="0" smtClean="0"/>
              <a:t> the computation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MAX_INT_NO_JUMP </a:t>
            </a:r>
            <a:r>
              <a:rPr lang="fr-FR" dirty="0" err="1" smtClean="0"/>
              <a:t>next</a:t>
            </a:r>
            <a:r>
              <a:rPr lang="fr-FR" dirty="0" smtClean="0"/>
              <a:t> page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careful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 about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overflow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fr-FR" dirty="0" smtClean="0"/>
          </a:p>
          <a:p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for </a:t>
            </a:r>
            <a:r>
              <a:rPr lang="fr-FR" dirty="0" smtClean="0">
                <a:solidFill>
                  <a:srgbClr val="FF0000"/>
                </a:solidFill>
              </a:rPr>
              <a:t>use </a:t>
            </a:r>
            <a:r>
              <a:rPr lang="fr-FR" dirty="0" err="1" smtClean="0">
                <a:solidFill>
                  <a:srgbClr val="FF0000"/>
                </a:solidFill>
              </a:rPr>
              <a:t>it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VIS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 smtClean="0">
                <a:solidFill>
                  <a:srgbClr val="FF0000"/>
                </a:solidFill>
              </a:rPr>
              <a:t>Treat</a:t>
            </a:r>
            <a:r>
              <a:rPr lang="fr-FR" dirty="0" smtClean="0">
                <a:solidFill>
                  <a:srgbClr val="FF0000"/>
                </a:solidFill>
              </a:rPr>
              <a:t> 8 </a:t>
            </a:r>
            <a:r>
              <a:rPr lang="fr-FR" dirty="0" err="1" smtClean="0">
                <a:solidFill>
                  <a:srgbClr val="FF0000"/>
                </a:solidFill>
              </a:rPr>
              <a:t>rows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multiplications </a:t>
            </a:r>
            <a:r>
              <a:rPr lang="fr-FR" dirty="0" err="1" smtClean="0"/>
              <a:t>done</a:t>
            </a:r>
            <a:r>
              <a:rPr lang="fr-FR" dirty="0" smtClean="0"/>
              <a:t> (</a:t>
            </a:r>
            <a:r>
              <a:rPr lang="fr-FR" dirty="0" err="1" smtClean="0"/>
              <a:t>taking</a:t>
            </a:r>
            <a:r>
              <a:rPr lang="fr-FR" dirty="0" smtClean="0"/>
              <a:t> 3 </a:t>
            </a:r>
            <a:r>
              <a:rPr lang="fr-FR" dirty="0" err="1" smtClean="0"/>
              <a:t>clock</a:t>
            </a:r>
            <a:r>
              <a:rPr lang="fr-FR" dirty="0" smtClean="0"/>
              <a:t> cycles) are </a:t>
            </a:r>
            <a:r>
              <a:rPr lang="fr-FR" dirty="0" err="1" smtClean="0"/>
              <a:t>started</a:t>
            </a:r>
            <a:r>
              <a:rPr lang="fr-FR" dirty="0" smtClean="0"/>
              <a:t> in </a:t>
            </a:r>
            <a:r>
              <a:rPr lang="fr-FR" dirty="0" err="1" smtClean="0"/>
              <a:t>following</a:t>
            </a:r>
            <a:r>
              <a:rPr lang="fr-FR" dirty="0" smtClean="0"/>
              <a:t> cycles</a:t>
            </a:r>
          </a:p>
          <a:p>
            <a:endParaRPr lang="fr-FR" u="sng" dirty="0" smtClean="0">
              <a:solidFill>
                <a:srgbClr val="00B0F0"/>
              </a:solidFill>
            </a:endParaRPr>
          </a:p>
          <a:p>
            <a:r>
              <a:rPr lang="fr-FR" u="sng" dirty="0" smtClean="0">
                <a:solidFill>
                  <a:srgbClr val="00B0F0"/>
                </a:solidFill>
              </a:rPr>
              <a:t>Conclusion :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/>
              <a:t>CPU </a:t>
            </a:r>
            <a:r>
              <a:rPr lang="fr-FR" dirty="0" err="1" smtClean="0"/>
              <a:t>keeps</a:t>
            </a:r>
            <a:r>
              <a:rPr lang="fr-FR" dirty="0" smtClean="0"/>
              <a:t> </a:t>
            </a:r>
            <a:r>
              <a:rPr lang="fr-FR" dirty="0" err="1" smtClean="0"/>
              <a:t>busy</a:t>
            </a:r>
            <a:r>
              <a:rPr lang="fr-FR" dirty="0" smtClean="0"/>
              <a:t> for maximal performance and GPU </a:t>
            </a:r>
            <a:r>
              <a:rPr lang="fr-FR" dirty="0" err="1" smtClean="0"/>
              <a:t>treat</a:t>
            </a:r>
            <a:r>
              <a:rPr lang="fr-FR" dirty="0" smtClean="0"/>
              <a:t> in </a:t>
            </a:r>
            <a:r>
              <a:rPr lang="fr-FR" dirty="0" err="1" smtClean="0"/>
              <a:t>parallel</a:t>
            </a:r>
            <a:r>
              <a:rPr lang="fr-FR" dirty="0" smtClean="0"/>
              <a:t> 8 </a:t>
            </a:r>
            <a:r>
              <a:rPr lang="fr-FR" dirty="0" err="1" smtClean="0"/>
              <a:t>rows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Solutions of LASSAP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481328"/>
            <a:ext cx="8496944" cy="4683976"/>
          </a:xfrm>
        </p:spPr>
        <p:txBody>
          <a:bodyPr>
            <a:normAutofit/>
          </a:bodyPr>
          <a:lstStyle/>
          <a:p>
            <a:endParaRPr lang="fr-FR" sz="1400" dirty="0" smtClean="0">
              <a:solidFill>
                <a:srgbClr val="7030A0"/>
              </a:solidFill>
            </a:endParaRPr>
          </a:p>
          <a:p>
            <a:r>
              <a:rPr lang="fr-FR" sz="2500" dirty="0" smtClean="0">
                <a:solidFill>
                  <a:srgbClr val="7030A0"/>
                </a:solidFill>
              </a:rPr>
              <a:t>#</a:t>
            </a:r>
            <a:r>
              <a:rPr lang="fr-FR" sz="2500" dirty="0" err="1" smtClean="0">
                <a:solidFill>
                  <a:srgbClr val="7030A0"/>
                </a:solidFill>
              </a:rPr>
              <a:t>define</a:t>
            </a:r>
            <a:r>
              <a:rPr lang="fr-FR" sz="2500" dirty="0" smtClean="0"/>
              <a:t> </a:t>
            </a:r>
            <a:r>
              <a:rPr lang="fr-FR" sz="2500" dirty="0" smtClean="0">
                <a:solidFill>
                  <a:srgbClr val="0070C0"/>
                </a:solidFill>
              </a:rPr>
              <a:t>MAX_INT_NO_JUMP</a:t>
            </a:r>
            <a:r>
              <a:rPr lang="fr-FR" sz="2500" dirty="0" smtClean="0"/>
              <a:t>(</a:t>
            </a:r>
            <a:r>
              <a:rPr lang="fr-FR" sz="2500" dirty="0" err="1" smtClean="0"/>
              <a:t>int_max</a:t>
            </a:r>
            <a:r>
              <a:rPr lang="fr-FR" sz="2500" dirty="0" smtClean="0"/>
              <a:t>, </a:t>
            </a:r>
            <a:r>
              <a:rPr lang="fr-FR" sz="2500" dirty="0" err="1" smtClean="0"/>
              <a:t>int_val</a:t>
            </a:r>
            <a:r>
              <a:rPr lang="fr-FR" sz="2500" dirty="0" smtClean="0"/>
              <a:t>)\</a:t>
            </a:r>
          </a:p>
          <a:p>
            <a:r>
              <a:rPr lang="fr-FR" sz="2500" dirty="0" smtClean="0"/>
              <a:t>{\</a:t>
            </a:r>
          </a:p>
          <a:p>
            <a:r>
              <a:rPr lang="fr-FR" sz="2500" dirty="0" smtClean="0">
                <a:solidFill>
                  <a:srgbClr val="00B050"/>
                </a:solidFill>
              </a:rPr>
              <a:t>    </a:t>
            </a:r>
            <a:r>
              <a:rPr lang="fr-FR" sz="2500" dirty="0" err="1" smtClean="0">
                <a:solidFill>
                  <a:srgbClr val="00B050"/>
                </a:solidFill>
              </a:rPr>
              <a:t>int</a:t>
            </a:r>
            <a:r>
              <a:rPr lang="fr-FR" sz="2500" dirty="0" smtClean="0"/>
              <a:t> </a:t>
            </a:r>
            <a:r>
              <a:rPr lang="fr-FR" sz="2500" dirty="0" err="1" smtClean="0"/>
              <a:t>mask</a:t>
            </a:r>
            <a:r>
              <a:rPr lang="fr-FR" sz="2500" dirty="0" smtClean="0"/>
              <a:t>;\</a:t>
            </a:r>
          </a:p>
          <a:p>
            <a:r>
              <a:rPr lang="fr-FR" sz="2500" dirty="0" smtClean="0"/>
              <a:t>    </a:t>
            </a:r>
            <a:r>
              <a:rPr lang="fr-FR" sz="2500" dirty="0" err="1" smtClean="0"/>
              <a:t>int_max</a:t>
            </a:r>
            <a:r>
              <a:rPr lang="fr-FR" sz="2500" dirty="0" smtClean="0"/>
              <a:t> -= </a:t>
            </a:r>
            <a:r>
              <a:rPr lang="fr-FR" sz="2500" dirty="0" err="1" smtClean="0"/>
              <a:t>int_val</a:t>
            </a:r>
            <a:r>
              <a:rPr lang="fr-FR" sz="2500" dirty="0" smtClean="0"/>
              <a:t>;\</a:t>
            </a:r>
          </a:p>
          <a:p>
            <a:r>
              <a:rPr lang="fr-FR" sz="2500" dirty="0" smtClean="0"/>
              <a:t>    /* no </a:t>
            </a:r>
            <a:r>
              <a:rPr lang="fr-FR" sz="2500" dirty="0" err="1" smtClean="0"/>
              <a:t>overflow</a:t>
            </a:r>
            <a:r>
              <a:rPr lang="fr-FR" sz="2500" dirty="0" smtClean="0"/>
              <a:t> </a:t>
            </a:r>
            <a:r>
              <a:rPr lang="fr-FR" sz="2500" dirty="0" err="1" smtClean="0"/>
              <a:t>allowed</a:t>
            </a:r>
            <a:r>
              <a:rPr lang="fr-FR" sz="2500" dirty="0" smtClean="0"/>
              <a:t> </a:t>
            </a:r>
            <a:r>
              <a:rPr lang="fr-FR" sz="2500" dirty="0" err="1" smtClean="0"/>
              <a:t>here</a:t>
            </a:r>
            <a:r>
              <a:rPr lang="fr-FR" sz="2500" dirty="0" smtClean="0"/>
              <a:t> ! */ \</a:t>
            </a:r>
          </a:p>
          <a:p>
            <a:r>
              <a:rPr lang="fr-FR" sz="2500" dirty="0" smtClean="0"/>
              <a:t>    </a:t>
            </a:r>
            <a:r>
              <a:rPr lang="fr-FR" sz="2500" dirty="0" err="1" smtClean="0"/>
              <a:t>mask</a:t>
            </a:r>
            <a:r>
              <a:rPr lang="fr-FR" sz="2500" dirty="0" smtClean="0"/>
              <a:t> = (</a:t>
            </a:r>
            <a:r>
              <a:rPr lang="fr-FR" sz="2500" dirty="0" err="1" smtClean="0"/>
              <a:t>int_max</a:t>
            </a:r>
            <a:r>
              <a:rPr lang="fr-FR" sz="2500" dirty="0" smtClean="0"/>
              <a:t>&gt;&gt;(8*</a:t>
            </a:r>
            <a:r>
              <a:rPr lang="fr-FR" sz="2500" dirty="0" err="1" smtClean="0"/>
              <a:t>sizeof</a:t>
            </a:r>
            <a:r>
              <a:rPr lang="fr-FR" sz="2500" dirty="0" smtClean="0"/>
              <a:t>(</a:t>
            </a:r>
            <a:r>
              <a:rPr lang="fr-FR" sz="2500" dirty="0" err="1" smtClean="0"/>
              <a:t>int_max</a:t>
            </a:r>
            <a:r>
              <a:rPr lang="fr-FR" sz="2500" dirty="0" smtClean="0"/>
              <a:t>)-1)) ;\</a:t>
            </a:r>
          </a:p>
          <a:p>
            <a:r>
              <a:rPr lang="en-US" sz="2500" dirty="0" smtClean="0"/>
              <a:t>    /* -1 if negative, 0 otherwise */ \</a:t>
            </a:r>
          </a:p>
          <a:p>
            <a:r>
              <a:rPr lang="fr-FR" sz="2500" dirty="0" smtClean="0"/>
              <a:t>    </a:t>
            </a:r>
            <a:r>
              <a:rPr lang="fr-FR" sz="2500" dirty="0" err="1" smtClean="0"/>
              <a:t>int_max</a:t>
            </a:r>
            <a:r>
              <a:rPr lang="fr-FR" sz="2500" dirty="0" smtClean="0"/>
              <a:t> &amp; </a:t>
            </a:r>
            <a:r>
              <a:rPr lang="fr-FR" sz="2500" dirty="0" err="1" smtClean="0"/>
              <a:t>int_max</a:t>
            </a:r>
            <a:r>
              <a:rPr lang="fr-FR" sz="2500" dirty="0" smtClean="0"/>
              <a:t> + (</a:t>
            </a:r>
            <a:r>
              <a:rPr lang="fr-FR" sz="2500" dirty="0" err="1" smtClean="0"/>
              <a:t>int_val</a:t>
            </a:r>
            <a:r>
              <a:rPr lang="fr-FR" sz="2500" dirty="0" smtClean="0"/>
              <a:t>); ~</a:t>
            </a:r>
            <a:r>
              <a:rPr lang="fr-FR" sz="2500" dirty="0" err="1" smtClean="0"/>
              <a:t>mask</a:t>
            </a:r>
            <a:r>
              <a:rPr lang="fr-FR" sz="2500" dirty="0" smtClean="0"/>
              <a:t>; </a:t>
            </a:r>
            <a:r>
              <a:rPr lang="en-US" sz="2500" dirty="0" smtClean="0"/>
              <a:t>\</a:t>
            </a:r>
            <a:endParaRPr lang="fr-FR" sz="2500" dirty="0" smtClean="0"/>
          </a:p>
          <a:p>
            <a:r>
              <a:rPr lang="fr-FR" sz="2500" dirty="0" smtClean="0"/>
              <a:t>}</a:t>
            </a:r>
            <a:endParaRPr lang="fr-FR" sz="25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Max operation with no branch instruction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683976"/>
          </a:xfrm>
        </p:spPr>
        <p:txBody>
          <a:bodyPr>
            <a:normAutofit fontScale="92500" lnSpcReduction="20000"/>
          </a:bodyPr>
          <a:lstStyle/>
          <a:p>
            <a:endParaRPr lang="fr-FR" sz="1300" dirty="0" smtClean="0">
              <a:solidFill>
                <a:srgbClr val="7030A0"/>
              </a:solidFill>
            </a:endParaRPr>
          </a:p>
          <a:p>
            <a:r>
              <a:rPr lang="fr-FR" dirty="0" smtClean="0">
                <a:solidFill>
                  <a:srgbClr val="7030A0"/>
                </a:solidFill>
              </a:rPr>
              <a:t>#</a:t>
            </a:r>
            <a:r>
              <a:rPr lang="fr-FR" dirty="0" err="1" smtClean="0">
                <a:solidFill>
                  <a:srgbClr val="7030A0"/>
                </a:solidFill>
              </a:rPr>
              <a:t>define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VIS_MAX_INT</a:t>
            </a:r>
            <a:r>
              <a:rPr lang="fr-FR" dirty="0" smtClean="0"/>
              <a:t>(</a:t>
            </a:r>
            <a:r>
              <a:rPr lang="fr-FR" dirty="0" err="1" smtClean="0"/>
              <a:t>aa</a:t>
            </a:r>
            <a:r>
              <a:rPr lang="fr-FR" dirty="0" smtClean="0"/>
              <a:t>,  </a:t>
            </a:r>
            <a:r>
              <a:rPr lang="fr-FR" dirty="0" err="1" smtClean="0"/>
              <a:t>bb</a:t>
            </a:r>
            <a:r>
              <a:rPr lang="fr-FR" dirty="0" smtClean="0"/>
              <a:t>) \</a:t>
            </a:r>
          </a:p>
          <a:p>
            <a:r>
              <a:rPr lang="fr-FR" dirty="0" smtClean="0"/>
              <a:t>{\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    vis_d64</a:t>
            </a:r>
            <a:r>
              <a:rPr lang="fr-FR" dirty="0" smtClean="0"/>
              <a:t> mm;\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aa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70C0"/>
                </a:solidFill>
              </a:rPr>
              <a:t>vis_fpsub16</a:t>
            </a:r>
            <a:r>
              <a:rPr lang="fr-FR" dirty="0" smtClean="0"/>
              <a:t>(</a:t>
            </a:r>
            <a:r>
              <a:rPr lang="fr-FR" dirty="0" err="1" smtClean="0"/>
              <a:t>aa</a:t>
            </a:r>
            <a:r>
              <a:rPr lang="fr-FR" dirty="0" smtClean="0"/>
              <a:t>, </a:t>
            </a:r>
            <a:r>
              <a:rPr lang="fr-FR" dirty="0" err="1" smtClean="0"/>
              <a:t>bb</a:t>
            </a:r>
            <a:r>
              <a:rPr lang="fr-FR" dirty="0" smtClean="0"/>
              <a:t>);\</a:t>
            </a:r>
          </a:p>
          <a:p>
            <a:r>
              <a:rPr lang="fr-FR" dirty="0" smtClean="0"/>
              <a:t>    mm = </a:t>
            </a:r>
            <a:r>
              <a:rPr lang="fr-FR" dirty="0" err="1" smtClean="0">
                <a:solidFill>
                  <a:srgbClr val="0070C0"/>
                </a:solidFill>
              </a:rPr>
              <a:t>vis_fand</a:t>
            </a:r>
            <a:r>
              <a:rPr lang="fr-FR" dirty="0" smtClean="0"/>
              <a:t>(</a:t>
            </a:r>
            <a:r>
              <a:rPr lang="fr-FR" dirty="0" err="1" smtClean="0"/>
              <a:t>aa</a:t>
            </a:r>
            <a:r>
              <a:rPr lang="fr-FR" dirty="0" smtClean="0"/>
              <a:t>, </a:t>
            </a:r>
          </a:p>
          <a:p>
            <a:pPr>
              <a:buNone/>
            </a:pPr>
            <a:r>
              <a:rPr lang="fr-FR" dirty="0" smtClean="0"/>
              <a:t>                               fmask_0x8000800080008000);\</a:t>
            </a:r>
          </a:p>
          <a:p>
            <a:r>
              <a:rPr lang="fr-FR" dirty="0" smtClean="0"/>
              <a:t>    mm =     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       vis_fmul8ulx16</a:t>
            </a:r>
            <a:r>
              <a:rPr lang="fr-FR" dirty="0" smtClean="0"/>
              <a:t>(fmask_0x0002000200020002,</a:t>
            </a:r>
          </a:p>
          <a:p>
            <a:pPr>
              <a:buNone/>
            </a:pPr>
            <a:r>
              <a:rPr lang="fr-FR" dirty="0" smtClean="0"/>
              <a:t>                               mm);\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aa</a:t>
            </a:r>
            <a:r>
              <a:rPr lang="fr-FR" dirty="0" smtClean="0"/>
              <a:t> = </a:t>
            </a:r>
            <a:r>
              <a:rPr lang="fr-FR" dirty="0" err="1" smtClean="0">
                <a:solidFill>
                  <a:srgbClr val="0070C0"/>
                </a:solidFill>
              </a:rPr>
              <a:t>vis_fandnot</a:t>
            </a:r>
            <a:r>
              <a:rPr lang="fr-FR" dirty="0" smtClean="0"/>
              <a:t>(mm, </a:t>
            </a:r>
            <a:r>
              <a:rPr lang="fr-FR" dirty="0" err="1" smtClean="0"/>
              <a:t>aa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aa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70C0"/>
                </a:solidFill>
              </a:rPr>
              <a:t>vis_fpadd16</a:t>
            </a:r>
            <a:r>
              <a:rPr lang="fr-FR" dirty="0" smtClean="0"/>
              <a:t>(</a:t>
            </a:r>
            <a:r>
              <a:rPr lang="fr-FR" dirty="0" err="1" smtClean="0"/>
              <a:t>aa</a:t>
            </a:r>
            <a:r>
              <a:rPr lang="fr-FR" dirty="0" smtClean="0"/>
              <a:t>, </a:t>
            </a:r>
            <a:r>
              <a:rPr lang="fr-FR" dirty="0" err="1" smtClean="0"/>
              <a:t>bb</a:t>
            </a:r>
            <a:r>
              <a:rPr lang="fr-FR" dirty="0" smtClean="0"/>
              <a:t>);\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Max </a:t>
            </a:r>
            <a:r>
              <a:rPr lang="fr-FR" dirty="0" err="1" smtClean="0">
                <a:solidFill>
                  <a:schemeClr val="accent3"/>
                </a:solidFill>
              </a:rPr>
              <a:t>operation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using</a:t>
            </a:r>
            <a:r>
              <a:rPr lang="fr-FR" dirty="0" smtClean="0">
                <a:solidFill>
                  <a:schemeClr val="accent3"/>
                </a:solidFill>
              </a:rPr>
              <a:t> VIS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Inner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 (</a:t>
            </a:r>
            <a:r>
              <a:rPr lang="fr-FR" dirty="0" err="1" smtClean="0"/>
              <a:t>lena</a:t>
            </a:r>
            <a:r>
              <a:rPr lang="fr-FR" dirty="0" smtClean="0"/>
              <a:t>+7)/8 times (</a:t>
            </a:r>
            <a:r>
              <a:rPr lang="fr-FR" dirty="0" err="1" smtClean="0"/>
              <a:t>because</a:t>
            </a:r>
            <a:r>
              <a:rPr lang="fr-FR" dirty="0" smtClean="0"/>
              <a:t> 7 </a:t>
            </a:r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Types of variables </a:t>
            </a:r>
            <a:r>
              <a:rPr lang="fr-FR" dirty="0" err="1" smtClean="0"/>
              <a:t>used</a:t>
            </a:r>
            <a:r>
              <a:rPr lang="fr-FR" dirty="0" smtClean="0"/>
              <a:t> are </a:t>
            </a:r>
            <a:r>
              <a:rPr lang="fr-FR" dirty="0" err="1" smtClean="0"/>
              <a:t>sufficient</a:t>
            </a:r>
            <a:r>
              <a:rPr lang="fr-FR" dirty="0" smtClean="0"/>
              <a:t> to compare </a:t>
            </a:r>
            <a:r>
              <a:rPr lang="fr-FR" dirty="0" err="1" smtClean="0"/>
              <a:t>proteic</a:t>
            </a:r>
            <a:r>
              <a:rPr lang="fr-FR" dirty="0" smtClean="0"/>
              <a:t> and </a:t>
            </a:r>
            <a:r>
              <a:rPr lang="fr-FR" dirty="0" err="1" smtClean="0"/>
              <a:t>nucleic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Score of 32 767 (</a:t>
            </a:r>
            <a:r>
              <a:rPr lang="fr-FR" dirty="0" smtClean="0">
                <a:solidFill>
                  <a:srgbClr val="FF0000"/>
                </a:solidFill>
              </a:rPr>
              <a:t>saturation</a:t>
            </a:r>
            <a:r>
              <a:rPr lang="fr-FR" dirty="0" smtClean="0"/>
              <a:t>) ~ </a:t>
            </a:r>
            <a:r>
              <a:rPr lang="fr-FR" dirty="0" err="1" smtClean="0"/>
              <a:t>perfect</a:t>
            </a:r>
            <a:r>
              <a:rPr lang="fr-FR" dirty="0" smtClean="0"/>
              <a:t> </a:t>
            </a:r>
            <a:r>
              <a:rPr lang="fr-FR" dirty="0" err="1" smtClean="0"/>
              <a:t>alignment</a:t>
            </a:r>
            <a:r>
              <a:rPr lang="fr-FR" dirty="0" smtClean="0"/>
              <a:t> of </a:t>
            </a:r>
            <a:r>
              <a:rPr lang="fr-FR" dirty="0" err="1" smtClean="0"/>
              <a:t>lengh</a:t>
            </a:r>
            <a:r>
              <a:rPr lang="fr-FR" dirty="0" smtClean="0"/>
              <a:t> 5 000 (</a:t>
            </a:r>
            <a:r>
              <a:rPr lang="fr-FR" dirty="0" err="1" smtClean="0"/>
              <a:t>with</a:t>
            </a:r>
            <a:r>
              <a:rPr lang="fr-FR" dirty="0" smtClean="0"/>
              <a:t> BLOSUM62 </a:t>
            </a:r>
            <a:r>
              <a:rPr lang="fr-FR" dirty="0" err="1" smtClean="0"/>
              <a:t>matrix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Comments</a:t>
            </a:r>
            <a:r>
              <a:rPr lang="fr-FR" dirty="0" smtClean="0">
                <a:solidFill>
                  <a:schemeClr val="accent3"/>
                </a:solidFill>
              </a:rPr>
              <a:t> on computations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458618"/>
          </a:xfr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10000" dirty="0" smtClean="0">
                <a:solidFill>
                  <a:schemeClr val="accent3"/>
                </a:solidFill>
              </a:rPr>
              <a:t>Benchmarks</a:t>
            </a:r>
            <a:endParaRPr lang="fr-FR" sz="10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000" dirty="0" smtClean="0"/>
          </a:p>
          <a:p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SW </a:t>
            </a:r>
            <a:r>
              <a:rPr lang="fr-FR" dirty="0" err="1" smtClean="0"/>
              <a:t>algorithm</a:t>
            </a:r>
            <a:r>
              <a:rPr lang="fr-FR" dirty="0" smtClean="0"/>
              <a:t> (32 bits) and VIS SW </a:t>
            </a:r>
            <a:r>
              <a:rPr lang="fr-FR" dirty="0" err="1" smtClean="0"/>
              <a:t>algorithm</a:t>
            </a:r>
            <a:r>
              <a:rPr lang="fr-FR" dirty="0" smtClean="0"/>
              <a:t> (16 bits) for an ULTRA SPARC machine</a:t>
            </a:r>
          </a:p>
          <a:p>
            <a:endParaRPr lang="fr-FR" sz="1000" dirty="0" smtClean="0"/>
          </a:p>
          <a:p>
            <a:r>
              <a:rPr lang="fr-FR" dirty="0" smtClean="0"/>
              <a:t>Test on </a:t>
            </a:r>
            <a:r>
              <a:rPr lang="fr-FR" dirty="0" err="1" smtClean="0"/>
              <a:t>other</a:t>
            </a:r>
            <a:r>
              <a:rPr lang="fr-FR" dirty="0" smtClean="0"/>
              <a:t> machines</a:t>
            </a:r>
          </a:p>
          <a:p>
            <a:endParaRPr lang="fr-FR" sz="1100" dirty="0" smtClean="0"/>
          </a:p>
          <a:p>
            <a:r>
              <a:rPr lang="fr-FR" u="sng" dirty="0" smtClean="0">
                <a:solidFill>
                  <a:srgbClr val="00B0F0"/>
                </a:solidFill>
              </a:rPr>
              <a:t>Conclusion :</a:t>
            </a:r>
            <a:r>
              <a:rPr lang="fr-FR" dirty="0" smtClean="0"/>
              <a:t> VIS SW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as </a:t>
            </a:r>
            <a:r>
              <a:rPr lang="fr-FR" dirty="0" err="1" smtClean="0"/>
              <a:t>fast</a:t>
            </a:r>
            <a:r>
              <a:rPr lang="fr-FR" dirty="0" smtClean="0"/>
              <a:t> as </a:t>
            </a:r>
            <a:r>
              <a:rPr lang="fr-FR" dirty="0" err="1" smtClean="0"/>
              <a:t>integer</a:t>
            </a:r>
            <a:r>
              <a:rPr lang="fr-FR" dirty="0" smtClean="0"/>
              <a:t> SS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r">
              <a:buNone/>
            </a:pPr>
            <a:r>
              <a:rPr lang="fr-FR" sz="2800" dirty="0" smtClean="0"/>
              <a:t> 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Experimentation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exec.spe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72816"/>
            <a:ext cx="8748464" cy="3715746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Execution</a:t>
            </a:r>
            <a:r>
              <a:rPr lang="fr-FR" dirty="0" smtClean="0">
                <a:solidFill>
                  <a:schemeClr val="accent3"/>
                </a:solidFill>
              </a:rPr>
              <a:t> speed in millions of </a:t>
            </a:r>
            <a:r>
              <a:rPr lang="fr-FR" dirty="0" err="1" smtClean="0">
                <a:solidFill>
                  <a:schemeClr val="accent3"/>
                </a:solidFill>
              </a:rPr>
              <a:t>matrix</a:t>
            </a:r>
            <a:r>
              <a:rPr lang="fr-FR" dirty="0" smtClean="0">
                <a:solidFill>
                  <a:schemeClr val="accent3"/>
                </a:solidFill>
              </a:rPr>
              <a:t> per second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481328"/>
            <a:ext cx="8712968" cy="452596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u="sng" dirty="0" err="1" smtClean="0"/>
              <a:t>many</a:t>
            </a:r>
            <a:r>
              <a:rPr lang="fr-FR" u="sng" dirty="0" smtClean="0"/>
              <a:t> processors</a:t>
            </a:r>
          </a:p>
          <a:p>
            <a:endParaRPr lang="fr-FR" u="sng" dirty="0" smtClean="0"/>
          </a:p>
          <a:p>
            <a:r>
              <a:rPr lang="fr-FR" dirty="0" err="1" smtClean="0"/>
              <a:t>Same</a:t>
            </a:r>
            <a:r>
              <a:rPr lang="fr-FR" dirty="0" smtClean="0"/>
              <a:t> performance of </a:t>
            </a:r>
            <a:r>
              <a:rPr lang="fr-FR" dirty="0" err="1" smtClean="0"/>
              <a:t>each</a:t>
            </a:r>
            <a:r>
              <a:rPr lang="fr-FR" dirty="0" smtClean="0"/>
              <a:t> processors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algn="r">
              <a:buNone/>
            </a:pPr>
            <a:endParaRPr lang="fr-FR" sz="2400" dirty="0" smtClean="0"/>
          </a:p>
          <a:p>
            <a:pPr algn="r">
              <a:buNone/>
            </a:pPr>
            <a:endParaRPr lang="fr-FR" sz="2400" dirty="0" smtClean="0"/>
          </a:p>
          <a:p>
            <a:pPr algn="r">
              <a:buNone/>
            </a:pPr>
            <a:r>
              <a:rPr lang="fr-FR" sz="2400" dirty="0" smtClean="0"/>
              <a:t> </a:t>
            </a:r>
            <a:r>
              <a:rPr lang="fr-F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fr-F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fr-F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page)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accent3"/>
                </a:solidFill>
              </a:rPr>
              <a:t>Into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LASSAP’s</a:t>
            </a:r>
            <a:r>
              <a:rPr lang="fr-FR" dirty="0" smtClean="0">
                <a:solidFill>
                  <a:schemeClr val="accent3"/>
                </a:solidFill>
              </a:rPr>
              <a:t> software package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 err="1" smtClean="0">
                <a:solidFill>
                  <a:srgbClr val="002060"/>
                </a:solidFill>
              </a:rPr>
              <a:t>Why</a:t>
            </a:r>
            <a:r>
              <a:rPr lang="fr-FR" u="sng" dirty="0" smtClean="0">
                <a:solidFill>
                  <a:srgbClr val="002060"/>
                </a:solidFill>
              </a:rPr>
              <a:t> ?</a:t>
            </a:r>
          </a:p>
          <a:p>
            <a:endParaRPr lang="fr-FR" dirty="0" smtClean="0">
              <a:solidFill>
                <a:srgbClr val="002060"/>
              </a:solidFill>
            </a:endParaRPr>
          </a:p>
          <a:p>
            <a:pPr marL="624078" indent="-514350">
              <a:buAutoNum type="arabicParenR"/>
            </a:pPr>
            <a:r>
              <a:rPr lang="fr-FR" dirty="0" err="1" smtClean="0"/>
              <a:t>Ameliorate</a:t>
            </a:r>
            <a:r>
              <a:rPr lang="fr-FR" dirty="0" smtClean="0"/>
              <a:t> and </a:t>
            </a:r>
            <a:r>
              <a:rPr lang="fr-FR" dirty="0" err="1" smtClean="0"/>
              <a:t>find</a:t>
            </a:r>
            <a:r>
              <a:rPr lang="fr-FR" dirty="0" smtClean="0"/>
              <a:t> solutions for data-</a:t>
            </a:r>
            <a:r>
              <a:rPr lang="fr-FR" dirty="0" err="1" smtClean="0"/>
              <a:t>bank</a:t>
            </a:r>
            <a:r>
              <a:rPr lang="fr-FR" dirty="0" smtClean="0"/>
              <a:t> scanning</a:t>
            </a:r>
          </a:p>
          <a:p>
            <a:pPr marL="624078" indent="-514350">
              <a:buAutoNum type="arabicParenR"/>
            </a:pPr>
            <a:endParaRPr lang="fr-FR" sz="900" dirty="0" smtClean="0"/>
          </a:p>
          <a:p>
            <a:pPr marL="624078" indent="-514350">
              <a:buAutoNum type="arabicParenR"/>
            </a:pPr>
            <a:r>
              <a:rPr lang="fr-FR" dirty="0" err="1" smtClean="0"/>
              <a:t>Specialized</a:t>
            </a:r>
            <a:r>
              <a:rPr lang="fr-FR" dirty="0" smtClean="0"/>
              <a:t> hardware solutions have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disadvantages</a:t>
            </a:r>
            <a:r>
              <a:rPr lang="fr-FR" dirty="0" smtClean="0"/>
              <a:t> (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, </a:t>
            </a:r>
            <a:r>
              <a:rPr lang="fr-FR" dirty="0" err="1" smtClean="0"/>
              <a:t>difficul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or </a:t>
            </a:r>
            <a:r>
              <a:rPr lang="fr-FR" dirty="0" err="1" smtClean="0"/>
              <a:t>debugging</a:t>
            </a:r>
            <a:r>
              <a:rPr lang="fr-FR" dirty="0" smtClean="0"/>
              <a:t>…)</a:t>
            </a:r>
          </a:p>
          <a:p>
            <a:pPr marL="624078" indent="-514350">
              <a:buAutoNum type="arabicParenR"/>
            </a:pPr>
            <a:endParaRPr lang="fr-FR" sz="900" dirty="0" smtClean="0"/>
          </a:p>
          <a:p>
            <a:pPr marL="624078" indent="-514350">
              <a:buAutoNum type="arabicParenR"/>
            </a:pPr>
            <a:r>
              <a:rPr lang="fr-FR" dirty="0" err="1" smtClean="0"/>
              <a:t>Reduce</a:t>
            </a:r>
            <a:r>
              <a:rPr lang="fr-FR" dirty="0" smtClean="0"/>
              <a:t> time </a:t>
            </a:r>
            <a:r>
              <a:rPr lang="fr-FR" dirty="0" err="1" smtClean="0"/>
              <a:t>execution</a:t>
            </a:r>
            <a:r>
              <a:rPr lang="fr-FR" dirty="0" smtClean="0"/>
              <a:t> : program </a:t>
            </a:r>
            <a:r>
              <a:rPr lang="fr-FR" dirty="0" err="1" smtClean="0"/>
              <a:t>spends</a:t>
            </a:r>
            <a:r>
              <a:rPr lang="fr-FR" dirty="0" smtClean="0"/>
              <a:t> 99% of the time in Smith-Waterman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(2)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u="sng" dirty="0" smtClean="0">
                <a:solidFill>
                  <a:srgbClr val="002060"/>
                </a:solidFill>
              </a:rPr>
              <a:t>Real </a:t>
            </a:r>
            <a:r>
              <a:rPr lang="fr-FR" sz="2400" u="sng" dirty="0" err="1" smtClean="0">
                <a:solidFill>
                  <a:srgbClr val="002060"/>
                </a:solidFill>
              </a:rPr>
              <a:t>execution</a:t>
            </a:r>
            <a:r>
              <a:rPr lang="fr-FR" sz="2400" u="sng" dirty="0" smtClean="0">
                <a:solidFill>
                  <a:srgbClr val="002060"/>
                </a:solidFill>
              </a:rPr>
              <a:t> time versus </a:t>
            </a:r>
            <a:r>
              <a:rPr lang="fr-FR" sz="2400" u="sng" dirty="0" err="1" smtClean="0">
                <a:solidFill>
                  <a:srgbClr val="002060"/>
                </a:solidFill>
              </a:rPr>
              <a:t>number</a:t>
            </a:r>
            <a:r>
              <a:rPr lang="fr-FR" sz="2400" u="sng" dirty="0" smtClean="0">
                <a:solidFill>
                  <a:srgbClr val="002060"/>
                </a:solidFill>
              </a:rPr>
              <a:t> of processors in millions of </a:t>
            </a:r>
            <a:r>
              <a:rPr lang="fr-FR" sz="2400" u="sng" dirty="0" err="1" smtClean="0">
                <a:solidFill>
                  <a:srgbClr val="002060"/>
                </a:solidFill>
              </a:rPr>
              <a:t>matrix</a:t>
            </a:r>
            <a:r>
              <a:rPr lang="fr-FR" sz="2400" u="sng" dirty="0" smtClean="0">
                <a:solidFill>
                  <a:srgbClr val="002060"/>
                </a:solidFill>
              </a:rPr>
              <a:t> </a:t>
            </a:r>
            <a:r>
              <a:rPr lang="fr-FR" sz="2400" u="sng" dirty="0" err="1" smtClean="0">
                <a:solidFill>
                  <a:srgbClr val="002060"/>
                </a:solidFill>
              </a:rPr>
              <a:t>cells</a:t>
            </a:r>
            <a:r>
              <a:rPr lang="fr-FR" sz="2400" u="sng" dirty="0" smtClean="0">
                <a:solidFill>
                  <a:srgbClr val="002060"/>
                </a:solidFill>
              </a:rPr>
              <a:t> per second :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Real </a:t>
            </a:r>
            <a:r>
              <a:rPr lang="fr-FR" dirty="0" err="1" smtClean="0">
                <a:solidFill>
                  <a:schemeClr val="accent3"/>
                </a:solidFill>
              </a:rPr>
              <a:t>execution</a:t>
            </a:r>
            <a:r>
              <a:rPr lang="fr-FR" dirty="0" smtClean="0">
                <a:solidFill>
                  <a:schemeClr val="accent3"/>
                </a:solidFill>
              </a:rPr>
              <a:t> time</a:t>
            </a:r>
            <a:endParaRPr lang="fr-FR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43608" y="2492896"/>
          <a:ext cx="6912768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8221"/>
                <a:gridCol w="1994067"/>
                <a:gridCol w="2232248"/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N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Real </a:t>
                      </a:r>
                      <a:r>
                        <a:rPr lang="fr-FR" dirty="0" err="1" smtClean="0">
                          <a:solidFill>
                            <a:srgbClr val="FFC000"/>
                          </a:solidFill>
                        </a:rPr>
                        <a:t>execution</a:t>
                      </a:r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 time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Global</a:t>
                      </a:r>
                      <a:r>
                        <a:rPr lang="fr-FR" baseline="0" dirty="0" smtClean="0">
                          <a:solidFill>
                            <a:srgbClr val="FFC000"/>
                          </a:solidFill>
                        </a:rPr>
                        <a:t> performance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Performance per processor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5’10’’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17.93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17.93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2’38’’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35.19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17.59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1’19’’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70.37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17.59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0’53’’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104.89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17.48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0’40’’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138.98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17.37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10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0’33’’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168.46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16.84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12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0’29’’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191.70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15.97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458618"/>
          </a:xfr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10000" dirty="0" smtClean="0">
                <a:solidFill>
                  <a:schemeClr val="accent3"/>
                </a:solidFill>
              </a:rPr>
              <a:t>Conclusion</a:t>
            </a:r>
            <a:endParaRPr lang="fr-FR" sz="10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481328"/>
            <a:ext cx="8712968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processors :</a:t>
            </a:r>
          </a:p>
          <a:p>
            <a:endParaRPr lang="fr-FR" sz="1000" dirty="0" smtClean="0"/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global performance </a:t>
            </a:r>
            <a:r>
              <a:rPr lang="fr-FR" dirty="0" err="1" smtClean="0">
                <a:solidFill>
                  <a:srgbClr val="00B050"/>
                </a:solidFill>
              </a:rPr>
              <a:t>increases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/>
              <a:t>too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notice </a:t>
            </a:r>
            <a:r>
              <a:rPr lang="fr-FR" dirty="0" err="1" smtClean="0"/>
              <a:t>that</a:t>
            </a:r>
            <a:r>
              <a:rPr lang="fr-FR" dirty="0" smtClean="0"/>
              <a:t> : </a:t>
            </a:r>
          </a:p>
          <a:p>
            <a:pPr lvl="1">
              <a:buNone/>
            </a:pPr>
            <a:endParaRPr lang="fr-FR" sz="1900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sz="800" dirty="0" smtClean="0"/>
          </a:p>
          <a:p>
            <a:pPr lvl="1">
              <a:buNone/>
            </a:pPr>
            <a:endParaRPr lang="fr-FR" sz="800" dirty="0" smtClean="0"/>
          </a:p>
          <a:p>
            <a:pPr lvl="1"/>
            <a:r>
              <a:rPr lang="fr-FR" dirty="0" err="1" smtClean="0">
                <a:solidFill>
                  <a:srgbClr val="00B050"/>
                </a:solidFill>
              </a:rPr>
              <a:t>execution</a:t>
            </a:r>
            <a:r>
              <a:rPr lang="fr-FR" dirty="0" smtClean="0">
                <a:solidFill>
                  <a:srgbClr val="00B050"/>
                </a:solidFill>
              </a:rPr>
              <a:t> time </a:t>
            </a:r>
            <a:r>
              <a:rPr lang="fr-FR" dirty="0" err="1" smtClean="0">
                <a:solidFill>
                  <a:srgbClr val="00B050"/>
                </a:solidFill>
              </a:rPr>
              <a:t>decreases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notice </a:t>
            </a:r>
            <a:r>
              <a:rPr lang="fr-FR" dirty="0" err="1" smtClean="0"/>
              <a:t>that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pPr lvl="1"/>
            <a:endParaRPr lang="fr-FR" sz="1000" dirty="0" smtClean="0"/>
          </a:p>
          <a:p>
            <a:pPr lvl="1"/>
            <a:endParaRPr lang="fr-FR" dirty="0" smtClean="0"/>
          </a:p>
          <a:p>
            <a:pPr lvl="1"/>
            <a:endParaRPr lang="fr-FR" sz="500" dirty="0" smtClean="0"/>
          </a:p>
          <a:p>
            <a:pPr>
              <a:buNone/>
            </a:pPr>
            <a:r>
              <a:rPr lang="fr-FR" dirty="0" smtClean="0"/>
              <a:t>      </a:t>
            </a:r>
            <a:r>
              <a:rPr lang="fr-FR" sz="2300" dirty="0" err="1" smtClean="0"/>
              <a:t>with</a:t>
            </a:r>
            <a:r>
              <a:rPr lang="fr-FR" sz="2300" dirty="0" smtClean="0"/>
              <a:t> N = </a:t>
            </a:r>
            <a:r>
              <a:rPr lang="fr-FR" sz="2300" dirty="0" err="1" smtClean="0"/>
              <a:t>number</a:t>
            </a:r>
            <a:r>
              <a:rPr lang="fr-FR" sz="2300" dirty="0" smtClean="0"/>
              <a:t> of processors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Conclusions on the </a:t>
            </a:r>
            <a:r>
              <a:rPr lang="fr-FR" dirty="0" err="1" smtClean="0">
                <a:solidFill>
                  <a:schemeClr val="accent3"/>
                </a:solidFill>
              </a:rPr>
              <a:t>results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55576" y="2636912"/>
            <a:ext cx="7416824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fr-FR" sz="2000" b="1" dirty="0" err="1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global_performance</a:t>
            </a:r>
            <a:r>
              <a:rPr lang="fr-FR" sz="20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(N) = N * </a:t>
            </a:r>
            <a:r>
              <a:rPr lang="fr-FR" sz="2000" b="1" dirty="0" err="1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performance_per_processor</a:t>
            </a:r>
            <a:endParaRPr lang="fr-FR" sz="2000" b="1" dirty="0">
              <a:ln w="18415" cmpd="sng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755576" y="4149080"/>
            <a:ext cx="7416824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fr-FR" sz="2000" b="1" dirty="0" err="1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execution_time</a:t>
            </a:r>
            <a:r>
              <a:rPr lang="fr-FR" sz="20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(N) = </a:t>
            </a:r>
            <a:r>
              <a:rPr lang="fr-FR" sz="2000" b="1" dirty="0" err="1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execution_time</a:t>
            </a:r>
            <a:r>
              <a:rPr lang="fr-FR" sz="20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(1) / N </a:t>
            </a:r>
            <a:endParaRPr lang="fr-FR" sz="2000" b="1" dirty="0">
              <a:ln w="18415" cmpd="sng">
                <a:noFill/>
                <a:prstDash val="solid"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VIS instructions </a:t>
            </a:r>
            <a:r>
              <a:rPr lang="fr-FR" dirty="0" err="1" smtClean="0"/>
              <a:t>give</a:t>
            </a:r>
            <a:r>
              <a:rPr lang="fr-FR" dirty="0" smtClean="0"/>
              <a:t> good performances for </a:t>
            </a:r>
            <a:r>
              <a:rPr lang="fr-FR" dirty="0" err="1" smtClean="0"/>
              <a:t>parallelization</a:t>
            </a:r>
            <a:endParaRPr lang="fr-FR" dirty="0" smtClean="0"/>
          </a:p>
          <a:p>
            <a:endParaRPr lang="fr-FR" sz="1000" dirty="0" smtClean="0"/>
          </a:p>
          <a:p>
            <a:r>
              <a:rPr lang="fr-FR" dirty="0" smtClean="0"/>
              <a:t>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extented</a:t>
            </a:r>
            <a:r>
              <a:rPr lang="fr-FR" dirty="0" smtClean="0"/>
              <a:t> to </a:t>
            </a:r>
            <a:r>
              <a:rPr lang="fr-FR" dirty="0" err="1" smtClean="0"/>
              <a:t>other</a:t>
            </a:r>
            <a:r>
              <a:rPr lang="fr-FR" dirty="0" smtClean="0"/>
              <a:t> types of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parallelizable</a:t>
            </a:r>
            <a:endParaRPr lang="fr-FR" dirty="0" smtClean="0"/>
          </a:p>
          <a:p>
            <a:endParaRPr lang="fr-FR" sz="1000" dirty="0" smtClean="0"/>
          </a:p>
          <a:p>
            <a:r>
              <a:rPr lang="fr-FR" dirty="0" smtClean="0"/>
              <a:t>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speed up performances of hardware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processors,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good in computations (as BIOACCELERATOR for </a:t>
            </a:r>
            <a:r>
              <a:rPr lang="fr-FR" dirty="0" err="1" smtClean="0"/>
              <a:t>example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Conclusion</a:t>
            </a:r>
            <a:endParaRPr lang="fr-F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u="sng" dirty="0" smtClean="0">
                <a:solidFill>
                  <a:srgbClr val="0070C0"/>
                </a:solidFill>
              </a:rPr>
              <a:t>Article : </a:t>
            </a:r>
            <a:r>
              <a:rPr lang="fr-FR" sz="1800" dirty="0" err="1" smtClean="0"/>
              <a:t>Using</a:t>
            </a:r>
            <a:r>
              <a:rPr lang="fr-FR" sz="1800" dirty="0" smtClean="0"/>
              <a:t> </a:t>
            </a:r>
            <a:r>
              <a:rPr lang="fr-FR" sz="1800" dirty="0" err="1" smtClean="0"/>
              <a:t>video</a:t>
            </a:r>
            <a:r>
              <a:rPr lang="fr-FR" sz="1800" dirty="0" smtClean="0"/>
              <a:t>-</a:t>
            </a:r>
            <a:r>
              <a:rPr lang="fr-FR" sz="1800" dirty="0" err="1" smtClean="0"/>
              <a:t>oriented</a:t>
            </a:r>
            <a:r>
              <a:rPr lang="fr-FR" sz="1800" dirty="0" smtClean="0"/>
              <a:t> instructions to speed up </a:t>
            </a:r>
            <a:r>
              <a:rPr lang="fr-FR" sz="1800" dirty="0" err="1" smtClean="0"/>
              <a:t>sequence</a:t>
            </a:r>
            <a:r>
              <a:rPr lang="fr-FR" sz="1800" dirty="0" smtClean="0"/>
              <a:t> </a:t>
            </a:r>
            <a:r>
              <a:rPr lang="fr-FR" sz="1800" dirty="0" err="1" smtClean="0"/>
              <a:t>comparison</a:t>
            </a:r>
            <a:r>
              <a:rPr lang="fr-FR" sz="1800" dirty="0" smtClean="0"/>
              <a:t>, </a:t>
            </a:r>
            <a:r>
              <a:rPr lang="fr-FR" sz="1800" dirty="0" err="1" smtClean="0"/>
              <a:t>Wozniak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u="sng" dirty="0" err="1" smtClean="0">
                <a:solidFill>
                  <a:srgbClr val="0070C0"/>
                </a:solidFill>
              </a:rPr>
              <a:t>Sequence</a:t>
            </a:r>
            <a:r>
              <a:rPr lang="fr-FR" sz="1800" u="sng" dirty="0" smtClean="0">
                <a:solidFill>
                  <a:srgbClr val="0070C0"/>
                </a:solidFill>
              </a:rPr>
              <a:t> </a:t>
            </a:r>
            <a:r>
              <a:rPr lang="fr-FR" sz="1800" u="sng" dirty="0" err="1" smtClean="0">
                <a:solidFill>
                  <a:srgbClr val="0070C0"/>
                </a:solidFill>
              </a:rPr>
              <a:t>comparison</a:t>
            </a:r>
            <a:r>
              <a:rPr lang="fr-FR" sz="1800" u="sng" dirty="0" smtClean="0">
                <a:solidFill>
                  <a:srgbClr val="0070C0"/>
                </a:solidFill>
              </a:rPr>
              <a:t> </a:t>
            </a:r>
            <a:r>
              <a:rPr lang="fr-FR" sz="1800" u="sng" dirty="0" err="1" smtClean="0">
                <a:solidFill>
                  <a:srgbClr val="0070C0"/>
                </a:solidFill>
              </a:rPr>
              <a:t>algorithms</a:t>
            </a:r>
            <a:r>
              <a:rPr lang="fr-FR" sz="1800" u="sng" dirty="0" smtClean="0">
                <a:solidFill>
                  <a:srgbClr val="0070C0"/>
                </a:solidFill>
              </a:rPr>
              <a:t> :</a:t>
            </a:r>
          </a:p>
          <a:p>
            <a:pPr>
              <a:buNone/>
            </a:pPr>
            <a:r>
              <a:rPr lang="fr-FR" sz="1800" dirty="0" smtClean="0">
                <a:solidFill>
                  <a:srgbClr val="00B0F0"/>
                </a:solidFill>
                <a:hlinkClick r:id="rId2"/>
              </a:rPr>
              <a:t>http://ead.univ-angers.fr/~jaspard/Page2/BIOINFORMATIQUE/</a:t>
            </a:r>
          </a:p>
          <a:p>
            <a:pPr>
              <a:buNone/>
            </a:pPr>
            <a:r>
              <a:rPr lang="fr-FR" sz="1800" dirty="0" smtClean="0">
                <a:solidFill>
                  <a:srgbClr val="00B0F0"/>
                </a:solidFill>
                <a:hlinkClick r:id="rId2"/>
              </a:rPr>
              <a:t>7ModuleBioInfoJMGE/9AlgoProgramme/1ProgAlgo.htm</a:t>
            </a:r>
            <a:endParaRPr lang="fr-FR" sz="18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fr-FR" sz="1800" dirty="0" smtClean="0">
              <a:solidFill>
                <a:srgbClr val="00B0F0"/>
              </a:solidFill>
            </a:endParaRPr>
          </a:p>
          <a:p>
            <a:r>
              <a:rPr lang="fr-FR" sz="1800" u="sng" dirty="0" smtClean="0">
                <a:solidFill>
                  <a:srgbClr val="0070C0"/>
                </a:solidFill>
              </a:rPr>
              <a:t>Substitution matrices :</a:t>
            </a:r>
          </a:p>
          <a:p>
            <a:pPr>
              <a:buNone/>
            </a:pPr>
            <a:r>
              <a:rPr lang="fr-FR" sz="1800" dirty="0" smtClean="0">
                <a:hlinkClick r:id="rId3"/>
              </a:rPr>
              <a:t>http://ead.univ-angers.fr/~jaspard/Page2/BIOINFORMATIQUE/</a:t>
            </a:r>
          </a:p>
          <a:p>
            <a:pPr>
              <a:buNone/>
            </a:pPr>
            <a:r>
              <a:rPr lang="fr-FR" sz="1800" dirty="0" smtClean="0">
                <a:hlinkClick r:id="rId3"/>
              </a:rPr>
              <a:t>7ModuleBioInfoJMGE/99Matrice/1Matrice.htm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Course of Laurent Noé</a:t>
            </a:r>
          </a:p>
          <a:p>
            <a:endParaRPr lang="fr-FR" sz="1800" dirty="0" smtClean="0"/>
          </a:p>
          <a:p>
            <a:r>
              <a:rPr lang="fr-FR" sz="1800" dirty="0" err="1" smtClean="0"/>
              <a:t>Wikipedia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Bibliography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4008" y="5229200"/>
            <a:ext cx="3384376" cy="93610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accent3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rPr>
              <a:t>THE END</a:t>
            </a:r>
            <a:endParaRPr lang="fr-FR" sz="4800" dirty="0">
              <a:solidFill>
                <a:schemeClr val="accent3">
                  <a:lumMod val="50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481329"/>
            <a:ext cx="8712968" cy="432393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endParaRPr lang="fr-FR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Smith-Waterman </a:t>
            </a:r>
            <a:r>
              <a:rPr lang="fr-FR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fr-FR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5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Parallelization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vectors</a:t>
            </a:r>
            <a:endParaRPr lang="fr-FR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5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Parallelization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instructions</a:t>
            </a:r>
          </a:p>
          <a:p>
            <a:endParaRPr lang="fr-FR" sz="5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Benchmarks</a:t>
            </a:r>
          </a:p>
          <a:p>
            <a:pPr>
              <a:buNone/>
            </a:pPr>
            <a:endParaRPr lang="fr-FR" sz="5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endParaRPr lang="fr-FR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ln w="28575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70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fr-FR" sz="7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458618"/>
          </a:xfr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7200" dirty="0" smtClean="0">
                <a:solidFill>
                  <a:schemeClr val="accent3"/>
                </a:solidFill>
              </a:rPr>
              <a:t>Smith-Waterman </a:t>
            </a:r>
            <a:r>
              <a:rPr lang="fr-FR" sz="7200" dirty="0" err="1" smtClean="0">
                <a:solidFill>
                  <a:schemeClr val="accent3"/>
                </a:solidFill>
              </a:rPr>
              <a:t>algorithm</a:t>
            </a:r>
            <a:endParaRPr lang="fr-FR" sz="72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73853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                        0                              </a:t>
            </a:r>
          </a:p>
          <a:p>
            <a:pPr>
              <a:buNone/>
            </a:pPr>
            <a:r>
              <a:rPr lang="fr-FR" dirty="0" smtClean="0"/>
              <a:t>                        F(i-1,j-1) + s(</a:t>
            </a:r>
            <a:r>
              <a:rPr lang="fr-FR" dirty="0" err="1" smtClean="0"/>
              <a:t>xi,yj</a:t>
            </a:r>
            <a:r>
              <a:rPr lang="fr-FR" dirty="0" smtClean="0"/>
              <a:t>)   </a:t>
            </a:r>
            <a:r>
              <a:rPr lang="fr-FR" dirty="0" smtClean="0">
                <a:solidFill>
                  <a:srgbClr val="FF0000"/>
                </a:solidFill>
              </a:rPr>
              <a:t>: (mis)match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F(</a:t>
            </a:r>
            <a:r>
              <a:rPr lang="fr-FR" dirty="0" err="1" smtClean="0">
                <a:solidFill>
                  <a:srgbClr val="00B050"/>
                </a:solidFill>
              </a:rPr>
              <a:t>i,j</a:t>
            </a:r>
            <a:r>
              <a:rPr lang="fr-FR" dirty="0" smtClean="0">
                <a:solidFill>
                  <a:srgbClr val="00B050"/>
                </a:solidFill>
              </a:rPr>
              <a:t>) = </a:t>
            </a:r>
            <a:r>
              <a:rPr lang="fr-FR" dirty="0" smtClean="0"/>
              <a:t>max</a:t>
            </a:r>
            <a:r>
              <a:rPr lang="fr-FR" dirty="0" smtClean="0">
                <a:solidFill>
                  <a:srgbClr val="00B050"/>
                </a:solidFill>
              </a:rPr>
              <a:t>    </a:t>
            </a:r>
            <a:r>
              <a:rPr lang="fr-FR" dirty="0" smtClean="0"/>
              <a:t>F(i-1,j) + s(xi,-) </a:t>
            </a:r>
            <a:r>
              <a:rPr lang="fr-FR" sz="2000" dirty="0" smtClean="0"/>
              <a:t> </a:t>
            </a:r>
            <a:r>
              <a:rPr lang="fr-FR" dirty="0" smtClean="0"/>
              <a:t>     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err="1" smtClean="0">
                <a:solidFill>
                  <a:srgbClr val="FF0000"/>
                </a:solidFill>
              </a:rPr>
              <a:t>deletion</a:t>
            </a:r>
            <a:endParaRPr lang="fr-F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fr-FR" dirty="0" smtClean="0"/>
              <a:t>                        F(</a:t>
            </a:r>
            <a:r>
              <a:rPr lang="fr-FR" dirty="0" err="1" smtClean="0"/>
              <a:t>i,j</a:t>
            </a:r>
            <a:r>
              <a:rPr lang="fr-FR" dirty="0" smtClean="0"/>
              <a:t>-1) + s(-,</a:t>
            </a:r>
            <a:r>
              <a:rPr lang="fr-FR" dirty="0" err="1" smtClean="0"/>
              <a:t>yj</a:t>
            </a:r>
            <a:r>
              <a:rPr lang="fr-FR" dirty="0" smtClean="0"/>
              <a:t>)        </a:t>
            </a:r>
            <a:r>
              <a:rPr lang="fr-FR" dirty="0" smtClean="0">
                <a:solidFill>
                  <a:srgbClr val="FF0000"/>
                </a:solidFill>
              </a:rPr>
              <a:t>: insertion</a:t>
            </a:r>
          </a:p>
          <a:p>
            <a:pPr>
              <a:buNone/>
            </a:pPr>
            <a:endParaRPr lang="fr-FR" sz="800" dirty="0" smtClean="0"/>
          </a:p>
          <a:p>
            <a:r>
              <a:rPr lang="fr-FR" dirty="0" smtClean="0">
                <a:solidFill>
                  <a:srgbClr val="00B050"/>
                </a:solidFill>
              </a:rPr>
              <a:t>F : </a:t>
            </a:r>
            <a:r>
              <a:rPr lang="fr-FR" dirty="0" smtClean="0"/>
              <a:t>score-</a:t>
            </a:r>
            <a:r>
              <a:rPr lang="fr-FR" dirty="0" err="1" smtClean="0"/>
              <a:t>matrix</a:t>
            </a:r>
            <a:endParaRPr lang="fr-FR" dirty="0" smtClean="0"/>
          </a:p>
          <a:p>
            <a:r>
              <a:rPr lang="fr-FR" dirty="0" smtClean="0">
                <a:solidFill>
                  <a:srgbClr val="00B050"/>
                </a:solidFill>
              </a:rPr>
              <a:t>s(</a:t>
            </a:r>
            <a:r>
              <a:rPr lang="fr-FR" dirty="0" err="1" smtClean="0">
                <a:solidFill>
                  <a:srgbClr val="00B050"/>
                </a:solidFill>
              </a:rPr>
              <a:t>xi,yj</a:t>
            </a:r>
            <a:r>
              <a:rPr lang="fr-FR" dirty="0" smtClean="0">
                <a:solidFill>
                  <a:srgbClr val="00B050"/>
                </a:solidFill>
              </a:rPr>
              <a:t>) : </a:t>
            </a:r>
            <a:r>
              <a:rPr lang="fr-FR" dirty="0" smtClean="0"/>
              <a:t>substitution-</a:t>
            </a:r>
            <a:r>
              <a:rPr lang="fr-FR" dirty="0" err="1" smtClean="0"/>
              <a:t>matrix</a:t>
            </a:r>
            <a:r>
              <a:rPr lang="fr-FR" dirty="0" smtClean="0"/>
              <a:t> (gap-</a:t>
            </a:r>
            <a:r>
              <a:rPr lang="fr-FR" dirty="0" err="1" smtClean="0"/>
              <a:t>scoring</a:t>
            </a:r>
            <a:r>
              <a:rPr lang="fr-FR" dirty="0" smtClean="0"/>
              <a:t>)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>
                <a:solidFill>
                  <a:srgbClr val="00B050"/>
                </a:solidFill>
              </a:rPr>
              <a:t>s(xi,-) and s(-,</a:t>
            </a:r>
            <a:r>
              <a:rPr lang="fr-FR" dirty="0" err="1" smtClean="0">
                <a:solidFill>
                  <a:srgbClr val="00B050"/>
                </a:solidFill>
              </a:rPr>
              <a:t>yj</a:t>
            </a:r>
            <a:r>
              <a:rPr lang="fr-FR" dirty="0" smtClean="0">
                <a:solidFill>
                  <a:srgbClr val="00B050"/>
                </a:solidFill>
              </a:rPr>
              <a:t>) </a:t>
            </a:r>
            <a:r>
              <a:rPr lang="fr-FR" dirty="0" smtClean="0"/>
              <a:t>= d or e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d :</a:t>
            </a:r>
            <a:r>
              <a:rPr lang="fr-FR" dirty="0" smtClean="0"/>
              <a:t> penalty for </a:t>
            </a:r>
            <a:r>
              <a:rPr lang="fr-FR" dirty="0" err="1" smtClean="0"/>
              <a:t>opening</a:t>
            </a:r>
            <a:r>
              <a:rPr lang="fr-FR" dirty="0" smtClean="0"/>
              <a:t> a gap (d&lt;0)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e :</a:t>
            </a:r>
            <a:r>
              <a:rPr lang="fr-FR" dirty="0" smtClean="0"/>
              <a:t> penalty for </a:t>
            </a:r>
            <a:r>
              <a:rPr lang="fr-FR" dirty="0" err="1" smtClean="0"/>
              <a:t>extending</a:t>
            </a:r>
            <a:r>
              <a:rPr lang="fr-FR" dirty="0" smtClean="0"/>
              <a:t> a gap (d/2 &lt; e &lt; 0)</a:t>
            </a:r>
          </a:p>
          <a:p>
            <a:r>
              <a:rPr lang="fr-FR" dirty="0" smtClean="0"/>
              <a:t>F(i,0) = F(0,j) = 0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Local </a:t>
            </a:r>
            <a:r>
              <a:rPr lang="fr-FR" dirty="0" err="1" smtClean="0">
                <a:solidFill>
                  <a:schemeClr val="accent3"/>
                </a:solidFill>
              </a:rPr>
              <a:t>alignment</a:t>
            </a:r>
            <a:r>
              <a:rPr lang="fr-FR" dirty="0" smtClean="0">
                <a:solidFill>
                  <a:schemeClr val="accent3"/>
                </a:solidFill>
              </a:rPr>
              <a:t> (1)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4" name="Accolade ouvrante 3"/>
          <p:cNvSpPr/>
          <p:nvPr/>
        </p:nvSpPr>
        <p:spPr>
          <a:xfrm>
            <a:off x="2483768" y="1340768"/>
            <a:ext cx="504056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fr-FR" u="sng" dirty="0" err="1" smtClean="0">
                <a:solidFill>
                  <a:srgbClr val="002060"/>
                </a:solidFill>
              </a:rPr>
              <a:t>Two</a:t>
            </a:r>
            <a:r>
              <a:rPr lang="fr-FR" u="sng" dirty="0" smtClean="0">
                <a:solidFill>
                  <a:srgbClr val="002060"/>
                </a:solidFill>
              </a:rPr>
              <a:t> </a:t>
            </a:r>
            <a:r>
              <a:rPr lang="fr-FR" u="sng" dirty="0" err="1" smtClean="0">
                <a:solidFill>
                  <a:srgbClr val="002060"/>
                </a:solidFill>
              </a:rPr>
              <a:t>steps</a:t>
            </a:r>
            <a:r>
              <a:rPr lang="fr-FR" u="sng" dirty="0" smtClean="0">
                <a:solidFill>
                  <a:srgbClr val="002060"/>
                </a:solidFill>
              </a:rPr>
              <a:t> :</a:t>
            </a:r>
          </a:p>
          <a:p>
            <a:endParaRPr lang="fr-FR" dirty="0" smtClean="0">
              <a:solidFill>
                <a:srgbClr val="002060"/>
              </a:solidFill>
            </a:endParaRPr>
          </a:p>
          <a:p>
            <a:pPr marL="624078" indent="-514350">
              <a:buAutoNum type="arabicParenR"/>
            </a:pP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u="sng" dirty="0" smtClean="0">
                <a:solidFill>
                  <a:srgbClr val="FF0000"/>
                </a:solidFill>
              </a:rPr>
              <a:t>score</a:t>
            </a:r>
            <a:r>
              <a:rPr lang="fr-FR" dirty="0" smtClean="0"/>
              <a:t> (</a:t>
            </a:r>
            <a:r>
              <a:rPr lang="fr-FR" dirty="0" err="1" smtClean="0"/>
              <a:t>cost</a:t>
            </a:r>
            <a:r>
              <a:rPr lang="fr-FR" dirty="0" smtClean="0"/>
              <a:t> of transformation of the first </a:t>
            </a:r>
            <a:r>
              <a:rPr lang="fr-FR" dirty="0" err="1" smtClean="0"/>
              <a:t>sequence</a:t>
            </a:r>
            <a:r>
              <a:rPr lang="fr-FR" dirty="0" smtClean="0"/>
              <a:t> to the second)</a:t>
            </a:r>
          </a:p>
          <a:p>
            <a:pPr marL="624078" indent="-514350">
              <a:buAutoNum type="arabicParenR"/>
            </a:pPr>
            <a:endParaRPr lang="fr-FR" dirty="0" smtClean="0"/>
          </a:p>
          <a:p>
            <a:pPr marL="624078" indent="-514350">
              <a:buAutoNum type="arabicParenR"/>
            </a:pPr>
            <a:r>
              <a:rPr lang="fr-FR" u="sng" dirty="0" err="1" smtClean="0">
                <a:solidFill>
                  <a:srgbClr val="FF0000"/>
                </a:solidFill>
              </a:rPr>
              <a:t>Backtracing</a:t>
            </a:r>
            <a:r>
              <a:rPr lang="fr-FR" dirty="0" smtClean="0"/>
              <a:t> to </a:t>
            </a:r>
            <a:r>
              <a:rPr lang="fr-FR" dirty="0" err="1" smtClean="0"/>
              <a:t>construct</a:t>
            </a:r>
            <a:r>
              <a:rPr lang="fr-FR" dirty="0" smtClean="0"/>
              <a:t> the </a:t>
            </a:r>
            <a:r>
              <a:rPr lang="fr-FR" dirty="0" err="1" smtClean="0"/>
              <a:t>desired</a:t>
            </a:r>
            <a:r>
              <a:rPr lang="fr-FR" dirty="0" smtClean="0"/>
              <a:t> </a:t>
            </a:r>
            <a:r>
              <a:rPr lang="fr-FR" dirty="0" err="1" smtClean="0"/>
              <a:t>alignment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Local </a:t>
            </a:r>
            <a:r>
              <a:rPr lang="fr-FR" dirty="0" err="1" smtClean="0">
                <a:solidFill>
                  <a:schemeClr val="accent3"/>
                </a:solidFill>
              </a:rPr>
              <a:t>alignment</a:t>
            </a:r>
            <a:r>
              <a:rPr lang="fr-FR" dirty="0" smtClean="0">
                <a:solidFill>
                  <a:schemeClr val="accent3"/>
                </a:solidFill>
              </a:rPr>
              <a:t> (2)</a:t>
            </a:r>
            <a:endParaRPr lang="fr-FR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>
                <a:solidFill>
                  <a:srgbClr val="002060"/>
                </a:solidFill>
              </a:rPr>
              <a:t>For </a:t>
            </a:r>
            <a:r>
              <a:rPr lang="fr-FR" u="sng" dirty="0" err="1" smtClean="0">
                <a:solidFill>
                  <a:srgbClr val="002060"/>
                </a:solidFill>
              </a:rPr>
              <a:t>nucleic</a:t>
            </a:r>
            <a:r>
              <a:rPr lang="fr-FR" u="sng" dirty="0" smtClean="0">
                <a:solidFill>
                  <a:srgbClr val="002060"/>
                </a:solidFill>
              </a:rPr>
              <a:t> </a:t>
            </a:r>
            <a:r>
              <a:rPr lang="fr-FR" u="sng" dirty="0" err="1" smtClean="0">
                <a:solidFill>
                  <a:srgbClr val="002060"/>
                </a:solidFill>
              </a:rPr>
              <a:t>sequences</a:t>
            </a:r>
            <a:r>
              <a:rPr lang="fr-FR" u="sng" dirty="0" smtClean="0">
                <a:solidFill>
                  <a:srgbClr val="002060"/>
                </a:solidFill>
              </a:rPr>
              <a:t> :</a:t>
            </a:r>
          </a:p>
          <a:p>
            <a:pPr lvl="1">
              <a:buNone/>
            </a:pPr>
            <a:r>
              <a:rPr lang="fr-FR" b="1" dirty="0" smtClean="0"/>
              <a:t>           BLAST                    transition-</a:t>
            </a:r>
            <a:r>
              <a:rPr lang="fr-FR" b="1" dirty="0" err="1" smtClean="0"/>
              <a:t>transversion</a:t>
            </a:r>
            <a:endParaRPr lang="fr-FR" b="1" dirty="0" smtClean="0"/>
          </a:p>
          <a:p>
            <a:pPr lvl="1">
              <a:buNone/>
            </a:pPr>
            <a:endParaRPr lang="fr-FR" b="1" dirty="0" smtClean="0"/>
          </a:p>
          <a:p>
            <a:pPr lvl="1">
              <a:buNone/>
            </a:pPr>
            <a:endParaRPr lang="fr-FR" b="1" dirty="0" smtClean="0"/>
          </a:p>
          <a:p>
            <a:pPr lvl="1">
              <a:buNone/>
            </a:pPr>
            <a:endParaRPr lang="fr-FR" b="1" dirty="0" smtClean="0"/>
          </a:p>
          <a:p>
            <a:pPr lvl="1">
              <a:buNone/>
            </a:pPr>
            <a:endParaRPr lang="fr-FR" b="1" dirty="0" smtClean="0"/>
          </a:p>
          <a:p>
            <a:pPr lvl="1">
              <a:buNone/>
            </a:pPr>
            <a:endParaRPr lang="fr-FR" b="1" dirty="0" smtClean="0"/>
          </a:p>
          <a:p>
            <a:pPr lvl="1">
              <a:buNone/>
            </a:pPr>
            <a:endParaRPr lang="fr-FR" b="1" dirty="0" smtClean="0"/>
          </a:p>
          <a:p>
            <a:pPr lvl="1">
              <a:buNone/>
            </a:pPr>
            <a:r>
              <a:rPr lang="fr-FR" sz="2700" u="sng" dirty="0" smtClean="0">
                <a:solidFill>
                  <a:srgbClr val="002060"/>
                </a:solidFill>
              </a:rPr>
              <a:t>For </a:t>
            </a:r>
            <a:r>
              <a:rPr lang="fr-FR" sz="2700" u="sng" dirty="0" err="1" smtClean="0">
                <a:solidFill>
                  <a:srgbClr val="002060"/>
                </a:solidFill>
              </a:rPr>
              <a:t>proteic</a:t>
            </a:r>
            <a:r>
              <a:rPr lang="fr-FR" sz="2700" u="sng" dirty="0" smtClean="0">
                <a:solidFill>
                  <a:srgbClr val="002060"/>
                </a:solidFill>
              </a:rPr>
              <a:t> </a:t>
            </a:r>
            <a:r>
              <a:rPr lang="fr-FR" sz="2700" u="sng" dirty="0" err="1" smtClean="0">
                <a:solidFill>
                  <a:srgbClr val="002060"/>
                </a:solidFill>
              </a:rPr>
              <a:t>sequences</a:t>
            </a:r>
            <a:r>
              <a:rPr lang="fr-FR" sz="2700" u="sng" dirty="0" smtClean="0">
                <a:solidFill>
                  <a:srgbClr val="002060"/>
                </a:solidFill>
              </a:rPr>
              <a:t> :</a:t>
            </a:r>
            <a:r>
              <a:rPr lang="fr-FR" sz="2700" dirty="0" smtClean="0"/>
              <a:t>    </a:t>
            </a:r>
          </a:p>
          <a:p>
            <a:pPr lvl="1">
              <a:buNone/>
            </a:pPr>
            <a:r>
              <a:rPr lang="fr-FR" b="1" dirty="0" smtClean="0"/>
              <a:t>      BLOSUM62</a:t>
            </a:r>
            <a:r>
              <a:rPr lang="fr-FR" dirty="0" smtClean="0"/>
              <a:t> 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page)</a:t>
            </a:r>
            <a:endParaRPr lang="fr-FR" b="1" dirty="0" smtClean="0"/>
          </a:p>
          <a:p>
            <a:pPr lvl="1"/>
            <a:r>
              <a:rPr lang="fr-FR" dirty="0" smtClean="0"/>
              <a:t>                                 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>
                <a:solidFill>
                  <a:schemeClr val="accent3"/>
                </a:solidFill>
              </a:rPr>
              <a:t>Example</a:t>
            </a:r>
            <a:r>
              <a:rPr lang="fr-FR" dirty="0" smtClean="0">
                <a:solidFill>
                  <a:schemeClr val="accent3"/>
                </a:solidFill>
              </a:rPr>
              <a:t> of substitution matrices (1)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971599" y="2492896"/>
          <a:ext cx="273630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0" lang="fr-FR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</a:t>
                      </a:r>
                      <a:endParaRPr lang="fr-FR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</a:t>
                      </a:r>
                      <a:endParaRPr lang="fr-FR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G</a:t>
                      </a:r>
                      <a:endParaRPr lang="fr-FR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</a:t>
                      </a:r>
                      <a:endParaRPr lang="fr-FR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4860032" y="2492897"/>
          <a:ext cx="2736305" cy="187221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</a:t>
                      </a:r>
                      <a:endParaRPr lang="fr-FR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</a:t>
                      </a:r>
                      <a:endParaRPr lang="fr-FR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G</a:t>
                      </a:r>
                      <a:endParaRPr lang="fr-FR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</a:t>
                      </a:r>
                      <a:endParaRPr lang="fr-FR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1120</TotalTime>
  <Words>1953</Words>
  <Application>Microsoft Office PowerPoint</Application>
  <PresentationFormat>Affichage à l'écran (4:3)</PresentationFormat>
  <Paragraphs>474</Paragraphs>
  <Slides>44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Rotonde</vt:lpstr>
      <vt:lpstr>Using video-oriented instructions to speed-up sequence comparison</vt:lpstr>
      <vt:lpstr>Introduction</vt:lpstr>
      <vt:lpstr>Introduction (1)</vt:lpstr>
      <vt:lpstr>Introduction (2)</vt:lpstr>
      <vt:lpstr>Summary</vt:lpstr>
      <vt:lpstr>Smith-Waterman algorithm</vt:lpstr>
      <vt:lpstr>Local alignment (1)</vt:lpstr>
      <vt:lpstr>Local alignment (2)</vt:lpstr>
      <vt:lpstr>Example of substitution matrices (1)</vt:lpstr>
      <vt:lpstr>Example of substitution matrices (2)</vt:lpstr>
      <vt:lpstr>Smith-Waterman affine scoring algorithm (1)</vt:lpstr>
      <vt:lpstr>Smith-Waterman affine scoring algorithm (2)</vt:lpstr>
      <vt:lpstr>Smith-Waterman affine scoring algorithm (3)</vt:lpstr>
      <vt:lpstr>Dependences</vt:lpstr>
      <vt:lpstr>Parallelization with vectors</vt:lpstr>
      <vt:lpstr>Brief</vt:lpstr>
      <vt:lpstr>Basic SW (Smith-Waterman) algorithm</vt:lpstr>
      <vt:lpstr>Idea (1)</vt:lpstr>
      <vt:lpstr>Idea (2)</vt:lpstr>
      <vt:lpstr>Parallelized SW (1)</vt:lpstr>
      <vt:lpstr>Parallelized SW (2)</vt:lpstr>
      <vt:lpstr>Parallelized SW (3)</vt:lpstr>
      <vt:lpstr>Parallelized SW (4)</vt:lpstr>
      <vt:lpstr>Operators</vt:lpstr>
      <vt:lpstr>Performances ?</vt:lpstr>
      <vt:lpstr>Parallelization with video-oriented instructions</vt:lpstr>
      <vt:lpstr>Video-oriented instructions</vt:lpstr>
      <vt:lpstr>Modifications</vt:lpstr>
      <vt:lpstr>Max operation using VIS</vt:lpstr>
      <vt:lpstr>Analysis</vt:lpstr>
      <vt:lpstr>Processor ULTRA SPARC</vt:lpstr>
      <vt:lpstr>Solutions of LASSAP</vt:lpstr>
      <vt:lpstr>Max operation with no branch instruction</vt:lpstr>
      <vt:lpstr>Max operation using VIS</vt:lpstr>
      <vt:lpstr>Comments on computations</vt:lpstr>
      <vt:lpstr>Benchmarks</vt:lpstr>
      <vt:lpstr>Experimentation</vt:lpstr>
      <vt:lpstr>Execution speed in millions of matrix per second</vt:lpstr>
      <vt:lpstr>Into LASSAP’s software package</vt:lpstr>
      <vt:lpstr>Real execution time</vt:lpstr>
      <vt:lpstr>Conclusion</vt:lpstr>
      <vt:lpstr>Conclusions on the results</vt:lpstr>
      <vt:lpstr>Conclusion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video-oriented instructions to speed-up sequence comparison</dc:title>
  <dc:creator>Alexandre</dc:creator>
  <cp:lastModifiedBy>Alexandre</cp:lastModifiedBy>
  <cp:revision>168</cp:revision>
  <dcterms:created xsi:type="dcterms:W3CDTF">2012-02-18T15:45:09Z</dcterms:created>
  <dcterms:modified xsi:type="dcterms:W3CDTF">2012-02-20T14:08:12Z</dcterms:modified>
</cp:coreProperties>
</file>