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26A75-BD77-7191-E05E-8FD242C0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6E061A-68B6-B437-B8BA-03C52C9FE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A9F8A-FE71-51A4-3486-828057AA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CBDE32-8DC8-05CD-4723-61765557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917BA-48AD-29FB-F1E1-A93BC943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1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F6949-29B9-3582-23E8-619A47A1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D6B353-CA1B-441D-CC94-BDD33E66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839D3-C5D4-685C-DBF3-CB2E9360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53884-DD35-B307-181F-F23AE698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DB0201-56B9-8145-D731-69A7B0F7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5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3B8C63-D6ED-195A-6CE3-8EA350640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DF9739-FB7E-0F8C-1017-F91EAC264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DC1E5-5FB1-6541-4142-F21D289D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44272-233F-4F15-2824-091AFA8C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1BF67-7627-DD78-973D-1B1F3F4C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36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364C8-7279-C2A8-BCDB-D8D59740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ECCD6-60F4-DB31-6CB9-5B73D777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972F5-1332-0E25-DB2C-28EBCB4D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22F5EC-550D-720C-990E-98B21B66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35EA7-2AAD-5E3A-35D2-973FC1AC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74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C5967-7DD6-C240-94C2-62BC5AB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0CF6F2-37D0-EFC0-1865-77A95DB2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956FF-33DB-61A5-44B6-5F2DEDE2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6C0D6-4996-5529-B4AD-5EE24C1C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F2CCE-5158-6C43-4E26-0409DBFF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5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728DF-D496-974A-8E93-9B9C1DBB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9036D-F032-44AF-23B2-A938AB0A7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96AC76-8DC1-8BA6-BE18-FCB9EAD68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C3EE4F-9F31-4F0A-180E-6296404A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EB5E62-6B94-DD74-7995-FA0E8FB7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1B8321-2C84-83C9-7D47-F322653C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6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B82EC-65CF-16E0-A08A-88598DD2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93BC7-3875-7AC7-32C0-5F96FC4E1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3F70B0-174C-1B32-3790-5B541D149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BE0ADE-5CB6-7D75-DBC9-6A499C2FD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2A24A2-415B-15E9-AB12-B301D4B58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A70B55-12EF-6F15-AE5E-C6C640DF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34B53B-8460-E3AD-0B5F-F9F6AE9D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2ABA3A-D9B0-31D5-5694-623B2292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2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A7C86-164D-B86C-E343-30D6318A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6456B3-E2F4-4BF4-6596-D085136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75D26A-4784-EE87-F34F-192D5B2B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F6D50A-9346-D04E-1A81-0909A28B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7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B4758A-1836-B414-7EA1-2D2AE2EA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98A385-67DD-5070-C8F8-0677605D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0B3A77-C90E-862C-AC4D-24B5FF57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44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C0B2B-1E8A-FA96-A600-BF67FA25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DDE88-13A0-17B1-EF73-5423AE92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1FD7FD-6BFF-8A66-7D9F-2FB123DAE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893791-851F-A71A-6BB0-0AA3D597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54A83-13C6-B818-D812-A0053C70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A83A79-FFD0-A365-9200-939DC4D1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3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F5BC5-017A-2F5E-C0DF-5A6B800A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5EB0A4-F6CC-1DE9-E857-7751703B4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77F985-B3A7-0793-F080-46EA4ADC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0CA12F-36BB-E5C9-88F5-04250658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75846C-8526-F4E2-8232-E28AA0AD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4AF0EF-DEF7-EB63-8CFD-25C7A5F6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1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78D79-65B9-11D7-3411-3F60EC71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4A1E41-50B2-F1C6-6E73-81A506A0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34252-5C93-7A9F-8579-D2E484D9B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80DF-53F7-4DC9-AEA9-127A8A10E05E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F6C6B-E923-BF79-A3EF-EF857689D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21708-F524-7FE9-297C-1A9268DA9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AEC1-C741-419E-9F44-CCCC06967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83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d/OlYnCPLK4XfHV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E4E8F-3982-E5E9-F7BC-4F6127C2F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775" y="398463"/>
            <a:ext cx="3600450" cy="887412"/>
          </a:xfr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7030A0"/>
                </a:solidFill>
                <a:latin typeface="Franklin Gothic Book" panose="020B0503020102020204" pitchFamily="34" charset="0"/>
              </a:rPr>
              <a:t>Проект №4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D9A1B9-C6AB-9794-C143-50EB88413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600" y="1382713"/>
            <a:ext cx="3352800" cy="465137"/>
          </a:xfrm>
          <a:solidFill>
            <a:schemeClr val="bg2">
              <a:alpha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Клиенты и счета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FCF0632-0100-56D4-FE1F-C9916A0BF37C}"/>
              </a:ext>
            </a:extLst>
          </p:cNvPr>
          <p:cNvSpPr txBox="1">
            <a:spLocks/>
          </p:cNvSpPr>
          <p:nvPr/>
        </p:nvSpPr>
        <p:spPr>
          <a:xfrm>
            <a:off x="8515350" y="5309394"/>
            <a:ext cx="3352800" cy="1220787"/>
          </a:xfrm>
          <a:prstGeom prst="rect">
            <a:avLst/>
          </a:prstGeom>
          <a:solidFill>
            <a:schemeClr val="bg2">
              <a:alpha val="38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Курс Инженер данных</a:t>
            </a:r>
          </a:p>
          <a:p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Агафонов Олег</a:t>
            </a:r>
          </a:p>
          <a:p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2023 г.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FF824CC-C7F8-21CD-2529-986BCD09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49" y="2480825"/>
            <a:ext cx="3266438" cy="18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848CB4D-6012-ECC1-7189-75C2FB5A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3" y="4514850"/>
            <a:ext cx="2419989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E2E520C-8F08-19F9-97B6-3C23B8B6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514850"/>
            <a:ext cx="2419989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E388AD3-F7B3-0144-22A0-A1EBC9DE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236" y="4514850"/>
            <a:ext cx="2419989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97D6258-F185-DB6C-73F4-173DE6FD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78" y="6025395"/>
            <a:ext cx="988381" cy="74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8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D9A1B9-C6AB-9794-C143-50EB88413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50" y="239713"/>
            <a:ext cx="3352800" cy="465137"/>
          </a:xfrm>
          <a:solidFill>
            <a:schemeClr val="bg2">
              <a:alpha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Вводные данные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FCF0632-0100-56D4-FE1F-C9916A0BF37C}"/>
              </a:ext>
            </a:extLst>
          </p:cNvPr>
          <p:cNvSpPr txBox="1">
            <a:spLocks/>
          </p:cNvSpPr>
          <p:nvPr/>
        </p:nvSpPr>
        <p:spPr>
          <a:xfrm>
            <a:off x="4581525" y="239713"/>
            <a:ext cx="5153025" cy="465138"/>
          </a:xfrm>
          <a:prstGeom prst="rect">
            <a:avLst/>
          </a:prstGeom>
          <a:solidFill>
            <a:schemeClr val="bg2">
              <a:alpha val="3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Данные находятся по ссылке – </a:t>
            </a:r>
            <a:r>
              <a:rPr lang="ru-RU" sz="1800" dirty="0">
                <a:solidFill>
                  <a:srgbClr val="7030A0"/>
                </a:solidFill>
                <a:latin typeface="Franklin Gothic Book" panose="020B0503020102020204" pitchFamily="34" charset="0"/>
                <a:hlinkClick r:id="rId2"/>
              </a:rPr>
              <a:t>«Клиенты и счета»</a:t>
            </a:r>
            <a:endParaRPr lang="ru-RU" sz="18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D3A21FE1-DF83-9918-6429-6C3D17C56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75354"/>
              </p:ext>
            </p:extLst>
          </p:nvPr>
        </p:nvGraphicFramePr>
        <p:xfrm>
          <a:off x="762000" y="815988"/>
          <a:ext cx="3181351" cy="320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77">
                  <a:extLst>
                    <a:ext uri="{9D8B030D-6E8A-4147-A177-3AD203B41FA5}">
                      <a16:colId xmlns:a16="http://schemas.microsoft.com/office/drawing/2014/main" val="2754190229"/>
                    </a:ext>
                  </a:extLst>
                </a:gridCol>
                <a:gridCol w="1971674">
                  <a:extLst>
                    <a:ext uri="{9D8B030D-6E8A-4147-A177-3AD203B41FA5}">
                      <a16:colId xmlns:a16="http://schemas.microsoft.com/office/drawing/2014/main" val="708331209"/>
                    </a:ext>
                  </a:extLst>
                </a:gridCol>
              </a:tblGrid>
              <a:tr h="360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Таблица клиентов (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Clients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23202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Поле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Описание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96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ClientId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ИД клиента (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PK)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2169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ClientName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Наименование клиента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3004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Type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Тип клиента (ФЛ, ЮЛ)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75904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Form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Организационно-правовая форма (ООО, ИП и т.п.)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57554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RegisterDate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Дата регистрации клиента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23039"/>
                  </a:ext>
                </a:extLst>
              </a:tr>
            </a:tbl>
          </a:graphicData>
        </a:graphic>
      </p:graphicFrame>
      <p:graphicFrame>
        <p:nvGraphicFramePr>
          <p:cNvPr id="13" name="Таблица 11">
            <a:extLst>
              <a:ext uri="{FF2B5EF4-FFF2-40B4-BE49-F238E27FC236}">
                <a16:creationId xmlns:a16="http://schemas.microsoft.com/office/drawing/2014/main" id="{9DE4CC4B-994D-FFFC-DA33-DCC3BA367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38617"/>
              </p:ext>
            </p:extLst>
          </p:nvPr>
        </p:nvGraphicFramePr>
        <p:xfrm>
          <a:off x="4581525" y="815988"/>
          <a:ext cx="3181351" cy="247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77">
                  <a:extLst>
                    <a:ext uri="{9D8B030D-6E8A-4147-A177-3AD203B41FA5}">
                      <a16:colId xmlns:a16="http://schemas.microsoft.com/office/drawing/2014/main" val="2754190229"/>
                    </a:ext>
                  </a:extLst>
                </a:gridCol>
                <a:gridCol w="1971674">
                  <a:extLst>
                    <a:ext uri="{9D8B030D-6E8A-4147-A177-3AD203B41FA5}">
                      <a16:colId xmlns:a16="http://schemas.microsoft.com/office/drawing/2014/main" val="708331209"/>
                    </a:ext>
                  </a:extLst>
                </a:gridCol>
              </a:tblGrid>
              <a:tr h="360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Таблица счетов (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Accounts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23202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Поле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Описание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96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AccountId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ИД счета (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PK)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2169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AccountNum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Двадцатизначный номер счета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3004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ClientId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ИД клиента владельца счета (FK)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75904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DateOpen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Дата открытия счета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57554"/>
                  </a:ext>
                </a:extLst>
              </a:tr>
            </a:tbl>
          </a:graphicData>
        </a:graphic>
      </p:graphicFrame>
      <p:graphicFrame>
        <p:nvGraphicFramePr>
          <p:cNvPr id="14" name="Таблица 11">
            <a:extLst>
              <a:ext uri="{FF2B5EF4-FFF2-40B4-BE49-F238E27FC236}">
                <a16:creationId xmlns:a16="http://schemas.microsoft.com/office/drawing/2014/main" id="{EDFCF524-DF67-BBA7-52A9-1553DC04F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33670"/>
              </p:ext>
            </p:extLst>
          </p:nvPr>
        </p:nvGraphicFramePr>
        <p:xfrm>
          <a:off x="8543925" y="815988"/>
          <a:ext cx="3181351" cy="335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77">
                  <a:extLst>
                    <a:ext uri="{9D8B030D-6E8A-4147-A177-3AD203B41FA5}">
                      <a16:colId xmlns:a16="http://schemas.microsoft.com/office/drawing/2014/main" val="2754190229"/>
                    </a:ext>
                  </a:extLst>
                </a:gridCol>
                <a:gridCol w="1971674">
                  <a:extLst>
                    <a:ext uri="{9D8B030D-6E8A-4147-A177-3AD203B41FA5}">
                      <a16:colId xmlns:a16="http://schemas.microsoft.com/office/drawing/2014/main" val="708331209"/>
                    </a:ext>
                  </a:extLst>
                </a:gridCol>
              </a:tblGrid>
              <a:tr h="360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Таблица Операций по счетам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CorporatePayments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23202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Поле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Описание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96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AccountDB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Счет дебета проводки (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FK)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2169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AccountCR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Счет кредита проводки (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FK)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3004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DateOp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Дата операции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75904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Amount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Сумма операции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57554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Currency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Валюта операции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23039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Comment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Назначение платежа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60422"/>
                  </a:ext>
                </a:extLst>
              </a:tr>
            </a:tbl>
          </a:graphicData>
        </a:graphic>
      </p:graphicFrame>
      <p:graphicFrame>
        <p:nvGraphicFramePr>
          <p:cNvPr id="16" name="Таблица 11">
            <a:extLst>
              <a:ext uri="{FF2B5EF4-FFF2-40B4-BE49-F238E27FC236}">
                <a16:creationId xmlns:a16="http://schemas.microsoft.com/office/drawing/2014/main" id="{1B704521-3696-F4D9-9E42-675BDA0B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84101"/>
              </p:ext>
            </p:extLst>
          </p:nvPr>
        </p:nvGraphicFramePr>
        <p:xfrm>
          <a:off x="4581524" y="3654438"/>
          <a:ext cx="3181351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77">
                  <a:extLst>
                    <a:ext uri="{9D8B030D-6E8A-4147-A177-3AD203B41FA5}">
                      <a16:colId xmlns:a16="http://schemas.microsoft.com/office/drawing/2014/main" val="2754190229"/>
                    </a:ext>
                  </a:extLst>
                </a:gridCol>
                <a:gridCol w="1971674">
                  <a:extLst>
                    <a:ext uri="{9D8B030D-6E8A-4147-A177-3AD203B41FA5}">
                      <a16:colId xmlns:a16="http://schemas.microsoft.com/office/drawing/2014/main" val="708331209"/>
                    </a:ext>
                  </a:extLst>
                </a:gridCol>
              </a:tblGrid>
              <a:tr h="360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Таблица Курсов валют по отношению к рублю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RateCurrent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23202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Поле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Описание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96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Currency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Валюта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2169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Rate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Курс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3004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RateDate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Дата курса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75904"/>
                  </a:ext>
                </a:extLst>
              </a:tr>
            </a:tbl>
          </a:graphicData>
        </a:graphic>
      </p:graphicFrame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76B622EB-07A4-C3F0-6FF4-66D3C649C9C8}"/>
              </a:ext>
            </a:extLst>
          </p:cNvPr>
          <p:cNvSpPr txBox="1">
            <a:spLocks/>
          </p:cNvSpPr>
          <p:nvPr/>
        </p:nvSpPr>
        <p:spPr>
          <a:xfrm>
            <a:off x="781050" y="6096036"/>
            <a:ext cx="3676650" cy="381769"/>
          </a:xfrm>
          <a:prstGeom prst="rect">
            <a:avLst/>
          </a:prstGeom>
          <a:solidFill>
            <a:schemeClr val="bg2">
              <a:alpha val="38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Все операции считаются локально</a:t>
            </a:r>
          </a:p>
        </p:txBody>
      </p:sp>
    </p:spTree>
    <p:extLst>
      <p:ext uri="{BB962C8B-B14F-4D97-AF65-F5344CB8AC3E}">
        <p14:creationId xmlns:p14="http://schemas.microsoft.com/office/powerpoint/2010/main" val="255310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11">
            <a:extLst>
              <a:ext uri="{FF2B5EF4-FFF2-40B4-BE49-F238E27FC236}">
                <a16:creationId xmlns:a16="http://schemas.microsoft.com/office/drawing/2014/main" id="{CC1DB882-C6CC-E4F4-7240-CF29BB25A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1006"/>
              </p:ext>
            </p:extLst>
          </p:nvPr>
        </p:nvGraphicFramePr>
        <p:xfrm>
          <a:off x="295275" y="376250"/>
          <a:ext cx="5276850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49">
                  <a:extLst>
                    <a:ext uri="{9D8B030D-6E8A-4147-A177-3AD203B41FA5}">
                      <a16:colId xmlns:a16="http://schemas.microsoft.com/office/drawing/2014/main" val="2754190229"/>
                    </a:ext>
                  </a:extLst>
                </a:gridCol>
                <a:gridCol w="4076701">
                  <a:extLst>
                    <a:ext uri="{9D8B030D-6E8A-4147-A177-3AD203B41FA5}">
                      <a16:colId xmlns:a16="http://schemas.microsoft.com/office/drawing/2014/main" val="708331209"/>
                    </a:ext>
                  </a:extLst>
                </a:gridCol>
              </a:tblGrid>
              <a:tr h="360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_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corporate_payments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_</a:t>
                      </a:r>
                      <a:endParaRPr lang="ru-RU" sz="14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17116"/>
                  </a:ext>
                </a:extLst>
              </a:tr>
              <a:tr h="360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Строится по каждому уникальному счету (</a:t>
                      </a:r>
                      <a:r>
                        <a:rPr lang="ru-RU" sz="1400" b="0" kern="12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AccountDB</a:t>
                      </a:r>
                      <a:r>
                        <a:rPr lang="ru-RU" sz="1400" b="0" kern="12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400" b="0" kern="12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AccountCR</a:t>
                      </a:r>
                      <a:r>
                        <a:rPr lang="ru-RU" sz="1400" b="0" kern="12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) из таблицы </a:t>
                      </a:r>
                      <a:r>
                        <a:rPr lang="ru-RU" sz="1400" b="0" kern="12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Operation</a:t>
                      </a:r>
                      <a:r>
                        <a:rPr lang="ru-RU" sz="1400" b="0" kern="12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. Ключ </a:t>
                      </a:r>
                      <a:r>
                        <a:rPr lang="ru-RU" sz="1400" b="0" kern="12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партиции</a:t>
                      </a:r>
                      <a:r>
                        <a:rPr lang="ru-RU" sz="1400" b="0" kern="12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kern="12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CutoffDt</a:t>
                      </a:r>
                      <a:endParaRPr lang="ru-RU" sz="1400" b="0" kern="12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23202"/>
                  </a:ext>
                </a:extLst>
              </a:tr>
              <a:tr h="193662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Поле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Описание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9603"/>
                  </a:ext>
                </a:extLst>
              </a:tr>
              <a:tr h="285102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AccountId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ИД счета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2169"/>
                  </a:ext>
                </a:extLst>
              </a:tr>
              <a:tr h="28669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AccountNum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Номер счета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3004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DateOpen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Дата открытия счета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759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ClientId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ИД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5755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ClientName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Наименование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230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TotalAmt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Общая сумма оборотов по счету. Считается как сумма </a:t>
                      </a:r>
                      <a:r>
                        <a:rPr lang="ru-RU" sz="1400" dirty="0" err="1">
                          <a:latin typeface="Franklin Gothic Book" panose="020B0503020102020204" pitchFamily="34" charset="0"/>
                        </a:rPr>
                        <a:t>PaymentAmt</a:t>
                      </a:r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 и </a:t>
                      </a:r>
                      <a:r>
                        <a:rPr lang="ru-RU" sz="1400" dirty="0" err="1">
                          <a:latin typeface="Franklin Gothic Book" panose="020B0503020102020204" pitchFamily="34" charset="0"/>
                        </a:rPr>
                        <a:t>EnrollementAmt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389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CutoffDt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Дата операции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26929"/>
                  </a:ext>
                </a:extLst>
              </a:tr>
            </a:tbl>
          </a:graphicData>
        </a:graphic>
      </p:graphicFrame>
      <p:graphicFrame>
        <p:nvGraphicFramePr>
          <p:cNvPr id="8" name="Таблица 11">
            <a:extLst>
              <a:ext uri="{FF2B5EF4-FFF2-40B4-BE49-F238E27FC236}">
                <a16:creationId xmlns:a16="http://schemas.microsoft.com/office/drawing/2014/main" id="{3A5A2ACD-03E4-31C0-3B25-7333524A0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41704"/>
              </p:ext>
            </p:extLst>
          </p:nvPr>
        </p:nvGraphicFramePr>
        <p:xfrm>
          <a:off x="5819775" y="376250"/>
          <a:ext cx="6076950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754190229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708331209"/>
                    </a:ext>
                  </a:extLst>
                </a:gridCol>
              </a:tblGrid>
              <a:tr h="360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 _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corporate_info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_</a:t>
                      </a:r>
                      <a:endParaRPr lang="ru-RU" sz="14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17116"/>
                  </a:ext>
                </a:extLst>
              </a:tr>
              <a:tr h="360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Строится по каждому уникальному клиенту из таблицы </a:t>
                      </a:r>
                      <a:r>
                        <a:rPr lang="ru-RU" sz="1400" b="0" kern="12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Operation</a:t>
                      </a:r>
                      <a:r>
                        <a:rPr lang="ru-RU" sz="1400" b="0" kern="12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. Ключ </a:t>
                      </a:r>
                      <a:r>
                        <a:rPr lang="ru-RU" sz="1400" b="0" kern="12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партиции</a:t>
                      </a:r>
                      <a:r>
                        <a:rPr lang="ru-RU" sz="1400" b="0" kern="12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kern="12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CutoffDt</a:t>
                      </a:r>
                      <a:endParaRPr lang="ru-RU" sz="1400" b="0" kern="12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23202"/>
                  </a:ext>
                </a:extLst>
              </a:tr>
              <a:tr h="193662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Поле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Описание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9603"/>
                  </a:ext>
                </a:extLst>
              </a:tr>
              <a:tr h="28510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ClientId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ИД клиента (</a:t>
                      </a:r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PK)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2169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ClientName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Наименование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3004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Type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Тип клиента (ФЛ, ЮЛ)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759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Franklin Gothic Book" panose="020B0503020102020204" pitchFamily="34" charset="0"/>
                        </a:rPr>
                        <a:t>Form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Организационно-правовая форма (ООО, ИП и т.п.)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5755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RegisterDate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Дата регистрации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230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TotalAmt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Сумма операций по всем счетам клиент. Считается как сумма </a:t>
                      </a:r>
                      <a:r>
                        <a:rPr lang="ru-RU" sz="1400" dirty="0" err="1">
                          <a:latin typeface="Franklin Gothic Book" panose="020B0503020102020204" pitchFamily="34" charset="0"/>
                        </a:rPr>
                        <a:t>corporate_account.total_amt</a:t>
                      </a:r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 по всем счетам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389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CutoffDt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Дата операции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26929"/>
                  </a:ext>
                </a:extLst>
              </a:tr>
            </a:tbl>
          </a:graphicData>
        </a:graphic>
      </p:graphicFrame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B23261F2-DEFD-85C6-B6C1-1BFE7B1F1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4211638"/>
            <a:ext cx="11601450" cy="1484312"/>
          </a:xfrm>
          <a:solidFill>
            <a:schemeClr val="bg2">
              <a:alpha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Суммы должны быть в национальной валюте, для перевода использовать самый актуальный курс из таблицы курсов.</a:t>
            </a:r>
          </a:p>
          <a:p>
            <a:pPr algn="l"/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Таблица списков должна загружаться из </a:t>
            </a:r>
            <a:r>
              <a:rPr lang="en-US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Postgres</a:t>
            </a:r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 в </a:t>
            </a:r>
            <a:r>
              <a:rPr lang="en-US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Spark</a:t>
            </a:r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 (локально).</a:t>
            </a:r>
          </a:p>
          <a:p>
            <a:pPr algn="l"/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По итогу должно получиться 3 витрины с 4 днями. Каждая витрина — один </a:t>
            </a:r>
            <a:r>
              <a:rPr lang="en-US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parquet</a:t>
            </a:r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. Паркетники, как и код, необходимо выложить на </a:t>
            </a:r>
            <a:r>
              <a:rPr lang="en-US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GitHub</a:t>
            </a:r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. Технологический стек — </a:t>
            </a:r>
            <a:r>
              <a:rPr lang="en-US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SQL</a:t>
            </a:r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Scala</a:t>
            </a:r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. Если </a:t>
            </a:r>
            <a:r>
              <a:rPr lang="en-US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Spark</a:t>
            </a:r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 будет работать медленно — данные необходимо уменьшить.</a:t>
            </a:r>
          </a:p>
          <a:p>
            <a:pPr algn="l"/>
            <a:endParaRPr lang="ru-RU" sz="16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0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11">
            <a:extLst>
              <a:ext uri="{FF2B5EF4-FFF2-40B4-BE49-F238E27FC236}">
                <a16:creationId xmlns:a16="http://schemas.microsoft.com/office/drawing/2014/main" id="{CC1DB882-C6CC-E4F4-7240-CF29BB25A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24295"/>
              </p:ext>
            </p:extLst>
          </p:nvPr>
        </p:nvGraphicFramePr>
        <p:xfrm>
          <a:off x="161925" y="720738"/>
          <a:ext cx="11830050" cy="596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2754190229"/>
                    </a:ext>
                  </a:extLst>
                </a:gridCol>
                <a:gridCol w="990455">
                  <a:extLst>
                    <a:ext uri="{9D8B030D-6E8A-4147-A177-3AD203B41FA5}">
                      <a16:colId xmlns:a16="http://schemas.microsoft.com/office/drawing/2014/main" val="3569095391"/>
                    </a:ext>
                  </a:extLst>
                </a:gridCol>
                <a:gridCol w="10201420">
                  <a:extLst>
                    <a:ext uri="{9D8B030D-6E8A-4147-A177-3AD203B41FA5}">
                      <a16:colId xmlns:a16="http://schemas.microsoft.com/office/drawing/2014/main" val="708331209"/>
                    </a:ext>
                  </a:extLst>
                </a:gridCol>
              </a:tblGrid>
              <a:tr h="36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_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corporate_account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_</a:t>
                      </a:r>
                      <a:endParaRPr lang="ru-RU" sz="14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17116"/>
                  </a:ext>
                </a:extLst>
              </a:tr>
              <a:tr h="36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Строится по каждому уникальному счету из таблицы </a:t>
                      </a:r>
                      <a:r>
                        <a:rPr lang="ru-RU" sz="1400" b="0" kern="12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Operation</a:t>
                      </a:r>
                      <a:r>
                        <a:rPr lang="ru-RU" sz="1400" b="0" kern="12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на заданную дату расчета. Ключ </a:t>
                      </a:r>
                      <a:r>
                        <a:rPr lang="ru-RU" sz="1400" b="0" kern="12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партиции</a:t>
                      </a:r>
                      <a:r>
                        <a:rPr lang="ru-RU" sz="1400" b="0" kern="12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kern="12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CutoffDt</a:t>
                      </a:r>
                      <a:endParaRPr lang="ru-RU" sz="1400" b="0" kern="120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23202"/>
                  </a:ext>
                </a:extLst>
              </a:tr>
              <a:tr h="193662"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Поле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0" dirty="0">
                        <a:solidFill>
                          <a:schemeClr val="bg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Описание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9603"/>
                  </a:ext>
                </a:extLst>
              </a:tr>
              <a:tr h="285102">
                <a:tc gridSpan="2"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AccountId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ИД счета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2169"/>
                  </a:ext>
                </a:extLst>
              </a:tr>
              <a:tr h="323202">
                <a:tc gridSpan="2"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ClientId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ИД клиента счета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30043"/>
                  </a:ext>
                </a:extLst>
              </a:tr>
              <a:tr h="295275">
                <a:tc gridSpan="2"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PaymentAmt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Сумма операций по счету, где счет клиента указан в дебете проводки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75904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EnrollementAmt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Сумма операций по счету, где счет клиента указан в кредите проводки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57554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TaxAmt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Сумма операций, где счет клиента указан в дебете, и счет кредита 40702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23039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ClearAmt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Сумма операций, где счет клиента указан в кредите, и счет дебета 40802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38906"/>
                  </a:ext>
                </a:extLst>
              </a:tr>
              <a:tr h="314325">
                <a:tc gridSpan="2"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CarsAmt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Сумма операций, где счет клиента указан в дебете проводки и назначение платежа не содержит слов по маскам Списка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09497"/>
                  </a:ext>
                </a:extLst>
              </a:tr>
              <a:tr h="323850">
                <a:tc gridSpan="2"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FoodAmt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Сумма операций, где счет клиента указан в кредите проводки и назначение платежа содержит слова по Маскам Списка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41546"/>
                  </a:ext>
                </a:extLst>
              </a:tr>
              <a:tr h="323850">
                <a:tc gridSpan="2"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FLAmt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Сумма операций с физлицами. Счет клиента указан в дебете проводки, а клиент в кредите проводки — ФЛ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97896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r>
                        <a:rPr lang="en-US" sz="1400" dirty="0" err="1">
                          <a:latin typeface="Franklin Gothic Book" panose="020B0503020102020204" pitchFamily="34" charset="0"/>
                        </a:rPr>
                        <a:t>CutoffDt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Franklin Gothic Book" panose="020B0503020102020204" pitchFamily="34" charset="0"/>
                        </a:rPr>
                        <a:t>Дата операции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26929"/>
                  </a:ext>
                </a:extLst>
              </a:tr>
              <a:tr h="142227">
                <a:tc gridSpan="3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Списки к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CarsAmt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 и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FoodAmt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600" dirty="0">
                        <a:latin typeface="Franklin Gothic Book" panose="020B05030201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53784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Список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%а/м%, %а\м%, %автомобиль %, %автомобили %, %транспорт%,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трансп%средс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легков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%тягач%, %вин%,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vin%,%vi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н:%,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f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о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rd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форд%,%к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а%, %кия%,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киа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%%м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т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su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в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is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н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мицубиси%, %н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iss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ан%, %ниссан%,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s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сан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вм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w%,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бмв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%а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udi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ауди%,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j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еер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%джип%,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v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о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lv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о%,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вольво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%то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y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ота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%тойота%,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тоиота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%н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yu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н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d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хендай%,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r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ена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ul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т%,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рено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%ре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ug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еот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пежо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l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d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а%, %лада%,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d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ат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su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н%, %додж%, %ме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r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се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d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е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s%,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мерседес%,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v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о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l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к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sw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g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ен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%фольксваген%,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s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ко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d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а%, %шкода%, %самосвал%,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rover%,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ровер%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%а/м%, %а\м%, %автомобиль %, %автомобили %, %транспорт%,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трансп%средс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легков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%тягач%, %вин%,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vin%,%vi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н:%,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f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о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rd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форд%,%к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а%, %кия%,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киа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%%м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т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su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в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is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н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мицубиси%, %н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iss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ан%, %ниссан%,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s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сан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вм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w%,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бмв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%а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udi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ауди%,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j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еер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%джип%,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v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о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lv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о%,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вольво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%то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y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ота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%тойота%,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тоиота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%н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yu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н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d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i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хендай%,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r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ена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ul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т%,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рено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%ре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ug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еот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пежо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l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d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а%, %лада%,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d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ат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su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н%, %додж%, %ме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r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се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d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е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s%,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мерседес%,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v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о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l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к</a:t>
                      </a:r>
                      <a:r>
                        <a:rPr lang="en-US" sz="1100" dirty="0" err="1">
                          <a:latin typeface="Franklin Gothic Book" panose="020B0503020102020204" pitchFamily="34" charset="0"/>
                        </a:rPr>
                        <a:t>sw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g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ен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%фольксваген%,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s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ко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d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а%, %шкода%, %самосвал%, %</a:t>
                      </a:r>
                      <a:r>
                        <a:rPr lang="en-US" sz="1100" dirty="0">
                          <a:latin typeface="Franklin Gothic Book" panose="020B0503020102020204" pitchFamily="34" charset="0"/>
                        </a:rPr>
                        <a:t>rover%, %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ровер%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46522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Список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%сою%, %соя%, %зерно%, %кукуруз%, %масло%, %молок%,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молоч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мясн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%мясо%, %овощ%,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подсолн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%пшениц%, %рис%, %с/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х%прод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%с/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х%товар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%с\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х%прод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%с\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х%товар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%сахар%,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сельск%прод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сельск%товар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сельхоз%прод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сельхоз%товар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семен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семечк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%сено%,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соев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%фрукт%, %яиц%,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ячмен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картоф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%томат%,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говя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%свин%,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курин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%куриц%, %рыб%,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алко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%чаи%, %кофе%,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чипс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%напит%,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бакале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%конфет%, %колбас%,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морож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%с/м%, %с\м%, %консерв%,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пищев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питан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%сыр%, %макарон%,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лосос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%треск%,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саир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 филе%, % хек%, %хлеб%, %какао%, %кондитер%, %пиво%, %ликер%</a:t>
                      </a:r>
                      <a:endParaRPr lang="ru-RU" sz="14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%сою%, %соя%, %зерно%, %кукуруз%, %масло%, %молок%,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молоч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мясн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%мясо%, %овощ%,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подсолн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%пшениц%, %рис%, %с/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х%прод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%с/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х%товар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%с\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х%прод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%с\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х%товар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%сахар%,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сельск%прод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сельск%товар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сельхоз%прод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сельхоз%товар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семен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семечк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%сено%,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соев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%фрукт%, %яиц%,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ячмен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картоф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%томат%,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говя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%свин%,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курин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%куриц%, %рыб%,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алко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%чаи%, %кофе%,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чипс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%напит%,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бакале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%конфет%, %колбас%,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морож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%с/м%, %с\м%, %консерв%,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пищев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питан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%сыр%, %макарон%,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лосос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%треск%, %</a:t>
                      </a:r>
                      <a:r>
                        <a:rPr lang="ru-RU" sz="1100" dirty="0" err="1">
                          <a:latin typeface="Franklin Gothic Book" panose="020B0503020102020204" pitchFamily="34" charset="0"/>
                        </a:rPr>
                        <a:t>саир</a:t>
                      </a:r>
                      <a:r>
                        <a:rPr lang="ru-RU" sz="1100" dirty="0">
                          <a:latin typeface="Franklin Gothic Book" panose="020B0503020102020204" pitchFamily="34" charset="0"/>
                        </a:rPr>
                        <a:t>%, % филе%, % хек%, %хлеб%, %какао%, %кондитер%, %пиво%, %ликер%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49391"/>
                  </a:ext>
                </a:extLst>
              </a:tr>
            </a:tbl>
          </a:graphicData>
        </a:graphic>
      </p:graphicFrame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71D2AF4-C5B9-AAAF-C674-E33192318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537" y="106363"/>
            <a:ext cx="8162925" cy="560387"/>
          </a:xfrm>
          <a:solidFill>
            <a:schemeClr val="bg2">
              <a:alpha val="6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Необходимо сформировать следующие витрины на следующие даты</a:t>
            </a:r>
          </a:p>
          <a:p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2020-11-01, 2020-11-02, 2020-11-03, 2020-11-04</a:t>
            </a:r>
          </a:p>
        </p:txBody>
      </p:sp>
    </p:spTree>
    <p:extLst>
      <p:ext uri="{BB962C8B-B14F-4D97-AF65-F5344CB8AC3E}">
        <p14:creationId xmlns:p14="http://schemas.microsoft.com/office/powerpoint/2010/main" val="138517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71D2AF4-C5B9-AAAF-C674-E33192318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87" y="106363"/>
            <a:ext cx="8891588" cy="550862"/>
          </a:xfrm>
          <a:solidFill>
            <a:schemeClr val="bg2">
              <a:alpha val="60000"/>
            </a:schemeClr>
          </a:solidFill>
        </p:spPr>
        <p:txBody>
          <a:bodyPr>
            <a:normAutofit fontScale="70000" lnSpcReduction="20000"/>
          </a:bodyPr>
          <a:lstStyle/>
          <a:p>
            <a:pPr algn="l"/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Вся обработка выполнялась в </a:t>
            </a:r>
            <a:r>
              <a:rPr lang="en-US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IntelliJ IDEA</a:t>
            </a:r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 (настройки со скринами в файле </a:t>
            </a:r>
            <a:r>
              <a:rPr lang="en-US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Pre-Launch Setup.md </a:t>
            </a:r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в корне проекта 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0269A47-6925-0B4A-9896-A9F0182AAD22}"/>
              </a:ext>
            </a:extLst>
          </p:cNvPr>
          <p:cNvSpPr txBox="1">
            <a:spLocks/>
          </p:cNvSpPr>
          <p:nvPr/>
        </p:nvSpPr>
        <p:spPr>
          <a:xfrm>
            <a:off x="1650206" y="896938"/>
            <a:ext cx="8891588" cy="550862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При выполнении построены три схемы витрины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D11A67-554B-638D-4194-107FF5C9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943100"/>
            <a:ext cx="3829050" cy="2514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DE5A14-23EA-9DC9-F09A-6DEEB990F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62" y="1943100"/>
            <a:ext cx="3419475" cy="18954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0EAF62-E7C4-3D63-701A-CEDD1142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212" y="1943100"/>
            <a:ext cx="3400425" cy="1866900"/>
          </a:xfrm>
          <a:prstGeom prst="rect">
            <a:avLst/>
          </a:prstGeom>
        </p:spPr>
      </p:pic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66C92202-152E-D1D8-3C1A-C420AE506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33782"/>
              </p:ext>
            </p:extLst>
          </p:nvPr>
        </p:nvGraphicFramePr>
        <p:xfrm>
          <a:off x="9877424" y="10477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5" imgW="914282" imgH="792515" progId="Acrobat.Document.DC">
                  <p:embed/>
                </p:oleObj>
              </mc:Choice>
              <mc:Fallback>
                <p:oleObj name="Acrobat Document" showAsIcon="1" r:id="rId5" imgW="914282" imgH="79251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77424" y="10477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40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71D2AF4-C5B9-AAAF-C674-E33192318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87" y="106363"/>
            <a:ext cx="4355643" cy="375489"/>
          </a:xfrm>
          <a:solidFill>
            <a:schemeClr val="bg2">
              <a:alpha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Вся обработка выполнялась в </a:t>
            </a:r>
            <a:r>
              <a:rPr lang="en-US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IntelliJ IDEA</a:t>
            </a:r>
            <a:endParaRPr lang="ru-RU" sz="18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0269A47-6925-0B4A-9896-A9F0182AAD22}"/>
              </a:ext>
            </a:extLst>
          </p:cNvPr>
          <p:cNvSpPr txBox="1">
            <a:spLocks/>
          </p:cNvSpPr>
          <p:nvPr/>
        </p:nvSpPr>
        <p:spPr>
          <a:xfrm>
            <a:off x="1650205" y="807478"/>
            <a:ext cx="8891588" cy="550862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Результат в файлах </a:t>
            </a:r>
            <a:r>
              <a:rPr lang="en-US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Parquet</a:t>
            </a:r>
            <a:endParaRPr lang="ru-RU" sz="28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3EA9D9-FB02-F2C2-EBE5-DC53BE4B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40" y="1508594"/>
            <a:ext cx="4618120" cy="19204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54DDB9-EEB2-6BC3-638B-60FA60D5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2" y="3670814"/>
            <a:ext cx="3063505" cy="28425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1B8D10-FD36-5743-8E02-39BBFC805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230" y="3655572"/>
            <a:ext cx="3223539" cy="27205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EE069D-61E0-6F27-BE0F-1179AA00D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657" y="3670814"/>
            <a:ext cx="3261643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4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0269A47-6925-0B4A-9896-A9F0182AAD22}"/>
              </a:ext>
            </a:extLst>
          </p:cNvPr>
          <p:cNvSpPr txBox="1">
            <a:spLocks/>
          </p:cNvSpPr>
          <p:nvPr/>
        </p:nvSpPr>
        <p:spPr>
          <a:xfrm>
            <a:off x="3401615" y="768135"/>
            <a:ext cx="5618560" cy="842093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9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Результат чтения файлов </a:t>
            </a:r>
            <a:r>
              <a:rPr lang="en-US" sz="29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Parquet</a:t>
            </a:r>
          </a:p>
          <a:p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Лист проекта в </a:t>
            </a:r>
            <a:r>
              <a:rPr lang="en-US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IntelliJ IDEA</a:t>
            </a:r>
            <a:r>
              <a:rPr lang="ru-RU" sz="16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 – </a:t>
            </a:r>
            <a:r>
              <a:rPr lang="en-US" sz="1600" dirty="0" err="1">
                <a:solidFill>
                  <a:srgbClr val="7030A0"/>
                </a:solidFill>
                <a:latin typeface="Franklin Gothic Book" panose="020B0503020102020204" pitchFamily="34" charset="0"/>
              </a:rPr>
              <a:t>readParquet.scala</a:t>
            </a:r>
            <a:endParaRPr lang="ru-RU" sz="16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D44F79-74D2-79F5-888A-0D0C13B5C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2217737"/>
            <a:ext cx="3736164" cy="30300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66996C-B199-9CD5-D242-B5E644DA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177" y="2214352"/>
            <a:ext cx="3347957" cy="30334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0A5E04-9807-0F92-D023-8F3BC76B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952" y="2214352"/>
            <a:ext cx="4528461" cy="30334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329FD6-30E1-AD7C-60D3-F326ACB5513E}"/>
              </a:ext>
            </a:extLst>
          </p:cNvPr>
          <p:cNvSpPr txBox="1"/>
          <p:nvPr/>
        </p:nvSpPr>
        <p:spPr>
          <a:xfrm>
            <a:off x="8555148" y="1768820"/>
            <a:ext cx="2488068" cy="369332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7030A0"/>
                </a:solidFill>
                <a:latin typeface="Franklin Gothic Book" panose="020B0503020102020204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2000" dirty="0"/>
              <a:t>_</a:t>
            </a:r>
            <a:r>
              <a:rPr lang="en-US" sz="2000" dirty="0" err="1"/>
              <a:t>corporate_account</a:t>
            </a:r>
            <a:r>
              <a:rPr lang="en-US" sz="2000" dirty="0"/>
              <a:t>_</a:t>
            </a:r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2FD66-DF74-E342-F9B4-CE25611784ED}"/>
              </a:ext>
            </a:extLst>
          </p:cNvPr>
          <p:cNvSpPr txBox="1"/>
          <p:nvPr/>
        </p:nvSpPr>
        <p:spPr>
          <a:xfrm>
            <a:off x="4632903" y="1768820"/>
            <a:ext cx="2090504" cy="369332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7030A0"/>
                </a:solidFill>
                <a:latin typeface="Franklin Gothic Book" panose="020B0503020102020204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2000" dirty="0"/>
              <a:t>_</a:t>
            </a:r>
            <a:r>
              <a:rPr lang="en-US" sz="2000" dirty="0" err="1"/>
              <a:t>corporate_info</a:t>
            </a:r>
            <a:r>
              <a:rPr lang="en-US" sz="2000" dirty="0"/>
              <a:t>_</a:t>
            </a:r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36154-0842-8BA0-DBDC-7365AC8D684B}"/>
              </a:ext>
            </a:extLst>
          </p:cNvPr>
          <p:cNvSpPr txBox="1"/>
          <p:nvPr/>
        </p:nvSpPr>
        <p:spPr>
          <a:xfrm>
            <a:off x="666024" y="1768820"/>
            <a:ext cx="2661289" cy="369332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7030A0"/>
                </a:solidFill>
                <a:latin typeface="Franklin Gothic Book" panose="020B0503020102020204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2000" dirty="0"/>
              <a:t>_</a:t>
            </a:r>
            <a:r>
              <a:rPr lang="en-US" sz="2000" dirty="0" err="1"/>
              <a:t>corporate_payments</a:t>
            </a:r>
            <a:r>
              <a:rPr lang="en-US" sz="2000" dirty="0"/>
              <a:t>_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99620215-0A25-F51B-FEBE-C84C080B4B13}"/>
              </a:ext>
            </a:extLst>
          </p:cNvPr>
          <p:cNvSpPr txBox="1">
            <a:spLocks/>
          </p:cNvSpPr>
          <p:nvPr/>
        </p:nvSpPr>
        <p:spPr>
          <a:xfrm>
            <a:off x="187109" y="5781675"/>
            <a:ext cx="11876304" cy="969962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В процессе выполнения было выполнено чтение файлов, преобразование в табличный вид. Выполнение реализовано через </a:t>
            </a:r>
            <a:r>
              <a:rPr lang="en-US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IntelliJ IDEA</a:t>
            </a:r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 на языке </a:t>
            </a:r>
            <a:r>
              <a:rPr lang="en-US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Scala </a:t>
            </a:r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с помощью </a:t>
            </a:r>
            <a:r>
              <a:rPr lang="en-US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SQL</a:t>
            </a:r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 запросов, обработанных в </a:t>
            </a:r>
            <a:r>
              <a:rPr lang="en-US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Apache Spark</a:t>
            </a:r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. В результате построены три витрины формата </a:t>
            </a:r>
            <a:r>
              <a:rPr lang="en-US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Parquet</a:t>
            </a:r>
            <a:r>
              <a:rPr lang="ru-RU" sz="2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 на три заданные даты.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4D373742-9A6B-2FD3-8DF6-9D4C57339D38}"/>
              </a:ext>
            </a:extLst>
          </p:cNvPr>
          <p:cNvSpPr txBox="1">
            <a:spLocks/>
          </p:cNvSpPr>
          <p:nvPr/>
        </p:nvSpPr>
        <p:spPr>
          <a:xfrm>
            <a:off x="128587" y="106363"/>
            <a:ext cx="4355643" cy="375489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>
                <a:solidFill>
                  <a:srgbClr val="7030A0"/>
                </a:solidFill>
                <a:latin typeface="Franklin Gothic Book" panose="020B0503020102020204" pitchFamily="34" charset="0"/>
              </a:rPr>
              <a:t>Вся обработка выполнялась в </a:t>
            </a:r>
            <a:r>
              <a:rPr lang="en-US" sz="1800">
                <a:solidFill>
                  <a:srgbClr val="7030A0"/>
                </a:solidFill>
                <a:latin typeface="Franklin Gothic Book" panose="020B0503020102020204" pitchFamily="34" charset="0"/>
              </a:rPr>
              <a:t>IntelliJ IDEA</a:t>
            </a:r>
            <a:endParaRPr lang="ru-RU" sz="18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9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1071</Words>
  <Application>Microsoft Office PowerPoint</Application>
  <PresentationFormat>Широкоэкранный</PresentationFormat>
  <Paragraphs>137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Book</vt:lpstr>
      <vt:lpstr>Тема Office</vt:lpstr>
      <vt:lpstr>Adobe Acrobat Document</vt:lpstr>
      <vt:lpstr>Проект №4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№4</dc:title>
  <dc:creator>Oleg Agafonov</dc:creator>
  <cp:lastModifiedBy>Oleg Agafonov</cp:lastModifiedBy>
  <cp:revision>3</cp:revision>
  <dcterms:created xsi:type="dcterms:W3CDTF">2023-09-12T09:09:50Z</dcterms:created>
  <dcterms:modified xsi:type="dcterms:W3CDTF">2023-09-12T13:17:04Z</dcterms:modified>
</cp:coreProperties>
</file>