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57" r:id="rId3"/>
    <p:sldId id="272" r:id="rId4"/>
    <p:sldId id="258" r:id="rId5"/>
    <p:sldId id="274" r:id="rId6"/>
    <p:sldId id="261" r:id="rId7"/>
    <p:sldId id="263" r:id="rId8"/>
    <p:sldId id="259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8873" autoAdjust="0"/>
  </p:normalViewPr>
  <p:slideViewPr>
    <p:cSldViewPr snapToGrid="0">
      <p:cViewPr varScale="1">
        <p:scale>
          <a:sx n="85" d="100"/>
          <a:sy n="85" d="100"/>
        </p:scale>
        <p:origin x="9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6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390043-E87C-4C70-A958-06F6141D0F8E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33953-C940-4910-BDE4-E4FCFF8E67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27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And why might</a:t>
            </a:r>
            <a:r>
              <a:rPr lang="en-GB" baseline="0" dirty="0" smtClean="0"/>
              <a:t> R be useful?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33953-C940-4910-BDE4-E4FCFF8E671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554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33953-C940-4910-BDE4-E4FCFF8E671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7178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Two</a:t>
            </a:r>
            <a:r>
              <a:rPr lang="en-GB" baseline="0" dirty="0" smtClean="0"/>
              <a:t> common complaints:</a:t>
            </a:r>
          </a:p>
          <a:p>
            <a:pPr marL="228600" indent="-228600">
              <a:buAutoNum type="arabicParenR"/>
            </a:pPr>
            <a:r>
              <a:rPr lang="en-GB" baseline="0" dirty="0" smtClean="0"/>
              <a:t>It’s too long</a:t>
            </a:r>
          </a:p>
          <a:p>
            <a:pPr marL="228600" indent="-228600">
              <a:buAutoNum type="arabicParenR"/>
            </a:pPr>
            <a:r>
              <a:rPr lang="en-GB" baseline="0" dirty="0" smtClean="0"/>
              <a:t>X is missing from it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D2AB-4A0C-45E2-BD69-DC498CA252A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812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JSNA is a continuous process - Gareth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B9D2AB-4A0C-45E2-BD69-DC498CA252A9}" type="slidenum">
              <a:rPr lang="en-GB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159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0865E-1013-40D3-B3D0-08E12FB75A9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2352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2AE0E-84EE-4011-B4D2-EC453A4722FA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155E-1979-4675-AE5E-1327FFAEB6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959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2AE0E-84EE-4011-B4D2-EC453A4722FA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155E-1979-4675-AE5E-1327FFAEB6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166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2AE0E-84EE-4011-B4D2-EC453A4722FA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155E-1979-4675-AE5E-1327FFAEB6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61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2AE0E-84EE-4011-B4D2-EC453A4722FA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155E-1979-4675-AE5E-1327FFAEB6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628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2AE0E-84EE-4011-B4D2-EC453A4722FA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155E-1979-4675-AE5E-1327FFAEB6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9277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2AE0E-84EE-4011-B4D2-EC453A4722FA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155E-1979-4675-AE5E-1327FFAEB6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824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2AE0E-84EE-4011-B4D2-EC453A4722FA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155E-1979-4675-AE5E-1327FFAEB6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527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2AE0E-84EE-4011-B4D2-EC453A4722FA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155E-1979-4675-AE5E-1327FFAEB6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699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2AE0E-84EE-4011-B4D2-EC453A4722FA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155E-1979-4675-AE5E-1327FFAEB6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811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2AE0E-84EE-4011-B4D2-EC453A4722FA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155E-1979-4675-AE5E-1327FFAEB6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817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2AE0E-84EE-4011-B4D2-EC453A4722FA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155E-1979-4675-AE5E-1327FFAEB6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778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2AE0E-84EE-4011-B4D2-EC453A4722FA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D155E-1979-4675-AE5E-1327FFAEB6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32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Medway’s JSNA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David Whiting</a:t>
            </a:r>
          </a:p>
          <a:p>
            <a:r>
              <a:rPr lang="en-GB" dirty="0" smtClean="0"/>
              <a:t>Consultant in Public Health</a:t>
            </a:r>
          </a:p>
          <a:p>
            <a:r>
              <a:rPr lang="en-GB" dirty="0" smtClean="0"/>
              <a:t>Medway Council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420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692" y="-2586881"/>
            <a:ext cx="8424936" cy="7985249"/>
          </a:xfrm>
        </p:spPr>
      </p:pic>
      <p:sp>
        <p:nvSpPr>
          <p:cNvPr id="3" name="Rectangle 2"/>
          <p:cNvSpPr/>
          <p:nvPr/>
        </p:nvSpPr>
        <p:spPr>
          <a:xfrm>
            <a:off x="1320800" y="-3214672"/>
            <a:ext cx="9966960" cy="4423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93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072" y="489305"/>
            <a:ext cx="8829856" cy="5879390"/>
          </a:xfrm>
        </p:spPr>
      </p:pic>
    </p:spTree>
    <p:extLst>
      <p:ext uri="{BB962C8B-B14F-4D97-AF65-F5344CB8AC3E}">
        <p14:creationId xmlns:p14="http://schemas.microsoft.com/office/powerpoint/2010/main" val="423220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281" y="274319"/>
            <a:ext cx="5201438" cy="62562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28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63" y="342163"/>
            <a:ext cx="6611273" cy="60111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20560" y="342163"/>
            <a:ext cx="491744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There is one main hospital (“Acute Trust”), Medway NHS Foundation Trust, located about halfway between Chatham and Gillingham railway stations</a:t>
            </a:r>
            <a:r>
              <a:rPr lang="en-GB" sz="1600" dirty="0" smtClean="0"/>
              <a:t>.</a:t>
            </a:r>
          </a:p>
          <a:p>
            <a:endParaRPr lang="en-GB" sz="2000" dirty="0">
              <a:solidFill>
                <a:schemeClr val="accent1"/>
              </a:solidFill>
            </a:endParaRPr>
          </a:p>
          <a:p>
            <a:r>
              <a:rPr lang="en-GB" sz="2000" dirty="0" smtClean="0">
                <a:solidFill>
                  <a:schemeClr val="accent1"/>
                </a:solidFill>
              </a:rPr>
              <a:t>Population </a:t>
            </a:r>
            <a:r>
              <a:rPr lang="en-GB" sz="2000" dirty="0">
                <a:solidFill>
                  <a:schemeClr val="accent1"/>
                </a:solidFill>
              </a:rPr>
              <a:t>size</a:t>
            </a:r>
          </a:p>
          <a:p>
            <a:r>
              <a:rPr lang="en-GB" sz="1600" dirty="0"/>
              <a:t>There were approximately 277,855 people resident in Medway in 2018, according to figures produced by the Office for National Statistics[1]. </a:t>
            </a:r>
            <a:endParaRPr lang="en-GB" sz="1600" dirty="0" smtClean="0"/>
          </a:p>
          <a:p>
            <a:endParaRPr lang="en-GB" sz="1600" dirty="0"/>
          </a:p>
          <a:p>
            <a:r>
              <a:rPr lang="en-GB" sz="1600" dirty="0"/>
              <a:t>The 2018 mid-year population estimate shows an increase of 13,930 (5.3%) from the 2011 Census (263,925), and an increase of 28,367 (11.4%) since the Census in 2001 (249,488</a:t>
            </a:r>
            <a:r>
              <a:rPr lang="en-GB" sz="1600" dirty="0" smtClean="0"/>
              <a:t>).</a:t>
            </a:r>
          </a:p>
          <a:p>
            <a:endParaRPr lang="en-GB" sz="1600" dirty="0"/>
          </a:p>
          <a:p>
            <a:r>
              <a:rPr lang="en-GB" sz="1600" dirty="0"/>
              <a:t>Compared to England the population of Medway has a smaller proportion of people over the age of 65 years (Medway 15.9% and England 18.2%). Medway has a larger proportion between the ages of 0 and 14 years than England (19.7% and 18.1% respectively) and between the ages of 15 and 24 years (9.4% and 9.2% respectively). The population of Medway is therefore younger than the population of England overall.</a:t>
            </a:r>
          </a:p>
          <a:p>
            <a:r>
              <a:rPr lang="en-GB" sz="1600" dirty="0"/>
              <a:t> </a:t>
            </a:r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92579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64" y="325118"/>
            <a:ext cx="6127444" cy="59825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688" y="1022342"/>
            <a:ext cx="4074716" cy="458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863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Build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Each sub-section is in a folder and has a 0.Rmd (fragment) file</a:t>
            </a:r>
          </a:p>
          <a:p>
            <a:r>
              <a:rPr lang="en-GB" dirty="0" smtClean="0"/>
              <a:t>We work on the various 0.Rmd files locally, commit, pull, merge, push</a:t>
            </a:r>
          </a:p>
          <a:p>
            <a:pPr lvl="1"/>
            <a:r>
              <a:rPr lang="en-GB" dirty="0" smtClean="0"/>
              <a:t>Two branches: master; </a:t>
            </a:r>
            <a:r>
              <a:rPr lang="en-GB" dirty="0" err="1" smtClean="0"/>
              <a:t>next_release</a:t>
            </a:r>
            <a:endParaRPr lang="en-GB" dirty="0" smtClean="0"/>
          </a:p>
          <a:p>
            <a:r>
              <a:rPr lang="en-GB" dirty="0" smtClean="0"/>
              <a:t>Build script finds all 0.Rmd files, renders them to create HTML code, and stitches them all together into a small number of larger HTML files</a:t>
            </a:r>
          </a:p>
          <a:p>
            <a:r>
              <a:rPr lang="en-GB" dirty="0" smtClean="0"/>
              <a:t>Word versions are built and converted to PDF</a:t>
            </a:r>
          </a:p>
          <a:p>
            <a:r>
              <a:rPr lang="en-GB" dirty="0" smtClean="0"/>
              <a:t>The whole lot is copied to a local site location</a:t>
            </a:r>
          </a:p>
          <a:p>
            <a:r>
              <a:rPr lang="en-GB" dirty="0" smtClean="0"/>
              <a:t>This can then be viewed and checked before the whole thing is uploaded as a static website (no CMS). Costs £5 per month.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63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thoughts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Still plenty to do</a:t>
            </a:r>
            <a:endParaRPr lang="en-GB" dirty="0" smtClean="0"/>
          </a:p>
          <a:p>
            <a:pPr lvl="1"/>
            <a:r>
              <a:rPr lang="en-GB" dirty="0" smtClean="0"/>
              <a:t>Not reactive (e.g. doesn’t adjust for phones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Get rid of that accordion! (search</a:t>
            </a:r>
            <a:r>
              <a:rPr lang="en-GB" smtClean="0"/>
              <a:t>; large)</a:t>
            </a:r>
            <a:endParaRPr lang="en-GB" dirty="0" smtClean="0"/>
          </a:p>
          <a:p>
            <a:pPr lvl="1"/>
            <a:r>
              <a:rPr lang="en-GB" dirty="0" smtClean="0"/>
              <a:t>Some bits (really) out of date</a:t>
            </a:r>
          </a:p>
          <a:p>
            <a:pPr lvl="1"/>
            <a:r>
              <a:rPr lang="en-GB" dirty="0" smtClean="0"/>
              <a:t>Lots of plots are </a:t>
            </a:r>
            <a:r>
              <a:rPr lang="en-GB" dirty="0" smtClean="0"/>
              <a:t>ugly</a:t>
            </a:r>
            <a:endParaRPr lang="en-GB" dirty="0" smtClean="0"/>
          </a:p>
          <a:p>
            <a:pPr lvl="1"/>
            <a:r>
              <a:rPr lang="en-GB" dirty="0" smtClean="0"/>
              <a:t>The codebase has evolved and needs tidying up</a:t>
            </a:r>
          </a:p>
          <a:p>
            <a:r>
              <a:rPr lang="en-GB" dirty="0" smtClean="0"/>
              <a:t>But…</a:t>
            </a:r>
          </a:p>
          <a:p>
            <a:pPr lvl="1"/>
            <a:r>
              <a:rPr lang="en-GB" dirty="0" smtClean="0"/>
              <a:t>It still saves us time</a:t>
            </a:r>
          </a:p>
          <a:p>
            <a:r>
              <a:rPr lang="en-GB" dirty="0" smtClean="0"/>
              <a:t>What’s next?</a:t>
            </a:r>
          </a:p>
          <a:p>
            <a:pPr lvl="1"/>
            <a:r>
              <a:rPr lang="en-GB" dirty="0" smtClean="0"/>
              <a:t>Now running on shiny server so will get interactive</a:t>
            </a:r>
          </a:p>
          <a:p>
            <a:pPr lvl="1"/>
            <a:r>
              <a:rPr lang="en-GB" dirty="0" smtClean="0"/>
              <a:t>New reactive skin</a:t>
            </a:r>
          </a:p>
          <a:p>
            <a:pPr lvl="1"/>
            <a:r>
              <a:rPr lang="en-GB" dirty="0" smtClean="0"/>
              <a:t>Re-do plots using </a:t>
            </a:r>
            <a:r>
              <a:rPr lang="en-GB" dirty="0" err="1" smtClean="0"/>
              <a:t>ggplot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452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JSNA???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“A </a:t>
            </a:r>
            <a:r>
              <a:rPr lang="en-GB" b="1" dirty="0" smtClean="0"/>
              <a:t>continuous </a:t>
            </a:r>
            <a:r>
              <a:rPr lang="en-GB" b="1" dirty="0"/>
              <a:t>process</a:t>
            </a:r>
            <a:r>
              <a:rPr lang="en-GB" dirty="0"/>
              <a:t> of strategic assessment and </a:t>
            </a:r>
            <a:r>
              <a:rPr lang="en-GB" dirty="0" smtClean="0"/>
              <a:t>planning…”</a:t>
            </a:r>
            <a:endParaRPr lang="en-GB" dirty="0"/>
          </a:p>
          <a:p>
            <a:r>
              <a:rPr lang="en-GB" dirty="0" smtClean="0"/>
              <a:t>“</a:t>
            </a:r>
            <a:r>
              <a:rPr lang="en-GB" dirty="0"/>
              <a:t>JSNAs are assessments of the current and future health and social care needs of the </a:t>
            </a:r>
            <a:r>
              <a:rPr lang="en-GB" dirty="0" smtClean="0"/>
              <a:t>local community”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801" y="1825625"/>
            <a:ext cx="3362397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68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Medway context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 Requirements</a:t>
            </a:r>
          </a:p>
          <a:p>
            <a:pPr lvl="1"/>
            <a:r>
              <a:rPr lang="en-GB" dirty="0" smtClean="0"/>
              <a:t>On the web</a:t>
            </a:r>
          </a:p>
          <a:p>
            <a:pPr lvl="1"/>
            <a:r>
              <a:rPr lang="en-GB" dirty="0" smtClean="0"/>
              <a:t>accordion</a:t>
            </a:r>
          </a:p>
          <a:p>
            <a:r>
              <a:rPr lang="en-GB" dirty="0" smtClean="0"/>
              <a:t>Content produced by a number of people</a:t>
            </a:r>
          </a:p>
          <a:p>
            <a:pPr lvl="1"/>
            <a:r>
              <a:rPr lang="en-GB" dirty="0" smtClean="0"/>
              <a:t>Main chapters with agreed structure</a:t>
            </a:r>
          </a:p>
          <a:p>
            <a:r>
              <a:rPr lang="en-GB" dirty="0" smtClean="0"/>
              <a:t>R</a:t>
            </a:r>
          </a:p>
          <a:p>
            <a:pPr lvl="1"/>
            <a:r>
              <a:rPr lang="en-GB" dirty="0" smtClean="0"/>
              <a:t>New team, new to R</a:t>
            </a:r>
          </a:p>
          <a:p>
            <a:pPr lvl="1"/>
            <a:r>
              <a:rPr lang="en-GB" dirty="0" smtClean="0"/>
              <a:t>Aimed to use reproducible approaches</a:t>
            </a:r>
          </a:p>
          <a:p>
            <a:r>
              <a:rPr lang="en-GB" dirty="0"/>
              <a:t>First published in </a:t>
            </a:r>
            <a:r>
              <a:rPr lang="en-GB" dirty="0" smtClean="0"/>
              <a:t>2012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801" y="1825625"/>
            <a:ext cx="3362397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818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4077" y="348517"/>
            <a:ext cx="5181600" cy="4351338"/>
          </a:xfrm>
        </p:spPr>
        <p:txBody>
          <a:bodyPr>
            <a:normAutofit/>
          </a:bodyPr>
          <a:lstStyle/>
          <a:p>
            <a:r>
              <a:rPr lang="en-GB" dirty="0" smtClean="0"/>
              <a:t>Static website</a:t>
            </a:r>
          </a:p>
          <a:p>
            <a:pPr lvl="1"/>
            <a:r>
              <a:rPr lang="en-GB" dirty="0" smtClean="0"/>
              <a:t>No copy and paste into CMS</a:t>
            </a:r>
          </a:p>
          <a:p>
            <a:r>
              <a:rPr lang="en-GB" dirty="0" smtClean="0"/>
              <a:t>Decided to use markdown</a:t>
            </a:r>
          </a:p>
          <a:p>
            <a:pPr lvl="1"/>
            <a:r>
              <a:rPr lang="en-GB" dirty="0" smtClean="0"/>
              <a:t>Before </a:t>
            </a:r>
            <a:r>
              <a:rPr lang="en-GB" dirty="0" err="1" smtClean="0"/>
              <a:t>rmarkdown</a:t>
            </a:r>
            <a:r>
              <a:rPr lang="en-GB" dirty="0"/>
              <a:t> </a:t>
            </a:r>
            <a:r>
              <a:rPr lang="en-GB" dirty="0" smtClean="0"/>
              <a:t>existed </a:t>
            </a:r>
          </a:p>
          <a:p>
            <a:pPr lvl="2"/>
            <a:r>
              <a:rPr lang="en-GB" dirty="0" smtClean="0"/>
              <a:t>(</a:t>
            </a:r>
            <a:r>
              <a:rPr lang="en-GB" dirty="0" err="1" smtClean="0"/>
              <a:t>rmarkdown</a:t>
            </a:r>
            <a:r>
              <a:rPr lang="en-GB" dirty="0" smtClean="0"/>
              <a:t> initial commit was 24 Jan 2014)</a:t>
            </a:r>
          </a:p>
          <a:p>
            <a:pPr lvl="1"/>
            <a:r>
              <a:rPr lang="en-GB" dirty="0" smtClean="0"/>
              <a:t>Created </a:t>
            </a:r>
            <a:r>
              <a:rPr lang="en-GB" dirty="0" err="1" smtClean="0"/>
              <a:t>markdown.R</a:t>
            </a:r>
            <a:endParaRPr lang="en-GB" dirty="0" smtClean="0"/>
          </a:p>
          <a:p>
            <a:r>
              <a:rPr lang="en-GB" dirty="0" smtClean="0"/>
              <a:t>Initial version of website was quite basic</a:t>
            </a:r>
          </a:p>
          <a:p>
            <a:pPr lvl="1"/>
            <a:r>
              <a:rPr lang="en-GB" dirty="0" smtClean="0"/>
              <a:t>E.g. 23/04/2012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862" y="152400"/>
            <a:ext cx="5577202" cy="6510658"/>
          </a:xfrm>
        </p:spPr>
      </p:pic>
    </p:spTree>
    <p:extLst>
      <p:ext uri="{BB962C8B-B14F-4D97-AF65-F5344CB8AC3E}">
        <p14:creationId xmlns:p14="http://schemas.microsoft.com/office/powerpoint/2010/main" val="139333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0985" y="421083"/>
            <a:ext cx="4853353" cy="5755880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GB" dirty="0" smtClean="0"/>
              <a:t>In 2014 we developed a new skin for the JSNA</a:t>
            </a:r>
          </a:p>
          <a:p>
            <a:pPr>
              <a:lnSpc>
                <a:spcPct val="100000"/>
              </a:lnSpc>
            </a:pPr>
            <a:r>
              <a:rPr lang="en-GB" dirty="0" smtClean="0"/>
              <a:t>We pulled it all into git using a bare repository on a local shared drive </a:t>
            </a:r>
          </a:p>
          <a:p>
            <a:pPr lvl="1">
              <a:lnSpc>
                <a:spcPct val="100000"/>
              </a:lnSpc>
            </a:pPr>
            <a:r>
              <a:rPr lang="en-GB" dirty="0" smtClean="0"/>
              <a:t>(I wish we had started using git sooner)</a:t>
            </a:r>
          </a:p>
          <a:p>
            <a:pPr>
              <a:lnSpc>
                <a:spcPct val="100000"/>
              </a:lnSpc>
            </a:pPr>
            <a:r>
              <a:rPr lang="en-GB" dirty="0" smtClean="0"/>
              <a:t>November 2014 we transitioned from </a:t>
            </a:r>
            <a:r>
              <a:rPr lang="en-GB" dirty="0" err="1" smtClean="0"/>
              <a:t>markdown.R</a:t>
            </a:r>
            <a:r>
              <a:rPr lang="en-GB" dirty="0" smtClean="0"/>
              <a:t> to </a:t>
            </a:r>
            <a:r>
              <a:rPr lang="en-GB" dirty="0" err="1" smtClean="0"/>
              <a:t>rmarkdown</a:t>
            </a:r>
            <a:endParaRPr lang="en-GB" dirty="0" smtClean="0"/>
          </a:p>
          <a:p>
            <a:pPr>
              <a:lnSpc>
                <a:spcPct val="100000"/>
              </a:lnSpc>
            </a:pPr>
            <a:r>
              <a:rPr lang="en-GB" dirty="0" smtClean="0"/>
              <a:t>So JSNA evolved, we didn’t have to re-start. We had some R scripts that re-wrote bits of the whole JSNA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en-GB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6492F09-3D57-4759-875B-7D7A8FABD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850" y="421083"/>
            <a:ext cx="5848350" cy="60158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998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2CC70-F19C-45BC-9C38-B4BF91E5F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421083"/>
            <a:ext cx="4631917" cy="601583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GB" sz="2000" dirty="0">
                <a:cs typeface="Calibri"/>
              </a:rPr>
              <a:t>About 800 pages long if printed (similar to </a:t>
            </a:r>
            <a:r>
              <a:rPr lang="en-GB" sz="2000" dirty="0" smtClean="0">
                <a:cs typeface="Calibri"/>
              </a:rPr>
              <a:t>first book of Game </a:t>
            </a:r>
            <a:r>
              <a:rPr lang="en-GB" sz="2000" dirty="0">
                <a:cs typeface="Calibri"/>
              </a:rPr>
              <a:t>of Thrones, but with </a:t>
            </a:r>
            <a:r>
              <a:rPr lang="en-GB" sz="2000" dirty="0" smtClean="0">
                <a:cs typeface="Calibri"/>
              </a:rPr>
              <a:t>less </a:t>
            </a:r>
            <a:r>
              <a:rPr lang="en-GB" sz="2000" dirty="0">
                <a:cs typeface="Calibri"/>
              </a:rPr>
              <a:t>violence</a:t>
            </a:r>
            <a:r>
              <a:rPr lang="en-GB" sz="2000" dirty="0" smtClean="0">
                <a:cs typeface="Calibri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GB" sz="2000" dirty="0" smtClean="0">
                <a:cs typeface="Calibri"/>
              </a:rPr>
              <a:t>Three </a:t>
            </a:r>
            <a:r>
              <a:rPr lang="en-GB" sz="2000" dirty="0">
                <a:cs typeface="Calibri"/>
              </a:rPr>
              <a:t>collections of background chapters</a:t>
            </a:r>
          </a:p>
          <a:p>
            <a:pPr lvl="1">
              <a:lnSpc>
                <a:spcPct val="110000"/>
              </a:lnSpc>
            </a:pPr>
            <a:r>
              <a:rPr lang="en-GB" sz="2000" dirty="0">
                <a:ea typeface="+mn-lt"/>
                <a:cs typeface="+mn-lt"/>
              </a:rPr>
              <a:t>Lifestyle and wider determinants</a:t>
            </a:r>
          </a:p>
          <a:p>
            <a:pPr lvl="1">
              <a:lnSpc>
                <a:spcPct val="110000"/>
              </a:lnSpc>
            </a:pPr>
            <a:r>
              <a:rPr lang="en-GB" sz="2000" dirty="0">
                <a:cs typeface="Calibri"/>
              </a:rPr>
              <a:t>Children</a:t>
            </a:r>
            <a:endParaRPr lang="en-GB" sz="4000" dirty="0">
              <a:cs typeface="Calibri" panose="020F0502020204030204"/>
            </a:endParaRPr>
          </a:p>
          <a:p>
            <a:pPr lvl="1">
              <a:lnSpc>
                <a:spcPct val="110000"/>
              </a:lnSpc>
            </a:pPr>
            <a:r>
              <a:rPr lang="en-GB" sz="2000" dirty="0">
                <a:ea typeface="+mn-lt"/>
                <a:cs typeface="+mn-lt"/>
              </a:rPr>
              <a:t>Adults</a:t>
            </a:r>
          </a:p>
          <a:p>
            <a:pPr>
              <a:lnSpc>
                <a:spcPct val="110000"/>
              </a:lnSpc>
            </a:pPr>
            <a:r>
              <a:rPr lang="en-GB" sz="2000" dirty="0">
                <a:cs typeface="Calibri"/>
              </a:rPr>
              <a:t>Main summary, including demographics</a:t>
            </a:r>
          </a:p>
          <a:p>
            <a:pPr>
              <a:lnSpc>
                <a:spcPct val="110000"/>
              </a:lnSpc>
            </a:pPr>
            <a:r>
              <a:rPr lang="en-GB" sz="2000" dirty="0">
                <a:cs typeface="Calibri"/>
              </a:rPr>
              <a:t>Infographics and Profiles</a:t>
            </a:r>
          </a:p>
          <a:p>
            <a:pPr>
              <a:lnSpc>
                <a:spcPct val="110000"/>
              </a:lnSpc>
            </a:pPr>
            <a:r>
              <a:rPr lang="en-GB" sz="2000" dirty="0">
                <a:cs typeface="Calibri"/>
              </a:rPr>
              <a:t>Far from perfect, </a:t>
            </a:r>
            <a:r>
              <a:rPr lang="en-GB" sz="2000" dirty="0" smtClean="0">
                <a:cs typeface="Calibri"/>
              </a:rPr>
              <a:t>we're </a:t>
            </a:r>
            <a:r>
              <a:rPr lang="en-GB" sz="2000" dirty="0">
                <a:cs typeface="Calibri"/>
              </a:rPr>
              <a:t>always trying to make it better</a:t>
            </a:r>
          </a:p>
          <a:p>
            <a:pPr>
              <a:lnSpc>
                <a:spcPct val="110000"/>
              </a:lnSpc>
            </a:pPr>
            <a:r>
              <a:rPr lang="en-GB" sz="2000" dirty="0">
                <a:cs typeface="Calibri"/>
              </a:rPr>
              <a:t>Public Health Intelligence team are the "custodians" of the JSNA</a:t>
            </a:r>
          </a:p>
          <a:p>
            <a:pPr lvl="1">
              <a:lnSpc>
                <a:spcPct val="110000"/>
              </a:lnSpc>
            </a:pPr>
            <a:r>
              <a:rPr lang="en-GB" sz="2000" dirty="0">
                <a:cs typeface="Calibri"/>
              </a:rPr>
              <a:t>Editorial role</a:t>
            </a:r>
          </a:p>
          <a:p>
            <a:pPr>
              <a:lnSpc>
                <a:spcPct val="110000"/>
              </a:lnSpc>
            </a:pPr>
            <a:endParaRPr lang="en-GB" sz="2000" dirty="0">
              <a:cs typeface="Calibri"/>
            </a:endParaRPr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6492F09-3D57-4759-875B-7D7A8FABD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850" y="421083"/>
            <a:ext cx="5848350" cy="60158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551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2A8FF-3963-4667-9C81-71778F772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Calibri"/>
                <a:cs typeface="Calibri"/>
              </a:rPr>
              <a:t>JSNA is a continuous process</a:t>
            </a:r>
            <a:endParaRPr lang="en-GB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BABD7-98B1-493C-A21F-ABA47994C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 smtClean="0">
                <a:cs typeface="Calibri"/>
              </a:rPr>
              <a:t>It will never be finished</a:t>
            </a:r>
          </a:p>
          <a:p>
            <a:r>
              <a:rPr lang="en-GB" dirty="0" smtClean="0">
                <a:cs typeface="Calibri"/>
              </a:rPr>
              <a:t>Much of it will be updated, at different intervals</a:t>
            </a:r>
          </a:p>
          <a:p>
            <a:r>
              <a:rPr lang="en-GB" dirty="0" smtClean="0">
                <a:cs typeface="Calibri"/>
              </a:rPr>
              <a:t>Many parts of it will have the same structure</a:t>
            </a:r>
          </a:p>
          <a:p>
            <a:r>
              <a:rPr lang="en-GB" dirty="0" smtClean="0">
                <a:cs typeface="Calibri"/>
              </a:rPr>
              <a:t>There are opportunities to be constructively lazy by automating parts of the process</a:t>
            </a:r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8646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Structure</a:t>
            </a:r>
          </a:p>
          <a:p>
            <a:pPr lvl="1"/>
            <a:r>
              <a:rPr lang="en-GB" dirty="0" smtClean="0"/>
              <a:t>A folder with a 0.Rmd file becomes an accordion section</a:t>
            </a:r>
          </a:p>
          <a:p>
            <a:pPr lvl="1"/>
            <a:r>
              <a:rPr lang="en-GB" dirty="0" smtClean="0"/>
              <a:t>Fragments of HTML created</a:t>
            </a:r>
          </a:p>
          <a:p>
            <a:r>
              <a:rPr lang="en-GB" dirty="0" smtClean="0"/>
              <a:t>Main summary</a:t>
            </a:r>
          </a:p>
          <a:p>
            <a:pPr lvl="1"/>
            <a:r>
              <a:rPr lang="en-GB" dirty="0" smtClean="0"/>
              <a:t>The part that changes most frequently</a:t>
            </a:r>
          </a:p>
          <a:p>
            <a:r>
              <a:rPr lang="en-GB" dirty="0" smtClean="0"/>
              <a:t>Where reasonable to do so we embed results of analyses into the text.</a:t>
            </a:r>
          </a:p>
        </p:txBody>
      </p:sp>
    </p:spTree>
    <p:extLst>
      <p:ext uri="{BB962C8B-B14F-4D97-AF65-F5344CB8AC3E}">
        <p14:creationId xmlns:p14="http://schemas.microsoft.com/office/powerpoint/2010/main" val="191083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Embedding code in narrative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dirty="0" smtClean="0"/>
              <a:t>Avoid transcription errors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dirty="0" smtClean="0"/>
              <a:t>A perfect audit trail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dirty="0" smtClean="0"/>
              <a:t>Facilitates shared-working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dirty="0" smtClean="0"/>
              <a:t>Our default practice, for short or long reports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760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3045</TotalTime>
  <Words>724</Words>
  <Application>Microsoft Office PowerPoint</Application>
  <PresentationFormat>Widescreen</PresentationFormat>
  <Paragraphs>96</Paragraphs>
  <Slides>16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Medway’s JSNA</vt:lpstr>
      <vt:lpstr>JSNA???</vt:lpstr>
      <vt:lpstr>Medway context</vt:lpstr>
      <vt:lpstr>PowerPoint Presentation</vt:lpstr>
      <vt:lpstr>PowerPoint Presentation</vt:lpstr>
      <vt:lpstr>PowerPoint Presentation</vt:lpstr>
      <vt:lpstr>JSNA is a continuous process</vt:lpstr>
      <vt:lpstr>PowerPoint Presentation</vt:lpstr>
      <vt:lpstr>Embedding code in narrative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Build process</vt:lpstr>
      <vt:lpstr>Final thoughts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JSNA</dc:title>
  <dc:creator>whiting, david</dc:creator>
  <cp:lastModifiedBy>whiting, david</cp:lastModifiedBy>
  <cp:revision>55</cp:revision>
  <dcterms:created xsi:type="dcterms:W3CDTF">2019-10-30T11:05:52Z</dcterms:created>
  <dcterms:modified xsi:type="dcterms:W3CDTF">2019-11-05T07:01:37Z</dcterms:modified>
</cp:coreProperties>
</file>