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2" r:id="rId3"/>
    <p:sldId id="309" r:id="rId4"/>
    <p:sldId id="312" r:id="rId5"/>
    <p:sldId id="310" r:id="rId6"/>
    <p:sldId id="313" r:id="rId7"/>
    <p:sldId id="314" r:id="rId8"/>
    <p:sldId id="340" r:id="rId9"/>
    <p:sldId id="315" r:id="rId10"/>
    <p:sldId id="316" r:id="rId11"/>
    <p:sldId id="317" r:id="rId12"/>
    <p:sldId id="318" r:id="rId13"/>
    <p:sldId id="326" r:id="rId14"/>
    <p:sldId id="319" r:id="rId15"/>
    <p:sldId id="320" r:id="rId16"/>
    <p:sldId id="327" r:id="rId17"/>
    <p:sldId id="328" r:id="rId18"/>
    <p:sldId id="335" r:id="rId19"/>
    <p:sldId id="336" r:id="rId20"/>
    <p:sldId id="337" r:id="rId21"/>
    <p:sldId id="338" r:id="rId22"/>
    <p:sldId id="339" r:id="rId23"/>
    <p:sldId id="329" r:id="rId24"/>
    <p:sldId id="330" r:id="rId25"/>
    <p:sldId id="332" r:id="rId26"/>
    <p:sldId id="33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77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2198-7A35-4373-AB41-0554547E88A0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234B0-4473-4BB4-B310-9D9A996BF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9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234B0-4473-4BB4-B310-9D9A996BF4C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91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Annotated screenshot of </a:t>
            </a:r>
            <a:r>
              <a:rPr lang="en-GB" dirty="0" err="1" smtClean="0"/>
              <a:t>PathSimR</a:t>
            </a:r>
            <a:r>
              <a:rPr lang="en-GB" dirty="0" smtClean="0"/>
              <a:t> wizard being configure for simple 1HASU – 1ASU pathway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234B0-4473-4BB4-B310-9D9A996BF4C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6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Annotated screenshot of input checking screen (i.e. with the pathway picture on it, complete with parameters)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234B0-4473-4BB4-B310-9D9A996BF4C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Annotated screenshot showing global option </a:t>
            </a:r>
            <a:r>
              <a:rPr lang="en-GB" dirty="0" err="1" smtClean="0"/>
              <a:t>config</a:t>
            </a:r>
            <a:r>
              <a:rPr lang="en-GB" dirty="0" smtClean="0"/>
              <a:t> (i.e. sim length, # runs,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234B0-4473-4BB4-B310-9D9A996BF4C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9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few pages feathered on top of each other from markdown report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234B0-4473-4BB4-B310-9D9A996BF4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4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2453"/>
            <a:ext cx="7772400" cy="1277509"/>
          </a:xfrm>
        </p:spPr>
        <p:txBody>
          <a:bodyPr anchor="b">
            <a:normAutofit/>
          </a:bodyPr>
          <a:lstStyle>
            <a:lvl1pPr algn="l">
              <a:defRPr sz="4000" b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315200" cy="1655762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8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1" y="514312"/>
            <a:ext cx="2258112" cy="8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1" y="6055554"/>
            <a:ext cx="1664988" cy="61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21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4D45-176A-4D02-9AA7-8E29EB68661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1488-BFBC-40A2-BD5C-7136972E8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6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www.istockphoto.com/vector/single-bed-gm587537574-100860737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co.uk/url?sa=i&amp;rct=j&amp;q=&amp;esrc=s&amp;source=images&amp;cd=&amp;cad=rja&amp;uact=8&amp;ved=0ahUKEwiMxaisusDYAhUH8ywKHdHiCHMQjRwIBw&amp;url=http://www.clipartpanda.com/clipart_images/doctor-patient-sketch-of-58322048&amp;psig=AOvVaw1GXWYpd5ptW-ttI3ktEAPF&amp;ust=151522908377974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istockphoto.com/vector/single-bed-gm587537574-10086073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vector/single-bed-gm587537574-10086073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061" y="2845857"/>
            <a:ext cx="8059189" cy="1277509"/>
          </a:xfrm>
        </p:spPr>
        <p:txBody>
          <a:bodyPr anchor="t">
            <a:noAutofit/>
          </a:bodyPr>
          <a:lstStyle/>
          <a:p>
            <a:r>
              <a:rPr lang="en-GB" sz="3200" b="1" dirty="0" smtClean="0">
                <a:solidFill>
                  <a:srgbClr val="005EB8"/>
                </a:solidFill>
              </a:rPr>
              <a:t>Introducing </a:t>
            </a:r>
            <a:r>
              <a:rPr lang="en-GB" sz="3200" b="1" i="1" dirty="0" err="1" smtClean="0">
                <a:solidFill>
                  <a:srgbClr val="005EB8"/>
                </a:solidFill>
              </a:rPr>
              <a:t>PathSimR</a:t>
            </a:r>
            <a:r>
              <a:rPr lang="en-GB" sz="3200" b="1" dirty="0" smtClean="0">
                <a:solidFill>
                  <a:srgbClr val="005EB8"/>
                </a:solidFill>
              </a:rPr>
              <a:t> – a </a:t>
            </a:r>
            <a:r>
              <a:rPr lang="en-GB" sz="3200" b="1" dirty="0">
                <a:solidFill>
                  <a:srgbClr val="005EB8"/>
                </a:solidFill>
              </a:rPr>
              <a:t>versatile tool for modelling pathway capacity in NHS </a:t>
            </a:r>
            <a:r>
              <a:rPr lang="en-GB" sz="3200" b="1" dirty="0" smtClean="0">
                <a:solidFill>
                  <a:srgbClr val="005EB8"/>
                </a:solidFill>
              </a:rPr>
              <a:t>organisations</a:t>
            </a:r>
            <a:endParaRPr lang="en-GB" sz="3200" b="1" dirty="0">
              <a:solidFill>
                <a:srgbClr val="005EB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3550" y="4511933"/>
            <a:ext cx="2991366" cy="1344033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Richard Wood</a:t>
            </a:r>
          </a:p>
          <a:p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 Murch</a:t>
            </a:r>
          </a:p>
          <a:p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Josh Tyler</a:t>
            </a:r>
          </a:p>
          <a:p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Christos Vasilakis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7874" y="5333298"/>
            <a:ext cx="186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BNSSGAnalytics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Image result for grey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7" y="5464078"/>
            <a:ext cx="587577" cy="5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37874" y="5743390"/>
            <a:ext cx="166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ProfChristosV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29" y="450994"/>
            <a:ext cx="1849156" cy="857336"/>
          </a:xfrm>
          <a:prstGeom prst="rect">
            <a:avLst/>
          </a:prstGeom>
        </p:spPr>
      </p:pic>
      <p:pic>
        <p:nvPicPr>
          <p:cNvPr id="2050" name="Picture 2" descr="Image result for health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62" y="450994"/>
            <a:ext cx="2693322" cy="85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39" y="3319012"/>
            <a:ext cx="3657607" cy="27432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57" y="4238353"/>
            <a:ext cx="1980000" cy="198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8" y="4238131"/>
            <a:ext cx="1980000" cy="19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Need to appreciate variability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8207781" cy="2841865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Simple averages-based approaches will not work</a:t>
            </a:r>
          </a:p>
          <a:p>
            <a:r>
              <a:rPr lang="en-GB" sz="2000" dirty="0" smtClean="0"/>
              <a:t>These substantially under-estimate capacity requirements</a:t>
            </a:r>
          </a:p>
          <a:p>
            <a:r>
              <a:rPr lang="en-GB" sz="2000" dirty="0" smtClean="0"/>
              <a:t>E.g.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Gives 10 </a:t>
            </a:r>
            <a:r>
              <a:rPr lang="en-GB" sz="2000" dirty="0"/>
              <a:t>× 5 = 50 bed </a:t>
            </a:r>
            <a:r>
              <a:rPr lang="en-GB" sz="2000" dirty="0" smtClean="0"/>
              <a:t>requirement</a:t>
            </a:r>
          </a:p>
          <a:p>
            <a:r>
              <a:rPr lang="en-GB" sz="2000" dirty="0" smtClean="0"/>
              <a:t>With some reasonable variability, yields:</a:t>
            </a:r>
          </a:p>
          <a:p>
            <a:endParaRPr lang="en-GB" sz="2000" b="1" u="sng" dirty="0" smtClean="0"/>
          </a:p>
        </p:txBody>
      </p:sp>
      <p:cxnSp>
        <p:nvCxnSpPr>
          <p:cNvPr id="5" name="Straight Arrow Connector 4"/>
          <p:cNvCxnSpPr>
            <a:endCxn id="8" idx="1"/>
          </p:cNvCxnSpPr>
          <p:nvPr/>
        </p:nvCxnSpPr>
        <p:spPr>
          <a:xfrm>
            <a:off x="3291840" y="3150524"/>
            <a:ext cx="73983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" idx="3"/>
          </p:cNvCxnSpPr>
          <p:nvPr/>
        </p:nvCxnSpPr>
        <p:spPr>
          <a:xfrm>
            <a:off x="4987637" y="3150524"/>
            <a:ext cx="631767" cy="461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6140" y="297729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Arrival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1673" y="2759825"/>
            <a:ext cx="955964" cy="781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 dirty="0"/>
          </a:p>
        </p:txBody>
      </p:sp>
      <p:pic>
        <p:nvPicPr>
          <p:cNvPr id="9" name="Picture 6" descr="Image result for clipart bed black whit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82" y="2805602"/>
            <a:ext cx="339047" cy="2996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clipart bed black whit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52" y="2817203"/>
            <a:ext cx="339047" cy="2996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clipart bed black whit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81" y="3178132"/>
            <a:ext cx="339047" cy="2996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clipart bed black whit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29" y="3186496"/>
            <a:ext cx="339047" cy="29963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19404" y="2971117"/>
            <a:ext cx="106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Discharge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52867" y="6238690"/>
            <a:ext cx="3298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u="sng" dirty="0">
                <a:solidFill>
                  <a:srgbClr val="FF0000"/>
                </a:solidFill>
              </a:rPr>
              <a:t>Need a stochastic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52036" y="3207654"/>
            <a:ext cx="813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5EB8"/>
                </a:solidFill>
              </a:rPr>
              <a:t>10/d</a:t>
            </a:r>
            <a:endParaRPr lang="en-GB" sz="1600" b="1" dirty="0">
              <a:solidFill>
                <a:srgbClr val="005EB8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9315" y="3331607"/>
            <a:ext cx="1222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2"/>
                </a:solidFill>
              </a:rPr>
              <a:t>LOS = 5d</a:t>
            </a:r>
            <a:endParaRPr lang="en-GB" sz="1600" b="1" dirty="0">
              <a:solidFill>
                <a:schemeClr val="accent2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32334" y="2990765"/>
            <a:ext cx="324196" cy="299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80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  <p:bldP spid="21" grpId="0"/>
      <p:bldP spid="22" grpId="0"/>
      <p:bldP spid="23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Take account of discharge delays</a:t>
            </a:r>
            <a:endParaRPr lang="en-GB" b="1" dirty="0">
              <a:solidFill>
                <a:srgbClr val="005EB8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912821" y="1695793"/>
            <a:ext cx="0" cy="44389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" y="1679168"/>
            <a:ext cx="345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Outpatient pathway</a:t>
            </a:r>
            <a:endParaRPr lang="en-GB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1411" y="3768436"/>
            <a:ext cx="345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Bedded pathway</a:t>
            </a:r>
            <a:endParaRPr lang="en-GB" sz="1600" b="1" dirty="0"/>
          </a:p>
        </p:txBody>
      </p:sp>
      <p:cxnSp>
        <p:nvCxnSpPr>
          <p:cNvPr id="10" name="Straight Arrow Connector 9"/>
          <p:cNvCxnSpPr>
            <a:endCxn id="13" idx="1"/>
          </p:cNvCxnSpPr>
          <p:nvPr/>
        </p:nvCxnSpPr>
        <p:spPr>
          <a:xfrm>
            <a:off x="275127" y="2628874"/>
            <a:ext cx="739833" cy="0"/>
          </a:xfrm>
          <a:prstGeom prst="straightConnector1">
            <a:avLst/>
          </a:prstGeom>
          <a:ln w="12700">
            <a:solidFill>
              <a:srgbClr val="005EB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3"/>
            <a:endCxn id="26" idx="1"/>
          </p:cNvCxnSpPr>
          <p:nvPr/>
        </p:nvCxnSpPr>
        <p:spPr>
          <a:xfrm>
            <a:off x="1970924" y="2628874"/>
            <a:ext cx="615070" cy="0"/>
          </a:xfrm>
          <a:prstGeom prst="straightConnector1">
            <a:avLst/>
          </a:prstGeom>
          <a:ln w="12700">
            <a:solidFill>
              <a:srgbClr val="005EB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7659" y="275278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5EB8"/>
                </a:solidFill>
              </a:rPr>
              <a:t>Referral</a:t>
            </a:r>
            <a:endParaRPr lang="en-GB" sz="1050" dirty="0">
              <a:solidFill>
                <a:srgbClr val="005EB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4960" y="2238175"/>
            <a:ext cx="955964" cy="781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37830" y="2752786"/>
            <a:ext cx="744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5EB8"/>
                </a:solidFill>
              </a:rPr>
              <a:t>Home</a:t>
            </a:r>
            <a:endParaRPr lang="en-GB" sz="1100" dirty="0">
              <a:solidFill>
                <a:srgbClr val="005EB8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0682" y="2469115"/>
            <a:ext cx="324196" cy="299258"/>
          </a:xfrm>
          <a:prstGeom prst="ellipse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</a:t>
            </a:r>
            <a:endParaRPr lang="en-GB" dirty="0"/>
          </a:p>
        </p:txBody>
      </p:sp>
      <p:pic>
        <p:nvPicPr>
          <p:cNvPr id="22" name="Picture 2" descr="Image result for doctor clipart black and whit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83" y="2270828"/>
            <a:ext cx="288032" cy="349082"/>
          </a:xfrm>
          <a:prstGeom prst="rect">
            <a:avLst/>
          </a:prstGeom>
          <a:noFill/>
          <a:ln>
            <a:solidFill>
              <a:srgbClr val="005E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octor clipart black and whit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83" y="2640121"/>
            <a:ext cx="288032" cy="349082"/>
          </a:xfrm>
          <a:prstGeom prst="rect">
            <a:avLst/>
          </a:prstGeom>
          <a:noFill/>
          <a:ln>
            <a:solidFill>
              <a:srgbClr val="005E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doctor clipart black and whit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75" y="2273017"/>
            <a:ext cx="288032" cy="349082"/>
          </a:xfrm>
          <a:prstGeom prst="rect">
            <a:avLst/>
          </a:prstGeom>
          <a:noFill/>
          <a:ln>
            <a:solidFill>
              <a:srgbClr val="005E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doctor clipart black and whit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79" y="2640332"/>
            <a:ext cx="288032" cy="349082"/>
          </a:xfrm>
          <a:prstGeom prst="rect">
            <a:avLst/>
          </a:prstGeom>
          <a:noFill/>
          <a:ln>
            <a:solidFill>
              <a:srgbClr val="005E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585994" y="2238175"/>
            <a:ext cx="955964" cy="781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 dirty="0"/>
          </a:p>
        </p:txBody>
      </p:sp>
      <p:pic>
        <p:nvPicPr>
          <p:cNvPr id="27" name="Picture 2" descr="Image result for doctor clipart black and whit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17" y="2270828"/>
            <a:ext cx="288032" cy="349082"/>
          </a:xfrm>
          <a:prstGeom prst="rect">
            <a:avLst/>
          </a:prstGeom>
          <a:noFill/>
          <a:ln>
            <a:solidFill>
              <a:srgbClr val="005E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doctor clipart black and whit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17" y="2640121"/>
            <a:ext cx="288032" cy="349082"/>
          </a:xfrm>
          <a:prstGeom prst="rect">
            <a:avLst/>
          </a:prstGeom>
          <a:noFill/>
          <a:ln>
            <a:solidFill>
              <a:srgbClr val="005E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doctor clipart black and whit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09" y="2273017"/>
            <a:ext cx="288032" cy="349082"/>
          </a:xfrm>
          <a:prstGeom prst="rect">
            <a:avLst/>
          </a:prstGeom>
          <a:noFill/>
          <a:ln>
            <a:solidFill>
              <a:srgbClr val="005E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doctor clipart black and whit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13" y="2640332"/>
            <a:ext cx="288032" cy="349082"/>
          </a:xfrm>
          <a:prstGeom prst="rect">
            <a:avLst/>
          </a:prstGeom>
          <a:noFill/>
          <a:ln>
            <a:solidFill>
              <a:srgbClr val="005E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/>
          <p:cNvSpPr/>
          <p:nvPr/>
        </p:nvSpPr>
        <p:spPr>
          <a:xfrm>
            <a:off x="2097978" y="2473744"/>
            <a:ext cx="324196" cy="299258"/>
          </a:xfrm>
          <a:prstGeom prst="ellipse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Q</a:t>
            </a:r>
            <a:endParaRPr lang="en-GB" dirty="0"/>
          </a:p>
        </p:txBody>
      </p:sp>
      <p:cxnSp>
        <p:nvCxnSpPr>
          <p:cNvPr id="33" name="Straight Arrow Connector 32"/>
          <p:cNvCxnSpPr>
            <a:stCxn id="26" idx="3"/>
          </p:cNvCxnSpPr>
          <p:nvPr/>
        </p:nvCxnSpPr>
        <p:spPr>
          <a:xfrm>
            <a:off x="3541958" y="2628874"/>
            <a:ext cx="577809" cy="0"/>
          </a:xfrm>
          <a:prstGeom prst="straightConnector1">
            <a:avLst/>
          </a:prstGeom>
          <a:ln w="12700">
            <a:solidFill>
              <a:srgbClr val="005EB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9" idx="1"/>
          </p:cNvCxnSpPr>
          <p:nvPr/>
        </p:nvCxnSpPr>
        <p:spPr>
          <a:xfrm>
            <a:off x="275127" y="4756262"/>
            <a:ext cx="739833" cy="0"/>
          </a:xfrm>
          <a:prstGeom prst="straightConnector1">
            <a:avLst/>
          </a:prstGeom>
          <a:ln w="12700">
            <a:solidFill>
              <a:srgbClr val="005EB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3"/>
            <a:endCxn id="46" idx="1"/>
          </p:cNvCxnSpPr>
          <p:nvPr/>
        </p:nvCxnSpPr>
        <p:spPr>
          <a:xfrm>
            <a:off x="1970924" y="4756262"/>
            <a:ext cx="615070" cy="0"/>
          </a:xfrm>
          <a:prstGeom prst="straightConnector1">
            <a:avLst/>
          </a:prstGeom>
          <a:ln w="12700">
            <a:solidFill>
              <a:srgbClr val="005EB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5972" y="4797723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rgbClr val="005EB8"/>
                </a:solidFill>
              </a:rPr>
              <a:t>Emerg</a:t>
            </a:r>
            <a:r>
              <a:rPr lang="en-GB" sz="1400" dirty="0" smtClean="0">
                <a:solidFill>
                  <a:srgbClr val="005EB8"/>
                </a:solidFill>
              </a:rPr>
              <a:t>.</a:t>
            </a:r>
          </a:p>
          <a:p>
            <a:r>
              <a:rPr lang="en-GB" sz="1400" dirty="0" smtClean="0">
                <a:solidFill>
                  <a:srgbClr val="005EB8"/>
                </a:solidFill>
              </a:rPr>
              <a:t>arrival</a:t>
            </a:r>
            <a:endParaRPr lang="en-GB" sz="1050" dirty="0">
              <a:solidFill>
                <a:srgbClr val="005EB8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14960" y="4365563"/>
            <a:ext cx="955964" cy="781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747315" y="4797723"/>
            <a:ext cx="744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5EB8"/>
                </a:solidFill>
              </a:rPr>
              <a:t>Social</a:t>
            </a:r>
            <a:br>
              <a:rPr lang="en-GB" sz="1400" dirty="0" smtClean="0">
                <a:solidFill>
                  <a:srgbClr val="005EB8"/>
                </a:solidFill>
              </a:rPr>
            </a:br>
            <a:r>
              <a:rPr lang="en-GB" sz="1400" dirty="0" smtClean="0">
                <a:solidFill>
                  <a:srgbClr val="005EB8"/>
                </a:solidFill>
              </a:rPr>
              <a:t>care</a:t>
            </a:r>
            <a:endParaRPr lang="en-GB" sz="1100" dirty="0">
              <a:solidFill>
                <a:srgbClr val="005EB8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85994" y="4365563"/>
            <a:ext cx="955964" cy="781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 dirty="0"/>
          </a:p>
        </p:txBody>
      </p:sp>
      <p:cxnSp>
        <p:nvCxnSpPr>
          <p:cNvPr id="52" name="Straight Arrow Connector 51"/>
          <p:cNvCxnSpPr>
            <a:stCxn id="46" idx="3"/>
          </p:cNvCxnSpPr>
          <p:nvPr/>
        </p:nvCxnSpPr>
        <p:spPr>
          <a:xfrm>
            <a:off x="3541958" y="4756262"/>
            <a:ext cx="577809" cy="0"/>
          </a:xfrm>
          <a:prstGeom prst="straightConnector1">
            <a:avLst/>
          </a:prstGeom>
          <a:ln w="12700">
            <a:solidFill>
              <a:srgbClr val="005EB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19742" y="1975764"/>
            <a:ext cx="120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Consultation</a:t>
            </a:r>
            <a:endParaRPr lang="en-GB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459718" y="1975763"/>
            <a:ext cx="120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Procedure</a:t>
            </a:r>
            <a:endParaRPr lang="en-GB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19742" y="4109188"/>
            <a:ext cx="120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Acute unit</a:t>
            </a:r>
            <a:endParaRPr lang="en-GB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459718" y="4111889"/>
            <a:ext cx="120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Rehab unit</a:t>
            </a:r>
            <a:endParaRPr lang="en-GB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78213" y="3150067"/>
            <a:ext cx="3570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 smtClean="0">
                <a:solidFill>
                  <a:schemeClr val="accent6"/>
                </a:solidFill>
              </a:rPr>
              <a:t>Patients wait out of hospital</a:t>
            </a:r>
            <a:endParaRPr lang="en-GB" sz="1600" b="1" i="1" dirty="0">
              <a:solidFill>
                <a:schemeClr val="accent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298" y="5388965"/>
            <a:ext cx="3570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 smtClean="0">
                <a:solidFill>
                  <a:schemeClr val="accent2"/>
                </a:solidFill>
              </a:rPr>
              <a:t>Patients wait in hospital</a:t>
            </a:r>
            <a:endParaRPr lang="en-GB" sz="1600" b="1" i="1" dirty="0">
              <a:solidFill>
                <a:schemeClr val="accent2"/>
              </a:solidFill>
            </a:endParaRPr>
          </a:p>
        </p:txBody>
      </p:sp>
      <p:pic>
        <p:nvPicPr>
          <p:cNvPr id="59" name="Picture 6" descr="Image result for clipart bed black whit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67" y="4410602"/>
            <a:ext cx="339047" cy="2996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Image result for clipart bed black whit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55" y="4421408"/>
            <a:ext cx="339047" cy="2996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Image result for clipart bed black whit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4" y="4772981"/>
            <a:ext cx="339047" cy="2996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Image result for clipart bed black whit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54" y="4772393"/>
            <a:ext cx="339047" cy="2996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Image result for clipart bed black whit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58" y="4410602"/>
            <a:ext cx="339047" cy="2996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Image result for clipart bed black whit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46" y="4421408"/>
            <a:ext cx="339047" cy="2996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Image result for clipart bed black whit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65" y="4772981"/>
            <a:ext cx="339047" cy="2996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Image result for clipart bed black whit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45" y="4772393"/>
            <a:ext cx="339047" cy="29963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 66"/>
          <p:cNvSpPr/>
          <p:nvPr/>
        </p:nvSpPr>
        <p:spPr>
          <a:xfrm>
            <a:off x="3495543" y="1487902"/>
            <a:ext cx="1039091" cy="91292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Service channels can always be in use</a:t>
            </a:r>
            <a:endParaRPr lang="en-GB" sz="1200" dirty="0"/>
          </a:p>
        </p:txBody>
      </p:sp>
      <p:sp>
        <p:nvSpPr>
          <p:cNvPr id="68" name="Oval 67"/>
          <p:cNvSpPr/>
          <p:nvPr/>
        </p:nvSpPr>
        <p:spPr>
          <a:xfrm>
            <a:off x="3495543" y="5397161"/>
            <a:ext cx="1039091" cy="912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Service channels can be</a:t>
            </a:r>
          </a:p>
          <a:p>
            <a:pPr algn="ctr"/>
            <a:r>
              <a:rPr lang="en-GB" sz="1200" dirty="0" smtClean="0"/>
              <a:t>“blocked”</a:t>
            </a:r>
            <a:endParaRPr lang="en-GB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175563" y="1679168"/>
            <a:ext cx="345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Patient bed LOS</a:t>
            </a:r>
            <a:endParaRPr lang="en-GB" sz="1600" b="1" dirty="0"/>
          </a:p>
        </p:txBody>
      </p:sp>
      <p:sp>
        <p:nvSpPr>
          <p:cNvPr id="70" name="Oval 69"/>
          <p:cNvSpPr/>
          <p:nvPr/>
        </p:nvSpPr>
        <p:spPr>
          <a:xfrm>
            <a:off x="1598096" y="4421408"/>
            <a:ext cx="252961" cy="2646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dirty="0"/>
          </a:p>
        </p:txBody>
      </p:sp>
      <p:sp>
        <p:nvSpPr>
          <p:cNvPr id="71" name="Oval 70"/>
          <p:cNvSpPr/>
          <p:nvPr/>
        </p:nvSpPr>
        <p:spPr>
          <a:xfrm>
            <a:off x="1598096" y="4789896"/>
            <a:ext cx="252961" cy="2646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dirty="0"/>
          </a:p>
        </p:txBody>
      </p:sp>
      <p:sp>
        <p:nvSpPr>
          <p:cNvPr id="72" name="Rectangle 71"/>
          <p:cNvSpPr/>
          <p:nvPr/>
        </p:nvSpPr>
        <p:spPr>
          <a:xfrm>
            <a:off x="5960225" y="2756498"/>
            <a:ext cx="1986742" cy="420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/>
          <p:cNvCxnSpPr>
            <a:endCxn id="72" idx="1"/>
          </p:cNvCxnSpPr>
          <p:nvPr/>
        </p:nvCxnSpPr>
        <p:spPr>
          <a:xfrm flipV="1">
            <a:off x="5220392" y="2966719"/>
            <a:ext cx="739833" cy="1372"/>
          </a:xfrm>
          <a:prstGeom prst="straightConnector1">
            <a:avLst/>
          </a:prstGeom>
          <a:ln w="12700">
            <a:solidFill>
              <a:srgbClr val="005EB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3"/>
          </p:cNvCxnSpPr>
          <p:nvPr/>
        </p:nvCxnSpPr>
        <p:spPr>
          <a:xfrm>
            <a:off x="7946967" y="2966719"/>
            <a:ext cx="739833" cy="0"/>
          </a:xfrm>
          <a:prstGeom prst="straightConnector1">
            <a:avLst/>
          </a:prstGeom>
          <a:ln w="12700">
            <a:solidFill>
              <a:srgbClr val="005EB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960225" y="4717586"/>
            <a:ext cx="1986742" cy="420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/>
          <p:cNvCxnSpPr>
            <a:endCxn id="79" idx="1"/>
          </p:cNvCxnSpPr>
          <p:nvPr/>
        </p:nvCxnSpPr>
        <p:spPr>
          <a:xfrm flipV="1">
            <a:off x="5220392" y="4927807"/>
            <a:ext cx="739833" cy="1372"/>
          </a:xfrm>
          <a:prstGeom prst="straightConnector1">
            <a:avLst/>
          </a:prstGeom>
          <a:ln w="12700">
            <a:solidFill>
              <a:srgbClr val="005EB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3"/>
          </p:cNvCxnSpPr>
          <p:nvPr/>
        </p:nvCxnSpPr>
        <p:spPr>
          <a:xfrm>
            <a:off x="7946967" y="4927807"/>
            <a:ext cx="739833" cy="0"/>
          </a:xfrm>
          <a:prstGeom prst="straightConnector1">
            <a:avLst/>
          </a:prstGeom>
          <a:ln w="12700">
            <a:solidFill>
              <a:srgbClr val="005EB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qual 81"/>
          <p:cNvSpPr/>
          <p:nvPr/>
        </p:nvSpPr>
        <p:spPr>
          <a:xfrm>
            <a:off x="6647845" y="3685489"/>
            <a:ext cx="513529" cy="493704"/>
          </a:xfrm>
          <a:prstGeom prst="mathEqual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ight Brace 82"/>
          <p:cNvSpPr/>
          <p:nvPr/>
        </p:nvSpPr>
        <p:spPr>
          <a:xfrm rot="16200000">
            <a:off x="6871023" y="1584362"/>
            <a:ext cx="156027" cy="1995863"/>
          </a:xfrm>
          <a:prstGeom prst="rightBrace">
            <a:avLst/>
          </a:prstGeom>
          <a:ln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5960225" y="2202872"/>
            <a:ext cx="198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005EB8"/>
                </a:solidFill>
              </a:rPr>
              <a:t>Length of stay</a:t>
            </a:r>
            <a:endParaRPr lang="en-GB" sz="1400" dirty="0">
              <a:solidFill>
                <a:srgbClr val="005EB8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55666" y="4717586"/>
            <a:ext cx="1198456" cy="420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5EB8"/>
                </a:solidFill>
              </a:rPr>
              <a:t>Active</a:t>
            </a:r>
            <a:endParaRPr lang="en-GB" sz="1600" dirty="0">
              <a:solidFill>
                <a:srgbClr val="005EB8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154121" y="4717586"/>
            <a:ext cx="792846" cy="420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rgbClr val="005EB8"/>
                </a:solidFill>
              </a:rPr>
              <a:t>Blocked</a:t>
            </a:r>
            <a:endParaRPr lang="en-GB" sz="1600" dirty="0">
              <a:solidFill>
                <a:srgbClr val="005EB8"/>
              </a:solidFill>
            </a:endParaRPr>
          </a:p>
        </p:txBody>
      </p:sp>
      <p:cxnSp>
        <p:nvCxnSpPr>
          <p:cNvPr id="88" name="Straight Arrow Connector 87"/>
          <p:cNvCxnSpPr>
            <a:stCxn id="96" idx="2"/>
          </p:cNvCxnSpPr>
          <p:nvPr/>
        </p:nvCxnSpPr>
        <p:spPr>
          <a:xfrm>
            <a:off x="5817380" y="4285498"/>
            <a:ext cx="267537" cy="3755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817380" y="5201326"/>
            <a:ext cx="246775" cy="30998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046601" y="5514780"/>
            <a:ext cx="168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Dependent on age, diagnosis, severity, </a:t>
            </a:r>
            <a:r>
              <a:rPr lang="en-GB" sz="1200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19197" y="5518454"/>
            <a:ext cx="157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Dependent on downstream capacity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/>
          <p:cNvCxnSpPr>
            <a:stCxn id="97" idx="2"/>
          </p:cNvCxnSpPr>
          <p:nvPr/>
        </p:nvCxnSpPr>
        <p:spPr>
          <a:xfrm flipH="1">
            <a:off x="7847214" y="4278206"/>
            <a:ext cx="315209" cy="36626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26142" y="3823833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Patient undergoing meaningful treatment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31579" y="3816541"/>
            <a:ext cx="146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</a:rPr>
              <a:t>Patient not making best use of resource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7838901" y="5176393"/>
            <a:ext cx="217704" cy="30998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2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8" grpId="0"/>
      <p:bldP spid="39" grpId="0" animBg="1"/>
      <p:bldP spid="40" grpId="0"/>
      <p:bldP spid="46" grpId="0" animBg="1"/>
      <p:bldP spid="55" grpId="0"/>
      <p:bldP spid="56" grpId="0"/>
      <p:bldP spid="57" grpId="0"/>
      <p:bldP spid="58" grpId="0"/>
      <p:bldP spid="67" grpId="0" animBg="1"/>
      <p:bldP spid="68" grpId="0" animBg="1"/>
      <p:bldP spid="69" grpId="0"/>
      <p:bldP spid="70" grpId="0" animBg="1"/>
      <p:bldP spid="71" grpId="0" animBg="1"/>
      <p:bldP spid="72" grpId="0" animBg="1"/>
      <p:bldP spid="79" grpId="0" animBg="1"/>
      <p:bldP spid="82" grpId="0" animBg="1"/>
      <p:bldP spid="83" grpId="0" animBg="1"/>
      <p:bldP spid="84" grpId="0"/>
      <p:bldP spid="85" grpId="0" animBg="1"/>
      <p:bldP spid="86" grpId="0" animBg="1"/>
      <p:bldP spid="91" grpId="0"/>
      <p:bldP spid="92" grpId="0"/>
      <p:bldP spid="96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Outline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Current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Vision and </a:t>
            </a:r>
            <a:r>
              <a:rPr lang="en-GB" sz="2000" dirty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Modelling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The simulation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The user interface (case study)</a:t>
            </a:r>
          </a:p>
        </p:txBody>
      </p:sp>
    </p:spTree>
    <p:extLst>
      <p:ext uri="{BB962C8B-B14F-4D97-AF65-F5344CB8AC3E}">
        <p14:creationId xmlns:p14="http://schemas.microsoft.com/office/powerpoint/2010/main" val="15023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Model parameters</a:t>
            </a:r>
            <a:endParaRPr lang="en-GB" b="1" dirty="0">
              <a:solidFill>
                <a:srgbClr val="005EB8"/>
              </a:solidFill>
            </a:endParaRPr>
          </a:p>
        </p:txBody>
      </p:sp>
      <p:pic>
        <p:nvPicPr>
          <p:cNvPr id="11" name="Picture 2" descr="\\br-00-fp01\ccg\Users\richard.wood\My Documents\January_2018\paper_fi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83" y="3339260"/>
            <a:ext cx="6216642" cy="3281005"/>
          </a:xfrm>
          <a:prstGeom prst="rect">
            <a:avLst/>
          </a:prstGeom>
          <a:noFill/>
          <a:ln>
            <a:solidFill>
              <a:srgbClr val="005E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600950" cy="1238541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 model needs flexibility to account for various patient pathways</a:t>
            </a:r>
          </a:p>
          <a:p>
            <a:endParaRPr lang="en-GB" sz="2000" dirty="0"/>
          </a:p>
          <a:p>
            <a:r>
              <a:rPr lang="en-GB" sz="2000" dirty="0" smtClean="0"/>
              <a:t>These are defined by the </a:t>
            </a:r>
            <a:r>
              <a:rPr lang="en-GB" sz="2000" b="1" dirty="0" smtClean="0">
                <a:solidFill>
                  <a:schemeClr val="accent6"/>
                </a:solidFill>
              </a:rPr>
              <a:t>nodes</a:t>
            </a:r>
            <a:r>
              <a:rPr lang="en-GB" sz="2000" dirty="0" smtClean="0"/>
              <a:t>, </a:t>
            </a:r>
            <a:r>
              <a:rPr lang="en-GB" sz="2000" b="1" dirty="0" smtClean="0">
                <a:solidFill>
                  <a:schemeClr val="accent2"/>
                </a:solidFill>
              </a:rPr>
              <a:t>arrivals</a:t>
            </a:r>
            <a:r>
              <a:rPr lang="en-GB" sz="2000" dirty="0" smtClean="0"/>
              <a:t>, </a:t>
            </a:r>
            <a:r>
              <a:rPr lang="en-GB" sz="2000" b="1" dirty="0" smtClean="0">
                <a:solidFill>
                  <a:srgbClr val="005EB8"/>
                </a:solidFill>
              </a:rPr>
              <a:t>flows</a:t>
            </a:r>
            <a:r>
              <a:rPr lang="en-GB" sz="2000" dirty="0" smtClean="0"/>
              <a:t>, and </a:t>
            </a:r>
            <a:r>
              <a:rPr lang="en-GB" sz="2000" b="1" dirty="0" smtClean="0">
                <a:solidFill>
                  <a:srgbClr val="FF0000"/>
                </a:solidFill>
              </a:rPr>
              <a:t>discharge delays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78897" y="3720308"/>
            <a:ext cx="360366" cy="333714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606525" y="4499775"/>
            <a:ext cx="360366" cy="333714"/>
          </a:xfrm>
          <a:prstGeom prst="ellipse">
            <a:avLst/>
          </a:prstGeom>
          <a:noFill/>
          <a:ln w="571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120042" y="3864001"/>
            <a:ext cx="360366" cy="333714"/>
          </a:xfrm>
          <a:prstGeom prst="ellipse">
            <a:avLst/>
          </a:prstGeom>
          <a:noFill/>
          <a:ln w="571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616821" y="4041143"/>
            <a:ext cx="360366" cy="333714"/>
          </a:xfrm>
          <a:prstGeom prst="ellipse">
            <a:avLst/>
          </a:prstGeom>
          <a:noFill/>
          <a:ln w="5715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538598" y="5401017"/>
            <a:ext cx="360366" cy="3337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169334" y="3713174"/>
            <a:ext cx="703647" cy="635368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777047" y="4057173"/>
            <a:ext cx="703647" cy="635368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354078" y="3752368"/>
            <a:ext cx="703647" cy="635368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Discrete event simulation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4235" y="2645224"/>
            <a:ext cx="144016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accent1"/>
                </a:solidFill>
              </a:rPr>
              <a:t>1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8779" y="3284299"/>
            <a:ext cx="144016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accent1"/>
                </a:solidFill>
              </a:rPr>
              <a:t>2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8779" y="3923374"/>
            <a:ext cx="144016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accent1"/>
                </a:solidFill>
              </a:rPr>
              <a:t>3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0252" y="5093496"/>
            <a:ext cx="144016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accent1"/>
                </a:solidFill>
              </a:rPr>
              <a:t>n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50332" y="4373416"/>
            <a:ext cx="75991" cy="720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954315" y="4589440"/>
            <a:ext cx="75991" cy="720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954315" y="4805464"/>
            <a:ext cx="75991" cy="720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2" descr="Image result for random num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7" y="2984847"/>
            <a:ext cx="2158341" cy="216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22955" y="25732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 </a:t>
            </a:r>
            <a:r>
              <a:rPr lang="en-GB" i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</a:t>
            </a:r>
            <a:r>
              <a:rPr lang="en-GB" i="1" baseline="-250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GB" i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,</a:t>
            </a:r>
            <a:r>
              <a:rPr lang="en-GB" i="1" baseline="-250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GB" i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,</a:t>
            </a:r>
            <a:r>
              <a:rPr lang="en-GB" i="1" baseline="-250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9614" y="32212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 </a:t>
            </a:r>
            <a:r>
              <a:rPr lang="en-GB" i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</a:t>
            </a:r>
            <a:r>
              <a:rPr lang="en-GB" i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2</a:t>
            </a:r>
            <a:r>
              <a:rPr lang="en-GB" i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,</a:t>
            </a:r>
            <a:r>
              <a:rPr lang="en-GB" i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2</a:t>
            </a:r>
            <a:r>
              <a:rPr lang="en-GB" i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,</a:t>
            </a:r>
            <a:r>
              <a:rPr lang="en-GB" i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2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9614" y="38693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 </a:t>
            </a:r>
            <a:r>
              <a:rPr lang="en-GB" i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</a:t>
            </a:r>
            <a:r>
              <a:rPr lang="en-GB" i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3</a:t>
            </a:r>
            <a:r>
              <a:rPr lang="en-GB" i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,</a:t>
            </a:r>
            <a:r>
              <a:rPr lang="en-GB" i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3</a:t>
            </a:r>
            <a:r>
              <a:rPr lang="en-GB" i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,</a:t>
            </a:r>
            <a:r>
              <a:rPr lang="en-GB" i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3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9614" y="502382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 </a:t>
            </a:r>
            <a:r>
              <a:rPr lang="en-GB" i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</a:t>
            </a:r>
            <a:r>
              <a:rPr lang="en-GB" i="1" baseline="-25000" dirty="0" err="1">
                <a:solidFill>
                  <a:schemeClr val="accent1"/>
                </a:solidFill>
                <a:sym typeface="Symbol" panose="05050102010706020507" pitchFamily="18" charset="2"/>
              </a:rPr>
              <a:t>n</a:t>
            </a:r>
            <a:r>
              <a:rPr lang="en-GB" i="1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,</a:t>
            </a:r>
            <a:r>
              <a:rPr lang="en-GB" i="1" baseline="-25000" dirty="0" err="1">
                <a:solidFill>
                  <a:schemeClr val="accent1"/>
                </a:solidFill>
                <a:sym typeface="Symbol" panose="05050102010706020507" pitchFamily="18" charset="2"/>
              </a:rPr>
              <a:t>n</a:t>
            </a:r>
            <a:r>
              <a:rPr lang="en-GB" i="1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,</a:t>
            </a:r>
            <a:r>
              <a:rPr lang="en-GB" i="1" baseline="-25000" dirty="0" err="1">
                <a:solidFill>
                  <a:schemeClr val="accent1"/>
                </a:solidFill>
                <a:sym typeface="Symbol" panose="05050102010706020507" pitchFamily="18" charset="2"/>
              </a:rPr>
              <a:t>n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6479139" y="2501208"/>
            <a:ext cx="504056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62601" y="382871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</m:t>
                            </m:r>
                          </m:e>
                        </m:acc>
                        <m:r>
                          <a:rPr lang="en-GB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GB" i="1" dirty="0">
                                <a:solidFill>
                                  <a:schemeClr val="accent1"/>
                                </a:solidFill>
                                <a:sym typeface="Symbol" panose="05050102010706020507" pitchFamily="18" charset="2"/>
                              </a:rPr>
                              <m:t></m:t>
                            </m:r>
                          </m:e>
                        </m:acc>
                        <m:r>
                          <a:rPr lang="en-GB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GB" i="1" dirty="0">
                                <a:solidFill>
                                  <a:schemeClr val="accent1"/>
                                </a:solidFill>
                                <a:sym typeface="Symbol" panose="05050102010706020507" pitchFamily="18" charset="2"/>
                              </a:rPr>
                              <m:t></m:t>
                            </m:r>
                            <m:r>
                              <m:rPr>
                                <m:nor/>
                              </m:rPr>
                              <a:rPr lang="en-GB" i="1" dirty="0">
                                <a:solidFill>
                                  <a:schemeClr val="accent1"/>
                                </a:solidFill>
                              </a:rPr>
                              <m:t> </m:t>
                            </m:r>
                          </m:e>
                        </m:acc>
                      </m:e>
                    </m:nary>
                  </m:oMath>
                </a14:m>
                <a:endParaRPr lang="en-GB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601" y="3828710"/>
                <a:ext cx="1440160" cy="369332"/>
              </a:xfrm>
              <a:prstGeom prst="rect">
                <a:avLst/>
              </a:prstGeom>
              <a:blipFill>
                <a:blip r:embed="rId3"/>
                <a:stretch>
                  <a:fillRect l="-4237" t="-119672" r="-13559" b="-183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 rot="19690631">
            <a:off x="2480797" y="2862049"/>
            <a:ext cx="432048" cy="2787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533638">
            <a:off x="2658424" y="3369299"/>
            <a:ext cx="432048" cy="2787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79734">
            <a:off x="2704161" y="3900664"/>
            <a:ext cx="432048" cy="2787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1748095">
            <a:off x="2487746" y="4900780"/>
            <a:ext cx="432048" cy="2787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403902" y="1411980"/>
            <a:ext cx="5604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GB" sz="1600" dirty="0" smtClean="0"/>
              <a:t>1. A </a:t>
            </a:r>
            <a:r>
              <a:rPr lang="en-GB" sz="1600" dirty="0"/>
              <a:t>number of runs are </a:t>
            </a:r>
            <a:r>
              <a:rPr lang="en-GB" sz="1600" dirty="0" smtClean="0"/>
              <a:t>performed</a:t>
            </a:r>
          </a:p>
          <a:p>
            <a:pPr marL="0" lvl="1"/>
            <a:r>
              <a:rPr lang="en-GB" sz="1600" dirty="0" smtClean="0"/>
              <a:t>2. </a:t>
            </a:r>
            <a:r>
              <a:rPr lang="en-GB" sz="1600" dirty="0"/>
              <a:t>Each run </a:t>
            </a:r>
            <a:r>
              <a:rPr lang="en-GB" sz="1600" b="1" dirty="0"/>
              <a:t>simulates pathway events </a:t>
            </a:r>
            <a:r>
              <a:rPr lang="en-GB" sz="1600" dirty="0"/>
              <a:t>over a fixed period of </a:t>
            </a:r>
            <a:r>
              <a:rPr lang="en-GB" sz="1600" dirty="0" smtClean="0"/>
              <a:t>time</a:t>
            </a:r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162484" y="2104767"/>
            <a:ext cx="2482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smtClean="0"/>
              <a:t>3. Different </a:t>
            </a:r>
            <a:r>
              <a:rPr lang="en-GB" sz="1600" b="1" dirty="0"/>
              <a:t>random numbers</a:t>
            </a:r>
            <a:r>
              <a:rPr lang="en-GB" sz="1600" dirty="0"/>
              <a:t> used to sample from distributions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9780" y="5839418"/>
            <a:ext cx="61616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smtClean="0"/>
              <a:t>4. One </a:t>
            </a:r>
            <a:r>
              <a:rPr lang="en-GB" sz="1600" dirty="0"/>
              <a:t>run is effectively </a:t>
            </a:r>
            <a:r>
              <a:rPr lang="en-GB" sz="1600" b="1" dirty="0"/>
              <a:t>one way</a:t>
            </a:r>
            <a:r>
              <a:rPr lang="en-GB" sz="1600" dirty="0"/>
              <a:t> in which a year could play </a:t>
            </a:r>
            <a:r>
              <a:rPr lang="en-GB" sz="1600" dirty="0" smtClean="0"/>
              <a:t>out</a:t>
            </a:r>
          </a:p>
          <a:p>
            <a:pPr marL="0" lvl="1"/>
            <a:r>
              <a:rPr lang="en-GB" sz="1600" dirty="0" smtClean="0"/>
              <a:t>5. </a:t>
            </a:r>
            <a:r>
              <a:rPr lang="en-GB" sz="1600" b="1" dirty="0"/>
              <a:t>Many runs </a:t>
            </a:r>
            <a:r>
              <a:rPr lang="en-GB" sz="1600" dirty="0"/>
              <a:t>performed in order to appreciate the many possible ways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36783" y="4338863"/>
            <a:ext cx="2107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smtClean="0"/>
              <a:t>6. Costs </a:t>
            </a:r>
            <a:r>
              <a:rPr lang="en-GB" sz="1600" dirty="0"/>
              <a:t>and performance measures </a:t>
            </a:r>
            <a:r>
              <a:rPr lang="en-GB" sz="1600" b="1" dirty="0"/>
              <a:t>averaged</a:t>
            </a:r>
            <a:r>
              <a:rPr lang="en-GB" sz="1600" dirty="0"/>
              <a:t> over all runs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7427" y="5212251"/>
            <a:ext cx="24828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i="1" dirty="0" smtClean="0">
                <a:solidFill>
                  <a:schemeClr val="bg1">
                    <a:lumMod val="50000"/>
                  </a:schemeClr>
                </a:solidFill>
              </a:rPr>
              <a:t>i.e. Monte Carlo method</a:t>
            </a:r>
            <a:endParaRPr lang="en-GB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4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Outline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Current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Vision and </a:t>
            </a:r>
            <a:r>
              <a:rPr lang="en-GB" sz="2000" dirty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Modelling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The simulation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The user interface (case study)</a:t>
            </a:r>
          </a:p>
        </p:txBody>
      </p:sp>
    </p:spTree>
    <p:extLst>
      <p:ext uri="{BB962C8B-B14F-4D97-AF65-F5344CB8AC3E}">
        <p14:creationId xmlns:p14="http://schemas.microsoft.com/office/powerpoint/2010/main" val="31561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Stroke centralisation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Requires a hyper-acute stroke unit (HASU) as single “front door”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Shown to improve patient outcomes</a:t>
            </a:r>
          </a:p>
          <a:p>
            <a:r>
              <a:rPr lang="en-GB" sz="2000" dirty="0" smtClean="0"/>
              <a:t>Promoted in the NHS Long Term Plan</a:t>
            </a:r>
          </a:p>
          <a:p>
            <a:r>
              <a:rPr lang="en-GB" sz="2000" b="1" dirty="0" smtClean="0"/>
              <a:t>Our ask is to determine the capacity requirements for bedded units along such a centralised stroke pathway in the BNSSG syste</a:t>
            </a:r>
            <a:r>
              <a:rPr lang="en-GB" sz="2000" b="1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0019" y="2679098"/>
            <a:ext cx="450507" cy="2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stCxn id="6" idx="3"/>
            <a:endCxn id="9" idx="1"/>
          </p:cNvCxnSpPr>
          <p:nvPr/>
        </p:nvCxnSpPr>
        <p:spPr>
          <a:xfrm>
            <a:off x="2710526" y="2810904"/>
            <a:ext cx="31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8969" y="2679098"/>
            <a:ext cx="450507" cy="2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1941576" y="2810903"/>
            <a:ext cx="318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3479476" y="2810903"/>
            <a:ext cx="318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60018" y="3074514"/>
            <a:ext cx="450507" cy="2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>
            <a:off x="2710525" y="3206320"/>
            <a:ext cx="31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28968" y="3074514"/>
            <a:ext cx="450507" cy="2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endCxn id="16" idx="1"/>
          </p:cNvCxnSpPr>
          <p:nvPr/>
        </p:nvCxnSpPr>
        <p:spPr>
          <a:xfrm>
            <a:off x="1941575" y="3206319"/>
            <a:ext cx="318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3479475" y="3206319"/>
            <a:ext cx="318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60018" y="3469930"/>
            <a:ext cx="450507" cy="2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>
            <a:stCxn id="21" idx="3"/>
            <a:endCxn id="23" idx="1"/>
          </p:cNvCxnSpPr>
          <p:nvPr/>
        </p:nvCxnSpPr>
        <p:spPr>
          <a:xfrm>
            <a:off x="2710525" y="3601736"/>
            <a:ext cx="31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028968" y="3469930"/>
            <a:ext cx="450507" cy="2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endCxn id="21" idx="1"/>
          </p:cNvCxnSpPr>
          <p:nvPr/>
        </p:nvCxnSpPr>
        <p:spPr>
          <a:xfrm>
            <a:off x="1941575" y="3601735"/>
            <a:ext cx="318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3479475" y="3601735"/>
            <a:ext cx="318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1" idx="3"/>
            <a:endCxn id="28" idx="1"/>
          </p:cNvCxnSpPr>
          <p:nvPr/>
        </p:nvCxnSpPr>
        <p:spPr>
          <a:xfrm flipV="1">
            <a:off x="5746163" y="2810903"/>
            <a:ext cx="318444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64607" y="2679097"/>
            <a:ext cx="450507" cy="2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6515114" y="2810902"/>
            <a:ext cx="318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95656" y="3074513"/>
            <a:ext cx="450507" cy="2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HASU</a:t>
            </a:r>
            <a:endParaRPr lang="en-GB" sz="1200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>
            <a:off x="5746163" y="3206319"/>
            <a:ext cx="31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64606" y="3074513"/>
            <a:ext cx="450507" cy="2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>
            <a:endCxn id="31" idx="1"/>
          </p:cNvCxnSpPr>
          <p:nvPr/>
        </p:nvCxnSpPr>
        <p:spPr>
          <a:xfrm>
            <a:off x="4977213" y="3206318"/>
            <a:ext cx="318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</p:cNvCxnSpPr>
          <p:nvPr/>
        </p:nvCxnSpPr>
        <p:spPr>
          <a:xfrm flipV="1">
            <a:off x="6515113" y="3206318"/>
            <a:ext cx="318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3"/>
            <a:endCxn id="38" idx="1"/>
          </p:cNvCxnSpPr>
          <p:nvPr/>
        </p:nvCxnSpPr>
        <p:spPr>
          <a:xfrm>
            <a:off x="5746163" y="3206319"/>
            <a:ext cx="318443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64606" y="3469929"/>
            <a:ext cx="450507" cy="2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>
            <a:stCxn id="38" idx="3"/>
          </p:cNvCxnSpPr>
          <p:nvPr/>
        </p:nvCxnSpPr>
        <p:spPr>
          <a:xfrm flipV="1">
            <a:off x="6515113" y="3601734"/>
            <a:ext cx="318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222941" y="3008611"/>
            <a:ext cx="510746" cy="3954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2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Illustrative centralised pathway</a:t>
            </a:r>
            <a:endParaRPr lang="en-GB" b="1" dirty="0">
              <a:solidFill>
                <a:srgbClr val="005EB8"/>
              </a:solidFill>
            </a:endParaRPr>
          </a:p>
        </p:txBody>
      </p:sp>
      <p:cxnSp>
        <p:nvCxnSpPr>
          <p:cNvPr id="19" name="Straight Arrow Connector 18"/>
          <p:cNvCxnSpPr>
            <a:endCxn id="22" idx="1"/>
          </p:cNvCxnSpPr>
          <p:nvPr/>
        </p:nvCxnSpPr>
        <p:spPr>
          <a:xfrm>
            <a:off x="1429555" y="3441114"/>
            <a:ext cx="993643" cy="0"/>
          </a:xfrm>
          <a:prstGeom prst="straightConnector1">
            <a:avLst/>
          </a:prstGeom>
          <a:ln w="31750">
            <a:solidFill>
              <a:srgbClr val="005EB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2" idx="3"/>
            <a:endCxn id="24" idx="1"/>
          </p:cNvCxnSpPr>
          <p:nvPr/>
        </p:nvCxnSpPr>
        <p:spPr>
          <a:xfrm>
            <a:off x="3852292" y="3441114"/>
            <a:ext cx="888859" cy="0"/>
          </a:xfrm>
          <a:prstGeom prst="straightConnector1">
            <a:avLst/>
          </a:prstGeom>
          <a:ln w="31750">
            <a:solidFill>
              <a:srgbClr val="005EB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630" y="3105036"/>
            <a:ext cx="131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5EB8"/>
                </a:solidFill>
              </a:rPr>
              <a:t>Emergency</a:t>
            </a:r>
          </a:p>
          <a:p>
            <a:pPr algn="ctr"/>
            <a:r>
              <a:rPr lang="en-GB" dirty="0" smtClean="0">
                <a:solidFill>
                  <a:srgbClr val="005EB8"/>
                </a:solidFill>
              </a:rPr>
              <a:t>arrival</a:t>
            </a:r>
            <a:endParaRPr lang="en-GB" sz="1200" dirty="0">
              <a:solidFill>
                <a:srgbClr val="005EB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23198" y="2868240"/>
            <a:ext cx="1429094" cy="11457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382940" y="3256448"/>
            <a:ext cx="152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5EB8"/>
                </a:solidFill>
              </a:rPr>
              <a:t>Social care</a:t>
            </a:r>
            <a:endParaRPr lang="en-GB" sz="1400" dirty="0">
              <a:solidFill>
                <a:srgbClr val="005EB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41151" y="2868240"/>
            <a:ext cx="1429094" cy="11457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>
            <a:off x="6170245" y="3441114"/>
            <a:ext cx="1083483" cy="0"/>
          </a:xfrm>
          <a:prstGeom prst="straightConnector1">
            <a:avLst/>
          </a:prstGeom>
          <a:ln w="31750">
            <a:solidFill>
              <a:srgbClr val="005EB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23198" y="2288685"/>
            <a:ext cx="1429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Hyper-acute stroke unit</a:t>
            </a:r>
            <a:endParaRPr lang="en-GB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848767" y="2288684"/>
            <a:ext cx="120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Acute stroke unit</a:t>
            </a:r>
            <a:endParaRPr lang="en-GB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26896" y="4200447"/>
            <a:ext cx="357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>
                <a:solidFill>
                  <a:schemeClr val="accent2"/>
                </a:solidFill>
              </a:rPr>
              <a:t>Patients wait in hospital</a:t>
            </a:r>
            <a:endParaRPr lang="en-GB" b="1" i="1" dirty="0">
              <a:solidFill>
                <a:schemeClr val="accent2"/>
              </a:solidFill>
            </a:endParaRPr>
          </a:p>
        </p:txBody>
      </p:sp>
      <p:pic>
        <p:nvPicPr>
          <p:cNvPr id="29" name="Picture 6" descr="Image result for clipart bed black whit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53" y="3036755"/>
            <a:ext cx="436730" cy="3859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Image result for clipart bed black whit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52" y="3047561"/>
            <a:ext cx="436730" cy="3859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Image result for clipart bed black whit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60" y="3553682"/>
            <a:ext cx="436730" cy="3859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Image result for clipart bed black whit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51" y="3553094"/>
            <a:ext cx="436730" cy="3859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mage result for clipart bed black whit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63" y="3036755"/>
            <a:ext cx="436730" cy="3859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Image result for clipart bed black whit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962" y="3047561"/>
            <a:ext cx="436730" cy="3859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Image result for clipart bed black whit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70" y="3553682"/>
            <a:ext cx="436730" cy="3859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mage result for clipart bed black whit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961" y="3553094"/>
            <a:ext cx="436730" cy="3859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3426359" y="3053090"/>
            <a:ext cx="252961" cy="2646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dirty="0"/>
          </a:p>
        </p:txBody>
      </p:sp>
      <p:sp>
        <p:nvSpPr>
          <p:cNvPr id="39" name="Oval 38"/>
          <p:cNvSpPr/>
          <p:nvPr/>
        </p:nvSpPr>
        <p:spPr>
          <a:xfrm>
            <a:off x="3426359" y="3537489"/>
            <a:ext cx="252961" cy="2646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dirty="0"/>
          </a:p>
        </p:txBody>
      </p:sp>
      <p:cxnSp>
        <p:nvCxnSpPr>
          <p:cNvPr id="54" name="Straight Arrow Connector 53"/>
          <p:cNvCxnSpPr>
            <a:stCxn id="24" idx="3"/>
          </p:cNvCxnSpPr>
          <p:nvPr/>
        </p:nvCxnSpPr>
        <p:spPr>
          <a:xfrm flipV="1">
            <a:off x="6170245" y="2768958"/>
            <a:ext cx="913135" cy="672156"/>
          </a:xfrm>
          <a:prstGeom prst="straightConnector1">
            <a:avLst/>
          </a:prstGeom>
          <a:ln w="31750">
            <a:solidFill>
              <a:srgbClr val="005EB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3"/>
          </p:cNvCxnSpPr>
          <p:nvPr/>
        </p:nvCxnSpPr>
        <p:spPr>
          <a:xfrm>
            <a:off x="6170245" y="3441114"/>
            <a:ext cx="913135" cy="572874"/>
          </a:xfrm>
          <a:prstGeom prst="straightConnector1">
            <a:avLst/>
          </a:prstGeom>
          <a:ln w="31750">
            <a:solidFill>
              <a:srgbClr val="005EB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737731" y="3049634"/>
            <a:ext cx="252961" cy="2646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dirty="0"/>
          </a:p>
        </p:txBody>
      </p:sp>
      <p:sp>
        <p:nvSpPr>
          <p:cNvPr id="61" name="Oval 60"/>
          <p:cNvSpPr/>
          <p:nvPr/>
        </p:nvSpPr>
        <p:spPr>
          <a:xfrm>
            <a:off x="5737731" y="3546912"/>
            <a:ext cx="252961" cy="2646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253728" y="2581071"/>
            <a:ext cx="152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5EB8"/>
                </a:solidFill>
              </a:rPr>
              <a:t>Rehabilitation</a:t>
            </a:r>
            <a:endParaRPr lang="en-GB" sz="1400" dirty="0">
              <a:solidFill>
                <a:srgbClr val="005EB8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53728" y="3886295"/>
            <a:ext cx="152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5EB8"/>
                </a:solidFill>
              </a:rPr>
              <a:t>Own home</a:t>
            </a:r>
            <a:endParaRPr lang="en-GB" sz="1400" dirty="0">
              <a:solidFill>
                <a:srgbClr val="005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Inputting via </a:t>
            </a:r>
            <a:r>
              <a:rPr lang="en-GB" b="1" dirty="0" err="1" smtClean="0">
                <a:solidFill>
                  <a:srgbClr val="005EB8"/>
                </a:solidFill>
              </a:rPr>
              <a:t>PathSimR</a:t>
            </a:r>
            <a:r>
              <a:rPr lang="en-GB" b="1" dirty="0" smtClean="0">
                <a:solidFill>
                  <a:srgbClr val="005EB8"/>
                </a:solidFill>
              </a:rPr>
              <a:t> wizard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08210" y="155961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5" y="1543949"/>
            <a:ext cx="7619460" cy="432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Oval 21"/>
          <p:cNvSpPr/>
          <p:nvPr/>
        </p:nvSpPr>
        <p:spPr>
          <a:xfrm>
            <a:off x="3102374" y="2418455"/>
            <a:ext cx="2355768" cy="416379"/>
          </a:xfrm>
          <a:prstGeom prst="ellipse">
            <a:avLst/>
          </a:prstGeom>
          <a:noFill/>
          <a:ln w="19050">
            <a:solidFill>
              <a:srgbClr val="E30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168875" y="5227957"/>
            <a:ext cx="4952901" cy="889907"/>
          </a:xfrm>
          <a:prstGeom prst="ellipse">
            <a:avLst/>
          </a:prstGeom>
          <a:noFill/>
          <a:ln w="19050">
            <a:solidFill>
              <a:srgbClr val="E30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752056" y="3080869"/>
            <a:ext cx="963386" cy="1216478"/>
          </a:xfrm>
          <a:prstGeom prst="ellipse">
            <a:avLst/>
          </a:prstGeom>
          <a:noFill/>
          <a:ln w="19050">
            <a:solidFill>
              <a:srgbClr val="E30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61454" y="2811929"/>
            <a:ext cx="6694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Length of stay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121776" y="3490218"/>
            <a:ext cx="91439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Transition rate and prescribed delay to exit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572165" y="5556452"/>
            <a:ext cx="83275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Arrival rate and capacity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28650" y="1660370"/>
            <a:ext cx="7022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Service point</a:t>
            </a:r>
            <a:endParaRPr lang="en-GB" sz="1200" dirty="0"/>
          </a:p>
        </p:txBody>
      </p:sp>
      <p:sp>
        <p:nvSpPr>
          <p:cNvPr id="31" name="Oval 30"/>
          <p:cNvSpPr/>
          <p:nvPr/>
        </p:nvSpPr>
        <p:spPr>
          <a:xfrm>
            <a:off x="3168875" y="1737804"/>
            <a:ext cx="318407" cy="2612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stCxn id="30" idx="3"/>
            <a:endCxn id="31" idx="2"/>
          </p:cNvCxnSpPr>
          <p:nvPr/>
        </p:nvCxnSpPr>
        <p:spPr>
          <a:xfrm flipV="1">
            <a:off x="1330926" y="1868433"/>
            <a:ext cx="1837949" cy="22770"/>
          </a:xfrm>
          <a:prstGeom prst="straightConnector1">
            <a:avLst/>
          </a:prstGeom>
          <a:ln w="19050">
            <a:solidFill>
              <a:srgbClr val="E3051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3"/>
            <a:endCxn id="22" idx="2"/>
          </p:cNvCxnSpPr>
          <p:nvPr/>
        </p:nvCxnSpPr>
        <p:spPr>
          <a:xfrm flipV="1">
            <a:off x="1330926" y="2626645"/>
            <a:ext cx="1771448" cy="416117"/>
          </a:xfrm>
          <a:prstGeom prst="straightConnector1">
            <a:avLst/>
          </a:prstGeom>
          <a:ln w="19050">
            <a:solidFill>
              <a:srgbClr val="E3051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26" idx="6"/>
          </p:cNvCxnSpPr>
          <p:nvPr/>
        </p:nvCxnSpPr>
        <p:spPr>
          <a:xfrm flipH="1" flipV="1">
            <a:off x="6715442" y="3689108"/>
            <a:ext cx="1406334" cy="308942"/>
          </a:xfrm>
          <a:prstGeom prst="straightConnector1">
            <a:avLst/>
          </a:prstGeom>
          <a:ln w="19050">
            <a:solidFill>
              <a:srgbClr val="E3051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3"/>
          </p:cNvCxnSpPr>
          <p:nvPr/>
        </p:nvCxnSpPr>
        <p:spPr>
          <a:xfrm flipV="1">
            <a:off x="2404921" y="5626784"/>
            <a:ext cx="763954" cy="252834"/>
          </a:xfrm>
          <a:prstGeom prst="straightConnector1">
            <a:avLst/>
          </a:prstGeom>
          <a:ln w="19050">
            <a:solidFill>
              <a:srgbClr val="E3051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Checking inputs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143"/>
          <a:stretch/>
        </p:blipFill>
        <p:spPr>
          <a:xfrm>
            <a:off x="628650" y="1499280"/>
            <a:ext cx="8133368" cy="432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Oval 4"/>
          <p:cNvSpPr/>
          <p:nvPr/>
        </p:nvSpPr>
        <p:spPr>
          <a:xfrm>
            <a:off x="699325" y="4515590"/>
            <a:ext cx="2484450" cy="3265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180063" y="1876198"/>
            <a:ext cx="1924845" cy="605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502100" y="2653392"/>
            <a:ext cx="1494063" cy="5306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906440" y="3536830"/>
            <a:ext cx="4743450" cy="10531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222983" y="4895276"/>
            <a:ext cx="2151290" cy="8793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134836" y="5594904"/>
            <a:ext cx="1126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Download and save inputs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7902" y="504497"/>
            <a:ext cx="105575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</a:t>
            </a:r>
            <a:r>
              <a:rPr lang="en-GB" sz="1200" dirty="0" smtClean="0"/>
              <a:t>nput errors (and where to find them)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9554" y="2653392"/>
            <a:ext cx="71845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Lengths of stay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42485" y="6203076"/>
            <a:ext cx="94145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Arrivals and capacity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72720" y="5654896"/>
            <a:ext cx="132261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Transition matrix and service parameters</a:t>
            </a:r>
            <a:endParaRPr lang="en-GB" sz="1200" dirty="0"/>
          </a:p>
        </p:txBody>
      </p:sp>
      <p:cxnSp>
        <p:nvCxnSpPr>
          <p:cNvPr id="17" name="Straight Arrow Connector 16"/>
          <p:cNvCxnSpPr>
            <a:stCxn id="11" idx="0"/>
            <a:endCxn id="5" idx="4"/>
          </p:cNvCxnSpPr>
          <p:nvPr/>
        </p:nvCxnSpPr>
        <p:spPr>
          <a:xfrm flipV="1">
            <a:off x="1698172" y="4842161"/>
            <a:ext cx="243378" cy="7527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8" idx="6"/>
          </p:cNvCxnSpPr>
          <p:nvPr/>
        </p:nvCxnSpPr>
        <p:spPr>
          <a:xfrm flipH="1">
            <a:off x="7996163" y="2884225"/>
            <a:ext cx="333391" cy="345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" idx="0"/>
          </p:cNvCxnSpPr>
          <p:nvPr/>
        </p:nvCxnSpPr>
        <p:spPr>
          <a:xfrm flipH="1">
            <a:off x="7142486" y="1150828"/>
            <a:ext cx="213293" cy="7253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  <a:endCxn id="9" idx="3"/>
          </p:cNvCxnSpPr>
          <p:nvPr/>
        </p:nvCxnSpPr>
        <p:spPr>
          <a:xfrm flipV="1">
            <a:off x="4034027" y="4435786"/>
            <a:ext cx="567075" cy="12191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0" idx="4"/>
          </p:cNvCxnSpPr>
          <p:nvPr/>
        </p:nvCxnSpPr>
        <p:spPr>
          <a:xfrm flipH="1" flipV="1">
            <a:off x="7298628" y="5774631"/>
            <a:ext cx="314583" cy="4284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Setting the scene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186951"/>
          </a:xfrm>
        </p:spPr>
        <p:txBody>
          <a:bodyPr>
            <a:normAutofit/>
          </a:bodyPr>
          <a:lstStyle/>
          <a:p>
            <a:r>
              <a:rPr lang="en-GB" sz="2000" dirty="0"/>
              <a:t>Knowing </a:t>
            </a:r>
            <a:r>
              <a:rPr lang="en-GB" sz="2000" b="1" dirty="0">
                <a:solidFill>
                  <a:srgbClr val="005EB8"/>
                </a:solidFill>
              </a:rPr>
              <a:t>how much capacity to commission </a:t>
            </a:r>
            <a:r>
              <a:rPr lang="en-GB" sz="2000" dirty="0"/>
              <a:t>is one of the most important questions facing healthcare </a:t>
            </a:r>
            <a:r>
              <a:rPr lang="en-GB" sz="2000" dirty="0" smtClean="0"/>
              <a:t>planners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Pitch </a:t>
            </a:r>
            <a:r>
              <a:rPr lang="en-GB" sz="2000" b="1" dirty="0">
                <a:solidFill>
                  <a:srgbClr val="005EB8"/>
                </a:solidFill>
              </a:rPr>
              <a:t>too high </a:t>
            </a:r>
            <a:r>
              <a:rPr lang="en-GB" sz="2000" dirty="0"/>
              <a:t>and waste valuable resources, </a:t>
            </a:r>
            <a:r>
              <a:rPr lang="en-GB" sz="2000" b="1" dirty="0">
                <a:solidFill>
                  <a:srgbClr val="005EB8"/>
                </a:solidFill>
              </a:rPr>
              <a:t>too low </a:t>
            </a:r>
            <a:r>
              <a:rPr lang="en-GB" sz="2000" dirty="0"/>
              <a:t>and risk discharge delays, poor patient outcomes and negative </a:t>
            </a:r>
            <a:r>
              <a:rPr lang="en-GB" sz="2000" dirty="0" smtClean="0"/>
              <a:t>experience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Given that much healthcare involves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multiple </a:t>
            </a:r>
            <a:r>
              <a:rPr lang="en-GB" sz="2000" dirty="0"/>
              <a:t>points of contact along a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b="1" dirty="0" smtClean="0">
                <a:solidFill>
                  <a:srgbClr val="005EB8"/>
                </a:solidFill>
              </a:rPr>
              <a:t>pathway</a:t>
            </a:r>
            <a:r>
              <a:rPr lang="en-GB" sz="2000" dirty="0"/>
              <a:t>, capacity planning can be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a </a:t>
            </a:r>
            <a:r>
              <a:rPr lang="en-GB" sz="2000" dirty="0"/>
              <a:t>complex </a:t>
            </a:r>
            <a:r>
              <a:rPr lang="en-GB" sz="2000" dirty="0" smtClean="0"/>
              <a:t>task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44" y="3700227"/>
            <a:ext cx="3860874" cy="28502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55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Setting up the simulation 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78526" y="184225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5" b="4711"/>
          <a:stretch/>
        </p:blipFill>
        <p:spPr>
          <a:xfrm>
            <a:off x="777207" y="1473520"/>
            <a:ext cx="7408994" cy="432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541219" y="4188576"/>
            <a:ext cx="2392135" cy="1175657"/>
          </a:xfrm>
          <a:prstGeom prst="ellipse">
            <a:avLst/>
          </a:prstGeom>
          <a:noFill/>
          <a:ln>
            <a:solidFill>
              <a:srgbClr val="E30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3063" y="1706633"/>
            <a:ext cx="1487170" cy="1004207"/>
          </a:xfrm>
          <a:prstGeom prst="ellipse">
            <a:avLst/>
          </a:prstGeom>
          <a:noFill/>
          <a:ln>
            <a:solidFill>
              <a:srgbClr val="E30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445486" y="5536565"/>
            <a:ext cx="783772" cy="242345"/>
          </a:xfrm>
          <a:prstGeom prst="ellipse">
            <a:avLst/>
          </a:prstGeom>
          <a:noFill/>
          <a:ln>
            <a:solidFill>
              <a:srgbClr val="E30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642411" y="1592333"/>
            <a:ext cx="2939143" cy="1583872"/>
          </a:xfrm>
          <a:prstGeom prst="ellipse">
            <a:avLst/>
          </a:prstGeom>
          <a:noFill/>
          <a:ln>
            <a:solidFill>
              <a:srgbClr val="E30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626637" y="4471123"/>
            <a:ext cx="17101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Choose warm up, run time, and replications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462921" y="4003909"/>
            <a:ext cx="148404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Check simulation run settings and network specification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430820" y="5961950"/>
            <a:ext cx="9284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/>
              <a:t>Press “Go”</a:t>
            </a:r>
            <a:endParaRPr lang="en-GB" sz="1200" dirty="0"/>
          </a:p>
        </p:txBody>
      </p:sp>
      <p:cxnSp>
        <p:nvCxnSpPr>
          <p:cNvPr id="30" name="Straight Arrow Connector 29"/>
          <p:cNvCxnSpPr>
            <a:stCxn id="27" idx="1"/>
            <a:endCxn id="21" idx="6"/>
          </p:cNvCxnSpPr>
          <p:nvPr/>
        </p:nvCxnSpPr>
        <p:spPr>
          <a:xfrm flipH="1">
            <a:off x="2933354" y="4701956"/>
            <a:ext cx="693283" cy="74449"/>
          </a:xfrm>
          <a:prstGeom prst="straightConnector1">
            <a:avLst/>
          </a:prstGeom>
          <a:ln w="19050">
            <a:solidFill>
              <a:srgbClr val="E3051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1"/>
            <a:endCxn id="25" idx="5"/>
          </p:cNvCxnSpPr>
          <p:nvPr/>
        </p:nvCxnSpPr>
        <p:spPr>
          <a:xfrm flipH="1" flipV="1">
            <a:off x="2114477" y="5743419"/>
            <a:ext cx="1316343" cy="357031"/>
          </a:xfrm>
          <a:prstGeom prst="straightConnector1">
            <a:avLst/>
          </a:prstGeom>
          <a:ln w="12700">
            <a:solidFill>
              <a:srgbClr val="E3051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23" idx="5"/>
          </p:cNvCxnSpPr>
          <p:nvPr/>
        </p:nvCxnSpPr>
        <p:spPr>
          <a:xfrm flipH="1" flipV="1">
            <a:off x="4322442" y="2563777"/>
            <a:ext cx="2140479" cy="1855631"/>
          </a:xfrm>
          <a:prstGeom prst="straightConnector1">
            <a:avLst/>
          </a:prstGeom>
          <a:ln w="19050">
            <a:solidFill>
              <a:srgbClr val="E3051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  <a:endCxn id="26" idx="4"/>
          </p:cNvCxnSpPr>
          <p:nvPr/>
        </p:nvCxnSpPr>
        <p:spPr>
          <a:xfrm flipH="1" flipV="1">
            <a:off x="7111983" y="3176205"/>
            <a:ext cx="92961" cy="827704"/>
          </a:xfrm>
          <a:prstGeom prst="straightConnector1">
            <a:avLst/>
          </a:prstGeom>
          <a:ln w="19050">
            <a:solidFill>
              <a:srgbClr val="E3051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Inspecting the results</a:t>
            </a:r>
            <a:endParaRPr lang="en-GB" b="1" dirty="0">
              <a:solidFill>
                <a:srgbClr val="005EB8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3"/>
          <a:stretch/>
        </p:blipFill>
        <p:spPr>
          <a:xfrm>
            <a:off x="628650" y="1525903"/>
            <a:ext cx="7900580" cy="432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Oval 10"/>
          <p:cNvSpPr/>
          <p:nvPr/>
        </p:nvSpPr>
        <p:spPr>
          <a:xfrm>
            <a:off x="236765" y="1691344"/>
            <a:ext cx="1371599" cy="1820636"/>
          </a:xfrm>
          <a:prstGeom prst="ellipse">
            <a:avLst/>
          </a:prstGeom>
          <a:noFill/>
          <a:ln>
            <a:solidFill>
              <a:srgbClr val="E30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48145" y="4246765"/>
            <a:ext cx="162469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Choice of outputs (node, patient, plots, tables, occupancy, queue, etc.)</a:t>
            </a:r>
            <a:endParaRPr lang="en-GB" sz="1200" dirty="0"/>
          </a:p>
        </p:txBody>
      </p:sp>
      <p:cxnSp>
        <p:nvCxnSpPr>
          <p:cNvPr id="13" name="Straight Arrow Connector 12"/>
          <p:cNvCxnSpPr>
            <a:stCxn id="12" idx="0"/>
            <a:endCxn id="11" idx="4"/>
          </p:cNvCxnSpPr>
          <p:nvPr/>
        </p:nvCxnSpPr>
        <p:spPr>
          <a:xfrm flipH="1" flipV="1">
            <a:off x="922565" y="3511980"/>
            <a:ext cx="37927" cy="734785"/>
          </a:xfrm>
          <a:prstGeom prst="straightConnector1">
            <a:avLst/>
          </a:prstGeom>
          <a:ln w="19050">
            <a:solidFill>
              <a:srgbClr val="E3051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Automated output reporting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59" y="1779816"/>
            <a:ext cx="2518762" cy="3254194"/>
          </a:xfrm>
          <a:prstGeom prst="rect">
            <a:avLst/>
          </a:prstGeom>
          <a:scene3d>
            <a:camera prst="orthographicFront">
              <a:rot lat="0" lon="0" rev="1980000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2" y="2073186"/>
            <a:ext cx="2507330" cy="3246573"/>
          </a:xfrm>
          <a:prstGeom prst="rect">
            <a:avLst/>
          </a:prstGeom>
          <a:scene3d>
            <a:camera prst="orthographicFront">
              <a:rot lat="0" lon="0" rev="2100000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89" y="2392136"/>
            <a:ext cx="2522572" cy="3254194"/>
          </a:xfrm>
          <a:prstGeom prst="rect">
            <a:avLst/>
          </a:prstGeom>
          <a:scene3d>
            <a:camera prst="orthographicFront">
              <a:rot lat="0" lon="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63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Modelling insights (1)</a:t>
            </a:r>
            <a:endParaRPr lang="en-GB" b="1" dirty="0">
              <a:solidFill>
                <a:srgbClr val="005EB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5" y="1640812"/>
            <a:ext cx="4150382" cy="4150382"/>
          </a:xfrm>
          <a:prstGeom prst="rect">
            <a:avLst/>
          </a:prstGeom>
          <a:ln>
            <a:solidFill>
              <a:srgbClr val="005EB8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021363" y="1966813"/>
            <a:ext cx="5835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Bad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9521" y="5018165"/>
            <a:ext cx="70718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6"/>
                </a:solidFill>
              </a:rPr>
              <a:t>Good</a:t>
            </a:r>
            <a:endParaRPr lang="en-GB" sz="1600" b="1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49381" y="3390368"/>
            <a:ext cx="2255334" cy="584775"/>
          </a:xfrm>
          <a:prstGeom prst="rect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Probability of arrival finding HASU full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940527" y="5652969"/>
            <a:ext cx="1267655" cy="338554"/>
          </a:xfrm>
          <a:prstGeom prst="rect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ASU beds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3947" y="4369537"/>
            <a:ext cx="14838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FF0000"/>
                </a:solidFill>
              </a:rPr>
              <a:t>30 HASU beds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3946" y="4692490"/>
            <a:ext cx="14838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31 HASU beds</a:t>
            </a:r>
            <a:endParaRPr lang="en-GB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3945" y="5029322"/>
            <a:ext cx="14838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5EB8"/>
                </a:solidFill>
              </a:rPr>
              <a:t>32 HASU beds</a:t>
            </a:r>
            <a:endParaRPr lang="en-GB" sz="1400" dirty="0">
              <a:solidFill>
                <a:srgbClr val="005EB8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50028" y="4433932"/>
            <a:ext cx="25758" cy="1052468"/>
          </a:xfrm>
          <a:prstGeom prst="straightConnector1">
            <a:avLst/>
          </a:prstGeom>
          <a:ln w="28575">
            <a:solidFill>
              <a:srgbClr val="005EB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5307" y="4431784"/>
            <a:ext cx="25758" cy="1052468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06344" y="4429636"/>
            <a:ext cx="25758" cy="10524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25578" y="4433932"/>
            <a:ext cx="36883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2578406"/>
            <a:ext cx="4297680" cy="738664"/>
          </a:xfrm>
          <a:prstGeom prst="rect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 smtClean="0"/>
              <a:t>Diminishing returns with more ASU beds</a:t>
            </a:r>
          </a:p>
          <a:p>
            <a:endParaRPr lang="en-GB" sz="600" i="1" dirty="0" smtClean="0"/>
          </a:p>
          <a:p>
            <a:r>
              <a:rPr lang="en-GB" i="1" dirty="0" smtClean="0"/>
              <a:t>Ultimate performance limited by HASU beds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29331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Modelling insights (2)</a:t>
            </a:r>
            <a:endParaRPr lang="en-GB" b="1" dirty="0">
              <a:solidFill>
                <a:srgbClr val="005EB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17" y="1640811"/>
            <a:ext cx="4151799" cy="4151799"/>
          </a:xfrm>
          <a:prstGeom prst="rect">
            <a:avLst/>
          </a:prstGeom>
          <a:ln>
            <a:solidFill>
              <a:srgbClr val="005EB8"/>
            </a:solidFill>
          </a:ln>
        </p:spPr>
      </p:pic>
      <p:sp>
        <p:nvSpPr>
          <p:cNvPr id="14" name="Freeform 13"/>
          <p:cNvSpPr/>
          <p:nvPr/>
        </p:nvSpPr>
        <p:spPr>
          <a:xfrm>
            <a:off x="3043022" y="1837113"/>
            <a:ext cx="3374967" cy="3399905"/>
          </a:xfrm>
          <a:custGeom>
            <a:avLst/>
            <a:gdLst>
              <a:gd name="connsiteX0" fmla="*/ 0 w 3374967"/>
              <a:gd name="connsiteY0" fmla="*/ 0 h 3399905"/>
              <a:gd name="connsiteX1" fmla="*/ 249382 w 3374967"/>
              <a:gd name="connsiteY1" fmla="*/ 1188720 h 3399905"/>
              <a:gd name="connsiteX2" fmla="*/ 598516 w 3374967"/>
              <a:gd name="connsiteY2" fmla="*/ 2352502 h 3399905"/>
              <a:gd name="connsiteX3" fmla="*/ 1354974 w 3374967"/>
              <a:gd name="connsiteY3" fmla="*/ 3009207 h 3399905"/>
              <a:gd name="connsiteX4" fmla="*/ 2277687 w 3374967"/>
              <a:gd name="connsiteY4" fmla="*/ 3275214 h 3399905"/>
              <a:gd name="connsiteX5" fmla="*/ 3374967 w 3374967"/>
              <a:gd name="connsiteY5" fmla="*/ 3399905 h 339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4967" h="3399905">
                <a:moveTo>
                  <a:pt x="0" y="0"/>
                </a:moveTo>
                <a:cubicBezTo>
                  <a:pt x="74814" y="398318"/>
                  <a:pt x="149629" y="796636"/>
                  <a:pt x="249382" y="1188720"/>
                </a:cubicBezTo>
                <a:cubicBezTo>
                  <a:pt x="349135" y="1580804"/>
                  <a:pt x="414251" y="2049087"/>
                  <a:pt x="598516" y="2352502"/>
                </a:cubicBezTo>
                <a:cubicBezTo>
                  <a:pt x="782781" y="2655917"/>
                  <a:pt x="1075112" y="2855422"/>
                  <a:pt x="1354974" y="3009207"/>
                </a:cubicBezTo>
                <a:cubicBezTo>
                  <a:pt x="1634836" y="3162992"/>
                  <a:pt x="1941022" y="3210098"/>
                  <a:pt x="2277687" y="3275214"/>
                </a:cubicBezTo>
                <a:cubicBezTo>
                  <a:pt x="2614353" y="3340330"/>
                  <a:pt x="3146367" y="3383280"/>
                  <a:pt x="3374967" y="339990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189626" y="1640811"/>
            <a:ext cx="231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Pareto front</a:t>
            </a:r>
            <a:endParaRPr lang="en-GB" sz="24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15908" y="6207619"/>
            <a:ext cx="221516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24805" y="2475628"/>
            <a:ext cx="0" cy="24007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0790" y="6272168"/>
            <a:ext cx="3090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Workforce, beds, blockages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19432" y="3542381"/>
            <a:ext cx="24720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Possibility of divert/outlie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213776" y="3390368"/>
            <a:ext cx="2255334" cy="584775"/>
          </a:xfrm>
          <a:prstGeom prst="rect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% probability of arrival finding HASU full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644723" y="5627211"/>
            <a:ext cx="1692250" cy="338554"/>
          </a:xfrm>
          <a:prstGeom prst="rect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Total cost (£000s)</a:t>
            </a:r>
            <a:endParaRPr lang="en-GB" sz="1400" dirty="0"/>
          </a:p>
        </p:txBody>
      </p:sp>
      <p:sp>
        <p:nvSpPr>
          <p:cNvPr id="3" name="Oval 2"/>
          <p:cNvSpPr/>
          <p:nvPr/>
        </p:nvSpPr>
        <p:spPr>
          <a:xfrm>
            <a:off x="4590274" y="2949262"/>
            <a:ext cx="496881" cy="37348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 flipV="1">
            <a:off x="3387144" y="3136005"/>
            <a:ext cx="1203130" cy="1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4"/>
          </p:cNvCxnSpPr>
          <p:nvPr/>
        </p:nvCxnSpPr>
        <p:spPr>
          <a:xfrm flipH="1">
            <a:off x="4838714" y="3322749"/>
            <a:ext cx="1" cy="1624939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87155" y="3488887"/>
            <a:ext cx="155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7030A0"/>
                </a:solidFill>
              </a:rPr>
              <a:t>Better performance</a:t>
            </a:r>
            <a:endParaRPr lang="en-GB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0327" y="2555088"/>
            <a:ext cx="155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7030A0"/>
                </a:solidFill>
              </a:rPr>
              <a:t>Less cost</a:t>
            </a:r>
            <a:endParaRPr lang="en-GB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0" grpId="0"/>
      <p:bldP spid="17" grpId="0" animBg="1"/>
      <p:bldP spid="3" grpId="0" animBg="1"/>
      <p:bldP spid="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2" y="590203"/>
            <a:ext cx="3777662" cy="5377154"/>
          </a:xfrm>
          <a:prstGeom prst="rect">
            <a:avLst/>
          </a:prstGeom>
          <a:ln>
            <a:solidFill>
              <a:srgbClr val="005EB8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938" y="1508865"/>
            <a:ext cx="5037514" cy="4973882"/>
          </a:xfrm>
          <a:prstGeom prst="rect">
            <a:avLst/>
          </a:prstGeom>
          <a:ln>
            <a:solidFill>
              <a:srgbClr val="005EB8"/>
            </a:solidFill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21133" y="355420"/>
            <a:ext cx="3657601" cy="665019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5EB8"/>
                </a:solidFill>
              </a:rPr>
              <a:t>Further reading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9281" y="129881"/>
            <a:ext cx="3424664" cy="577081"/>
          </a:xfrm>
          <a:prstGeom prst="rect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050" b="1" dirty="0">
                <a:solidFill>
                  <a:srgbClr val="005EB8"/>
                </a:solidFill>
              </a:rPr>
              <a:t>Wood, R. M., &amp; Murch, B. J. (2019). Modelling capacity along a patient pathway with delays to transfer and discharge. Journal of the Operational Research </a:t>
            </a:r>
            <a:r>
              <a:rPr lang="en-GB" sz="1050" b="1" dirty="0" smtClean="0">
                <a:solidFill>
                  <a:srgbClr val="005EB8"/>
                </a:solidFill>
              </a:rPr>
              <a:t>Society.</a:t>
            </a:r>
            <a:endParaRPr lang="en-GB" sz="1050" dirty="0">
              <a:solidFill>
                <a:srgbClr val="005EB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24640" y="6267303"/>
            <a:ext cx="3990109" cy="430887"/>
          </a:xfrm>
          <a:prstGeom prst="rect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050" b="1" i="1" u="sng" dirty="0">
                <a:solidFill>
                  <a:srgbClr val="005EB8"/>
                </a:solidFill>
              </a:rPr>
              <a:t>https://www.health.org.uk/improvement-projects/developing-a-versatile-tool-for-modelling-pathway-capacity-in-nhs-organisations </a:t>
            </a:r>
            <a:endParaRPr lang="en-GB" sz="1050" dirty="0">
              <a:solidFill>
                <a:srgbClr val="005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26294" y="4458149"/>
            <a:ext cx="186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5EB8"/>
                </a:solidFill>
              </a:rPr>
              <a:t>@</a:t>
            </a:r>
            <a:r>
              <a:rPr lang="en-GB" dirty="0" err="1">
                <a:solidFill>
                  <a:srgbClr val="005EB8"/>
                </a:solidFill>
              </a:rPr>
              <a:t>BNSSGAnalytics</a:t>
            </a:r>
            <a:endParaRPr lang="en-GB" dirty="0">
              <a:solidFill>
                <a:srgbClr val="005EB8"/>
              </a:solidFill>
            </a:endParaRPr>
          </a:p>
        </p:txBody>
      </p:sp>
      <p:pic>
        <p:nvPicPr>
          <p:cNvPr id="7" name="Picture 6" descr="Image result for grey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7" y="4588929"/>
            <a:ext cx="587577" cy="5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38526" y="4473080"/>
            <a:ext cx="272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005EB8"/>
                </a:solidFill>
              </a:rPr>
              <a:t>richard.wood16@nhs.net</a:t>
            </a:r>
          </a:p>
          <a:p>
            <a:pPr algn="r"/>
            <a:r>
              <a:rPr lang="en-GB" dirty="0" smtClean="0">
                <a:solidFill>
                  <a:srgbClr val="005EB8"/>
                </a:solidFill>
              </a:rPr>
              <a:t>ben.murch@nhs.net</a:t>
            </a:r>
          </a:p>
          <a:p>
            <a:pPr algn="r"/>
            <a:r>
              <a:rPr lang="en-GB" dirty="0" smtClean="0">
                <a:solidFill>
                  <a:srgbClr val="005EB8"/>
                </a:solidFill>
              </a:rPr>
              <a:t>cv280@bath.ac.uk</a:t>
            </a:r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6294" y="4868241"/>
            <a:ext cx="166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5EB8"/>
                </a:solidFill>
              </a:rPr>
              <a:t>@</a:t>
            </a:r>
            <a:r>
              <a:rPr lang="en-GB" dirty="0" err="1">
                <a:solidFill>
                  <a:srgbClr val="005EB8"/>
                </a:solidFill>
              </a:rPr>
              <a:t>ProfChristosV</a:t>
            </a:r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076" y="2419002"/>
            <a:ext cx="816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i="1" dirty="0" smtClean="0">
                <a:solidFill>
                  <a:srgbClr val="FF0000"/>
                </a:solidFill>
              </a:rPr>
              <a:t>github.com/</a:t>
            </a:r>
            <a:r>
              <a:rPr lang="en-GB" sz="4400" i="1" dirty="0" err="1" smtClean="0">
                <a:solidFill>
                  <a:srgbClr val="FF0000"/>
                </a:solidFill>
              </a:rPr>
              <a:t>nhs</a:t>
            </a:r>
            <a:r>
              <a:rPr lang="en-GB" sz="4400" i="1" dirty="0" smtClean="0">
                <a:solidFill>
                  <a:srgbClr val="FF0000"/>
                </a:solidFill>
              </a:rPr>
              <a:t>-</a:t>
            </a:r>
            <a:r>
              <a:rPr lang="en-GB" sz="4400" i="1" dirty="0" err="1" smtClean="0">
                <a:solidFill>
                  <a:srgbClr val="FF0000"/>
                </a:solidFill>
              </a:rPr>
              <a:t>bnssg</a:t>
            </a:r>
            <a:r>
              <a:rPr lang="en-GB" sz="4400" i="1" dirty="0" smtClean="0">
                <a:solidFill>
                  <a:srgbClr val="FF0000"/>
                </a:solidFill>
              </a:rPr>
              <a:t>-analytics</a:t>
            </a:r>
            <a:endParaRPr lang="en-GB" sz="4400" i="1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10" y="5988714"/>
            <a:ext cx="1546224" cy="716886"/>
          </a:xfrm>
          <a:prstGeom prst="rect">
            <a:avLst/>
          </a:prstGeom>
        </p:spPr>
      </p:pic>
      <p:pic>
        <p:nvPicPr>
          <p:cNvPr id="13" name="Picture 2" descr="Image result for health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39" y="5870180"/>
            <a:ext cx="2268340" cy="71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12542" y="932517"/>
            <a:ext cx="7284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rgbClr val="005EB8"/>
                </a:solidFill>
              </a:rPr>
              <a:t>now available at:</a:t>
            </a:r>
            <a:endParaRPr lang="en-GB" sz="4000" dirty="0">
              <a:solidFill>
                <a:srgbClr val="005EB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390" y="1433298"/>
            <a:ext cx="341626" cy="27094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74828" y="1143646"/>
            <a:ext cx="11107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ckwell" panose="02060603020205020403" pitchFamily="18" charset="0"/>
              </a:rPr>
              <a:t>PathSimR</a:t>
            </a:r>
            <a:endParaRPr lang="en-GB" sz="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ckwell" panose="02060603020205020403" pitchFamily="18" charset="0"/>
            </a:endParaRPr>
          </a:p>
        </p:txBody>
      </p:sp>
      <p:sp>
        <p:nvSpPr>
          <p:cNvPr id="16" name="Hexagon 15"/>
          <p:cNvSpPr/>
          <p:nvPr/>
        </p:nvSpPr>
        <p:spPr>
          <a:xfrm rot="5400000">
            <a:off x="1637956" y="824375"/>
            <a:ext cx="995376" cy="1040551"/>
          </a:xfrm>
          <a:prstGeom prst="hexagon">
            <a:avLst/>
          </a:prstGeom>
          <a:noFill/>
          <a:ln w="38100"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2" descr="Image result for nh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69" y="942642"/>
            <a:ext cx="304150" cy="20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4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Outline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Current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Vision and 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Modelling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The simulation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The user interface (case study)</a:t>
            </a:r>
          </a:p>
        </p:txBody>
      </p:sp>
    </p:spTree>
    <p:extLst>
      <p:ext uri="{BB962C8B-B14F-4D97-AF65-F5344CB8AC3E}">
        <p14:creationId xmlns:p14="http://schemas.microsoft.com/office/powerpoint/2010/main" val="21757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Planning in silos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 common criticism of the NHS is its thinking and planning </a:t>
            </a:r>
            <a:r>
              <a:rPr lang="en-GB" sz="2000" b="1" dirty="0" smtClean="0">
                <a:solidFill>
                  <a:srgbClr val="005EB8"/>
                </a:solidFill>
              </a:rPr>
              <a:t>“in silos”</a:t>
            </a:r>
          </a:p>
          <a:p>
            <a:endParaRPr lang="en-GB" sz="2000" dirty="0"/>
          </a:p>
          <a:p>
            <a:r>
              <a:rPr lang="en-GB" sz="2000" dirty="0" smtClean="0"/>
              <a:t>For </a:t>
            </a:r>
            <a:r>
              <a:rPr lang="en-GB" sz="2000" b="1" dirty="0" smtClean="0">
                <a:solidFill>
                  <a:srgbClr val="005EB8"/>
                </a:solidFill>
              </a:rPr>
              <a:t>capacity planning</a:t>
            </a:r>
            <a:r>
              <a:rPr lang="en-GB" sz="2000" dirty="0" smtClean="0"/>
              <a:t>, it is no doubt easier to model individual units or services at a time</a:t>
            </a:r>
          </a:p>
          <a:p>
            <a:endParaRPr lang="en-GB" sz="2000" dirty="0" smtClean="0"/>
          </a:p>
          <a:p>
            <a:r>
              <a:rPr lang="en-GB" sz="2000" dirty="0" smtClean="0"/>
              <a:t>But most care takes place as part of </a:t>
            </a:r>
            <a:r>
              <a:rPr lang="en-GB" sz="2000" b="1" dirty="0" smtClean="0">
                <a:solidFill>
                  <a:srgbClr val="005EB8"/>
                </a:solidFill>
              </a:rPr>
              <a:t>patient pathways</a:t>
            </a:r>
            <a:r>
              <a:rPr lang="en-GB" sz="2000" dirty="0" smtClean="0"/>
              <a:t>, which cut across many points of delivery (GP, OP, IP, CS)</a:t>
            </a: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466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Pathway averages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Averages-based methods remain commonplace</a:t>
            </a:r>
          </a:p>
          <a:p>
            <a:endParaRPr lang="en-GB" sz="2000" dirty="0"/>
          </a:p>
          <a:p>
            <a:r>
              <a:rPr lang="en-GB" sz="2000" dirty="0" smtClean="0"/>
              <a:t>These will always</a:t>
            </a:r>
            <a:r>
              <a:rPr lang="en-GB" sz="2000" b="1" dirty="0" smtClean="0">
                <a:solidFill>
                  <a:srgbClr val="005EB8"/>
                </a:solidFill>
              </a:rPr>
              <a:t> under-estimate </a:t>
            </a:r>
            <a:r>
              <a:rPr lang="en-GB" sz="2000" dirty="0" smtClean="0"/>
              <a:t>capacity requirements, by up to 40%</a:t>
            </a:r>
          </a:p>
          <a:p>
            <a:endParaRPr lang="en-GB" sz="2000" b="1" dirty="0"/>
          </a:p>
          <a:p>
            <a:endParaRPr lang="en-GB" sz="2000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29" y="3238560"/>
            <a:ext cx="4416815" cy="3312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5" name="TextBox 44"/>
          <p:cNvSpPr txBox="1"/>
          <p:nvPr/>
        </p:nvSpPr>
        <p:spPr>
          <a:xfrm>
            <a:off x="4294692" y="3325089"/>
            <a:ext cx="396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Unsustainable – the effect of </a:t>
            </a:r>
            <a:br>
              <a:rPr lang="en-GB" sz="2000" dirty="0" smtClean="0"/>
            </a:br>
            <a:r>
              <a:rPr lang="en-GB" sz="2000" dirty="0" smtClean="0"/>
              <a:t>planning by averages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190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Outline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Current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Vision and </a:t>
            </a:r>
            <a:r>
              <a:rPr lang="en-GB" sz="2000" dirty="0">
                <a:solidFill>
                  <a:srgbClr val="FF0000"/>
                </a:solidFill>
              </a:rPr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Modelling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The simulation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The user interface (case study)</a:t>
            </a:r>
          </a:p>
        </p:txBody>
      </p:sp>
    </p:spTree>
    <p:extLst>
      <p:ext uri="{BB962C8B-B14F-4D97-AF65-F5344CB8AC3E}">
        <p14:creationId xmlns:p14="http://schemas.microsoft.com/office/powerpoint/2010/main" val="35461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78087" y="1172700"/>
            <a:ext cx="2975957" cy="39479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 smtClean="0">
              <a:solidFill>
                <a:srgbClr val="005EB8"/>
              </a:solidFill>
            </a:endParaRPr>
          </a:p>
          <a:p>
            <a:r>
              <a:rPr lang="en-GB" sz="2800" b="1" dirty="0" smtClean="0">
                <a:solidFill>
                  <a:srgbClr val="005EB8"/>
                </a:solidFill>
              </a:rPr>
              <a:t>The objective</a:t>
            </a:r>
            <a:endParaRPr lang="en-GB" sz="2800" b="1" dirty="0">
              <a:solidFill>
                <a:srgbClr val="005EB8"/>
              </a:solidFill>
            </a:endParaRPr>
          </a:p>
          <a:p>
            <a:endParaRPr lang="en-GB" dirty="0" smtClean="0">
              <a:solidFill>
                <a:srgbClr val="005EB8"/>
              </a:solidFill>
            </a:endParaRPr>
          </a:p>
          <a:p>
            <a:r>
              <a:rPr lang="en-GB" dirty="0" smtClean="0">
                <a:solidFill>
                  <a:srgbClr val="005EB8"/>
                </a:solidFill>
              </a:rPr>
              <a:t>To </a:t>
            </a:r>
            <a:r>
              <a:rPr lang="en-GB" dirty="0">
                <a:solidFill>
                  <a:srgbClr val="005EB8"/>
                </a:solidFill>
              </a:rPr>
              <a:t>develop an engaging user tool that can be used to support decisions on capacity requirements along a flexible range of pathways containing both </a:t>
            </a:r>
            <a:r>
              <a:rPr lang="en-GB" b="1" dirty="0">
                <a:solidFill>
                  <a:srgbClr val="005EB8"/>
                </a:solidFill>
              </a:rPr>
              <a:t>outpatient clinics </a:t>
            </a:r>
            <a:r>
              <a:rPr lang="en-GB" dirty="0">
                <a:solidFill>
                  <a:srgbClr val="005EB8"/>
                </a:solidFill>
              </a:rPr>
              <a:t>and </a:t>
            </a:r>
            <a:r>
              <a:rPr lang="en-GB" b="1" dirty="0">
                <a:solidFill>
                  <a:srgbClr val="005EB8"/>
                </a:solidFill>
              </a:rPr>
              <a:t>bedded units</a:t>
            </a:r>
          </a:p>
          <a:p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207" y="1172701"/>
            <a:ext cx="2975957" cy="394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 smtClean="0"/>
          </a:p>
          <a:p>
            <a:r>
              <a:rPr lang="en-GB" sz="2800" b="1" dirty="0" smtClean="0"/>
              <a:t>The vision</a:t>
            </a:r>
            <a:endParaRPr lang="en-GB" sz="2800" b="1" dirty="0"/>
          </a:p>
          <a:p>
            <a:endParaRPr lang="en-GB" dirty="0" smtClean="0"/>
          </a:p>
          <a:p>
            <a:r>
              <a:rPr lang="en-GB" dirty="0" smtClean="0"/>
              <a:t>Sustainable </a:t>
            </a:r>
            <a:r>
              <a:rPr lang="en-GB" dirty="0"/>
              <a:t>patient pathways promoted through a good understanding of impacts on costs, resources and waiting times</a:t>
            </a:r>
          </a:p>
          <a:p>
            <a:pPr algn="ctr"/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3956858" y="2427921"/>
            <a:ext cx="1230283" cy="1286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Utility</a:t>
            </a:r>
            <a:endParaRPr lang="en-GB" b="1" dirty="0">
              <a:solidFill>
                <a:srgbClr val="005EB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65" y="2372604"/>
            <a:ext cx="3453758" cy="25496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loud 7"/>
          <p:cNvSpPr/>
          <p:nvPr/>
        </p:nvSpPr>
        <p:spPr>
          <a:xfrm>
            <a:off x="6406490" y="1027907"/>
            <a:ext cx="2407712" cy="1177928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400" dirty="0" smtClean="0">
                <a:solidFill>
                  <a:srgbClr val="005EB8"/>
                </a:solidFill>
                <a:latin typeface="Univers LT Std 65 Bold"/>
                <a:cs typeface="Univers LT Std 65 Bold"/>
              </a:rPr>
              <a:t>How many beds are needed such that average ward occupancy is 85%?</a:t>
            </a:r>
            <a:endParaRPr lang="en-GB" sz="1400" dirty="0">
              <a:solidFill>
                <a:srgbClr val="005EB8"/>
              </a:solidFill>
              <a:latin typeface="Univers LT Std 65 Bold"/>
              <a:cs typeface="Univers LT Std 65 Bold"/>
            </a:endParaRPr>
          </a:p>
        </p:txBody>
      </p:sp>
      <p:sp>
        <p:nvSpPr>
          <p:cNvPr id="9" name="Cloud 8"/>
          <p:cNvSpPr/>
          <p:nvPr/>
        </p:nvSpPr>
        <p:spPr>
          <a:xfrm>
            <a:off x="142253" y="4107403"/>
            <a:ext cx="2191116" cy="1518940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400" dirty="0" smtClean="0">
                <a:solidFill>
                  <a:srgbClr val="005EB8"/>
                </a:solidFill>
                <a:latin typeface="Univers LT Std 65 Bold"/>
                <a:cs typeface="Univers LT Std 65 Bold"/>
              </a:rPr>
              <a:t>What would happen to waiting times if demand increases (but capacity doesn’t)?</a:t>
            </a:r>
            <a:endParaRPr lang="en-GB" sz="1400" dirty="0">
              <a:solidFill>
                <a:srgbClr val="005EB8"/>
              </a:solidFill>
              <a:latin typeface="Univers LT Std 65 Bold"/>
              <a:cs typeface="Univers LT Std 65 Bold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230896" y="1690689"/>
            <a:ext cx="2191116" cy="1518940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400" dirty="0" smtClean="0">
                <a:solidFill>
                  <a:srgbClr val="005EB8"/>
                </a:solidFill>
                <a:latin typeface="Univers LT Std 65 Bold"/>
                <a:cs typeface="Univers LT Std 65 Bold"/>
              </a:rPr>
              <a:t>How many OP clinics are needed to ensure 92% are seen within 18wks?</a:t>
            </a:r>
            <a:endParaRPr lang="en-GB" sz="1400" dirty="0">
              <a:solidFill>
                <a:srgbClr val="005EB8"/>
              </a:solidFill>
              <a:latin typeface="Univers LT Std 65 Bold"/>
              <a:cs typeface="Univers LT Std 65 Bold"/>
            </a:endParaRPr>
          </a:p>
        </p:txBody>
      </p:sp>
      <p:sp>
        <p:nvSpPr>
          <p:cNvPr id="11" name="Cloud 10"/>
          <p:cNvSpPr/>
          <p:nvPr/>
        </p:nvSpPr>
        <p:spPr>
          <a:xfrm>
            <a:off x="6374207" y="4678606"/>
            <a:ext cx="2439995" cy="1684775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400" dirty="0" smtClean="0">
                <a:solidFill>
                  <a:srgbClr val="005EB8"/>
                </a:solidFill>
                <a:latin typeface="Univers LT Std 65 Bold"/>
                <a:cs typeface="Univers LT Std 65 Bold"/>
              </a:rPr>
              <a:t>What would be the optimal allocation of capacity along a pathway to ensure lowest cost ceteris paribus?</a:t>
            </a:r>
            <a:endParaRPr lang="en-GB" sz="1400" dirty="0">
              <a:solidFill>
                <a:srgbClr val="005EB8"/>
              </a:solidFill>
              <a:latin typeface="Univers LT Std 65 Bold"/>
              <a:cs typeface="Univers LT Std 65 Bold"/>
            </a:endParaRPr>
          </a:p>
        </p:txBody>
      </p:sp>
      <p:sp>
        <p:nvSpPr>
          <p:cNvPr id="12" name="Cloud 11"/>
          <p:cNvSpPr/>
          <p:nvPr/>
        </p:nvSpPr>
        <p:spPr>
          <a:xfrm>
            <a:off x="7281040" y="2987119"/>
            <a:ext cx="1713331" cy="928202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400" dirty="0" smtClean="0">
                <a:solidFill>
                  <a:srgbClr val="005EB8"/>
                </a:solidFill>
                <a:latin typeface="Univers LT Std 65 Bold"/>
                <a:cs typeface="Univers LT Std 65 Bold"/>
              </a:rPr>
              <a:t>What is the optimal level of blocking?</a:t>
            </a:r>
            <a:endParaRPr lang="en-GB" sz="1400" dirty="0">
              <a:solidFill>
                <a:srgbClr val="005EB8"/>
              </a:solidFill>
              <a:latin typeface="Univers LT Std 65 Bold"/>
              <a:cs typeface="Univers LT Std 65 Bold"/>
            </a:endParaRPr>
          </a:p>
        </p:txBody>
      </p:sp>
    </p:spTree>
    <p:extLst>
      <p:ext uri="{BB962C8B-B14F-4D97-AF65-F5344CB8AC3E}">
        <p14:creationId xmlns:p14="http://schemas.microsoft.com/office/powerpoint/2010/main" val="27216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Outline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Current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Vision and </a:t>
            </a:r>
            <a:r>
              <a:rPr lang="en-GB" sz="2000" dirty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>
                <a:solidFill>
                  <a:srgbClr val="FF0000"/>
                </a:solidFill>
              </a:rPr>
              <a:t>Modelling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The simulation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 smtClean="0"/>
              <a:t>The user interface (case study)</a:t>
            </a:r>
          </a:p>
        </p:txBody>
      </p:sp>
    </p:spTree>
    <p:extLst>
      <p:ext uri="{BB962C8B-B14F-4D97-AF65-F5344CB8AC3E}">
        <p14:creationId xmlns:p14="http://schemas.microsoft.com/office/powerpoint/2010/main" val="14689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2689</TotalTime>
  <Words>956</Words>
  <Application>Microsoft Office PowerPoint</Application>
  <PresentationFormat>On-screen Show (4:3)</PresentationFormat>
  <Paragraphs>217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Rockwell</vt:lpstr>
      <vt:lpstr>Symbol</vt:lpstr>
      <vt:lpstr>Univers LT Std 65 Bold</vt:lpstr>
      <vt:lpstr>Office Theme</vt:lpstr>
      <vt:lpstr>Introducing PathSimR – a versatile tool for modelling pathway capacity in NHS organisations</vt:lpstr>
      <vt:lpstr>Setting the scene</vt:lpstr>
      <vt:lpstr>Outline</vt:lpstr>
      <vt:lpstr>Planning in silos</vt:lpstr>
      <vt:lpstr>Pathway averages</vt:lpstr>
      <vt:lpstr>Outline</vt:lpstr>
      <vt:lpstr>PowerPoint Presentation</vt:lpstr>
      <vt:lpstr>Utility</vt:lpstr>
      <vt:lpstr>Outline</vt:lpstr>
      <vt:lpstr>Need to appreciate variability</vt:lpstr>
      <vt:lpstr>Take account of discharge delays</vt:lpstr>
      <vt:lpstr>Outline</vt:lpstr>
      <vt:lpstr>Model parameters</vt:lpstr>
      <vt:lpstr>Discrete event simulation</vt:lpstr>
      <vt:lpstr>Outline</vt:lpstr>
      <vt:lpstr>Stroke centralisation</vt:lpstr>
      <vt:lpstr>Illustrative centralised pathway</vt:lpstr>
      <vt:lpstr>Inputting via PathSimR wizard</vt:lpstr>
      <vt:lpstr>Checking inputs</vt:lpstr>
      <vt:lpstr>Setting up the simulation </vt:lpstr>
      <vt:lpstr>Inspecting the results</vt:lpstr>
      <vt:lpstr>Automated output reporting</vt:lpstr>
      <vt:lpstr>Modelling insights (1)</vt:lpstr>
      <vt:lpstr>Modelling insights (2)</vt:lpstr>
      <vt:lpstr>Further reading</vt:lpstr>
      <vt:lpstr>PowerPoint Presentation</vt:lpstr>
    </vt:vector>
  </TitlesOfParts>
  <Company>South, Central and West Commissioning Support Unit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 Richard (BNSSG CCG)</dc:creator>
  <cp:lastModifiedBy>Wood Richard (BNSSG CCG)</cp:lastModifiedBy>
  <cp:revision>472</cp:revision>
  <dcterms:created xsi:type="dcterms:W3CDTF">2019-08-21T15:16:31Z</dcterms:created>
  <dcterms:modified xsi:type="dcterms:W3CDTF">2019-11-01T10:33:55Z</dcterms:modified>
</cp:coreProperties>
</file>