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 id="214748366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Cabin"/>
      <p:regular r:id="rId26"/>
      <p:bold r:id="rId27"/>
      <p:italic r:id="rId28"/>
      <p:boldItalic r:id="rId29"/>
    </p:embeddedFont>
    <p:embeddedFont>
      <p:font typeface="Helvetica Neue"/>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Cabin-regular.fntdata"/><Relationship Id="rId25" Type="http://schemas.openxmlformats.org/officeDocument/2006/relationships/slide" Target="slides/slide19.xml"/><Relationship Id="rId28" Type="http://schemas.openxmlformats.org/officeDocument/2006/relationships/font" Target="fonts/Cabin-italic.fntdata"/><Relationship Id="rId27" Type="http://schemas.openxmlformats.org/officeDocument/2006/relationships/font" Target="fonts/Cabin-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Cabin-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HelveticaNeue-bold.fntdata"/><Relationship Id="rId30" Type="http://schemas.openxmlformats.org/officeDocument/2006/relationships/font" Target="fonts/HelveticaNeue-regular.fntdata"/><Relationship Id="rId11" Type="http://schemas.openxmlformats.org/officeDocument/2006/relationships/slide" Target="slides/slide5.xml"/><Relationship Id="rId33" Type="http://schemas.openxmlformats.org/officeDocument/2006/relationships/font" Target="fonts/HelveticaNeue-boldItalic.fntdata"/><Relationship Id="rId10" Type="http://schemas.openxmlformats.org/officeDocument/2006/relationships/slide" Target="slides/slide4.xml"/><Relationship Id="rId32" Type="http://schemas.openxmlformats.org/officeDocument/2006/relationships/font" Target="fonts/HelveticaNeue-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a601e7dbd1_2_8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a601e7dbd1_2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Hello, my name is Hillary and Thank you so much for NHS-R Community Conference team for inviting me to speak with your community. I have really enjoyed hearing about the amazing work of your community. I’ve joined listening to presentations such as hexitime. </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a:p>
            <a:pPr indent="0" lvl="0" marL="0" rtl="0" algn="l">
              <a:spcBef>
                <a:spcPts val="0"/>
              </a:spcBef>
              <a:spcAft>
                <a:spcPts val="0"/>
              </a:spcAft>
              <a:buNone/>
            </a:pPr>
            <a:r>
              <a:rPr lang="en-GB">
                <a:latin typeface="Helvetica Neue"/>
                <a:ea typeface="Helvetica Neue"/>
                <a:cs typeface="Helvetica Neue"/>
                <a:sym typeface="Helvetica Neue"/>
              </a:rPr>
              <a:t>I’m a community and </a:t>
            </a:r>
            <a:r>
              <a:rPr lang="en-GB">
                <a:latin typeface="Helvetica Neue"/>
                <a:ea typeface="Helvetica Neue"/>
                <a:cs typeface="Helvetica Neue"/>
                <a:sym typeface="Helvetica Neue"/>
              </a:rPr>
              <a:t>engagement</a:t>
            </a:r>
            <a:r>
              <a:rPr lang="en-GB">
                <a:latin typeface="Helvetica Neue"/>
                <a:ea typeface="Helvetica Neue"/>
                <a:cs typeface="Helvetica Neue"/>
                <a:sym typeface="Helvetica Neue"/>
              </a:rPr>
              <a:t> manager I work with the data science community members and </a:t>
            </a:r>
            <a:r>
              <a:rPr lang="en-GB">
                <a:solidFill>
                  <a:schemeClr val="dk1"/>
                </a:solidFill>
                <a:latin typeface="Helvetica Neue"/>
                <a:ea typeface="Helvetica Neue"/>
                <a:cs typeface="Helvetica Neue"/>
                <a:sym typeface="Helvetica Neue"/>
              </a:rPr>
              <a:t>Government Data Science Partnership (ONS, Office for science and GDS) </a:t>
            </a:r>
            <a:r>
              <a:rPr lang="en-GB">
                <a:latin typeface="Helvetica Neue"/>
                <a:ea typeface="Helvetica Neue"/>
                <a:cs typeface="Helvetica Neue"/>
                <a:sym typeface="Helvetica Neue"/>
              </a:rPr>
              <a:t>. My role within the partnership is to help </a:t>
            </a:r>
            <a:r>
              <a:rPr lang="en-GB">
                <a:latin typeface="Helvetica Neue"/>
                <a:ea typeface="Helvetica Neue"/>
                <a:cs typeface="Helvetica Neue"/>
                <a:sym typeface="Helvetica Neue"/>
              </a:rPr>
              <a:t>facilitate and create space for knowledge sharing within the community. </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a:p>
            <a:pPr indent="0" lvl="0" marL="0" rtl="0" algn="l">
              <a:spcBef>
                <a:spcPts val="0"/>
              </a:spcBef>
              <a:spcAft>
                <a:spcPts val="0"/>
              </a:spcAft>
              <a:buNone/>
            </a:pPr>
            <a:r>
              <a:rPr lang="en-GB">
                <a:latin typeface="Helvetica Neue"/>
                <a:ea typeface="Helvetica Neue"/>
                <a:cs typeface="Helvetica Neue"/>
                <a:sym typeface="Helvetica Neue"/>
              </a:rPr>
              <a:t>I am based  in the Office for National </a:t>
            </a:r>
            <a:r>
              <a:rPr lang="en-GB">
                <a:latin typeface="Helvetica Neue"/>
                <a:ea typeface="Helvetica Neue"/>
                <a:cs typeface="Helvetica Neue"/>
                <a:sym typeface="Helvetica Neue"/>
              </a:rPr>
              <a:t>Statistics</a:t>
            </a:r>
            <a:r>
              <a:rPr lang="en-GB">
                <a:latin typeface="Helvetica Neue"/>
                <a:ea typeface="Helvetica Neue"/>
                <a:cs typeface="Helvetica Neue"/>
                <a:sym typeface="Helvetica Neue"/>
              </a:rPr>
              <a:t>, Data Science Campus. Our motto is using Data Science for public good. The campus has produced publications such as</a:t>
            </a:r>
            <a:r>
              <a:rPr lang="en-GB">
                <a:latin typeface="Helvetica Neue"/>
                <a:ea typeface="Helvetica Neue"/>
                <a:cs typeface="Helvetica Neue"/>
                <a:sym typeface="Helvetica Neue"/>
              </a:rPr>
              <a:t> faster indicators of the economy, the projects uses novel data such as AIS shipping indicators, Majesty’s Revenue and Customs (HMRC) Value Added Returns, road traffic flow data for England to provide an early picture of activity that supplements official economic statistics.</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a:p>
            <a:pPr indent="0" lvl="0" marL="0" rtl="0" algn="l">
              <a:spcBef>
                <a:spcPts val="0"/>
              </a:spcBef>
              <a:spcAft>
                <a:spcPts val="0"/>
              </a:spcAft>
              <a:buNone/>
            </a:pPr>
            <a:r>
              <a:rPr lang="en-GB">
                <a:latin typeface="Helvetica Neue"/>
                <a:ea typeface="Helvetica Neue"/>
                <a:cs typeface="Helvetica Neue"/>
                <a:sym typeface="Helvetica Neue"/>
              </a:rPr>
              <a:t>The campus also works with government and public sector organisation to build there data science capability. We deliver a range of different </a:t>
            </a:r>
            <a:r>
              <a:rPr lang="en-GB">
                <a:latin typeface="Helvetica Neue"/>
                <a:ea typeface="Helvetica Neue"/>
                <a:cs typeface="Helvetica Neue"/>
                <a:sym typeface="Helvetica Neue"/>
              </a:rPr>
              <a:t>programs</a:t>
            </a:r>
            <a:r>
              <a:rPr lang="en-GB">
                <a:latin typeface="Helvetica Neue"/>
                <a:ea typeface="Helvetica Neue"/>
                <a:cs typeface="Helvetica Neue"/>
                <a:sym typeface="Helvetica Neue"/>
              </a:rPr>
              <a:t> such as direct </a:t>
            </a:r>
            <a:r>
              <a:rPr lang="en-GB">
                <a:latin typeface="Helvetica Neue"/>
                <a:ea typeface="Helvetica Neue"/>
                <a:cs typeface="Helvetica Neue"/>
                <a:sym typeface="Helvetica Neue"/>
              </a:rPr>
              <a:t>delivery</a:t>
            </a:r>
            <a:r>
              <a:rPr lang="en-GB">
                <a:latin typeface="Helvetica Neue"/>
                <a:ea typeface="Helvetica Neue"/>
                <a:cs typeface="Helvetica Neue"/>
                <a:sym typeface="Helvetica Neue"/>
              </a:rPr>
              <a:t> of learning. Programmes such as the Msc Data Analytics in Government and </a:t>
            </a:r>
            <a:r>
              <a:rPr lang="en-GB">
                <a:latin typeface="Helvetica Neue"/>
                <a:ea typeface="Helvetica Neue"/>
                <a:cs typeface="Helvetica Neue"/>
                <a:sym typeface="Helvetica Neue"/>
              </a:rPr>
              <a:t>Accelerator</a:t>
            </a:r>
            <a:r>
              <a:rPr lang="en-GB">
                <a:latin typeface="Helvetica Neue"/>
                <a:ea typeface="Helvetica Neue"/>
                <a:cs typeface="Helvetica Neue"/>
                <a:sym typeface="Helvetica Neue"/>
              </a:rPr>
              <a:t>. Building a </a:t>
            </a:r>
            <a:r>
              <a:rPr lang="en-GB">
                <a:latin typeface="Helvetica Neue"/>
                <a:ea typeface="Helvetica Neue"/>
                <a:cs typeface="Helvetica Neue"/>
                <a:sym typeface="Helvetica Neue"/>
              </a:rPr>
              <a:t>pipeline</a:t>
            </a:r>
            <a:r>
              <a:rPr lang="en-GB">
                <a:latin typeface="Helvetica Neue"/>
                <a:ea typeface="Helvetica Neue"/>
                <a:cs typeface="Helvetica Neue"/>
                <a:sym typeface="Helvetica Neue"/>
              </a:rPr>
              <a:t> of data science talent through </a:t>
            </a:r>
            <a:r>
              <a:rPr lang="en-GB">
                <a:latin typeface="Helvetica Neue"/>
                <a:ea typeface="Helvetica Neue"/>
                <a:cs typeface="Helvetica Neue"/>
                <a:sym typeface="Helvetica Neue"/>
              </a:rPr>
              <a:t>apprenticeships</a:t>
            </a:r>
            <a:r>
              <a:rPr lang="en-GB">
                <a:latin typeface="Helvetica Neue"/>
                <a:ea typeface="Helvetica Neue"/>
                <a:cs typeface="Helvetica Neue"/>
                <a:sym typeface="Helvetica Neue"/>
              </a:rPr>
              <a:t> at different </a:t>
            </a:r>
            <a:r>
              <a:rPr lang="en-GB">
                <a:latin typeface="Helvetica Neue"/>
                <a:ea typeface="Helvetica Neue"/>
                <a:cs typeface="Helvetica Neue"/>
                <a:sym typeface="Helvetica Neue"/>
              </a:rPr>
              <a:t>levels</a:t>
            </a:r>
            <a:r>
              <a:rPr lang="en-GB">
                <a:latin typeface="Helvetica Neue"/>
                <a:ea typeface="Helvetica Neue"/>
                <a:cs typeface="Helvetica Neue"/>
                <a:sym typeface="Helvetica Neue"/>
              </a:rPr>
              <a:t> and our graduate programme. More details on the </a:t>
            </a:r>
            <a:r>
              <a:rPr lang="en-GB">
                <a:latin typeface="Helvetica Neue"/>
                <a:ea typeface="Helvetica Neue"/>
                <a:cs typeface="Helvetica Neue"/>
                <a:sym typeface="Helvetica Neue"/>
              </a:rPr>
              <a:t>website</a:t>
            </a:r>
            <a:r>
              <a:rPr lang="en-GB">
                <a:latin typeface="Helvetica Neue"/>
                <a:ea typeface="Helvetica Neue"/>
                <a:cs typeface="Helvetica Neue"/>
                <a:sym typeface="Helvetica Neue"/>
              </a:rPr>
              <a:t>. </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a:p>
            <a:pPr indent="0" lvl="0" marL="0" rtl="0" algn="l">
              <a:spcBef>
                <a:spcPts val="0"/>
              </a:spcBef>
              <a:spcAft>
                <a:spcPts val="0"/>
              </a:spcAft>
              <a:buNone/>
            </a:pPr>
            <a:r>
              <a:rPr b="1" lang="en-GB">
                <a:latin typeface="Helvetica Neue"/>
                <a:ea typeface="Helvetica Neue"/>
                <a:cs typeface="Helvetica Neue"/>
                <a:sym typeface="Helvetica Neue"/>
              </a:rPr>
              <a:t>So why are we here today ?</a:t>
            </a:r>
            <a:endParaRPr b="1">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a:p>
            <a:pPr indent="0" lvl="0" marL="0" rtl="0" algn="l">
              <a:spcBef>
                <a:spcPts val="0"/>
              </a:spcBef>
              <a:spcAft>
                <a:spcPts val="0"/>
              </a:spcAft>
              <a:buNone/>
            </a:pPr>
            <a:r>
              <a:rPr lang="en-GB">
                <a:latin typeface="Helvetica Neue"/>
                <a:ea typeface="Helvetica Neue"/>
                <a:cs typeface="Helvetica Neue"/>
                <a:sym typeface="Helvetica Neue"/>
              </a:rPr>
              <a:t>To connect, learn and share from one another. </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a:p>
            <a:pPr indent="0" lvl="0" marL="0" rtl="0" algn="l">
              <a:spcBef>
                <a:spcPts val="0"/>
              </a:spcBef>
              <a:spcAft>
                <a:spcPts val="0"/>
              </a:spcAft>
              <a:buNone/>
            </a:pPr>
            <a:r>
              <a:rPr lang="en-GB">
                <a:solidFill>
                  <a:schemeClr val="dk1"/>
                </a:solidFill>
                <a:latin typeface="Helvetica Neue"/>
                <a:ea typeface="Helvetica Neue"/>
                <a:cs typeface="Helvetica Neue"/>
                <a:sym typeface="Helvetica Neue"/>
              </a:rPr>
              <a:t>One way, I enjoy coming together with people is through music, in particular singing. </a:t>
            </a:r>
            <a:endParaRPr>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t/>
            </a:r>
            <a:endParaRPr>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rPr lang="en-GB">
                <a:solidFill>
                  <a:schemeClr val="dk1"/>
                </a:solidFill>
                <a:latin typeface="Helvetica Neue"/>
                <a:ea typeface="Helvetica Neue"/>
                <a:cs typeface="Helvetica Neue"/>
                <a:sym typeface="Helvetica Neue"/>
              </a:rPr>
              <a:t>This presentation, will explain how and what key elements have </a:t>
            </a:r>
            <a:r>
              <a:rPr lang="en-GB">
                <a:solidFill>
                  <a:schemeClr val="dk1"/>
                </a:solidFill>
                <a:latin typeface="Helvetica Neue"/>
                <a:ea typeface="Helvetica Neue"/>
                <a:cs typeface="Helvetica Neue"/>
                <a:sym typeface="Helvetica Neue"/>
              </a:rPr>
              <a:t>enabled</a:t>
            </a:r>
            <a:r>
              <a:rPr lang="en-GB">
                <a:solidFill>
                  <a:schemeClr val="dk1"/>
                </a:solidFill>
                <a:latin typeface="Helvetica Neue"/>
                <a:ea typeface="Helvetica Neue"/>
                <a:cs typeface="Helvetica Neue"/>
                <a:sym typeface="Helvetica Neue"/>
              </a:rPr>
              <a:t> the government data science community to come together. Through a song. </a:t>
            </a:r>
            <a:endParaRPr>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t/>
            </a:r>
            <a:endParaRPr>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a7609bed1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a7609bed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Back to my favourite artists:  Allison Horst. Ou</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a:p>
            <a:pPr indent="0" lvl="0" marL="0" rtl="0" algn="l">
              <a:spcBef>
                <a:spcPts val="0"/>
              </a:spcBef>
              <a:spcAft>
                <a:spcPts val="0"/>
              </a:spcAft>
              <a:buNone/>
            </a:pPr>
            <a:r>
              <a:rPr lang="en-GB">
                <a:latin typeface="Helvetica Neue"/>
                <a:ea typeface="Helvetica Neue"/>
                <a:cs typeface="Helvetica Neue"/>
                <a:sym typeface="Helvetica Neue"/>
              </a:rPr>
              <a:t>the community and GDSP </a:t>
            </a:r>
            <a:r>
              <a:rPr lang="en-GB">
                <a:latin typeface="Helvetica Neue"/>
                <a:ea typeface="Helvetica Neue"/>
                <a:cs typeface="Helvetica Neue"/>
                <a:sym typeface="Helvetica Neue"/>
              </a:rPr>
              <a:t>believe</a:t>
            </a:r>
            <a:r>
              <a:rPr lang="en-GB">
                <a:latin typeface="Helvetica Neue"/>
                <a:ea typeface="Helvetica Neue"/>
                <a:cs typeface="Helvetica Neue"/>
                <a:sym typeface="Helvetica Neue"/>
              </a:rPr>
              <a:t> in supporting data science skills development. One of the key ways in which we do so is the Data Science </a:t>
            </a:r>
            <a:r>
              <a:rPr lang="en-GB">
                <a:latin typeface="Helvetica Neue"/>
                <a:ea typeface="Helvetica Neue"/>
                <a:cs typeface="Helvetica Neue"/>
                <a:sym typeface="Helvetica Neue"/>
              </a:rPr>
              <a:t>Accelerator</a:t>
            </a:r>
            <a:r>
              <a:rPr lang="en-GB">
                <a:latin typeface="Helvetica Neue"/>
                <a:ea typeface="Helvetica Neue"/>
                <a:cs typeface="Helvetica Neue"/>
                <a:sym typeface="Helvetica Neue"/>
              </a:rPr>
              <a:t>. Mentors from the community match with mentees who are looking to develop data science skills.</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a:p>
            <a:pPr indent="0" lvl="0" marL="0" rtl="0" algn="l">
              <a:spcBef>
                <a:spcPts val="0"/>
              </a:spcBef>
              <a:spcAft>
                <a:spcPts val="0"/>
              </a:spcAft>
              <a:buNone/>
            </a:pPr>
            <a:r>
              <a:rPr lang="en-GB">
                <a:latin typeface="Helvetica Neue"/>
                <a:ea typeface="Helvetica Neue"/>
                <a:cs typeface="Helvetica Neue"/>
                <a:sym typeface="Helvetica Neue"/>
              </a:rPr>
              <a:t>Over the course of 12 weeks, mentees have a protected time once a week to develop their data science project with mentees. </a:t>
            </a:r>
            <a:endParaRPr>
              <a:latin typeface="Helvetica Neue"/>
              <a:ea typeface="Helvetica Neue"/>
              <a:cs typeface="Helvetica Neue"/>
              <a:sym typeface="Helvetica Neue"/>
            </a:endParaRPr>
          </a:p>
          <a:p>
            <a:pPr indent="0" lvl="0" marL="0" rtl="0" algn="l">
              <a:spcBef>
                <a:spcPts val="0"/>
              </a:spcBef>
              <a:spcAft>
                <a:spcPts val="0"/>
              </a:spcAft>
              <a:buNone/>
            </a:pPr>
            <a:r>
              <a:rPr lang="en-GB">
                <a:latin typeface="Helvetica Neue"/>
                <a:ea typeface="Helvetica Neue"/>
                <a:cs typeface="Helvetica Neue"/>
                <a:sym typeface="Helvetica Neue"/>
              </a:rPr>
              <a:t>Including the current cohort, there have been 243 participants in total since the programme started in 2015.</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a:p>
            <a:pPr indent="0" lvl="0" marL="0" rtl="0" algn="l">
              <a:spcBef>
                <a:spcPts val="0"/>
              </a:spcBef>
              <a:spcAft>
                <a:spcPts val="0"/>
              </a:spcAft>
              <a:buNone/>
            </a:pPr>
            <a:r>
              <a:rPr lang="en-GB">
                <a:latin typeface="Helvetica Neue"/>
                <a:ea typeface="Helvetica Neue"/>
                <a:cs typeface="Helvetica Neue"/>
                <a:sym typeface="Helvetica Neue"/>
              </a:rPr>
              <a:t>To give an example of the projects… </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a:p>
            <a:pPr indent="-298450" lvl="0" marL="457200" rtl="0" algn="l">
              <a:spcBef>
                <a:spcPts val="0"/>
              </a:spcBef>
              <a:spcAft>
                <a:spcPts val="0"/>
              </a:spcAft>
              <a:buSzPts val="1100"/>
              <a:buFont typeface="Helvetica Neue"/>
              <a:buAutoNum type="arabicPeriod"/>
            </a:pPr>
            <a:r>
              <a:rPr lang="en-GB">
                <a:latin typeface="Helvetica Neue"/>
                <a:ea typeface="Helvetica Neue"/>
                <a:cs typeface="Helvetica Neue"/>
                <a:sym typeface="Helvetica Neue"/>
              </a:rPr>
              <a:t>A mentee at </a:t>
            </a:r>
            <a:r>
              <a:rPr lang="en-GB">
                <a:solidFill>
                  <a:schemeClr val="dk1"/>
                </a:solidFill>
                <a:latin typeface="Helvetica Neue"/>
                <a:ea typeface="Helvetica Neue"/>
                <a:cs typeface="Helvetica Neue"/>
                <a:sym typeface="Helvetica Neue"/>
              </a:rPr>
              <a:t>DEFRA, made a project on “</a:t>
            </a:r>
            <a:r>
              <a:rPr lang="en-GB">
                <a:latin typeface="Helvetica Neue"/>
                <a:ea typeface="Helvetica Neue"/>
                <a:cs typeface="Helvetica Neue"/>
                <a:sym typeface="Helvetica Neue"/>
              </a:rPr>
              <a:t>Mapping vessel satellite and landings data” </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rPr lang="en-GB">
                <a:latin typeface="Helvetica Neue"/>
                <a:ea typeface="Helvetica Neue"/>
                <a:cs typeface="Helvetica Neue"/>
                <a:sym typeface="Helvetica Neue"/>
              </a:rPr>
              <a:t>The mentee developed an online tool  that maps landing data by user-specified inputs. It allows users to query and visualise data. It has also reduced the number of requests to the Marine Management Organisation.</a:t>
            </a:r>
            <a:endParaRPr>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t/>
            </a:r>
            <a:endParaRPr>
              <a:latin typeface="Helvetica Neue"/>
              <a:ea typeface="Helvetica Neue"/>
              <a:cs typeface="Helvetica Neue"/>
              <a:sym typeface="Helvetica Neue"/>
            </a:endParaRPr>
          </a:p>
          <a:p>
            <a:pPr indent="-298450" lvl="0" marL="457200" rtl="0" algn="l">
              <a:spcBef>
                <a:spcPts val="0"/>
              </a:spcBef>
              <a:spcAft>
                <a:spcPts val="0"/>
              </a:spcAft>
              <a:buSzPts val="1100"/>
              <a:buFont typeface="Helvetica Neue"/>
              <a:buAutoNum type="arabicPeriod"/>
            </a:pPr>
            <a:r>
              <a:rPr lang="en-GB">
                <a:latin typeface="Helvetica Neue"/>
                <a:ea typeface="Helvetica Neue"/>
                <a:cs typeface="Helvetica Neue"/>
                <a:sym typeface="Helvetica Neue"/>
              </a:rPr>
              <a:t>A mentee at HMRC, made a project “Classifying businesses using text descriptions”</a:t>
            </a:r>
            <a:endParaRPr>
              <a:latin typeface="Helvetica Neue"/>
              <a:ea typeface="Helvetica Neue"/>
              <a:cs typeface="Helvetica Neue"/>
              <a:sym typeface="Helvetica Neue"/>
            </a:endParaRPr>
          </a:p>
          <a:p>
            <a:pPr indent="0" lvl="0" marL="457200" rtl="0" algn="l">
              <a:spcBef>
                <a:spcPts val="0"/>
              </a:spcBef>
              <a:spcAft>
                <a:spcPts val="0"/>
              </a:spcAft>
              <a:buNone/>
            </a:pPr>
            <a:r>
              <a:t/>
            </a:r>
            <a:endParaRPr>
              <a:latin typeface="Helvetica Neue"/>
              <a:ea typeface="Helvetica Neue"/>
              <a:cs typeface="Helvetica Neue"/>
              <a:sym typeface="Helvetica Neue"/>
            </a:endParaRPr>
          </a:p>
          <a:p>
            <a:pPr indent="0" lvl="0" marL="0" rtl="0" algn="l">
              <a:spcBef>
                <a:spcPts val="0"/>
              </a:spcBef>
              <a:spcAft>
                <a:spcPts val="0"/>
              </a:spcAft>
              <a:buNone/>
            </a:pPr>
            <a:r>
              <a:rPr lang="en-GB">
                <a:latin typeface="Helvetica Neue"/>
                <a:ea typeface="Helvetica Neue"/>
                <a:cs typeface="Helvetica Neue"/>
                <a:sym typeface="Helvetica Neue"/>
              </a:rPr>
              <a:t>The mentee created A classifier was developed that classified 85% of traders correctly across the largest trade classes. HM Revenue &amp; Customs showed an interest in turning this into a production-standard tool.</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rPr lang="en-GB">
                <a:latin typeface="Helvetica Neue"/>
                <a:ea typeface="Helvetica Neue"/>
                <a:cs typeface="Helvetica Neue"/>
                <a:sym typeface="Helvetica Neue"/>
              </a:rPr>
              <a:t>Next cohort runs ...Run in March/ Open towards the end of January </a:t>
            </a:r>
            <a:endParaRPr>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a601e7dbd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a601e7dbd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GB">
                <a:solidFill>
                  <a:schemeClr val="dk1"/>
                </a:solidFill>
                <a:latin typeface="Helvetica Neue"/>
                <a:ea typeface="Helvetica Neue"/>
                <a:cs typeface="Helvetica Neue"/>
                <a:sym typeface="Helvetica Neue"/>
              </a:rPr>
              <a:t>Back to our song: “I can help if you’ll only let me try”</a:t>
            </a:r>
            <a:endParaRPr i="1">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t/>
            </a:r>
            <a:endParaRPr i="1">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rPr lang="en-GB">
                <a:solidFill>
                  <a:schemeClr val="dk1"/>
                </a:solidFill>
                <a:latin typeface="Helvetica Neue"/>
                <a:ea typeface="Helvetica Neue"/>
                <a:cs typeface="Helvetica Neue"/>
                <a:sym typeface="Helvetica Neue"/>
              </a:rPr>
              <a:t>When someone offers help, we usually asses the why and how before agreeing to do so.</a:t>
            </a:r>
            <a:endParaRPr>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t/>
            </a:r>
            <a:endParaRPr>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rPr lang="en-GB">
                <a:solidFill>
                  <a:schemeClr val="dk1"/>
                </a:solidFill>
                <a:latin typeface="Helvetica Neue"/>
                <a:ea typeface="Helvetica Neue"/>
                <a:cs typeface="Helvetica Neue"/>
                <a:sym typeface="Helvetica Neue"/>
              </a:rPr>
              <a:t>Help has to be </a:t>
            </a:r>
            <a:r>
              <a:rPr lang="en-GB">
                <a:solidFill>
                  <a:schemeClr val="dk1"/>
                </a:solidFill>
                <a:latin typeface="Helvetica Neue"/>
                <a:ea typeface="Helvetica Neue"/>
                <a:cs typeface="Helvetica Neue"/>
                <a:sym typeface="Helvetica Neue"/>
              </a:rPr>
              <a:t>consensual</a:t>
            </a:r>
            <a:r>
              <a:rPr lang="en-GB">
                <a:solidFill>
                  <a:schemeClr val="dk1"/>
                </a:solidFill>
                <a:latin typeface="Helvetica Neue"/>
                <a:ea typeface="Helvetica Neue"/>
                <a:cs typeface="Helvetica Neue"/>
                <a:sym typeface="Helvetica Neue"/>
              </a:rPr>
              <a:t> and </a:t>
            </a:r>
            <a:r>
              <a:rPr lang="en-GB">
                <a:solidFill>
                  <a:schemeClr val="dk1"/>
                </a:solidFill>
                <a:latin typeface="Helvetica Neue"/>
                <a:ea typeface="Helvetica Neue"/>
                <a:cs typeface="Helvetica Neue"/>
                <a:sym typeface="Helvetica Neue"/>
              </a:rPr>
              <a:t>radically </a:t>
            </a:r>
            <a:r>
              <a:rPr lang="en-GB">
                <a:solidFill>
                  <a:schemeClr val="dk1"/>
                </a:solidFill>
                <a:latin typeface="Helvetica Neue"/>
                <a:ea typeface="Helvetica Neue"/>
                <a:cs typeface="Helvetica Neue"/>
                <a:sym typeface="Helvetica Neue"/>
              </a:rPr>
              <a:t> inclusive to be effective. </a:t>
            </a:r>
            <a:endParaRPr>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t/>
            </a:r>
            <a:endParaRPr>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rPr lang="en-GB">
                <a:solidFill>
                  <a:schemeClr val="dk1"/>
                </a:solidFill>
                <a:latin typeface="Helvetica Neue"/>
                <a:ea typeface="Helvetica Neue"/>
                <a:cs typeface="Helvetica Neue"/>
                <a:sym typeface="Helvetica Neue"/>
              </a:rPr>
              <a:t>So when we asses and design event we ask...</a:t>
            </a:r>
            <a:endParaRPr>
              <a:solidFill>
                <a:schemeClr val="dk1"/>
              </a:solidFill>
              <a:latin typeface="Helvetica Neue"/>
              <a:ea typeface="Helvetica Neue"/>
              <a:cs typeface="Helvetica Neue"/>
              <a:sym typeface="Helvetica Neue"/>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a601e7dbd1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a601e7dbd1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Helvetica Neue"/>
              <a:buChar char="●"/>
            </a:pPr>
            <a:r>
              <a:rPr lang="en-GB" sz="1300">
                <a:latin typeface="Helvetica Neue"/>
                <a:ea typeface="Helvetica Neue"/>
                <a:cs typeface="Helvetica Neue"/>
                <a:sym typeface="Helvetica Neue"/>
              </a:rPr>
              <a:t>Who are we excluding ?</a:t>
            </a:r>
            <a:endParaRPr sz="1300">
              <a:latin typeface="Helvetica Neue"/>
              <a:ea typeface="Helvetica Neue"/>
              <a:cs typeface="Helvetica Neue"/>
              <a:sym typeface="Helvetica Neue"/>
            </a:endParaRPr>
          </a:p>
          <a:p>
            <a:pPr indent="-311150" lvl="0" marL="457200" rtl="0" algn="l">
              <a:spcBef>
                <a:spcPts val="0"/>
              </a:spcBef>
              <a:spcAft>
                <a:spcPts val="0"/>
              </a:spcAft>
              <a:buSzPts val="1300"/>
              <a:buFont typeface="Helvetica Neue"/>
              <a:buChar char="●"/>
            </a:pPr>
            <a:r>
              <a:rPr lang="en-GB" sz="1300">
                <a:latin typeface="Helvetica Neue"/>
                <a:ea typeface="Helvetica Neue"/>
                <a:cs typeface="Helvetica Neue"/>
                <a:sym typeface="Helvetica Neue"/>
              </a:rPr>
              <a:t>How do we enable new ideas from members ?</a:t>
            </a:r>
            <a:endParaRPr sz="1300">
              <a:latin typeface="Helvetica Neue"/>
              <a:ea typeface="Helvetica Neue"/>
              <a:cs typeface="Helvetica Neue"/>
              <a:sym typeface="Helvetica Neue"/>
            </a:endParaRPr>
          </a:p>
          <a:p>
            <a:pPr indent="-311150" lvl="0" marL="457200" rtl="0" algn="l">
              <a:spcBef>
                <a:spcPts val="0"/>
              </a:spcBef>
              <a:spcAft>
                <a:spcPts val="0"/>
              </a:spcAft>
              <a:buSzPts val="1300"/>
              <a:buFont typeface="Helvetica Neue"/>
              <a:buChar char="●"/>
            </a:pPr>
            <a:r>
              <a:rPr lang="en-GB" sz="1300">
                <a:latin typeface="Helvetica Neue"/>
                <a:ea typeface="Helvetica Neue"/>
                <a:cs typeface="Helvetica Neue"/>
                <a:sym typeface="Helvetica Neue"/>
              </a:rPr>
              <a:t>When do we take time to reflect ?</a:t>
            </a:r>
            <a:endParaRPr sz="1300">
              <a:latin typeface="Helvetica Neue"/>
              <a:ea typeface="Helvetica Neue"/>
              <a:cs typeface="Helvetica Neue"/>
              <a:sym typeface="Helvetica Neue"/>
            </a:endParaRPr>
          </a:p>
          <a:p>
            <a:pPr indent="-311150" lvl="0" marL="457200" rtl="0" algn="l">
              <a:spcBef>
                <a:spcPts val="0"/>
              </a:spcBef>
              <a:spcAft>
                <a:spcPts val="0"/>
              </a:spcAft>
              <a:buSzPts val="1300"/>
              <a:buFont typeface="Helvetica Neue"/>
              <a:buChar char="●"/>
            </a:pPr>
            <a:r>
              <a:rPr lang="en-GB" sz="1300">
                <a:latin typeface="Helvetica Neue"/>
                <a:ea typeface="Helvetica Neue"/>
                <a:cs typeface="Helvetica Neue"/>
                <a:sym typeface="Helvetica Neue"/>
              </a:rPr>
              <a:t>What could we do better and what should we stop doing ? </a:t>
            </a:r>
            <a:endParaRPr sz="1300">
              <a:latin typeface="Helvetica Neue"/>
              <a:ea typeface="Helvetica Neue"/>
              <a:cs typeface="Helvetica Neue"/>
              <a:sym typeface="Helvetica Neue"/>
            </a:endParaRPr>
          </a:p>
          <a:p>
            <a:pPr indent="0" lvl="0" marL="0" rtl="0" algn="l">
              <a:spcBef>
                <a:spcPts val="0"/>
              </a:spcBef>
              <a:spcAft>
                <a:spcPts val="0"/>
              </a:spcAft>
              <a:buNone/>
            </a:pPr>
            <a:r>
              <a:t/>
            </a:r>
            <a:endParaRPr sz="1300">
              <a:latin typeface="Helvetica Neue"/>
              <a:ea typeface="Helvetica Neue"/>
              <a:cs typeface="Helvetica Neue"/>
              <a:sym typeface="Helvetica Neue"/>
            </a:endParaRPr>
          </a:p>
          <a:p>
            <a:pPr indent="0" lvl="0" marL="0" rtl="0" algn="l">
              <a:spcBef>
                <a:spcPts val="0"/>
              </a:spcBef>
              <a:spcAft>
                <a:spcPts val="0"/>
              </a:spcAft>
              <a:buNone/>
            </a:pPr>
            <a:r>
              <a:rPr lang="en-GB" sz="1300">
                <a:latin typeface="Helvetica Neue"/>
                <a:ea typeface="Helvetica Neue"/>
                <a:cs typeface="Helvetica Neue"/>
                <a:sym typeface="Helvetica Neue"/>
              </a:rPr>
              <a:t>When </a:t>
            </a:r>
            <a:r>
              <a:rPr lang="en-GB" sz="1300">
                <a:latin typeface="Helvetica Neue"/>
                <a:ea typeface="Helvetica Neue"/>
                <a:cs typeface="Helvetica Neue"/>
                <a:sym typeface="Helvetica Neue"/>
              </a:rPr>
              <a:t>designing</a:t>
            </a:r>
            <a:r>
              <a:rPr lang="en-GB" sz="1300">
                <a:latin typeface="Helvetica Neue"/>
                <a:ea typeface="Helvetica Neue"/>
                <a:cs typeface="Helvetica Neue"/>
                <a:sym typeface="Helvetica Neue"/>
              </a:rPr>
              <a:t> events we try and ensure at the best of our ability that there is an equal gender split between presenters.</a:t>
            </a:r>
            <a:endParaRPr sz="1300">
              <a:latin typeface="Helvetica Neue"/>
              <a:ea typeface="Helvetica Neue"/>
              <a:cs typeface="Helvetica Neue"/>
              <a:sym typeface="Helvetica Neue"/>
            </a:endParaRPr>
          </a:p>
          <a:p>
            <a:pPr indent="0" lvl="0" marL="0" rtl="0" algn="l">
              <a:spcBef>
                <a:spcPts val="0"/>
              </a:spcBef>
              <a:spcAft>
                <a:spcPts val="0"/>
              </a:spcAft>
              <a:buNone/>
            </a:pPr>
            <a:r>
              <a:rPr lang="en-GB" sz="1300">
                <a:latin typeface="Helvetica Neue"/>
                <a:ea typeface="Helvetica Neue"/>
                <a:cs typeface="Helvetica Neue"/>
                <a:sym typeface="Helvetica Neue"/>
              </a:rPr>
              <a:t>Working a cross-government there are difference in technology platforms, we try our best to ensure the platforms can be accessed by all and make concessions. </a:t>
            </a:r>
            <a:endParaRPr sz="1300">
              <a:latin typeface="Helvetica Neue"/>
              <a:ea typeface="Helvetica Neue"/>
              <a:cs typeface="Helvetica Neue"/>
              <a:sym typeface="Helvetica Neue"/>
            </a:endParaRPr>
          </a:p>
          <a:p>
            <a:pPr indent="0" lvl="0" marL="0" rtl="0" algn="l">
              <a:spcBef>
                <a:spcPts val="0"/>
              </a:spcBef>
              <a:spcAft>
                <a:spcPts val="0"/>
              </a:spcAft>
              <a:buNone/>
            </a:pPr>
            <a:r>
              <a:rPr lang="en-GB" sz="1300">
                <a:latin typeface="Helvetica Neue"/>
                <a:ea typeface="Helvetica Neue"/>
                <a:cs typeface="Helvetica Neue"/>
                <a:sym typeface="Helvetica Neue"/>
              </a:rPr>
              <a:t>In our retrospectives we ask </a:t>
            </a:r>
            <a:r>
              <a:rPr lang="en-GB" sz="1300">
                <a:latin typeface="Helvetica Neue"/>
                <a:ea typeface="Helvetica Neue"/>
                <a:cs typeface="Helvetica Neue"/>
                <a:sym typeface="Helvetica Neue"/>
              </a:rPr>
              <a:t>colleagues to let us know if they feel excluded by anything we have done, and we make changes where possible. </a:t>
            </a:r>
            <a:r>
              <a:rPr lang="en-GB" sz="1300">
                <a:latin typeface="Helvetica Neue"/>
                <a:ea typeface="Helvetica Neue"/>
                <a:cs typeface="Helvetica Neue"/>
                <a:sym typeface="Helvetica Neue"/>
              </a:rPr>
              <a:t> </a:t>
            </a:r>
            <a:endParaRPr sz="1300">
              <a:latin typeface="Helvetica Neue"/>
              <a:ea typeface="Helvetica Neue"/>
              <a:cs typeface="Helvetica Neue"/>
              <a:sym typeface="Helvetica Neue"/>
            </a:endParaRPr>
          </a:p>
          <a:p>
            <a:pPr indent="0" lvl="0" marL="0" rtl="0" algn="l">
              <a:spcBef>
                <a:spcPts val="0"/>
              </a:spcBef>
              <a:spcAft>
                <a:spcPts val="0"/>
              </a:spcAft>
              <a:buNone/>
            </a:pPr>
            <a:r>
              <a:rPr lang="en-GB" sz="1300">
                <a:latin typeface="Helvetica Neue"/>
                <a:ea typeface="Helvetica Neue"/>
                <a:cs typeface="Helvetica Neue"/>
                <a:sym typeface="Helvetica Neue"/>
              </a:rPr>
              <a:t>Also encourage our members to share their skills with others via signposting volunteering </a:t>
            </a:r>
            <a:r>
              <a:rPr lang="en-GB" sz="1300">
                <a:latin typeface="Helvetica Neue"/>
                <a:ea typeface="Helvetica Neue"/>
                <a:cs typeface="Helvetica Neue"/>
                <a:sym typeface="Helvetica Neue"/>
              </a:rPr>
              <a:t>activities</a:t>
            </a:r>
            <a:r>
              <a:rPr lang="en-GB" sz="1300">
                <a:latin typeface="Helvetica Neue"/>
                <a:ea typeface="Helvetica Neue"/>
                <a:cs typeface="Helvetica Neue"/>
                <a:sym typeface="Helvetica Neue"/>
              </a:rPr>
              <a:t> aimed at increasing </a:t>
            </a:r>
            <a:r>
              <a:rPr lang="en-GB" sz="1300">
                <a:latin typeface="Helvetica Neue"/>
                <a:ea typeface="Helvetica Neue"/>
                <a:cs typeface="Helvetica Neue"/>
                <a:sym typeface="Helvetica Neue"/>
              </a:rPr>
              <a:t>underrepresented</a:t>
            </a:r>
            <a:r>
              <a:rPr lang="en-GB" sz="1300">
                <a:latin typeface="Helvetica Neue"/>
                <a:ea typeface="Helvetica Neue"/>
                <a:cs typeface="Helvetica Neue"/>
                <a:sym typeface="Helvetica Neue"/>
              </a:rPr>
              <a:t> within in our industry which could have an impact on future members demographics. </a:t>
            </a:r>
            <a:endParaRPr sz="1300">
              <a:latin typeface="Helvetica Neue"/>
              <a:ea typeface="Helvetica Neue"/>
              <a:cs typeface="Helvetica Neue"/>
              <a:sym typeface="Helvetica Neue"/>
            </a:endParaRPr>
          </a:p>
          <a:p>
            <a:pPr indent="0" lvl="0" marL="0" rtl="0" algn="l">
              <a:spcBef>
                <a:spcPts val="0"/>
              </a:spcBef>
              <a:spcAft>
                <a:spcPts val="0"/>
              </a:spcAft>
              <a:buNone/>
            </a:pPr>
            <a:r>
              <a:t/>
            </a:r>
            <a:endParaRPr sz="1300">
              <a:latin typeface="Helvetica Neue"/>
              <a:ea typeface="Helvetica Neue"/>
              <a:cs typeface="Helvetica Neue"/>
              <a:sym typeface="Helvetica Neue"/>
            </a:endParaRPr>
          </a:p>
          <a:p>
            <a:pPr indent="0" lvl="0" marL="0" rtl="0" algn="l">
              <a:spcBef>
                <a:spcPts val="0"/>
              </a:spcBef>
              <a:spcAft>
                <a:spcPts val="0"/>
              </a:spcAft>
              <a:buNone/>
            </a:pPr>
            <a:r>
              <a:t/>
            </a:r>
            <a:endParaRPr sz="1300">
              <a:latin typeface="Helvetica Neue"/>
              <a:ea typeface="Helvetica Neue"/>
              <a:cs typeface="Helvetica Neue"/>
              <a:sym typeface="Helvetica Neue"/>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a601e7dbd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a601e7dbd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latin typeface="Helvetica Neue"/>
                <a:ea typeface="Helvetica Neue"/>
                <a:cs typeface="Helvetica Neue"/>
                <a:sym typeface="Helvetica Neue"/>
              </a:rPr>
              <a:t>For the last part of the song I would like to </a:t>
            </a:r>
            <a:r>
              <a:rPr lang="en-GB">
                <a:solidFill>
                  <a:schemeClr val="dk1"/>
                </a:solidFill>
                <a:latin typeface="Helvetica Neue"/>
                <a:ea typeface="Helvetica Neue"/>
                <a:cs typeface="Helvetica Neue"/>
                <a:sym typeface="Helvetica Neue"/>
              </a:rPr>
              <a:t>emphasis</a:t>
            </a:r>
            <a:r>
              <a:rPr lang="en-GB">
                <a:solidFill>
                  <a:schemeClr val="dk1"/>
                </a:solidFill>
                <a:latin typeface="Helvetica Neue"/>
                <a:ea typeface="Helvetica Neue"/>
                <a:cs typeface="Helvetica Neue"/>
                <a:sym typeface="Helvetica Neue"/>
              </a:rPr>
              <a:t> on is “You touched me and something in me knew What I could have with you”. </a:t>
            </a:r>
            <a:endParaRPr>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t/>
            </a:r>
            <a:endParaRPr>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rPr lang="en-GB">
                <a:solidFill>
                  <a:schemeClr val="dk1"/>
                </a:solidFill>
                <a:latin typeface="Helvetica Neue"/>
                <a:ea typeface="Helvetica Neue"/>
                <a:cs typeface="Helvetica Neue"/>
                <a:sym typeface="Helvetica Neue"/>
              </a:rPr>
              <a:t>This part of the song is about the emotional impact that people </a:t>
            </a:r>
            <a:r>
              <a:rPr lang="en-GB">
                <a:solidFill>
                  <a:schemeClr val="dk1"/>
                </a:solidFill>
                <a:latin typeface="Helvetica Neue"/>
                <a:ea typeface="Helvetica Neue"/>
                <a:cs typeface="Helvetica Neue"/>
                <a:sym typeface="Helvetica Neue"/>
              </a:rPr>
              <a:t>experience</a:t>
            </a:r>
            <a:r>
              <a:rPr lang="en-GB">
                <a:solidFill>
                  <a:schemeClr val="dk1"/>
                </a:solidFill>
                <a:latin typeface="Helvetica Neue"/>
                <a:ea typeface="Helvetica Neue"/>
                <a:cs typeface="Helvetica Neue"/>
                <a:sym typeface="Helvetica Neue"/>
              </a:rPr>
              <a:t> in relation to one another. That </a:t>
            </a:r>
            <a:r>
              <a:rPr lang="en-GB">
                <a:solidFill>
                  <a:schemeClr val="dk1"/>
                </a:solidFill>
                <a:latin typeface="Helvetica Neue"/>
                <a:ea typeface="Helvetica Neue"/>
                <a:cs typeface="Helvetica Neue"/>
                <a:sym typeface="Helvetica Neue"/>
              </a:rPr>
              <a:t>consequently</a:t>
            </a:r>
            <a:r>
              <a:rPr lang="en-GB">
                <a:solidFill>
                  <a:schemeClr val="dk1"/>
                </a:solidFill>
                <a:latin typeface="Helvetica Neue"/>
                <a:ea typeface="Helvetica Neue"/>
                <a:cs typeface="Helvetica Neue"/>
                <a:sym typeface="Helvetica Neue"/>
              </a:rPr>
              <a:t> enables them to look at the future of what they want to co-create. </a:t>
            </a:r>
            <a:endParaRPr>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t/>
            </a:r>
            <a:endParaRPr>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rPr lang="en-GB">
                <a:solidFill>
                  <a:schemeClr val="dk1"/>
                </a:solidFill>
                <a:latin typeface="Helvetica Neue"/>
                <a:ea typeface="Helvetica Neue"/>
                <a:cs typeface="Helvetica Neue"/>
                <a:sym typeface="Helvetica Neue"/>
              </a:rPr>
              <a:t>I would like to share with you a story about one of our community groups. </a:t>
            </a:r>
            <a:endParaRPr>
              <a:solidFill>
                <a:schemeClr val="dk1"/>
              </a:solidFill>
              <a:latin typeface="Helvetica Neue"/>
              <a:ea typeface="Helvetica Neue"/>
              <a:cs typeface="Helvetica Neue"/>
              <a:sym typeface="Helvetica Neue"/>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a129fec10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a129fec10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Helvetica Neue"/>
              <a:buChar char="●"/>
            </a:pPr>
            <a:r>
              <a:rPr lang="en-GB" sz="1400">
                <a:solidFill>
                  <a:schemeClr val="dk1"/>
                </a:solidFill>
                <a:latin typeface="Helvetica Neue"/>
                <a:ea typeface="Helvetica Neue"/>
                <a:cs typeface="Helvetica Neue"/>
                <a:sym typeface="Helvetica Neue"/>
              </a:rPr>
              <a:t>Life has radically been shifted this year by the pandemic. The pandemic, impacts multiple spheres within the public sector. </a:t>
            </a:r>
            <a:endParaRPr sz="1400">
              <a:solidFill>
                <a:schemeClr val="dk1"/>
              </a:solidFill>
              <a:latin typeface="Helvetica Neue"/>
              <a:ea typeface="Helvetica Neue"/>
              <a:cs typeface="Helvetica Neue"/>
              <a:sym typeface="Helvetica Neue"/>
            </a:endParaRPr>
          </a:p>
          <a:p>
            <a:pPr indent="-317500" lvl="0" marL="457200" rtl="0" algn="l">
              <a:spcBef>
                <a:spcPts val="0"/>
              </a:spcBef>
              <a:spcAft>
                <a:spcPts val="0"/>
              </a:spcAft>
              <a:buClr>
                <a:schemeClr val="dk1"/>
              </a:buClr>
              <a:buSzPts val="1400"/>
              <a:buFont typeface="Helvetica Neue"/>
              <a:buChar char="●"/>
            </a:pPr>
            <a:r>
              <a:rPr lang="en-GB" sz="1400">
                <a:solidFill>
                  <a:schemeClr val="dk1"/>
                </a:solidFill>
                <a:latin typeface="Helvetica Neue"/>
                <a:ea typeface="Helvetica Neue"/>
                <a:cs typeface="Helvetica Neue"/>
                <a:sym typeface="Helvetica Neue"/>
              </a:rPr>
              <a:t>To support colleagues working on C-19 Work we have been hosting data science coffee mornings. </a:t>
            </a:r>
            <a:endParaRPr sz="1400">
              <a:solidFill>
                <a:schemeClr val="dk1"/>
              </a:solidFill>
              <a:latin typeface="Helvetica Neue"/>
              <a:ea typeface="Helvetica Neue"/>
              <a:cs typeface="Helvetica Neue"/>
              <a:sym typeface="Helvetica Neue"/>
            </a:endParaRPr>
          </a:p>
          <a:p>
            <a:pPr indent="-317500" lvl="0" marL="457200" rtl="0" algn="l">
              <a:spcBef>
                <a:spcPts val="0"/>
              </a:spcBef>
              <a:spcAft>
                <a:spcPts val="0"/>
              </a:spcAft>
              <a:buClr>
                <a:schemeClr val="dk1"/>
              </a:buClr>
              <a:buSzPts val="1400"/>
              <a:buFont typeface="Helvetica Neue"/>
              <a:buChar char="●"/>
            </a:pPr>
            <a:r>
              <a:rPr lang="en-GB" sz="1400">
                <a:solidFill>
                  <a:schemeClr val="dk1"/>
                </a:solidFill>
                <a:latin typeface="Helvetica Neue"/>
                <a:ea typeface="Helvetica Neue"/>
                <a:cs typeface="Helvetica Neue"/>
                <a:sym typeface="Helvetica Neue"/>
              </a:rPr>
              <a:t>Like a stand ups where people can share what they are working on, ask for help or provide offers. </a:t>
            </a:r>
            <a:endParaRPr sz="1400">
              <a:solidFill>
                <a:schemeClr val="dk1"/>
              </a:solidFill>
              <a:latin typeface="Helvetica Neue"/>
              <a:ea typeface="Helvetica Neue"/>
              <a:cs typeface="Helvetica Neue"/>
              <a:sym typeface="Helvetica Neue"/>
            </a:endParaRPr>
          </a:p>
          <a:p>
            <a:pPr indent="-317500" lvl="0" marL="457200" rtl="0" algn="l">
              <a:spcBef>
                <a:spcPts val="0"/>
              </a:spcBef>
              <a:spcAft>
                <a:spcPts val="0"/>
              </a:spcAft>
              <a:buClr>
                <a:schemeClr val="dk1"/>
              </a:buClr>
              <a:buSzPts val="1400"/>
              <a:buFont typeface="Helvetica Neue"/>
              <a:buChar char="●"/>
            </a:pPr>
            <a:r>
              <a:rPr lang="en-GB" sz="1400">
                <a:solidFill>
                  <a:schemeClr val="dk1"/>
                </a:solidFill>
                <a:latin typeface="Helvetica Neue"/>
                <a:ea typeface="Helvetica Neue"/>
                <a:cs typeface="Helvetica Neue"/>
                <a:sym typeface="Helvetica Neue"/>
              </a:rPr>
              <a:t>Connecting practitioners has enabled sharing of methodologies, data sources and a supportive community during these challenging times. </a:t>
            </a:r>
            <a:endParaRPr sz="1400">
              <a:solidFill>
                <a:schemeClr val="dk1"/>
              </a:solidFill>
              <a:latin typeface="Helvetica Neue"/>
              <a:ea typeface="Helvetica Neue"/>
              <a:cs typeface="Helvetica Neue"/>
              <a:sym typeface="Helvetica Neue"/>
            </a:endParaRPr>
          </a:p>
          <a:p>
            <a:pPr indent="-317500" lvl="0" marL="457200" rtl="0" algn="l">
              <a:spcBef>
                <a:spcPts val="0"/>
              </a:spcBef>
              <a:spcAft>
                <a:spcPts val="0"/>
              </a:spcAft>
              <a:buClr>
                <a:schemeClr val="dk1"/>
              </a:buClr>
              <a:buSzPts val="1400"/>
              <a:buFont typeface="Helvetica Neue"/>
              <a:buChar char="●"/>
            </a:pPr>
            <a:r>
              <a:rPr lang="en-GB" sz="1400">
                <a:solidFill>
                  <a:schemeClr val="dk1"/>
                </a:solidFill>
                <a:latin typeface="Helvetica Neue"/>
                <a:ea typeface="Helvetica Neue"/>
                <a:cs typeface="Helvetica Neue"/>
                <a:sym typeface="Helvetica Neue"/>
              </a:rPr>
              <a:t>Furthermore, helping to avoid duplication and encouraging the reproduction of code. </a:t>
            </a:r>
            <a:endParaRPr sz="1400">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t/>
            </a:r>
            <a:endParaRPr sz="1400">
              <a:solidFill>
                <a:schemeClr val="dk1"/>
              </a:solidFill>
              <a:latin typeface="Helvetica Neue"/>
              <a:ea typeface="Helvetica Neue"/>
              <a:cs typeface="Helvetica Neue"/>
              <a:sym typeface="Helvetica Neue"/>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a74e8bafa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a74e8bafa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latin typeface="Helvetica Neue"/>
                <a:ea typeface="Helvetica Neue"/>
                <a:cs typeface="Helvetica Neue"/>
                <a:sym typeface="Helvetica Neue"/>
              </a:rPr>
              <a:t>Collaboration Metrics: 3667 members connecting on helping each other solve common or </a:t>
            </a:r>
            <a:r>
              <a:rPr lang="en-GB" sz="1200">
                <a:latin typeface="Helvetica Neue"/>
                <a:ea typeface="Helvetica Neue"/>
                <a:cs typeface="Helvetica Neue"/>
                <a:sym typeface="Helvetica Neue"/>
              </a:rPr>
              <a:t>unique</a:t>
            </a:r>
            <a:r>
              <a:rPr lang="en-GB" sz="1200">
                <a:latin typeface="Helvetica Neue"/>
                <a:ea typeface="Helvetica Neue"/>
                <a:cs typeface="Helvetica Neue"/>
                <a:sym typeface="Helvetica Neue"/>
              </a:rPr>
              <a:t> problems</a:t>
            </a:r>
            <a:endParaRPr sz="1200">
              <a:latin typeface="Helvetica Neue"/>
              <a:ea typeface="Helvetica Neue"/>
              <a:cs typeface="Helvetica Neue"/>
              <a:sym typeface="Helvetica Neue"/>
            </a:endParaRPr>
          </a:p>
          <a:p>
            <a:pPr indent="0" lvl="0" marL="0" rtl="0" algn="l">
              <a:spcBef>
                <a:spcPts val="0"/>
              </a:spcBef>
              <a:spcAft>
                <a:spcPts val="0"/>
              </a:spcAft>
              <a:buNone/>
            </a:pPr>
            <a:r>
              <a:t/>
            </a:r>
            <a:endParaRPr sz="1200">
              <a:latin typeface="Helvetica Neue"/>
              <a:ea typeface="Helvetica Neue"/>
              <a:cs typeface="Helvetica Neue"/>
              <a:sym typeface="Helvetica Neue"/>
            </a:endParaRPr>
          </a:p>
          <a:p>
            <a:pPr indent="0" lvl="0" marL="0" rtl="0" algn="l">
              <a:spcBef>
                <a:spcPts val="0"/>
              </a:spcBef>
              <a:spcAft>
                <a:spcPts val="0"/>
              </a:spcAft>
              <a:buNone/>
            </a:pPr>
            <a:r>
              <a:rPr lang="en-GB" sz="1200">
                <a:latin typeface="Helvetica Neue"/>
                <a:ea typeface="Helvetica Neue"/>
                <a:cs typeface="Helvetica Neue"/>
                <a:sym typeface="Helvetica Neue"/>
              </a:rPr>
              <a:t>Social Audits -&gt; Interviewing people one on one to share their </a:t>
            </a:r>
            <a:r>
              <a:rPr lang="en-GB" sz="1200">
                <a:latin typeface="Helvetica Neue"/>
                <a:ea typeface="Helvetica Neue"/>
                <a:cs typeface="Helvetica Neue"/>
                <a:sym typeface="Helvetica Neue"/>
              </a:rPr>
              <a:t>experience</a:t>
            </a:r>
            <a:r>
              <a:rPr lang="en-GB" sz="1200">
                <a:latin typeface="Helvetica Neue"/>
                <a:ea typeface="Helvetica Neue"/>
                <a:cs typeface="Helvetica Neue"/>
                <a:sym typeface="Helvetica Neue"/>
              </a:rPr>
              <a:t> in the community and their roles</a:t>
            </a:r>
            <a:endParaRPr sz="1200">
              <a:latin typeface="Helvetica Neue"/>
              <a:ea typeface="Helvetica Neue"/>
              <a:cs typeface="Helvetica Neue"/>
              <a:sym typeface="Helvetica Neue"/>
            </a:endParaRPr>
          </a:p>
          <a:p>
            <a:pPr indent="0" lvl="0" marL="0" rtl="0" algn="l">
              <a:spcBef>
                <a:spcPts val="0"/>
              </a:spcBef>
              <a:spcAft>
                <a:spcPts val="0"/>
              </a:spcAft>
              <a:buNone/>
            </a:pPr>
            <a:r>
              <a:t/>
            </a:r>
            <a:endParaRPr sz="1200">
              <a:latin typeface="Helvetica Neue"/>
              <a:ea typeface="Helvetica Neue"/>
              <a:cs typeface="Helvetica Neue"/>
              <a:sym typeface="Helvetica Neue"/>
            </a:endParaRPr>
          </a:p>
          <a:p>
            <a:pPr indent="0" lvl="0" marL="0" rtl="0" algn="l">
              <a:spcBef>
                <a:spcPts val="0"/>
              </a:spcBef>
              <a:spcAft>
                <a:spcPts val="0"/>
              </a:spcAft>
              <a:buNone/>
            </a:pPr>
            <a:r>
              <a:rPr lang="en-GB" sz="1200">
                <a:latin typeface="Helvetica Neue"/>
                <a:ea typeface="Helvetica Neue"/>
                <a:cs typeface="Helvetica Neue"/>
                <a:sym typeface="Helvetica Neue"/>
              </a:rPr>
              <a:t>Community history -&gt; Mapping our community history on Data in Government on GOV.UK </a:t>
            </a:r>
            <a:endParaRPr sz="1200">
              <a:latin typeface="Helvetica Neue"/>
              <a:ea typeface="Helvetica Neue"/>
              <a:cs typeface="Helvetica Neue"/>
              <a:sym typeface="Helvetica Neue"/>
            </a:endParaRPr>
          </a:p>
          <a:p>
            <a:pPr indent="0" lvl="0" marL="0" rtl="0" algn="l">
              <a:spcBef>
                <a:spcPts val="0"/>
              </a:spcBef>
              <a:spcAft>
                <a:spcPts val="0"/>
              </a:spcAft>
              <a:buNone/>
            </a:pPr>
            <a:r>
              <a:t/>
            </a:r>
            <a:endParaRPr sz="1200">
              <a:latin typeface="Helvetica Neue"/>
              <a:ea typeface="Helvetica Neue"/>
              <a:cs typeface="Helvetica Neue"/>
              <a:sym typeface="Helvetica Neue"/>
            </a:endParaRPr>
          </a:p>
          <a:p>
            <a:pPr indent="0" lvl="0" marL="0" rtl="0" algn="l">
              <a:spcBef>
                <a:spcPts val="0"/>
              </a:spcBef>
              <a:spcAft>
                <a:spcPts val="0"/>
              </a:spcAft>
              <a:buNone/>
            </a:pPr>
            <a:r>
              <a:rPr lang="en-GB" sz="1200">
                <a:latin typeface="Helvetica Neue"/>
                <a:ea typeface="Helvetica Neue"/>
                <a:cs typeface="Helvetica Neue"/>
                <a:sym typeface="Helvetica Neue"/>
              </a:rPr>
              <a:t>Host retrospectives on community </a:t>
            </a:r>
            <a:r>
              <a:rPr lang="en-GB" sz="1200">
                <a:latin typeface="Helvetica Neue"/>
                <a:ea typeface="Helvetica Neue"/>
                <a:cs typeface="Helvetica Neue"/>
                <a:sym typeface="Helvetica Neue"/>
              </a:rPr>
              <a:t>initiatives</a:t>
            </a:r>
            <a:r>
              <a:rPr lang="en-GB" sz="1200">
                <a:latin typeface="Helvetica Neue"/>
                <a:ea typeface="Helvetica Neue"/>
                <a:cs typeface="Helvetica Neue"/>
                <a:sym typeface="Helvetica Neue"/>
              </a:rPr>
              <a:t> to inform our renewal and way forward with our community roadmap. </a:t>
            </a:r>
            <a:endParaRPr sz="1200">
              <a:latin typeface="Helvetica Neue"/>
              <a:ea typeface="Helvetica Neue"/>
              <a:cs typeface="Helvetica Neue"/>
              <a:sym typeface="Helvetica Neue"/>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a601e7dbd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a601e7dbd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latin typeface="Helvetica Neue"/>
                <a:ea typeface="Helvetica Neue"/>
                <a:cs typeface="Helvetica Neue"/>
                <a:sym typeface="Helvetica Neue"/>
              </a:rPr>
              <a:t>Communities thrive </a:t>
            </a:r>
            <a:endParaRPr sz="1400">
              <a:latin typeface="Helvetica Neue"/>
              <a:ea typeface="Helvetica Neue"/>
              <a:cs typeface="Helvetica Neue"/>
              <a:sym typeface="Helvetica Neue"/>
            </a:endParaRPr>
          </a:p>
          <a:p>
            <a:pPr indent="0" lvl="0" marL="0" rtl="0" algn="l">
              <a:spcBef>
                <a:spcPts val="0"/>
              </a:spcBef>
              <a:spcAft>
                <a:spcPts val="0"/>
              </a:spcAft>
              <a:buNone/>
            </a:pPr>
            <a:r>
              <a:t/>
            </a:r>
            <a:endParaRPr sz="1400">
              <a:latin typeface="Helvetica Neue"/>
              <a:ea typeface="Helvetica Neue"/>
              <a:cs typeface="Helvetica Neue"/>
              <a:sym typeface="Helvetica Neue"/>
            </a:endParaRPr>
          </a:p>
          <a:p>
            <a:pPr indent="0" lvl="0" marL="0" rtl="0" algn="l">
              <a:spcBef>
                <a:spcPts val="0"/>
              </a:spcBef>
              <a:spcAft>
                <a:spcPts val="0"/>
              </a:spcAft>
              <a:buNone/>
            </a:pPr>
            <a:r>
              <a:rPr lang="en-GB" sz="1400">
                <a:latin typeface="Helvetica Neue"/>
                <a:ea typeface="Helvetica Neue"/>
                <a:cs typeface="Helvetica Neue"/>
                <a:sym typeface="Helvetica Neue"/>
              </a:rPr>
              <a:t>On having a common purpose, people happy in </a:t>
            </a:r>
            <a:r>
              <a:rPr lang="en-GB" sz="1400">
                <a:latin typeface="Helvetica Neue"/>
                <a:ea typeface="Helvetica Neue"/>
                <a:cs typeface="Helvetica Neue"/>
                <a:sym typeface="Helvetica Neue"/>
              </a:rPr>
              <a:t>relation</a:t>
            </a:r>
            <a:r>
              <a:rPr lang="en-GB" sz="1400">
                <a:latin typeface="Helvetica Neue"/>
                <a:ea typeface="Helvetica Neue"/>
                <a:cs typeface="Helvetica Neue"/>
                <a:sym typeface="Helvetica Neue"/>
              </a:rPr>
              <a:t> to one another, </a:t>
            </a:r>
            <a:r>
              <a:rPr lang="en-GB" sz="1400">
                <a:latin typeface="Helvetica Neue"/>
                <a:ea typeface="Helvetica Neue"/>
                <a:cs typeface="Helvetica Neue"/>
                <a:sym typeface="Helvetica Neue"/>
              </a:rPr>
              <a:t>platforms</a:t>
            </a:r>
            <a:r>
              <a:rPr lang="en-GB" sz="1400">
                <a:latin typeface="Helvetica Neue"/>
                <a:ea typeface="Helvetica Neue"/>
                <a:cs typeface="Helvetica Neue"/>
                <a:sym typeface="Helvetica Neue"/>
              </a:rPr>
              <a:t> that are accessible and programmes that are relevant and </a:t>
            </a:r>
            <a:r>
              <a:rPr lang="en-GB" sz="1400">
                <a:latin typeface="Helvetica Neue"/>
                <a:ea typeface="Helvetica Neue"/>
                <a:cs typeface="Helvetica Neue"/>
                <a:sym typeface="Helvetica Neue"/>
              </a:rPr>
              <a:t>thought</a:t>
            </a:r>
            <a:r>
              <a:rPr lang="en-GB" sz="1400">
                <a:latin typeface="Helvetica Neue"/>
                <a:ea typeface="Helvetica Neue"/>
                <a:cs typeface="Helvetica Neue"/>
                <a:sym typeface="Helvetica Neue"/>
              </a:rPr>
              <a:t> provoking. </a:t>
            </a:r>
            <a:endParaRPr sz="1400">
              <a:latin typeface="Helvetica Neue"/>
              <a:ea typeface="Helvetica Neue"/>
              <a:cs typeface="Helvetica Neue"/>
              <a:sym typeface="Helvetica Neue"/>
            </a:endParaRPr>
          </a:p>
          <a:p>
            <a:pPr indent="0" lvl="0" marL="0" rtl="0" algn="l">
              <a:spcBef>
                <a:spcPts val="0"/>
              </a:spcBef>
              <a:spcAft>
                <a:spcPts val="0"/>
              </a:spcAft>
              <a:buNone/>
            </a:pPr>
            <a:r>
              <a:t/>
            </a:r>
            <a:endParaRPr sz="14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rPr lang="en-GB" sz="1400">
                <a:solidFill>
                  <a:schemeClr val="dk1"/>
                </a:solidFill>
                <a:latin typeface="Helvetica Neue"/>
                <a:ea typeface="Helvetica Neue"/>
                <a:cs typeface="Helvetica Neue"/>
                <a:sym typeface="Helvetica Neue"/>
              </a:rPr>
              <a:t>Going back to greek philosophy love exists in different ways. Philia is a type of love that focuses on friendship, an example of how philia is demonstrated by the a quote from aristotle's  "wanting for someone what one thinks good, for his sake and not for one's own, and being inclined, so far as one can, to do such things for him" (1380b36–1381a2)”.</a:t>
            </a:r>
            <a:endParaRPr sz="14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t/>
            </a:r>
            <a:endParaRPr sz="14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rPr lang="en-GB" sz="1400">
                <a:solidFill>
                  <a:schemeClr val="dk1"/>
                </a:solidFill>
                <a:latin typeface="Helvetica Neue"/>
                <a:ea typeface="Helvetica Neue"/>
                <a:cs typeface="Helvetica Neue"/>
                <a:sym typeface="Helvetica Neue"/>
              </a:rPr>
              <a:t>There so many opportunities to connect with colleagues this week, I’ve been moved and inspired so much by the presentations I’ve listened to. I want to keep on learning from and I also want to encourage you to keep going. </a:t>
            </a:r>
            <a:endParaRPr>
              <a:solidFill>
                <a:schemeClr val="dk1"/>
              </a:solidFill>
              <a:latin typeface="Helvetica Neue"/>
              <a:ea typeface="Helvetica Neue"/>
              <a:cs typeface="Helvetica Neue"/>
              <a:sym typeface="Helvetica Neue"/>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a129fec10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a129fec10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a1444448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a1444448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a1444448e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a1444448e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601e7dbd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a601e7dbd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GB">
                <a:solidFill>
                  <a:schemeClr val="dk1"/>
                </a:solidFill>
                <a:latin typeface="Helvetica Neue"/>
                <a:ea typeface="Helvetica Neue"/>
                <a:cs typeface="Helvetica Neue"/>
                <a:sym typeface="Helvetica Neue"/>
              </a:rPr>
              <a:t>One of my favourite songs is Through the fire by Chaka Khan </a:t>
            </a:r>
            <a:r>
              <a:rPr lang="en-GB">
                <a:solidFill>
                  <a:schemeClr val="dk1"/>
                </a:solidFill>
                <a:latin typeface="Helvetica Neue"/>
                <a:ea typeface="Helvetica Neue"/>
                <a:cs typeface="Helvetica Neue"/>
                <a:sym typeface="Helvetica Neue"/>
              </a:rPr>
              <a:t>it's</a:t>
            </a:r>
            <a:r>
              <a:rPr lang="en-GB">
                <a:solidFill>
                  <a:schemeClr val="dk1"/>
                </a:solidFill>
                <a:latin typeface="Helvetica Neue"/>
                <a:ea typeface="Helvetica Neue"/>
                <a:cs typeface="Helvetica Neue"/>
                <a:sym typeface="Helvetica Neue"/>
              </a:rPr>
              <a:t> a love song about trials and tribulations. </a:t>
            </a:r>
            <a:endParaRPr>
              <a:solidFill>
                <a:schemeClr val="dk1"/>
              </a:solidFill>
              <a:latin typeface="Helvetica Neue"/>
              <a:ea typeface="Helvetica Neue"/>
              <a:cs typeface="Helvetica Neue"/>
              <a:sym typeface="Helvetica Neue"/>
            </a:endParaRPr>
          </a:p>
          <a:p>
            <a:pPr indent="0" lvl="0" marL="0" rtl="0" algn="l">
              <a:lnSpc>
                <a:spcPct val="115000"/>
              </a:lnSpc>
              <a:spcBef>
                <a:spcPts val="1200"/>
              </a:spcBef>
              <a:spcAft>
                <a:spcPts val="0"/>
              </a:spcAft>
              <a:buNone/>
            </a:pPr>
            <a:r>
              <a:rPr lang="en-GB">
                <a:solidFill>
                  <a:schemeClr val="dk1"/>
                </a:solidFill>
                <a:latin typeface="Helvetica Neue"/>
                <a:ea typeface="Helvetica Neue"/>
                <a:cs typeface="Helvetica Neue"/>
                <a:sym typeface="Helvetica Neue"/>
              </a:rPr>
              <a:t>The first line of the song goes: “For a chance at loving you I'd take it all the way”. For the purpose of this talk, I am not talking about romantic love but phillia type of love. </a:t>
            </a:r>
            <a:endParaRPr>
              <a:solidFill>
                <a:schemeClr val="dk1"/>
              </a:solidFill>
              <a:latin typeface="Helvetica Neue"/>
              <a:ea typeface="Helvetica Neue"/>
              <a:cs typeface="Helvetica Neue"/>
              <a:sym typeface="Helvetica Neue"/>
            </a:endParaRPr>
          </a:p>
          <a:p>
            <a:pPr indent="0" lvl="0" marL="0" rtl="0" algn="l">
              <a:lnSpc>
                <a:spcPct val="115000"/>
              </a:lnSpc>
              <a:spcBef>
                <a:spcPts val="1200"/>
              </a:spcBef>
              <a:spcAft>
                <a:spcPts val="0"/>
              </a:spcAft>
              <a:buNone/>
            </a:pPr>
            <a:r>
              <a:rPr lang="en-GB">
                <a:solidFill>
                  <a:schemeClr val="dk1"/>
                </a:solidFill>
                <a:latin typeface="Helvetica Neue"/>
                <a:ea typeface="Helvetica Neue"/>
                <a:cs typeface="Helvetica Neue"/>
                <a:sym typeface="Helvetica Neue"/>
              </a:rPr>
              <a:t>In greek </a:t>
            </a:r>
            <a:r>
              <a:rPr lang="en-GB">
                <a:solidFill>
                  <a:schemeClr val="dk1"/>
                </a:solidFill>
                <a:latin typeface="Helvetica Neue"/>
                <a:ea typeface="Helvetica Neue"/>
                <a:cs typeface="Helvetica Neue"/>
                <a:sym typeface="Helvetica Neue"/>
              </a:rPr>
              <a:t>philosophy</a:t>
            </a:r>
            <a:r>
              <a:rPr lang="en-GB">
                <a:solidFill>
                  <a:schemeClr val="dk1"/>
                </a:solidFill>
                <a:latin typeface="Helvetica Neue"/>
                <a:ea typeface="Helvetica Neue"/>
                <a:cs typeface="Helvetica Neue"/>
                <a:sym typeface="Helvetica Neue"/>
              </a:rPr>
              <a:t> love exists in different ways. Philia is a type of love that focuses on friendship, an example of how philia is demonstrated by the a </a:t>
            </a:r>
            <a:r>
              <a:rPr lang="en-GB">
                <a:solidFill>
                  <a:schemeClr val="dk1"/>
                </a:solidFill>
                <a:latin typeface="Helvetica Neue"/>
                <a:ea typeface="Helvetica Neue"/>
                <a:cs typeface="Helvetica Neue"/>
                <a:sym typeface="Helvetica Neue"/>
              </a:rPr>
              <a:t>quote</a:t>
            </a:r>
            <a:r>
              <a:rPr lang="en-GB">
                <a:solidFill>
                  <a:schemeClr val="dk1"/>
                </a:solidFill>
                <a:latin typeface="Helvetica Neue"/>
                <a:ea typeface="Helvetica Neue"/>
                <a:cs typeface="Helvetica Neue"/>
                <a:sym typeface="Helvetica Neue"/>
              </a:rPr>
              <a:t> from </a:t>
            </a:r>
            <a:r>
              <a:rPr lang="en-GB">
                <a:solidFill>
                  <a:schemeClr val="dk1"/>
                </a:solidFill>
                <a:latin typeface="Helvetica Neue"/>
                <a:ea typeface="Helvetica Neue"/>
                <a:cs typeface="Helvetica Neue"/>
                <a:sym typeface="Helvetica Neue"/>
              </a:rPr>
              <a:t>aristotle's</a:t>
            </a:r>
            <a:r>
              <a:rPr lang="en-GB">
                <a:solidFill>
                  <a:schemeClr val="dk1"/>
                </a:solidFill>
                <a:latin typeface="Helvetica Neue"/>
                <a:ea typeface="Helvetica Neue"/>
                <a:cs typeface="Helvetica Neue"/>
                <a:sym typeface="Helvetica Neue"/>
              </a:rPr>
              <a:t>  "wanting for someone what one thinks good, for his sake and not for one's own, and being inclined, so far as one can, to do such things for him" (1380b36–1381a2)”.</a:t>
            </a:r>
            <a:endParaRPr>
              <a:solidFill>
                <a:schemeClr val="dk1"/>
              </a:solidFill>
              <a:latin typeface="Helvetica Neue"/>
              <a:ea typeface="Helvetica Neue"/>
              <a:cs typeface="Helvetica Neue"/>
              <a:sym typeface="Helvetica Neue"/>
            </a:endParaRPr>
          </a:p>
          <a:p>
            <a:pPr indent="0" lvl="0" marL="0" rtl="0" algn="l">
              <a:lnSpc>
                <a:spcPct val="115000"/>
              </a:lnSpc>
              <a:spcBef>
                <a:spcPts val="1200"/>
              </a:spcBef>
              <a:spcAft>
                <a:spcPts val="0"/>
              </a:spcAft>
              <a:buNone/>
            </a:pPr>
            <a:r>
              <a:rPr lang="en-GB">
                <a:solidFill>
                  <a:schemeClr val="dk1"/>
                </a:solidFill>
                <a:latin typeface="Helvetica Neue"/>
                <a:ea typeface="Helvetica Neue"/>
                <a:cs typeface="Helvetica Neue"/>
                <a:sym typeface="Helvetica Neue"/>
              </a:rPr>
              <a:t>Communities</a:t>
            </a:r>
            <a:r>
              <a:rPr lang="en-GB">
                <a:solidFill>
                  <a:schemeClr val="dk1"/>
                </a:solidFill>
                <a:latin typeface="Helvetica Neue"/>
                <a:ea typeface="Helvetica Neue"/>
                <a:cs typeface="Helvetica Neue"/>
                <a:sym typeface="Helvetica Neue"/>
              </a:rPr>
              <a:t> are relational, built on connections and </a:t>
            </a:r>
            <a:r>
              <a:rPr lang="en-GB">
                <a:solidFill>
                  <a:schemeClr val="dk1"/>
                </a:solidFill>
                <a:latin typeface="Helvetica Neue"/>
                <a:ea typeface="Helvetica Neue"/>
                <a:cs typeface="Helvetica Neue"/>
                <a:sym typeface="Helvetica Neue"/>
              </a:rPr>
              <a:t>experiences</a:t>
            </a:r>
            <a:r>
              <a:rPr lang="en-GB">
                <a:solidFill>
                  <a:schemeClr val="dk1"/>
                </a:solidFill>
                <a:latin typeface="Helvetica Neue"/>
                <a:ea typeface="Helvetica Neue"/>
                <a:cs typeface="Helvetica Neue"/>
                <a:sym typeface="Helvetica Neue"/>
              </a:rPr>
              <a:t> of </a:t>
            </a:r>
            <a:r>
              <a:rPr lang="en-GB">
                <a:solidFill>
                  <a:schemeClr val="dk1"/>
                </a:solidFill>
                <a:latin typeface="Helvetica Neue"/>
                <a:ea typeface="Helvetica Neue"/>
                <a:cs typeface="Helvetica Neue"/>
                <a:sym typeface="Helvetica Neue"/>
              </a:rPr>
              <a:t>its</a:t>
            </a:r>
            <a:r>
              <a:rPr lang="en-GB">
                <a:solidFill>
                  <a:schemeClr val="dk1"/>
                </a:solidFill>
                <a:latin typeface="Helvetica Neue"/>
                <a:ea typeface="Helvetica Neue"/>
                <a:cs typeface="Helvetica Neue"/>
                <a:sym typeface="Helvetica Neue"/>
              </a:rPr>
              <a:t> members. Think of the </a:t>
            </a:r>
            <a:r>
              <a:rPr lang="en-GB">
                <a:solidFill>
                  <a:schemeClr val="dk1"/>
                </a:solidFill>
                <a:latin typeface="Helvetica Neue"/>
                <a:ea typeface="Helvetica Neue"/>
                <a:cs typeface="Helvetica Neue"/>
                <a:sym typeface="Helvetica Neue"/>
              </a:rPr>
              <a:t>communities</a:t>
            </a:r>
            <a:r>
              <a:rPr lang="en-GB">
                <a:solidFill>
                  <a:schemeClr val="dk1"/>
                </a:solidFill>
                <a:latin typeface="Helvetica Neue"/>
                <a:ea typeface="Helvetica Neue"/>
                <a:cs typeface="Helvetica Neue"/>
                <a:sym typeface="Helvetica Neue"/>
              </a:rPr>
              <a:t> you are part, of friends you have made along the way. </a:t>
            </a:r>
            <a:endParaRPr>
              <a:solidFill>
                <a:schemeClr val="dk1"/>
              </a:solidFill>
              <a:latin typeface="Helvetica Neue"/>
              <a:ea typeface="Helvetica Neue"/>
              <a:cs typeface="Helvetica Neue"/>
              <a:sym typeface="Helvetica Neue"/>
            </a:endParaRPr>
          </a:p>
          <a:p>
            <a:pPr indent="0" lvl="0" marL="0" rtl="0" algn="l">
              <a:lnSpc>
                <a:spcPct val="115000"/>
              </a:lnSpc>
              <a:spcBef>
                <a:spcPts val="1200"/>
              </a:spcBef>
              <a:spcAft>
                <a:spcPts val="1200"/>
              </a:spcAft>
              <a:buNone/>
            </a:pPr>
            <a:r>
              <a:rPr lang="en-GB">
                <a:solidFill>
                  <a:schemeClr val="dk1"/>
                </a:solidFill>
                <a:latin typeface="Helvetica Neue"/>
                <a:ea typeface="Helvetica Neue"/>
                <a:cs typeface="Helvetica Neue"/>
                <a:sym typeface="Helvetica Neue"/>
              </a:rPr>
              <a:t>(check </a:t>
            </a:r>
            <a:r>
              <a:rPr lang="en-GB">
                <a:solidFill>
                  <a:schemeClr val="dk1"/>
                </a:solidFill>
                <a:latin typeface="Helvetica Neue"/>
                <a:ea typeface="Helvetica Neue"/>
                <a:cs typeface="Helvetica Neue"/>
                <a:sym typeface="Helvetica Neue"/>
              </a:rPr>
              <a:t>pronunciation</a:t>
            </a:r>
            <a:r>
              <a:rPr lang="en-GB">
                <a:solidFill>
                  <a:schemeClr val="dk1"/>
                </a:solidFill>
                <a:latin typeface="Helvetica Neue"/>
                <a:ea typeface="Helvetica Neue"/>
                <a:cs typeface="Helvetica Neue"/>
                <a:sym typeface="Helvetica Neue"/>
              </a:rPr>
              <a:t>) </a:t>
            </a:r>
            <a:endParaRPr>
              <a:solidFill>
                <a:schemeClr val="dk1"/>
              </a:solidFill>
              <a:latin typeface="Helvetica Neue"/>
              <a:ea typeface="Helvetica Neue"/>
              <a:cs typeface="Helvetica Neue"/>
              <a:sym typeface="Helvetica Neue"/>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601e7dbd1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601e7dbd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latin typeface="Helvetica Neue"/>
                <a:ea typeface="Helvetica Neue"/>
                <a:cs typeface="Helvetica Neue"/>
                <a:sym typeface="Helvetica Neue"/>
              </a:rPr>
              <a:t>What is the gov data science community ?</a:t>
            </a:r>
            <a:endParaRPr>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t/>
            </a:r>
            <a:endParaRPr>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rPr lang="en-GB">
                <a:solidFill>
                  <a:schemeClr val="dk1"/>
                </a:solidFill>
                <a:latin typeface="Helvetica Neue"/>
                <a:ea typeface="Helvetica Neue"/>
                <a:cs typeface="Helvetica Neue"/>
                <a:sym typeface="Helvetica Neue"/>
              </a:rPr>
              <a:t>People -&gt; the community is made of data science practitioners and enablers working in the public sector. For example analysts, </a:t>
            </a:r>
            <a:r>
              <a:rPr lang="en-GB">
                <a:solidFill>
                  <a:schemeClr val="dk1"/>
                </a:solidFill>
                <a:latin typeface="Helvetica Neue"/>
                <a:ea typeface="Helvetica Neue"/>
                <a:cs typeface="Helvetica Neue"/>
                <a:sym typeface="Helvetica Neue"/>
              </a:rPr>
              <a:t>statisticians</a:t>
            </a:r>
            <a:r>
              <a:rPr lang="en-GB">
                <a:solidFill>
                  <a:schemeClr val="dk1"/>
                </a:solidFill>
                <a:latin typeface="Helvetica Neue"/>
                <a:ea typeface="Helvetica Neue"/>
                <a:cs typeface="Helvetica Neue"/>
                <a:sym typeface="Helvetica Neue"/>
              </a:rPr>
              <a:t>, data </a:t>
            </a:r>
            <a:r>
              <a:rPr lang="en-GB">
                <a:solidFill>
                  <a:schemeClr val="dk1"/>
                </a:solidFill>
                <a:latin typeface="Helvetica Neue"/>
                <a:ea typeface="Helvetica Neue"/>
                <a:cs typeface="Helvetica Neue"/>
                <a:sym typeface="Helvetica Neue"/>
              </a:rPr>
              <a:t>scientist</a:t>
            </a:r>
            <a:r>
              <a:rPr lang="en-GB">
                <a:solidFill>
                  <a:schemeClr val="dk1"/>
                </a:solidFill>
                <a:latin typeface="Helvetica Neue"/>
                <a:ea typeface="Helvetica Neue"/>
                <a:cs typeface="Helvetica Neue"/>
                <a:sym typeface="Helvetica Neue"/>
              </a:rPr>
              <a:t> and programme managers. </a:t>
            </a:r>
            <a:r>
              <a:rPr lang="en-GB">
                <a:solidFill>
                  <a:schemeClr val="dk1"/>
                </a:solidFill>
                <a:latin typeface="Helvetica Neue"/>
                <a:ea typeface="Helvetica Neue"/>
                <a:cs typeface="Helvetica Neue"/>
                <a:sym typeface="Helvetica Neue"/>
              </a:rPr>
              <a:t>What</a:t>
            </a:r>
            <a:r>
              <a:rPr lang="en-GB">
                <a:solidFill>
                  <a:schemeClr val="dk1"/>
                </a:solidFill>
                <a:latin typeface="Helvetica Neue"/>
                <a:ea typeface="Helvetica Neue"/>
                <a:cs typeface="Helvetica Neue"/>
                <a:sym typeface="Helvetica Neue"/>
              </a:rPr>
              <a:t> brings them together is the common </a:t>
            </a:r>
            <a:r>
              <a:rPr lang="en-GB">
                <a:solidFill>
                  <a:schemeClr val="dk1"/>
                </a:solidFill>
                <a:latin typeface="Helvetica Neue"/>
                <a:ea typeface="Helvetica Neue"/>
                <a:cs typeface="Helvetica Neue"/>
                <a:sym typeface="Helvetica Neue"/>
              </a:rPr>
              <a:t>interest</a:t>
            </a:r>
            <a:r>
              <a:rPr lang="en-GB">
                <a:solidFill>
                  <a:schemeClr val="dk1"/>
                </a:solidFill>
                <a:latin typeface="Helvetica Neue"/>
                <a:ea typeface="Helvetica Neue"/>
                <a:cs typeface="Helvetica Neue"/>
                <a:sym typeface="Helvetica Neue"/>
              </a:rPr>
              <a:t> in using data science for the public good, in analysis, operational purposes and public products. </a:t>
            </a:r>
            <a:endParaRPr>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t/>
            </a:r>
            <a:endParaRPr>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rPr lang="en-GB">
                <a:solidFill>
                  <a:schemeClr val="dk1"/>
                </a:solidFill>
                <a:latin typeface="Helvetica Neue"/>
                <a:ea typeface="Helvetica Neue"/>
                <a:cs typeface="Helvetica Neue"/>
                <a:sym typeface="Helvetica Neue"/>
              </a:rPr>
              <a:t>To give an example of the work community members have done: </a:t>
            </a:r>
            <a:endParaRPr>
              <a:solidFill>
                <a:schemeClr val="dk1"/>
              </a:solidFill>
              <a:latin typeface="Helvetica Neue"/>
              <a:ea typeface="Helvetica Neue"/>
              <a:cs typeface="Helvetica Neue"/>
              <a:sym typeface="Helvetica Neue"/>
            </a:endParaRPr>
          </a:p>
          <a:p>
            <a:pPr indent="-298450" lvl="0" marL="457200" rtl="0" algn="l">
              <a:spcBef>
                <a:spcPts val="0"/>
              </a:spcBef>
              <a:spcAft>
                <a:spcPts val="0"/>
              </a:spcAft>
              <a:buClr>
                <a:schemeClr val="dk1"/>
              </a:buClr>
              <a:buSzPts val="1100"/>
              <a:buFont typeface="Helvetica Neue"/>
              <a:buChar char="●"/>
            </a:pPr>
            <a:r>
              <a:rPr lang="en-GB">
                <a:solidFill>
                  <a:schemeClr val="dk1"/>
                </a:solidFill>
                <a:latin typeface="Helvetica Neue"/>
                <a:ea typeface="Helvetica Neue"/>
                <a:cs typeface="Helvetica Neue"/>
                <a:sym typeface="Helvetica Neue"/>
              </a:rPr>
              <a:t>Queen’s Hospital Trusts: developing a pilot app using machine learning to assist triaging in accidents and emergencies,</a:t>
            </a:r>
            <a:endParaRPr>
              <a:solidFill>
                <a:schemeClr val="dk1"/>
              </a:solidFill>
              <a:latin typeface="Helvetica Neue"/>
              <a:ea typeface="Helvetica Neue"/>
              <a:cs typeface="Helvetica Neue"/>
              <a:sym typeface="Helvetica Neue"/>
            </a:endParaRPr>
          </a:p>
          <a:p>
            <a:pPr indent="-298450" lvl="0" marL="457200" rtl="0" algn="l">
              <a:spcBef>
                <a:spcPts val="0"/>
              </a:spcBef>
              <a:spcAft>
                <a:spcPts val="0"/>
              </a:spcAft>
              <a:buClr>
                <a:schemeClr val="dk1"/>
              </a:buClr>
              <a:buSzPts val="1100"/>
              <a:buFont typeface="Helvetica Neue"/>
              <a:buChar char="●"/>
            </a:pPr>
            <a:r>
              <a:rPr lang="en-GB">
                <a:solidFill>
                  <a:schemeClr val="dk1"/>
                </a:solidFill>
                <a:latin typeface="Helvetica Neue"/>
                <a:ea typeface="Helvetica Neue"/>
                <a:cs typeface="Helvetica Neue"/>
                <a:sym typeface="Helvetica Neue"/>
              </a:rPr>
              <a:t>UKHO: deep learning to mapp mangrove forests and swamps</a:t>
            </a:r>
            <a:endParaRPr>
              <a:solidFill>
                <a:schemeClr val="dk1"/>
              </a:solidFill>
              <a:latin typeface="Helvetica Neue"/>
              <a:ea typeface="Helvetica Neue"/>
              <a:cs typeface="Helvetica Neue"/>
              <a:sym typeface="Helvetica Neue"/>
            </a:endParaRPr>
          </a:p>
          <a:p>
            <a:pPr indent="0" lvl="0" marL="457200" rtl="0" algn="l">
              <a:spcBef>
                <a:spcPts val="0"/>
              </a:spcBef>
              <a:spcAft>
                <a:spcPts val="0"/>
              </a:spcAft>
              <a:buNone/>
            </a:pPr>
            <a:r>
              <a:t/>
            </a:r>
            <a:endParaRPr>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rPr lang="en-GB">
                <a:solidFill>
                  <a:schemeClr val="dk1"/>
                </a:solidFill>
                <a:latin typeface="Helvetica Neue"/>
                <a:ea typeface="Helvetica Neue"/>
                <a:cs typeface="Helvetica Neue"/>
                <a:sym typeface="Helvetica Neue"/>
              </a:rPr>
              <a:t>On Gov.uk</a:t>
            </a:r>
            <a:r>
              <a:rPr lang="en-GB">
                <a:solidFill>
                  <a:schemeClr val="dk1"/>
                </a:solidFill>
                <a:latin typeface="Helvetica Neue"/>
                <a:ea typeface="Helvetica Neue"/>
                <a:cs typeface="Helvetica Neue"/>
                <a:sym typeface="Helvetica Neue"/>
              </a:rPr>
              <a:t> data science community manual is a reference tool of our purposes: </a:t>
            </a:r>
            <a:endParaRPr>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t/>
            </a:r>
            <a:endParaRPr>
              <a:solidFill>
                <a:schemeClr val="dk1"/>
              </a:solidFill>
              <a:latin typeface="Helvetica Neue"/>
              <a:ea typeface="Helvetica Neue"/>
              <a:cs typeface="Helvetica Neue"/>
              <a:sym typeface="Helvetica Neue"/>
            </a:endParaRPr>
          </a:p>
          <a:p>
            <a:pPr indent="-298450" lvl="0" marL="457200" rtl="0" algn="l">
              <a:spcBef>
                <a:spcPts val="0"/>
              </a:spcBef>
              <a:spcAft>
                <a:spcPts val="0"/>
              </a:spcAft>
              <a:buClr>
                <a:schemeClr val="dk1"/>
              </a:buClr>
              <a:buSzPts val="1100"/>
              <a:buFont typeface="Helvetica Neue"/>
              <a:buChar char="●"/>
            </a:pPr>
            <a:r>
              <a:rPr lang="en-GB">
                <a:solidFill>
                  <a:schemeClr val="dk1"/>
                </a:solidFill>
                <a:latin typeface="Helvetica Neue"/>
                <a:ea typeface="Helvetica Neue"/>
                <a:cs typeface="Helvetica Neue"/>
                <a:sym typeface="Helvetica Neue"/>
              </a:rPr>
              <a:t>bring together data scientists and improve data science capability across government</a:t>
            </a:r>
            <a:endParaRPr>
              <a:solidFill>
                <a:schemeClr val="dk1"/>
              </a:solidFill>
              <a:latin typeface="Helvetica Neue"/>
              <a:ea typeface="Helvetica Neue"/>
              <a:cs typeface="Helvetica Neue"/>
              <a:sym typeface="Helvetica Neue"/>
            </a:endParaRPr>
          </a:p>
          <a:p>
            <a:pPr indent="-298450" lvl="0" marL="457200" rtl="0" algn="l">
              <a:spcBef>
                <a:spcPts val="0"/>
              </a:spcBef>
              <a:spcAft>
                <a:spcPts val="0"/>
              </a:spcAft>
              <a:buClr>
                <a:schemeClr val="dk1"/>
              </a:buClr>
              <a:buSzPts val="1100"/>
              <a:buFont typeface="Helvetica Neue"/>
              <a:buChar char="●"/>
            </a:pPr>
            <a:r>
              <a:rPr lang="en-GB">
                <a:solidFill>
                  <a:schemeClr val="dk1"/>
                </a:solidFill>
                <a:latin typeface="Helvetica Neue"/>
                <a:ea typeface="Helvetica Neue"/>
                <a:cs typeface="Helvetica Neue"/>
                <a:sym typeface="Helvetica Neue"/>
              </a:rPr>
              <a:t>develop and share data science best practice</a:t>
            </a:r>
            <a:endParaRPr>
              <a:solidFill>
                <a:schemeClr val="dk1"/>
              </a:solidFill>
              <a:latin typeface="Helvetica Neue"/>
              <a:ea typeface="Helvetica Neue"/>
              <a:cs typeface="Helvetica Neue"/>
              <a:sym typeface="Helvetica Neue"/>
            </a:endParaRPr>
          </a:p>
          <a:p>
            <a:pPr indent="-298450" lvl="0" marL="457200" rtl="0" algn="l">
              <a:spcBef>
                <a:spcPts val="0"/>
              </a:spcBef>
              <a:spcAft>
                <a:spcPts val="0"/>
              </a:spcAft>
              <a:buClr>
                <a:schemeClr val="dk1"/>
              </a:buClr>
              <a:buSzPts val="1100"/>
              <a:buFont typeface="Helvetica Neue"/>
              <a:buChar char="●"/>
            </a:pPr>
            <a:r>
              <a:rPr lang="en-GB">
                <a:solidFill>
                  <a:schemeClr val="dk1"/>
                </a:solidFill>
                <a:latin typeface="Helvetica Neue"/>
                <a:ea typeface="Helvetica Neue"/>
                <a:cs typeface="Helvetica Neue"/>
                <a:sym typeface="Helvetica Neue"/>
              </a:rPr>
              <a:t>help digital and other analytical teams work effectively with data scientists</a:t>
            </a:r>
            <a:endParaRPr>
              <a:solidFill>
                <a:schemeClr val="dk1"/>
              </a:solidFill>
              <a:latin typeface="Helvetica Neue"/>
              <a:ea typeface="Helvetica Neue"/>
              <a:cs typeface="Helvetica Neue"/>
              <a:sym typeface="Helvetica Neue"/>
            </a:endParaRPr>
          </a:p>
          <a:p>
            <a:pPr indent="-298450" lvl="0" marL="457200" rtl="0" algn="l">
              <a:spcBef>
                <a:spcPts val="0"/>
              </a:spcBef>
              <a:spcAft>
                <a:spcPts val="0"/>
              </a:spcAft>
              <a:buClr>
                <a:schemeClr val="dk1"/>
              </a:buClr>
              <a:buSzPts val="1100"/>
              <a:buFont typeface="Helvetica Neue"/>
              <a:buChar char="●"/>
            </a:pPr>
            <a:r>
              <a:rPr lang="en-GB">
                <a:solidFill>
                  <a:schemeClr val="dk1"/>
                </a:solidFill>
                <a:latin typeface="Helvetica Neue"/>
                <a:ea typeface="Helvetica Neue"/>
                <a:cs typeface="Helvetica Neue"/>
                <a:sym typeface="Helvetica Neue"/>
              </a:rPr>
              <a:t>discuss and challenge the way government uses machine learning and artificial intelligence to improve services </a:t>
            </a:r>
            <a:endParaRPr>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t/>
            </a:r>
            <a:endParaRPr>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t/>
            </a:r>
            <a:endParaRPr>
              <a:solidFill>
                <a:schemeClr val="dk1"/>
              </a:solidFill>
              <a:latin typeface="Helvetica Neue"/>
              <a:ea typeface="Helvetica Neue"/>
              <a:cs typeface="Helvetica Neue"/>
              <a:sym typeface="Helvetica Neue"/>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a601e7dbd1_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a601e7dbd1_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latin typeface="Helvetica Neue"/>
                <a:ea typeface="Helvetica Neue"/>
                <a:cs typeface="Helvetica Neue"/>
                <a:sym typeface="Helvetica Neue"/>
              </a:rPr>
              <a:t>You may have heard within Learning and Development the  70/20/10 learning model  on how we develop during our professional life. </a:t>
            </a:r>
            <a:endParaRPr>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t/>
            </a:r>
            <a:endParaRPr>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rPr lang="en-GB">
                <a:solidFill>
                  <a:schemeClr val="dk1"/>
                </a:solidFill>
                <a:latin typeface="Helvetica Neue"/>
                <a:ea typeface="Helvetica Neue"/>
                <a:cs typeface="Helvetica Neue"/>
                <a:sym typeface="Helvetica Neue"/>
              </a:rPr>
              <a:t>70%  of the time from challenging assignments/ e.g working on a project that stretches your applied skills </a:t>
            </a:r>
            <a:endParaRPr>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rPr lang="en-GB">
                <a:solidFill>
                  <a:schemeClr val="dk1"/>
                </a:solidFill>
                <a:latin typeface="Helvetica Neue"/>
                <a:ea typeface="Helvetica Neue"/>
                <a:cs typeface="Helvetica Neue"/>
                <a:sym typeface="Helvetica Neue"/>
              </a:rPr>
              <a:t>20% of the time  from developmental relationships/ communities, mentoring </a:t>
            </a:r>
            <a:endParaRPr>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rPr lang="en-GB">
                <a:solidFill>
                  <a:schemeClr val="dk1"/>
                </a:solidFill>
                <a:latin typeface="Helvetica Neue"/>
                <a:ea typeface="Helvetica Neue"/>
                <a:cs typeface="Helvetica Neue"/>
                <a:sym typeface="Helvetica Neue"/>
              </a:rPr>
              <a:t>10% of the time from coursework and training/ e.g 1st week of NHS-R Conference</a:t>
            </a:r>
            <a:endParaRPr>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t/>
            </a:r>
            <a:endParaRPr>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rPr lang="en-GB">
                <a:solidFill>
                  <a:schemeClr val="dk1"/>
                </a:solidFill>
                <a:latin typeface="Helvetica Neue"/>
                <a:ea typeface="Helvetica Neue"/>
                <a:cs typeface="Helvetica Neue"/>
                <a:sym typeface="Helvetica Neue"/>
              </a:rPr>
              <a:t>Allison Horst, one of my favourite data communicators. </a:t>
            </a:r>
            <a:endParaRPr>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t/>
            </a:r>
            <a:endParaRPr>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rPr lang="en-GB">
                <a:solidFill>
                  <a:schemeClr val="dk1"/>
                </a:solidFill>
                <a:latin typeface="Helvetica Neue"/>
                <a:ea typeface="Helvetica Neue"/>
                <a:cs typeface="Helvetica Neue"/>
                <a:sym typeface="Helvetica Neue"/>
              </a:rPr>
              <a:t>Interpret</a:t>
            </a:r>
            <a:r>
              <a:rPr lang="en-GB">
                <a:solidFill>
                  <a:schemeClr val="dk1"/>
                </a:solidFill>
                <a:latin typeface="Helvetica Neue"/>
                <a:ea typeface="Helvetica Neue"/>
                <a:cs typeface="Helvetica Neue"/>
                <a:sym typeface="Helvetica Neue"/>
              </a:rPr>
              <a:t> Allison’s images as a “code hero” is not Superman in his fortress of solitude but exist in rich and living legacy of bloggers, mentors, friends and more….</a:t>
            </a:r>
            <a:endParaRPr>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t/>
            </a:r>
            <a:endParaRPr>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t/>
            </a:r>
            <a:endParaRPr>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t/>
            </a:r>
            <a:endParaRPr>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t/>
            </a:r>
            <a:endParaRPr>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a601e7dbd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a601e7dbd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GB" sz="1400">
                <a:solidFill>
                  <a:schemeClr val="dk1"/>
                </a:solidFill>
                <a:latin typeface="Helvetica Neue"/>
                <a:ea typeface="Helvetica Neue"/>
                <a:cs typeface="Helvetica Neue"/>
                <a:sym typeface="Helvetica Neue"/>
              </a:rPr>
              <a:t>Going back to our </a:t>
            </a:r>
            <a:r>
              <a:rPr lang="en-GB" sz="1400">
                <a:solidFill>
                  <a:schemeClr val="dk1"/>
                </a:solidFill>
                <a:latin typeface="Helvetica Neue"/>
                <a:ea typeface="Helvetica Neue"/>
                <a:cs typeface="Helvetica Neue"/>
                <a:sym typeface="Helvetica Neue"/>
              </a:rPr>
              <a:t>song; </a:t>
            </a:r>
            <a:r>
              <a:rPr lang="en-GB" sz="1400">
                <a:solidFill>
                  <a:schemeClr val="dk1"/>
                </a:solidFill>
                <a:latin typeface="Helvetica Neue"/>
                <a:ea typeface="Helvetica Neue"/>
                <a:cs typeface="Helvetica Neue"/>
                <a:sym typeface="Helvetica Neue"/>
              </a:rPr>
              <a:t>Right down to the wire, even through the fire. This line focuses on </a:t>
            </a:r>
            <a:r>
              <a:rPr lang="en-GB" sz="1400">
                <a:solidFill>
                  <a:schemeClr val="dk1"/>
                </a:solidFill>
                <a:latin typeface="Helvetica Neue"/>
                <a:ea typeface="Helvetica Neue"/>
                <a:cs typeface="Helvetica Neue"/>
                <a:sym typeface="Helvetica Neue"/>
              </a:rPr>
              <a:t>life's</a:t>
            </a:r>
            <a:r>
              <a:rPr lang="en-GB" sz="1400">
                <a:solidFill>
                  <a:schemeClr val="dk1"/>
                </a:solidFill>
                <a:latin typeface="Helvetica Neue"/>
                <a:ea typeface="Helvetica Neue"/>
                <a:cs typeface="Helvetica Neue"/>
                <a:sym typeface="Helvetica Neue"/>
              </a:rPr>
              <a:t> challenges.</a:t>
            </a:r>
            <a:endParaRPr sz="1400">
              <a:solidFill>
                <a:schemeClr val="dk1"/>
              </a:solidFill>
              <a:latin typeface="Helvetica Neue"/>
              <a:ea typeface="Helvetica Neue"/>
              <a:cs typeface="Helvetica Neue"/>
              <a:sym typeface="Helvetica Neue"/>
            </a:endParaRPr>
          </a:p>
          <a:p>
            <a:pPr indent="0" lvl="0" marL="0" rtl="0" algn="l">
              <a:lnSpc>
                <a:spcPct val="115000"/>
              </a:lnSpc>
              <a:spcBef>
                <a:spcPts val="1200"/>
              </a:spcBef>
              <a:spcAft>
                <a:spcPts val="0"/>
              </a:spcAft>
              <a:buNone/>
            </a:pPr>
            <a:r>
              <a:rPr lang="en-GB" sz="1400">
                <a:solidFill>
                  <a:schemeClr val="dk1"/>
                </a:solidFill>
                <a:latin typeface="Helvetica Neue"/>
                <a:ea typeface="Helvetica Neue"/>
                <a:cs typeface="Helvetica Neue"/>
                <a:sym typeface="Helvetica Neue"/>
              </a:rPr>
              <a:t>Some days are sunny, some days are storms. </a:t>
            </a:r>
            <a:endParaRPr sz="1400">
              <a:solidFill>
                <a:schemeClr val="dk1"/>
              </a:solidFill>
              <a:latin typeface="Helvetica Neue"/>
              <a:ea typeface="Helvetica Neue"/>
              <a:cs typeface="Helvetica Neue"/>
              <a:sym typeface="Helvetica Neue"/>
            </a:endParaRPr>
          </a:p>
          <a:p>
            <a:pPr indent="0" lvl="0" marL="0" rtl="0" algn="l">
              <a:lnSpc>
                <a:spcPct val="115000"/>
              </a:lnSpc>
              <a:spcBef>
                <a:spcPts val="1200"/>
              </a:spcBef>
              <a:spcAft>
                <a:spcPts val="0"/>
              </a:spcAft>
              <a:buNone/>
            </a:pPr>
            <a:r>
              <a:rPr lang="en-GB" sz="1400">
                <a:solidFill>
                  <a:schemeClr val="dk1"/>
                </a:solidFill>
                <a:latin typeface="Helvetica Neue"/>
                <a:ea typeface="Helvetica Neue"/>
                <a:cs typeface="Helvetica Neue"/>
                <a:sym typeface="Helvetica Neue"/>
              </a:rPr>
              <a:t>Communities store tacit knowledge and help bridge silhos</a:t>
            </a:r>
            <a:r>
              <a:rPr lang="en-GB" sz="1400">
                <a:solidFill>
                  <a:schemeClr val="dk1"/>
                </a:solidFill>
                <a:latin typeface="Helvetica Neue"/>
                <a:ea typeface="Helvetica Neue"/>
                <a:cs typeface="Helvetica Neue"/>
                <a:sym typeface="Helvetica Neue"/>
              </a:rPr>
              <a:t>, </a:t>
            </a:r>
            <a:endParaRPr sz="1400">
              <a:solidFill>
                <a:schemeClr val="dk1"/>
              </a:solidFill>
              <a:latin typeface="Helvetica Neue"/>
              <a:ea typeface="Helvetica Neue"/>
              <a:cs typeface="Helvetica Neue"/>
              <a:sym typeface="Helvetica Neue"/>
            </a:endParaRPr>
          </a:p>
          <a:p>
            <a:pPr indent="0" lvl="0" marL="0" rtl="0" algn="l">
              <a:spcBef>
                <a:spcPts val="1200"/>
              </a:spcBef>
              <a:spcAft>
                <a:spcPts val="0"/>
              </a:spcAft>
              <a:buNone/>
            </a:pPr>
            <a:r>
              <a:t/>
            </a:r>
            <a:endParaRPr sz="1400">
              <a:latin typeface="Helvetica Neue"/>
              <a:ea typeface="Helvetica Neue"/>
              <a:cs typeface="Helvetica Neue"/>
              <a:sym typeface="Helvetica Neue"/>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a6331ab69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a6331ab69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latin typeface="Helvetica Neue"/>
                <a:ea typeface="Helvetica Neue"/>
                <a:cs typeface="Helvetica Neue"/>
                <a:sym typeface="Helvetica Neue"/>
              </a:rPr>
              <a:t>Coming </a:t>
            </a:r>
            <a:r>
              <a:rPr lang="en-GB" sz="1200">
                <a:latin typeface="Helvetica Neue"/>
                <a:ea typeface="Helvetica Neue"/>
                <a:cs typeface="Helvetica Neue"/>
                <a:sym typeface="Helvetica Neue"/>
              </a:rPr>
              <a:t>together</a:t>
            </a:r>
            <a:r>
              <a:rPr lang="en-GB" sz="1200">
                <a:latin typeface="Helvetica Neue"/>
                <a:ea typeface="Helvetica Neue"/>
                <a:cs typeface="Helvetica Neue"/>
                <a:sym typeface="Helvetica Neue"/>
              </a:rPr>
              <a:t> enables this.</a:t>
            </a:r>
            <a:endParaRPr sz="1200">
              <a:latin typeface="Helvetica Neue"/>
              <a:ea typeface="Helvetica Neue"/>
              <a:cs typeface="Helvetica Neue"/>
              <a:sym typeface="Helvetica Neue"/>
            </a:endParaRPr>
          </a:p>
          <a:p>
            <a:pPr indent="0" lvl="0" marL="0" rtl="0" algn="l">
              <a:spcBef>
                <a:spcPts val="0"/>
              </a:spcBef>
              <a:spcAft>
                <a:spcPts val="0"/>
              </a:spcAft>
              <a:buNone/>
            </a:pPr>
            <a:r>
              <a:t/>
            </a:r>
            <a:endParaRPr sz="1200">
              <a:latin typeface="Helvetica Neue"/>
              <a:ea typeface="Helvetica Neue"/>
              <a:cs typeface="Helvetica Neue"/>
              <a:sym typeface="Helvetica Neue"/>
            </a:endParaRPr>
          </a:p>
          <a:p>
            <a:pPr indent="0" lvl="0" marL="0" rtl="0" algn="l">
              <a:spcBef>
                <a:spcPts val="0"/>
              </a:spcBef>
              <a:spcAft>
                <a:spcPts val="0"/>
              </a:spcAft>
              <a:buNone/>
            </a:pPr>
            <a:r>
              <a:rPr lang="en-GB" sz="1200">
                <a:latin typeface="Helvetica Neue"/>
                <a:ea typeface="Helvetica Neue"/>
                <a:cs typeface="Helvetica Neue"/>
                <a:sym typeface="Helvetica Neue"/>
              </a:rPr>
              <a:t>Every 2 to 3 months we a data science community of </a:t>
            </a:r>
            <a:r>
              <a:rPr lang="en-GB" sz="1200">
                <a:latin typeface="Helvetica Neue"/>
                <a:ea typeface="Helvetica Neue"/>
                <a:cs typeface="Helvetica Neue"/>
                <a:sym typeface="Helvetica Neue"/>
              </a:rPr>
              <a:t>interests</a:t>
            </a:r>
            <a:r>
              <a:rPr lang="en-GB" sz="1200">
                <a:latin typeface="Helvetica Neue"/>
                <a:ea typeface="Helvetica Neue"/>
                <a:cs typeface="Helvetica Neue"/>
                <a:sym typeface="Helvetica Neue"/>
              </a:rPr>
              <a:t>, to connect and showcase the work of members. The image on the left is a screen shot from Data In Government Blog on GOV.UK covering what happened at our May meet up on Machine Learning. We have also focused on </a:t>
            </a:r>
            <a:r>
              <a:rPr lang="en-GB" sz="1200">
                <a:latin typeface="Helvetica Neue"/>
                <a:ea typeface="Helvetica Neue"/>
                <a:cs typeface="Helvetica Neue"/>
                <a:sym typeface="Helvetica Neue"/>
              </a:rPr>
              <a:t>geospatial</a:t>
            </a:r>
            <a:r>
              <a:rPr lang="en-GB" sz="1200">
                <a:latin typeface="Helvetica Neue"/>
                <a:ea typeface="Helvetica Neue"/>
                <a:cs typeface="Helvetica Neue"/>
                <a:sym typeface="Helvetica Neue"/>
              </a:rPr>
              <a:t> data science, NLP and careers. At the meet ups, members have taken part in panels, presented about their </a:t>
            </a:r>
            <a:r>
              <a:rPr lang="en-GB" sz="1200">
                <a:latin typeface="Helvetica Neue"/>
                <a:ea typeface="Helvetica Neue"/>
                <a:cs typeface="Helvetica Neue"/>
                <a:sym typeface="Helvetica Neue"/>
              </a:rPr>
              <a:t>experiences</a:t>
            </a:r>
            <a:r>
              <a:rPr lang="en-GB" sz="1200">
                <a:latin typeface="Helvetica Neue"/>
                <a:ea typeface="Helvetica Neue"/>
                <a:cs typeface="Helvetica Neue"/>
                <a:sym typeface="Helvetica Neue"/>
              </a:rPr>
              <a:t> on projects, senior leaders taken part in Ask Me Anythings, so others can learn. To note: we have a meet up next week on COVID-19, Brexit and Wellbeing with presenters from JBC (Join </a:t>
            </a:r>
            <a:r>
              <a:rPr lang="en-GB" sz="1200">
                <a:latin typeface="Helvetica Neue"/>
                <a:ea typeface="Helvetica Neue"/>
                <a:cs typeface="Helvetica Neue"/>
                <a:sym typeface="Helvetica Neue"/>
              </a:rPr>
              <a:t>Biosecurity</a:t>
            </a:r>
            <a:r>
              <a:rPr lang="en-GB" sz="1200">
                <a:latin typeface="Helvetica Neue"/>
                <a:ea typeface="Helvetica Neue"/>
                <a:cs typeface="Helvetica Neue"/>
                <a:sym typeface="Helvetica Neue"/>
              </a:rPr>
              <a:t> Centre) , DiT (Department in Transport), HMRC and more. </a:t>
            </a:r>
            <a:endParaRPr sz="1200">
              <a:latin typeface="Helvetica Neue"/>
              <a:ea typeface="Helvetica Neue"/>
              <a:cs typeface="Helvetica Neue"/>
              <a:sym typeface="Helvetica Neue"/>
            </a:endParaRPr>
          </a:p>
          <a:p>
            <a:pPr indent="0" lvl="0" marL="0" rtl="0" algn="l">
              <a:spcBef>
                <a:spcPts val="0"/>
              </a:spcBef>
              <a:spcAft>
                <a:spcPts val="0"/>
              </a:spcAft>
              <a:buNone/>
            </a:pPr>
            <a:r>
              <a:t/>
            </a:r>
            <a:endParaRPr sz="1200">
              <a:latin typeface="Helvetica Neue"/>
              <a:ea typeface="Helvetica Neue"/>
              <a:cs typeface="Helvetica Neue"/>
              <a:sym typeface="Helvetica Neue"/>
            </a:endParaRPr>
          </a:p>
          <a:p>
            <a:pPr indent="0" lvl="0" marL="0" rtl="0" algn="l">
              <a:spcBef>
                <a:spcPts val="0"/>
              </a:spcBef>
              <a:spcAft>
                <a:spcPts val="0"/>
              </a:spcAft>
              <a:buNone/>
            </a:pPr>
            <a:r>
              <a:rPr lang="en-GB" sz="1200">
                <a:latin typeface="Helvetica Neue"/>
                <a:ea typeface="Helvetica Neue"/>
                <a:cs typeface="Helvetica Neue"/>
                <a:sym typeface="Helvetica Neue"/>
              </a:rPr>
              <a:t>Annually we host a we host a conference where </a:t>
            </a:r>
            <a:r>
              <a:rPr lang="en-GB" sz="1200">
                <a:latin typeface="Helvetica Neue"/>
                <a:ea typeface="Helvetica Neue"/>
                <a:cs typeface="Helvetica Neue"/>
                <a:sym typeface="Helvetica Neue"/>
              </a:rPr>
              <a:t>colleagues</a:t>
            </a:r>
            <a:r>
              <a:rPr lang="en-GB" sz="1200">
                <a:latin typeface="Helvetica Neue"/>
                <a:ea typeface="Helvetica Neue"/>
                <a:cs typeface="Helvetica Neue"/>
                <a:sym typeface="Helvetica Neue"/>
              </a:rPr>
              <a:t> can connect, share what they are working on around a theme. </a:t>
            </a:r>
            <a:endParaRPr sz="1200">
              <a:latin typeface="Helvetica Neue"/>
              <a:ea typeface="Helvetica Neue"/>
              <a:cs typeface="Helvetica Neue"/>
              <a:sym typeface="Helvetica Neue"/>
            </a:endParaRPr>
          </a:p>
          <a:p>
            <a:pPr indent="0" lvl="0" marL="0" rtl="0" algn="l">
              <a:spcBef>
                <a:spcPts val="0"/>
              </a:spcBef>
              <a:spcAft>
                <a:spcPts val="0"/>
              </a:spcAft>
              <a:buNone/>
            </a:pPr>
            <a:r>
              <a:rPr lang="en-GB" sz="1200">
                <a:latin typeface="Helvetica Neue"/>
                <a:ea typeface="Helvetica Neue"/>
                <a:cs typeface="Helvetica Neue"/>
                <a:sym typeface="Helvetica Neue"/>
              </a:rPr>
              <a:t>The photo is from our annual conference last year, in </a:t>
            </a:r>
            <a:r>
              <a:rPr lang="en-GB" sz="1200">
                <a:latin typeface="Helvetica Neue"/>
                <a:ea typeface="Helvetica Neue"/>
                <a:cs typeface="Helvetica Neue"/>
                <a:sym typeface="Helvetica Neue"/>
              </a:rPr>
              <a:t>Manchester</a:t>
            </a:r>
            <a:r>
              <a:rPr lang="en-GB" sz="1200">
                <a:latin typeface="Helvetica Neue"/>
                <a:ea typeface="Helvetica Neue"/>
                <a:cs typeface="Helvetica Neue"/>
                <a:sym typeface="Helvetica Neue"/>
              </a:rPr>
              <a:t> on “building data science, skills, partnerships, capability and pipelines”. </a:t>
            </a:r>
            <a:endParaRPr sz="1200">
              <a:latin typeface="Helvetica Neue"/>
              <a:ea typeface="Helvetica Neue"/>
              <a:cs typeface="Helvetica Neue"/>
              <a:sym typeface="Helvetica Neue"/>
            </a:endParaRPr>
          </a:p>
          <a:p>
            <a:pPr indent="0" lvl="0" marL="0" rtl="0" algn="l">
              <a:spcBef>
                <a:spcPts val="0"/>
              </a:spcBef>
              <a:spcAft>
                <a:spcPts val="0"/>
              </a:spcAft>
              <a:buNone/>
            </a:pPr>
            <a:r>
              <a:t/>
            </a:r>
            <a:endParaRPr sz="1200">
              <a:latin typeface="Helvetica Neue"/>
              <a:ea typeface="Helvetica Neue"/>
              <a:cs typeface="Helvetica Neue"/>
              <a:sym typeface="Helvetica Neue"/>
            </a:endParaRPr>
          </a:p>
          <a:p>
            <a:pPr indent="0" lvl="0" marL="0" rtl="0" algn="l">
              <a:spcBef>
                <a:spcPts val="0"/>
              </a:spcBef>
              <a:spcAft>
                <a:spcPts val="0"/>
              </a:spcAft>
              <a:buNone/>
            </a:pPr>
            <a:r>
              <a:rPr lang="en-GB" sz="1200">
                <a:latin typeface="Helvetica Neue"/>
                <a:ea typeface="Helvetica Neue"/>
                <a:cs typeface="Helvetica Neue"/>
                <a:sym typeface="Helvetica Neue"/>
              </a:rPr>
              <a:t>Most recently our first fully digital festival happen in september focusing on how data science is being used x-public sector enable the new normal that pandemic has brought. Focusing on different sub themes such as operalising data science to trust, confidentiality and transparency.  </a:t>
            </a:r>
            <a:endParaRPr sz="1200"/>
          </a:p>
          <a:p>
            <a:pPr indent="0" lvl="0" marL="0" rtl="0" algn="l">
              <a:spcBef>
                <a:spcPts val="0"/>
              </a:spcBef>
              <a:spcAft>
                <a:spcPts val="0"/>
              </a:spcAft>
              <a:buNone/>
            </a:pPr>
            <a:r>
              <a:t/>
            </a:r>
            <a:endParaRPr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a74e8bafad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a74e8bafad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400">
                <a:solidFill>
                  <a:schemeClr val="dk1"/>
                </a:solidFill>
                <a:latin typeface="Helvetica Neue"/>
                <a:ea typeface="Helvetica Neue"/>
                <a:cs typeface="Helvetica Neue"/>
                <a:sym typeface="Helvetica Neue"/>
              </a:rPr>
              <a:t>Data Science Community groups </a:t>
            </a:r>
            <a:r>
              <a:rPr lang="en-GB" sz="1400">
                <a:solidFill>
                  <a:schemeClr val="dk1"/>
                </a:solidFill>
                <a:latin typeface="Helvetica Neue"/>
                <a:ea typeface="Helvetica Neue"/>
                <a:cs typeface="Helvetica Neue"/>
                <a:sym typeface="Helvetica Neue"/>
              </a:rPr>
              <a:t>are run by different groups: </a:t>
            </a:r>
            <a:endParaRPr sz="1400">
              <a:solidFill>
                <a:schemeClr val="dk1"/>
              </a:solidFill>
              <a:latin typeface="Helvetica Neue"/>
              <a:ea typeface="Helvetica Neue"/>
              <a:cs typeface="Helvetica Neue"/>
              <a:sym typeface="Helvetica Neue"/>
            </a:endParaRPr>
          </a:p>
          <a:p>
            <a:pPr indent="-317500" lvl="0" marL="457200" rtl="0" algn="l">
              <a:spcBef>
                <a:spcPts val="0"/>
              </a:spcBef>
              <a:spcAft>
                <a:spcPts val="0"/>
              </a:spcAft>
              <a:buClr>
                <a:schemeClr val="dk1"/>
              </a:buClr>
              <a:buSzPts val="1400"/>
              <a:buFont typeface="Helvetica Neue"/>
              <a:buChar char="●"/>
            </a:pPr>
            <a:r>
              <a:rPr lang="en-GB" sz="1400">
                <a:solidFill>
                  <a:schemeClr val="dk1"/>
                </a:solidFill>
                <a:latin typeface="Helvetica Neue"/>
                <a:ea typeface="Helvetica Neue"/>
                <a:cs typeface="Helvetica Neue"/>
                <a:sym typeface="Helvetica Neue"/>
              </a:rPr>
              <a:t>Self-organising </a:t>
            </a:r>
            <a:endParaRPr sz="1400">
              <a:solidFill>
                <a:schemeClr val="dk1"/>
              </a:solidFill>
              <a:latin typeface="Helvetica Neue"/>
              <a:ea typeface="Helvetica Neue"/>
              <a:cs typeface="Helvetica Neue"/>
              <a:sym typeface="Helvetica Neue"/>
            </a:endParaRPr>
          </a:p>
          <a:p>
            <a:pPr indent="-317500" lvl="0" marL="457200" rtl="0" algn="l">
              <a:spcBef>
                <a:spcPts val="0"/>
              </a:spcBef>
              <a:spcAft>
                <a:spcPts val="0"/>
              </a:spcAft>
              <a:buClr>
                <a:schemeClr val="dk1"/>
              </a:buClr>
              <a:buSzPts val="1400"/>
              <a:buFont typeface="Helvetica Neue"/>
              <a:buChar char="●"/>
            </a:pPr>
            <a:r>
              <a:rPr lang="en-GB" sz="1400">
                <a:solidFill>
                  <a:schemeClr val="dk1"/>
                </a:solidFill>
                <a:latin typeface="Helvetica Neue"/>
                <a:ea typeface="Helvetica Neue"/>
                <a:cs typeface="Helvetica Neue"/>
                <a:sym typeface="Helvetica Neue"/>
              </a:rPr>
              <a:t>GDSP (Government Data Science Partnership) - supporting </a:t>
            </a:r>
            <a:endParaRPr sz="1400">
              <a:solidFill>
                <a:schemeClr val="dk1"/>
              </a:solidFill>
              <a:latin typeface="Helvetica Neue"/>
              <a:ea typeface="Helvetica Neue"/>
              <a:cs typeface="Helvetica Neue"/>
              <a:sym typeface="Helvetica Neue"/>
            </a:endParaRPr>
          </a:p>
          <a:p>
            <a:pPr indent="-317500" lvl="0" marL="457200" rtl="0" algn="l">
              <a:spcBef>
                <a:spcPts val="0"/>
              </a:spcBef>
              <a:spcAft>
                <a:spcPts val="0"/>
              </a:spcAft>
              <a:buClr>
                <a:schemeClr val="dk1"/>
              </a:buClr>
              <a:buSzPts val="1400"/>
              <a:buFont typeface="Helvetica Neue"/>
              <a:buChar char="●"/>
            </a:pPr>
            <a:r>
              <a:rPr lang="en-GB" sz="1400">
                <a:solidFill>
                  <a:schemeClr val="dk1"/>
                </a:solidFill>
                <a:latin typeface="Helvetica Neue"/>
                <a:ea typeface="Helvetica Neue"/>
                <a:cs typeface="Helvetica Neue"/>
                <a:sym typeface="Helvetica Neue"/>
              </a:rPr>
              <a:t>GSS (Government Statistical Service) -supporting </a:t>
            </a:r>
            <a:endParaRPr sz="14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t/>
            </a:r>
            <a:endParaRPr sz="1400">
              <a:solidFill>
                <a:schemeClr val="dk1"/>
              </a:solidFill>
              <a:latin typeface="Helvetica Neue"/>
              <a:ea typeface="Helvetica Neue"/>
              <a:cs typeface="Helvetica Neue"/>
              <a:sym typeface="Helvetica Neue"/>
            </a:endParaRPr>
          </a:p>
          <a:p>
            <a:pPr indent="-317500" lvl="0" marL="457200" rtl="0" algn="l">
              <a:spcBef>
                <a:spcPts val="0"/>
              </a:spcBef>
              <a:spcAft>
                <a:spcPts val="0"/>
              </a:spcAft>
              <a:buSzPts val="1400"/>
              <a:buFont typeface="Helvetica Neue"/>
              <a:buChar char="●"/>
            </a:pPr>
            <a:r>
              <a:rPr lang="en-GB" sz="1400">
                <a:solidFill>
                  <a:schemeClr val="dk1"/>
                </a:solidFill>
                <a:latin typeface="Helvetica Neue"/>
                <a:ea typeface="Helvetica Neue"/>
                <a:cs typeface="Helvetica Neue"/>
                <a:sym typeface="Helvetica Neue"/>
              </a:rPr>
              <a:t>RAP Champions supported by GSS Best Practice Team. </a:t>
            </a:r>
            <a:r>
              <a:rPr lang="en-GB" sz="1400">
                <a:latin typeface="Helvetica Neue"/>
                <a:ea typeface="Helvetica Neue"/>
                <a:cs typeface="Helvetica Neue"/>
                <a:sym typeface="Helvetica Neue"/>
              </a:rPr>
              <a:t>Who champion the use of </a:t>
            </a:r>
            <a:r>
              <a:rPr lang="en-GB" sz="1400">
                <a:latin typeface="Helvetica Neue"/>
                <a:ea typeface="Helvetica Neue"/>
                <a:cs typeface="Helvetica Neue"/>
                <a:sym typeface="Helvetica Neue"/>
              </a:rPr>
              <a:t>Reproducible</a:t>
            </a:r>
            <a:r>
              <a:rPr lang="en-GB" sz="1400">
                <a:latin typeface="Helvetica Neue"/>
                <a:ea typeface="Helvetica Neue"/>
                <a:cs typeface="Helvetica Neue"/>
                <a:sym typeface="Helvetica Neue"/>
              </a:rPr>
              <a:t> Analytical Pipelines. </a:t>
            </a:r>
            <a:endParaRPr sz="1400">
              <a:latin typeface="Helvetica Neue"/>
              <a:ea typeface="Helvetica Neue"/>
              <a:cs typeface="Helvetica Neue"/>
              <a:sym typeface="Helvetica Neue"/>
            </a:endParaRPr>
          </a:p>
          <a:p>
            <a:pPr indent="-317500" lvl="1" marL="914400" rtl="0" algn="l">
              <a:spcBef>
                <a:spcPts val="0"/>
              </a:spcBef>
              <a:spcAft>
                <a:spcPts val="0"/>
              </a:spcAft>
              <a:buSzPts val="1400"/>
              <a:buFont typeface="Helvetica Neue"/>
              <a:buChar char="○"/>
            </a:pPr>
            <a:r>
              <a:rPr lang="en-GB" sz="1400">
                <a:latin typeface="Helvetica Neue"/>
                <a:ea typeface="Helvetica Neue"/>
                <a:cs typeface="Helvetica Neue"/>
                <a:sym typeface="Helvetica Neue"/>
              </a:rPr>
              <a:t>This means promoting reproducible analysis (i.e. analysis with a clear audit trail that explains how and why it was carried out) and the use of reproducible analytical pipelines (i.e. the software methods used to make analysis reproducible).</a:t>
            </a:r>
            <a:endParaRPr sz="1400">
              <a:latin typeface="Helvetica Neue"/>
              <a:ea typeface="Helvetica Neue"/>
              <a:cs typeface="Helvetica Neue"/>
              <a:sym typeface="Helvetica Neue"/>
            </a:endParaRPr>
          </a:p>
          <a:p>
            <a:pPr indent="-317500" lvl="1" marL="914400" rtl="0" algn="l">
              <a:spcBef>
                <a:spcPts val="0"/>
              </a:spcBef>
              <a:spcAft>
                <a:spcPts val="0"/>
              </a:spcAft>
              <a:buSzPts val="1400"/>
              <a:buFont typeface="Helvetica Neue"/>
              <a:buChar char="○"/>
            </a:pPr>
            <a:r>
              <a:rPr lang="en-GB" sz="1400">
                <a:latin typeface="Helvetica Neue"/>
                <a:ea typeface="Helvetica Neue"/>
                <a:cs typeface="Helvetica Neue"/>
                <a:sym typeface="Helvetica Neue"/>
              </a:rPr>
              <a:t>Champions are expected to share their knowledge and provide advice and support to members of the analytical community who want to learn about and implement reproducible analysis and reproducible analytical pipelines.</a:t>
            </a:r>
            <a:endParaRPr sz="1400">
              <a:latin typeface="Helvetica Neue"/>
              <a:ea typeface="Helvetica Neue"/>
              <a:cs typeface="Helvetica Neue"/>
              <a:sym typeface="Helvetica Neue"/>
            </a:endParaRPr>
          </a:p>
          <a:p>
            <a:pPr indent="-317500" lvl="0" marL="457200" rtl="0" algn="l">
              <a:spcBef>
                <a:spcPts val="0"/>
              </a:spcBef>
              <a:spcAft>
                <a:spcPts val="0"/>
              </a:spcAft>
              <a:buSzPts val="1400"/>
              <a:buFont typeface="Helvetica Neue"/>
              <a:buChar char="●"/>
            </a:pPr>
            <a:r>
              <a:rPr lang="en-GB" sz="1400">
                <a:latin typeface="Helvetica Neue"/>
                <a:ea typeface="Helvetica Neue"/>
                <a:cs typeface="Helvetica Neue"/>
                <a:sym typeface="Helvetica Neue"/>
              </a:rPr>
              <a:t>Departmental Coffee and Codings , usually one hour presentations where </a:t>
            </a:r>
            <a:r>
              <a:rPr lang="en-GB" sz="1400">
                <a:latin typeface="Helvetica Neue"/>
                <a:ea typeface="Helvetica Neue"/>
                <a:cs typeface="Helvetica Neue"/>
                <a:sym typeface="Helvetica Neue"/>
              </a:rPr>
              <a:t>colleagues</a:t>
            </a:r>
            <a:r>
              <a:rPr lang="en-GB" sz="1400">
                <a:latin typeface="Helvetica Neue"/>
                <a:ea typeface="Helvetica Neue"/>
                <a:cs typeface="Helvetica Neue"/>
                <a:sym typeface="Helvetica Neue"/>
              </a:rPr>
              <a:t> are how they have used code to create X, for example: Building a python package for reproducible statistical tables, End-to-End Machine Learning and more.. Most departments have shared their presenters code on their githubs. I’m happy to share the links to the ONS ones afterwards. </a:t>
            </a:r>
            <a:endParaRPr sz="1400">
              <a:latin typeface="Helvetica Neue"/>
              <a:ea typeface="Helvetica Neue"/>
              <a:cs typeface="Helvetica Neue"/>
              <a:sym typeface="Helvetica Neue"/>
            </a:endParaRPr>
          </a:p>
          <a:p>
            <a:pPr indent="-317500" lvl="0" marL="457200" rtl="0" algn="l">
              <a:spcBef>
                <a:spcPts val="0"/>
              </a:spcBef>
              <a:spcAft>
                <a:spcPts val="0"/>
              </a:spcAft>
              <a:buSzPts val="1400"/>
              <a:buFont typeface="Helvetica Neue"/>
              <a:buChar char="●"/>
            </a:pPr>
            <a:r>
              <a:rPr lang="en-GB" sz="1400">
                <a:latin typeface="Helvetica Neue"/>
                <a:ea typeface="Helvetica Neue"/>
                <a:cs typeface="Helvetica Neue"/>
                <a:sym typeface="Helvetica Neue"/>
              </a:rPr>
              <a:t>Analytical Platforms, </a:t>
            </a:r>
            <a:r>
              <a:rPr lang="en-GB" sz="1400">
                <a:latin typeface="Helvetica Neue"/>
                <a:ea typeface="Helvetica Neue"/>
                <a:cs typeface="Helvetica Neue"/>
                <a:sym typeface="Helvetica Neue"/>
              </a:rPr>
              <a:t>colleagues who annually</a:t>
            </a:r>
            <a:r>
              <a:rPr lang="en-GB" sz="1400">
                <a:latin typeface="Helvetica Neue"/>
                <a:ea typeface="Helvetica Neue"/>
                <a:cs typeface="Helvetica Neue"/>
                <a:sym typeface="Helvetica Neue"/>
              </a:rPr>
              <a:t> audit analytical platforms to help </a:t>
            </a:r>
            <a:r>
              <a:rPr lang="en-GB" sz="1400">
                <a:latin typeface="Helvetica Neue"/>
                <a:ea typeface="Helvetica Neue"/>
                <a:cs typeface="Helvetica Neue"/>
                <a:sym typeface="Helvetica Neue"/>
              </a:rPr>
              <a:t>colleagues</a:t>
            </a:r>
            <a:r>
              <a:rPr lang="en-GB" sz="1400">
                <a:latin typeface="Helvetica Neue"/>
                <a:ea typeface="Helvetica Neue"/>
                <a:cs typeface="Helvetica Neue"/>
                <a:sym typeface="Helvetica Neue"/>
              </a:rPr>
              <a:t> make business cases. </a:t>
            </a:r>
            <a:endParaRPr sz="1400">
              <a:latin typeface="Helvetica Neue"/>
              <a:ea typeface="Helvetica Neue"/>
              <a:cs typeface="Helvetica Neue"/>
              <a:sym typeface="Helvetica Neue"/>
            </a:endParaRPr>
          </a:p>
          <a:p>
            <a:pPr indent="0" lvl="0" marL="0" rtl="0" algn="l">
              <a:spcBef>
                <a:spcPts val="0"/>
              </a:spcBef>
              <a:spcAft>
                <a:spcPts val="0"/>
              </a:spcAft>
              <a:buNone/>
            </a:pPr>
            <a:r>
              <a:t/>
            </a:r>
            <a:endParaRPr sz="1400">
              <a:latin typeface="Helvetica Neue"/>
              <a:ea typeface="Helvetica Neue"/>
              <a:cs typeface="Helvetica Neue"/>
              <a:sym typeface="Helvetica Neue"/>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a10edbd2b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a10edbd2b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latin typeface="Helvetica Neue"/>
                <a:ea typeface="Helvetica Neue"/>
                <a:cs typeface="Helvetica Neue"/>
                <a:sym typeface="Helvetica Neue"/>
              </a:rPr>
              <a:t>Text Analytical community seeks to unlock the value of text analytics and Natural Language processing in the public sector. Currently we are going through a consultation to help co-create the community group programme. </a:t>
            </a:r>
            <a:endParaRPr sz="1500">
              <a:latin typeface="Helvetica Neue"/>
              <a:ea typeface="Helvetica Neue"/>
              <a:cs typeface="Helvetica Neue"/>
              <a:sym typeface="Helvetica Neue"/>
            </a:endParaRPr>
          </a:p>
          <a:p>
            <a:pPr indent="0" lvl="0" marL="0" rtl="0" algn="l">
              <a:spcBef>
                <a:spcPts val="0"/>
              </a:spcBef>
              <a:spcAft>
                <a:spcPts val="0"/>
              </a:spcAft>
              <a:buNone/>
            </a:pPr>
            <a:r>
              <a:t/>
            </a:r>
            <a:endParaRPr sz="1500">
              <a:latin typeface="Helvetica Neue"/>
              <a:ea typeface="Helvetica Neue"/>
              <a:cs typeface="Helvetica Neue"/>
              <a:sym typeface="Helvetica Neue"/>
            </a:endParaRPr>
          </a:p>
          <a:p>
            <a:pPr indent="0" lvl="0" marL="0" rtl="0" algn="l">
              <a:spcBef>
                <a:spcPts val="0"/>
              </a:spcBef>
              <a:spcAft>
                <a:spcPts val="0"/>
              </a:spcAft>
              <a:buNone/>
            </a:pPr>
            <a:r>
              <a:rPr lang="en-GB" sz="1500">
                <a:latin typeface="Helvetica Neue"/>
                <a:ea typeface="Helvetica Neue"/>
                <a:cs typeface="Helvetica Neue"/>
                <a:sym typeface="Helvetica Neue"/>
              </a:rPr>
              <a:t>X-GOV C-19 </a:t>
            </a:r>
            <a:r>
              <a:rPr lang="en-GB" sz="1500">
                <a:latin typeface="Helvetica Neue"/>
                <a:ea typeface="Helvetica Neue"/>
                <a:cs typeface="Helvetica Neue"/>
                <a:sym typeface="Helvetica Neue"/>
              </a:rPr>
              <a:t>coffee</a:t>
            </a:r>
            <a:r>
              <a:rPr lang="en-GB" sz="1500">
                <a:latin typeface="Helvetica Neue"/>
                <a:ea typeface="Helvetica Neue"/>
                <a:cs typeface="Helvetica Neue"/>
                <a:sym typeface="Helvetica Neue"/>
              </a:rPr>
              <a:t> morning, we meet every other week to </a:t>
            </a:r>
            <a:r>
              <a:rPr lang="en-GB" sz="1500">
                <a:latin typeface="Helvetica Neue"/>
                <a:ea typeface="Helvetica Neue"/>
                <a:cs typeface="Helvetica Neue"/>
                <a:sym typeface="Helvetica Neue"/>
              </a:rPr>
              <a:t>discuss</a:t>
            </a:r>
            <a:r>
              <a:rPr lang="en-GB" sz="1500">
                <a:latin typeface="Helvetica Neue"/>
                <a:ea typeface="Helvetica Neue"/>
                <a:cs typeface="Helvetica Neue"/>
                <a:sym typeface="Helvetica Neue"/>
              </a:rPr>
              <a:t> C-19 related analysis we have been doing and document what we share. If you are </a:t>
            </a:r>
            <a:r>
              <a:rPr lang="en-GB" sz="1500">
                <a:latin typeface="Helvetica Neue"/>
                <a:ea typeface="Helvetica Neue"/>
                <a:cs typeface="Helvetica Neue"/>
                <a:sym typeface="Helvetica Neue"/>
              </a:rPr>
              <a:t>interested</a:t>
            </a:r>
            <a:r>
              <a:rPr lang="en-GB" sz="1500">
                <a:latin typeface="Helvetica Neue"/>
                <a:ea typeface="Helvetica Neue"/>
                <a:cs typeface="Helvetica Neue"/>
                <a:sym typeface="Helvetica Neue"/>
              </a:rPr>
              <a:t> please email me (email at the end). </a:t>
            </a:r>
            <a:endParaRPr sz="1500">
              <a:latin typeface="Helvetica Neue"/>
              <a:ea typeface="Helvetica Neue"/>
              <a:cs typeface="Helvetica Neue"/>
              <a:sym typeface="Helvetica Neue"/>
            </a:endParaRPr>
          </a:p>
          <a:p>
            <a:pPr indent="0" lvl="0" marL="0" rtl="0" algn="l">
              <a:spcBef>
                <a:spcPts val="0"/>
              </a:spcBef>
              <a:spcAft>
                <a:spcPts val="0"/>
              </a:spcAft>
              <a:buNone/>
            </a:pPr>
            <a:r>
              <a:t/>
            </a:r>
            <a:endParaRPr sz="1500">
              <a:latin typeface="Helvetica Neue"/>
              <a:ea typeface="Helvetica Neue"/>
              <a:cs typeface="Helvetica Neue"/>
              <a:sym typeface="Helvetica Neue"/>
            </a:endParaRPr>
          </a:p>
          <a:p>
            <a:pPr indent="0" lvl="0" marL="0" rtl="0" algn="l">
              <a:spcBef>
                <a:spcPts val="0"/>
              </a:spcBef>
              <a:spcAft>
                <a:spcPts val="0"/>
              </a:spcAft>
              <a:buNone/>
            </a:pPr>
            <a:r>
              <a:rPr lang="en-GB" sz="1500">
                <a:latin typeface="Helvetica Neue"/>
                <a:ea typeface="Helvetica Neue"/>
                <a:cs typeface="Helvetica Neue"/>
                <a:sym typeface="Helvetica Neue"/>
              </a:rPr>
              <a:t>Data Science: </a:t>
            </a:r>
            <a:r>
              <a:rPr lang="en-GB" sz="1500">
                <a:latin typeface="Helvetica Neue"/>
                <a:ea typeface="Helvetica Neue"/>
                <a:cs typeface="Helvetica Neue"/>
                <a:sym typeface="Helvetica Neue"/>
              </a:rPr>
              <a:t>Ethics</a:t>
            </a:r>
            <a:r>
              <a:rPr lang="en-GB" sz="1500">
                <a:latin typeface="Helvetica Neue"/>
                <a:ea typeface="Helvetica Neue"/>
                <a:cs typeface="Helvetica Neue"/>
                <a:sym typeface="Helvetica Neue"/>
              </a:rPr>
              <a:t> and Society reading group based at the ONS, gathers </a:t>
            </a:r>
            <a:r>
              <a:rPr lang="en-GB" sz="1500">
                <a:latin typeface="Helvetica Neue"/>
                <a:ea typeface="Helvetica Neue"/>
                <a:cs typeface="Helvetica Neue"/>
                <a:sym typeface="Helvetica Neue"/>
              </a:rPr>
              <a:t>seasonally</a:t>
            </a:r>
            <a:r>
              <a:rPr lang="en-GB" sz="1500">
                <a:latin typeface="Helvetica Neue"/>
                <a:ea typeface="Helvetica Neue"/>
                <a:cs typeface="Helvetica Neue"/>
                <a:sym typeface="Helvetica Neue"/>
              </a:rPr>
              <a:t> to </a:t>
            </a:r>
            <a:r>
              <a:rPr lang="en-GB" sz="1500">
                <a:latin typeface="Helvetica Neue"/>
                <a:ea typeface="Helvetica Neue"/>
                <a:cs typeface="Helvetica Neue"/>
                <a:sym typeface="Helvetica Neue"/>
              </a:rPr>
              <a:t>discuss</a:t>
            </a:r>
            <a:r>
              <a:rPr lang="en-GB" sz="1500">
                <a:latin typeface="Helvetica Neue"/>
                <a:ea typeface="Helvetica Neue"/>
                <a:cs typeface="Helvetica Neue"/>
                <a:sym typeface="Helvetica Neue"/>
              </a:rPr>
              <a:t> a theme within data ethics and society. We recently </a:t>
            </a:r>
            <a:r>
              <a:rPr lang="en-GB" sz="1500">
                <a:latin typeface="Helvetica Neue"/>
                <a:ea typeface="Helvetica Neue"/>
                <a:cs typeface="Helvetica Neue"/>
                <a:sym typeface="Helvetica Neue"/>
              </a:rPr>
              <a:t>finished</a:t>
            </a:r>
            <a:r>
              <a:rPr lang="en-GB" sz="1500">
                <a:latin typeface="Helvetica Neue"/>
                <a:ea typeface="Helvetica Neue"/>
                <a:cs typeface="Helvetica Neue"/>
                <a:sym typeface="Helvetica Neue"/>
              </a:rPr>
              <a:t> a season on the book data </a:t>
            </a:r>
            <a:r>
              <a:rPr lang="en-GB" sz="1500">
                <a:latin typeface="Helvetica Neue"/>
                <a:ea typeface="Helvetica Neue"/>
                <a:cs typeface="Helvetica Neue"/>
                <a:sym typeface="Helvetica Neue"/>
              </a:rPr>
              <a:t>feminism. Supplementary reading included data ethics frameworks and videos on interesting talks. Our github repo showcases what we have covered. To note we have chatham house rules (aka what is discussed doesn’t leave the room).  </a:t>
            </a:r>
            <a:endParaRPr sz="1500">
              <a:latin typeface="Helvetica Neue"/>
              <a:ea typeface="Helvetica Neue"/>
              <a:cs typeface="Helvetica Neue"/>
              <a:sym typeface="Helvetica Neue"/>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a601e7dbd1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a601e7dbd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500">
                <a:solidFill>
                  <a:schemeClr val="dk1"/>
                </a:solidFill>
                <a:latin typeface="Helvetica Neue"/>
                <a:ea typeface="Helvetica Neue"/>
                <a:cs typeface="Helvetica Neue"/>
                <a:sym typeface="Helvetica Neue"/>
              </a:rPr>
              <a:t>One of our major platforms is slack, a messaging platform for our community to connect, coordinate and share.</a:t>
            </a:r>
            <a:endParaRPr sz="1500">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t/>
            </a:r>
            <a:endParaRPr sz="1500">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rPr lang="en-GB" sz="1500">
                <a:solidFill>
                  <a:schemeClr val="dk1"/>
                </a:solidFill>
                <a:latin typeface="Helvetica Neue"/>
                <a:ea typeface="Helvetica Neue"/>
                <a:cs typeface="Helvetica Neue"/>
                <a:sym typeface="Helvetica Neue"/>
              </a:rPr>
              <a:t>Examples of some of the channels are listed above. We also have a channel called connect, that enables </a:t>
            </a:r>
            <a:r>
              <a:rPr lang="en-GB" sz="1500">
                <a:solidFill>
                  <a:schemeClr val="dk1"/>
                </a:solidFill>
                <a:latin typeface="Helvetica Neue"/>
                <a:ea typeface="Helvetica Neue"/>
                <a:cs typeface="Helvetica Neue"/>
                <a:sym typeface="Helvetica Neue"/>
              </a:rPr>
              <a:t>colleagues</a:t>
            </a:r>
            <a:r>
              <a:rPr lang="en-GB" sz="1500">
                <a:solidFill>
                  <a:schemeClr val="dk1"/>
                </a:solidFill>
                <a:latin typeface="Helvetica Neue"/>
                <a:ea typeface="Helvetica Neue"/>
                <a:cs typeface="Helvetica Neue"/>
                <a:sym typeface="Helvetica Neue"/>
              </a:rPr>
              <a:t> to catch up one on one/ small groups.</a:t>
            </a:r>
            <a:endParaRPr sz="1500">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t/>
            </a:r>
            <a:endParaRPr sz="1500">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rPr lang="en-GB" sz="1500">
                <a:solidFill>
                  <a:schemeClr val="dk1"/>
                </a:solidFill>
                <a:latin typeface="Helvetica Neue"/>
                <a:ea typeface="Helvetica Neue"/>
                <a:cs typeface="Helvetica Neue"/>
                <a:sym typeface="Helvetica Neue"/>
              </a:rPr>
              <a:t>Government Data Science mailing list -&gt; share what community events and </a:t>
            </a:r>
            <a:r>
              <a:rPr lang="en-GB" sz="1500">
                <a:solidFill>
                  <a:schemeClr val="dk1"/>
                </a:solidFill>
                <a:latin typeface="Helvetica Neue"/>
                <a:ea typeface="Helvetica Neue"/>
                <a:cs typeface="Helvetica Neue"/>
                <a:sym typeface="Helvetica Neue"/>
              </a:rPr>
              <a:t>initiatives</a:t>
            </a:r>
            <a:r>
              <a:rPr lang="en-GB" sz="1500">
                <a:solidFill>
                  <a:schemeClr val="dk1"/>
                </a:solidFill>
                <a:latin typeface="Helvetica Neue"/>
                <a:ea typeface="Helvetica Neue"/>
                <a:cs typeface="Helvetica Neue"/>
                <a:sym typeface="Helvetica Neue"/>
              </a:rPr>
              <a:t> we are supporting. For example </a:t>
            </a:r>
            <a:r>
              <a:rPr lang="en-GB" sz="1500">
                <a:solidFill>
                  <a:schemeClr val="dk1"/>
                </a:solidFill>
                <a:latin typeface="Helvetica Neue"/>
                <a:ea typeface="Helvetica Neue"/>
                <a:cs typeface="Helvetica Neue"/>
                <a:sym typeface="Helvetica Neue"/>
              </a:rPr>
              <a:t>early</a:t>
            </a:r>
            <a:r>
              <a:rPr lang="en-GB" sz="1500">
                <a:solidFill>
                  <a:schemeClr val="dk1"/>
                </a:solidFill>
                <a:latin typeface="Helvetica Neue"/>
                <a:ea typeface="Helvetica Neue"/>
                <a:cs typeface="Helvetica Neue"/>
                <a:sym typeface="Helvetica Neue"/>
              </a:rPr>
              <a:t> on in the pandemic we created a </a:t>
            </a:r>
            <a:r>
              <a:rPr lang="en-GB" sz="1500">
                <a:solidFill>
                  <a:schemeClr val="dk1"/>
                </a:solidFill>
                <a:latin typeface="Helvetica Neue"/>
                <a:ea typeface="Helvetica Neue"/>
                <a:cs typeface="Helvetica Neue"/>
                <a:sym typeface="Helvetica Neue"/>
              </a:rPr>
              <a:t>volunteering</a:t>
            </a:r>
            <a:r>
              <a:rPr lang="en-GB" sz="1500">
                <a:solidFill>
                  <a:schemeClr val="dk1"/>
                </a:solidFill>
                <a:latin typeface="Helvetica Neue"/>
                <a:ea typeface="Helvetica Neue"/>
                <a:cs typeface="Helvetica Neue"/>
                <a:sym typeface="Helvetica Neue"/>
              </a:rPr>
              <a:t> scheme where </a:t>
            </a:r>
            <a:r>
              <a:rPr lang="en-GB" sz="1500">
                <a:solidFill>
                  <a:schemeClr val="dk1"/>
                </a:solidFill>
                <a:latin typeface="Helvetica Neue"/>
                <a:ea typeface="Helvetica Neue"/>
                <a:cs typeface="Helvetica Neue"/>
                <a:sym typeface="Helvetica Neue"/>
              </a:rPr>
              <a:t>colleagues</a:t>
            </a:r>
            <a:r>
              <a:rPr lang="en-GB" sz="1500">
                <a:solidFill>
                  <a:schemeClr val="dk1"/>
                </a:solidFill>
                <a:latin typeface="Helvetica Neue"/>
                <a:ea typeface="Helvetica Neue"/>
                <a:cs typeface="Helvetica Neue"/>
                <a:sym typeface="Helvetica Neue"/>
              </a:rPr>
              <a:t> could support different teams with capability needs. </a:t>
            </a:r>
            <a:endParaRPr sz="1500">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t/>
            </a:r>
            <a:endParaRPr sz="1500">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rPr lang="en-GB" sz="1500">
                <a:solidFill>
                  <a:schemeClr val="dk1"/>
                </a:solidFill>
                <a:latin typeface="Helvetica Neue"/>
                <a:ea typeface="Helvetica Neue"/>
                <a:cs typeface="Helvetica Neue"/>
                <a:sym typeface="Helvetica Neue"/>
              </a:rPr>
              <a:t>Data in Government blog on GOV.UK -&gt; storing community knowledge </a:t>
            </a:r>
            <a:endParaRPr sz="1500">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t/>
            </a:r>
            <a:endParaRPr sz="1500">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51" name="Shape 51"/>
        <p:cNvGrpSpPr/>
        <p:nvPr/>
      </p:nvGrpSpPr>
      <p:grpSpPr>
        <a:xfrm>
          <a:off x="0" y="0"/>
          <a:ext cx="0" cy="0"/>
          <a:chOff x="0" y="0"/>
          <a:chExt cx="0" cy="0"/>
        </a:xfrm>
      </p:grpSpPr>
      <p:grpSp>
        <p:nvGrpSpPr>
          <p:cNvPr id="52" name="Google Shape;52;p14"/>
          <p:cNvGrpSpPr/>
          <p:nvPr/>
        </p:nvGrpSpPr>
        <p:grpSpPr>
          <a:xfrm>
            <a:off x="466953" y="721376"/>
            <a:ext cx="2642200" cy="1253810"/>
            <a:chOff x="543166" y="721391"/>
            <a:chExt cx="2366078" cy="1122782"/>
          </a:xfrm>
        </p:grpSpPr>
        <p:sp>
          <p:nvSpPr>
            <p:cNvPr id="53" name="Google Shape;53;p14"/>
            <p:cNvSpPr/>
            <p:nvPr/>
          </p:nvSpPr>
          <p:spPr>
            <a:xfrm>
              <a:off x="612796" y="721391"/>
              <a:ext cx="240370" cy="273840"/>
            </a:xfrm>
            <a:custGeom>
              <a:rect b="b" l="l" r="r" t="t"/>
              <a:pathLst>
                <a:path extrusionOk="0" h="27801" w="24403">
                  <a:moveTo>
                    <a:pt x="12643" y="0"/>
                  </a:moveTo>
                  <a:cubicBezTo>
                    <a:pt x="10536" y="0"/>
                    <a:pt x="8769" y="408"/>
                    <a:pt x="7138" y="1156"/>
                  </a:cubicBezTo>
                  <a:cubicBezTo>
                    <a:pt x="5506" y="1971"/>
                    <a:pt x="4147" y="2991"/>
                    <a:pt x="3127" y="4350"/>
                  </a:cubicBezTo>
                  <a:cubicBezTo>
                    <a:pt x="2108" y="5574"/>
                    <a:pt x="1292" y="7137"/>
                    <a:pt x="748" y="8904"/>
                  </a:cubicBezTo>
                  <a:cubicBezTo>
                    <a:pt x="273" y="10604"/>
                    <a:pt x="1" y="12507"/>
                    <a:pt x="1" y="14410"/>
                  </a:cubicBezTo>
                  <a:cubicBezTo>
                    <a:pt x="1" y="16109"/>
                    <a:pt x="273" y="17809"/>
                    <a:pt x="884" y="19440"/>
                  </a:cubicBezTo>
                  <a:cubicBezTo>
                    <a:pt x="1360" y="21071"/>
                    <a:pt x="2244" y="22431"/>
                    <a:pt x="3331" y="23722"/>
                  </a:cubicBezTo>
                  <a:cubicBezTo>
                    <a:pt x="4419" y="24946"/>
                    <a:pt x="5778" y="25897"/>
                    <a:pt x="7342" y="26645"/>
                  </a:cubicBezTo>
                  <a:cubicBezTo>
                    <a:pt x="8905" y="27461"/>
                    <a:pt x="10740" y="27800"/>
                    <a:pt x="12643" y="27800"/>
                  </a:cubicBezTo>
                  <a:cubicBezTo>
                    <a:pt x="14275" y="27800"/>
                    <a:pt x="15838" y="27461"/>
                    <a:pt x="17333" y="26849"/>
                  </a:cubicBezTo>
                  <a:cubicBezTo>
                    <a:pt x="18965" y="26237"/>
                    <a:pt x="20256" y="25217"/>
                    <a:pt x="21276" y="23858"/>
                  </a:cubicBezTo>
                  <a:lnTo>
                    <a:pt x="22159" y="27189"/>
                  </a:lnTo>
                  <a:lnTo>
                    <a:pt x="24402" y="27189"/>
                  </a:lnTo>
                  <a:lnTo>
                    <a:pt x="24402" y="13187"/>
                  </a:lnTo>
                  <a:lnTo>
                    <a:pt x="12779" y="13187"/>
                  </a:lnTo>
                  <a:lnTo>
                    <a:pt x="12779" y="16245"/>
                  </a:lnTo>
                  <a:lnTo>
                    <a:pt x="21208" y="16245"/>
                  </a:lnTo>
                  <a:cubicBezTo>
                    <a:pt x="21208" y="17401"/>
                    <a:pt x="21072" y="18624"/>
                    <a:pt x="20732" y="19644"/>
                  </a:cubicBezTo>
                  <a:cubicBezTo>
                    <a:pt x="20324" y="20595"/>
                    <a:pt x="19780" y="21547"/>
                    <a:pt x="19033" y="22295"/>
                  </a:cubicBezTo>
                  <a:cubicBezTo>
                    <a:pt x="18285" y="23110"/>
                    <a:pt x="17401" y="23790"/>
                    <a:pt x="16314" y="24198"/>
                  </a:cubicBezTo>
                  <a:cubicBezTo>
                    <a:pt x="15294" y="24606"/>
                    <a:pt x="14003" y="24878"/>
                    <a:pt x="12643" y="24878"/>
                  </a:cubicBezTo>
                  <a:cubicBezTo>
                    <a:pt x="11216" y="24878"/>
                    <a:pt x="9857" y="24606"/>
                    <a:pt x="8769" y="23994"/>
                  </a:cubicBezTo>
                  <a:cubicBezTo>
                    <a:pt x="7546" y="23450"/>
                    <a:pt x="6662" y="22703"/>
                    <a:pt x="5846" y="21683"/>
                  </a:cubicBezTo>
                  <a:cubicBezTo>
                    <a:pt x="5099" y="20663"/>
                    <a:pt x="4487" y="19508"/>
                    <a:pt x="4079" y="18284"/>
                  </a:cubicBezTo>
                  <a:cubicBezTo>
                    <a:pt x="3671" y="16993"/>
                    <a:pt x="3467" y="15634"/>
                    <a:pt x="3467" y="14274"/>
                  </a:cubicBezTo>
                  <a:cubicBezTo>
                    <a:pt x="3467" y="12847"/>
                    <a:pt x="3671" y="11487"/>
                    <a:pt x="4011" y="10128"/>
                  </a:cubicBezTo>
                  <a:cubicBezTo>
                    <a:pt x="4351" y="8769"/>
                    <a:pt x="4827" y="7477"/>
                    <a:pt x="5574" y="6457"/>
                  </a:cubicBezTo>
                  <a:cubicBezTo>
                    <a:pt x="6254" y="5438"/>
                    <a:pt x="7206" y="4554"/>
                    <a:pt x="8429" y="3875"/>
                  </a:cubicBezTo>
                  <a:cubicBezTo>
                    <a:pt x="9585" y="3331"/>
                    <a:pt x="10944" y="2991"/>
                    <a:pt x="12575" y="2991"/>
                  </a:cubicBezTo>
                  <a:cubicBezTo>
                    <a:pt x="13595" y="2991"/>
                    <a:pt x="14547" y="3059"/>
                    <a:pt x="15362" y="3331"/>
                  </a:cubicBezTo>
                  <a:cubicBezTo>
                    <a:pt x="16314" y="3535"/>
                    <a:pt x="17061" y="3875"/>
                    <a:pt x="17741" y="4418"/>
                  </a:cubicBezTo>
                  <a:cubicBezTo>
                    <a:pt x="18489" y="4826"/>
                    <a:pt x="19033" y="5438"/>
                    <a:pt x="19508" y="6186"/>
                  </a:cubicBezTo>
                  <a:cubicBezTo>
                    <a:pt x="19984" y="6933"/>
                    <a:pt x="20324" y="7817"/>
                    <a:pt x="20460" y="8836"/>
                  </a:cubicBezTo>
                  <a:lnTo>
                    <a:pt x="24062" y="8836"/>
                  </a:lnTo>
                  <a:cubicBezTo>
                    <a:pt x="23859" y="7273"/>
                    <a:pt x="23383" y="5914"/>
                    <a:pt x="22703" y="4826"/>
                  </a:cubicBezTo>
                  <a:cubicBezTo>
                    <a:pt x="22023" y="3739"/>
                    <a:pt x="21140" y="2787"/>
                    <a:pt x="20120" y="2107"/>
                  </a:cubicBezTo>
                  <a:cubicBezTo>
                    <a:pt x="19169" y="1360"/>
                    <a:pt x="18013" y="816"/>
                    <a:pt x="16722" y="476"/>
                  </a:cubicBezTo>
                  <a:cubicBezTo>
                    <a:pt x="15498" y="136"/>
                    <a:pt x="14139" y="0"/>
                    <a:pt x="12643" y="0"/>
                  </a:cubicBezTo>
                  <a:close/>
                </a:path>
              </a:pathLst>
            </a:custGeom>
            <a:solidFill>
              <a:srgbClr val="0451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4"/>
            <p:cNvSpPr/>
            <p:nvPr/>
          </p:nvSpPr>
          <p:spPr>
            <a:xfrm>
              <a:off x="889975" y="795039"/>
              <a:ext cx="184126" cy="198852"/>
            </a:xfrm>
            <a:custGeom>
              <a:rect b="b" l="l" r="r" t="t"/>
              <a:pathLst>
                <a:path extrusionOk="0" h="20188" w="18693">
                  <a:moveTo>
                    <a:pt x="9313" y="2651"/>
                  </a:moveTo>
                  <a:cubicBezTo>
                    <a:pt x="10128" y="2651"/>
                    <a:pt x="10876" y="2787"/>
                    <a:pt x="11624" y="3127"/>
                  </a:cubicBezTo>
                  <a:cubicBezTo>
                    <a:pt x="12371" y="3467"/>
                    <a:pt x="13051" y="4010"/>
                    <a:pt x="13595" y="4554"/>
                  </a:cubicBezTo>
                  <a:cubicBezTo>
                    <a:pt x="14071" y="5166"/>
                    <a:pt x="14479" y="5914"/>
                    <a:pt x="14886" y="6865"/>
                  </a:cubicBezTo>
                  <a:cubicBezTo>
                    <a:pt x="15090" y="7817"/>
                    <a:pt x="15294" y="8836"/>
                    <a:pt x="15294" y="9992"/>
                  </a:cubicBezTo>
                  <a:cubicBezTo>
                    <a:pt x="15294" y="11215"/>
                    <a:pt x="15226" y="12235"/>
                    <a:pt x="14886" y="13186"/>
                  </a:cubicBezTo>
                  <a:cubicBezTo>
                    <a:pt x="14479" y="14070"/>
                    <a:pt x="14071" y="14818"/>
                    <a:pt x="13595" y="15429"/>
                  </a:cubicBezTo>
                  <a:cubicBezTo>
                    <a:pt x="12983" y="16041"/>
                    <a:pt x="12371" y="16449"/>
                    <a:pt x="11624" y="16789"/>
                  </a:cubicBezTo>
                  <a:cubicBezTo>
                    <a:pt x="10944" y="17129"/>
                    <a:pt x="10128" y="17333"/>
                    <a:pt x="9313" y="17333"/>
                  </a:cubicBezTo>
                  <a:cubicBezTo>
                    <a:pt x="8565" y="17333"/>
                    <a:pt x="7817" y="17129"/>
                    <a:pt x="7070" y="16789"/>
                  </a:cubicBezTo>
                  <a:cubicBezTo>
                    <a:pt x="6254" y="16517"/>
                    <a:pt x="5574" y="16041"/>
                    <a:pt x="5099" y="15429"/>
                  </a:cubicBezTo>
                  <a:cubicBezTo>
                    <a:pt x="4555" y="14818"/>
                    <a:pt x="4147" y="14070"/>
                    <a:pt x="3807" y="13186"/>
                  </a:cubicBezTo>
                  <a:cubicBezTo>
                    <a:pt x="3467" y="12303"/>
                    <a:pt x="3331" y="11215"/>
                    <a:pt x="3399" y="9992"/>
                  </a:cubicBezTo>
                  <a:cubicBezTo>
                    <a:pt x="3399" y="8836"/>
                    <a:pt x="3467" y="7817"/>
                    <a:pt x="3807" y="6865"/>
                  </a:cubicBezTo>
                  <a:cubicBezTo>
                    <a:pt x="4147" y="5914"/>
                    <a:pt x="4555" y="5166"/>
                    <a:pt x="5099" y="4554"/>
                  </a:cubicBezTo>
                  <a:cubicBezTo>
                    <a:pt x="5710" y="3874"/>
                    <a:pt x="6254" y="3467"/>
                    <a:pt x="7070" y="3127"/>
                  </a:cubicBezTo>
                  <a:cubicBezTo>
                    <a:pt x="7681" y="2787"/>
                    <a:pt x="8565" y="2651"/>
                    <a:pt x="9313" y="2651"/>
                  </a:cubicBezTo>
                  <a:close/>
                  <a:moveTo>
                    <a:pt x="9313" y="0"/>
                  </a:moveTo>
                  <a:cubicBezTo>
                    <a:pt x="7885" y="0"/>
                    <a:pt x="6526" y="204"/>
                    <a:pt x="5302" y="748"/>
                  </a:cubicBezTo>
                  <a:cubicBezTo>
                    <a:pt x="4147" y="1292"/>
                    <a:pt x="3127" y="1903"/>
                    <a:pt x="2380" y="2855"/>
                  </a:cubicBezTo>
                  <a:cubicBezTo>
                    <a:pt x="1632" y="3806"/>
                    <a:pt x="1020" y="4894"/>
                    <a:pt x="612" y="6117"/>
                  </a:cubicBezTo>
                  <a:cubicBezTo>
                    <a:pt x="137" y="7273"/>
                    <a:pt x="1" y="8632"/>
                    <a:pt x="1" y="10128"/>
                  </a:cubicBezTo>
                  <a:cubicBezTo>
                    <a:pt x="1" y="11555"/>
                    <a:pt x="137" y="12915"/>
                    <a:pt x="612" y="14070"/>
                  </a:cubicBezTo>
                  <a:cubicBezTo>
                    <a:pt x="1020" y="15361"/>
                    <a:pt x="1564" y="16381"/>
                    <a:pt x="2380" y="17333"/>
                  </a:cubicBezTo>
                  <a:cubicBezTo>
                    <a:pt x="3195" y="18216"/>
                    <a:pt x="4147" y="18896"/>
                    <a:pt x="5302" y="19440"/>
                  </a:cubicBezTo>
                  <a:cubicBezTo>
                    <a:pt x="6458" y="19916"/>
                    <a:pt x="7817" y="20187"/>
                    <a:pt x="9313" y="20187"/>
                  </a:cubicBezTo>
                  <a:cubicBezTo>
                    <a:pt x="10944" y="20187"/>
                    <a:pt x="12236" y="19916"/>
                    <a:pt x="13391" y="19440"/>
                  </a:cubicBezTo>
                  <a:cubicBezTo>
                    <a:pt x="14547" y="18896"/>
                    <a:pt x="15566" y="18216"/>
                    <a:pt x="16314" y="17333"/>
                  </a:cubicBezTo>
                  <a:cubicBezTo>
                    <a:pt x="17061" y="16381"/>
                    <a:pt x="17673" y="15294"/>
                    <a:pt x="18081" y="14070"/>
                  </a:cubicBezTo>
                  <a:cubicBezTo>
                    <a:pt x="18489" y="12847"/>
                    <a:pt x="18693" y="11555"/>
                    <a:pt x="18693" y="10128"/>
                  </a:cubicBezTo>
                  <a:cubicBezTo>
                    <a:pt x="18693" y="8632"/>
                    <a:pt x="18489" y="7273"/>
                    <a:pt x="18081" y="6117"/>
                  </a:cubicBezTo>
                  <a:cubicBezTo>
                    <a:pt x="17673" y="4826"/>
                    <a:pt x="17061" y="3806"/>
                    <a:pt x="16314" y="2855"/>
                  </a:cubicBezTo>
                  <a:cubicBezTo>
                    <a:pt x="15566" y="2039"/>
                    <a:pt x="14615" y="1292"/>
                    <a:pt x="13391" y="748"/>
                  </a:cubicBezTo>
                  <a:cubicBezTo>
                    <a:pt x="12236" y="272"/>
                    <a:pt x="10876" y="0"/>
                    <a:pt x="9313" y="0"/>
                  </a:cubicBezTo>
                  <a:close/>
                </a:path>
              </a:pathLst>
            </a:custGeom>
            <a:solidFill>
              <a:srgbClr val="0451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4"/>
            <p:cNvSpPr/>
            <p:nvPr/>
          </p:nvSpPr>
          <p:spPr>
            <a:xfrm>
              <a:off x="1092166" y="799048"/>
              <a:ext cx="174089" cy="190154"/>
            </a:xfrm>
            <a:custGeom>
              <a:rect b="b" l="l" r="r" t="t"/>
              <a:pathLst>
                <a:path extrusionOk="0" h="19305" w="17674">
                  <a:moveTo>
                    <a:pt x="1" y="1"/>
                  </a:moveTo>
                  <a:lnTo>
                    <a:pt x="7138" y="19305"/>
                  </a:lnTo>
                  <a:lnTo>
                    <a:pt x="10672" y="19305"/>
                  </a:lnTo>
                  <a:lnTo>
                    <a:pt x="17673" y="1"/>
                  </a:lnTo>
                  <a:lnTo>
                    <a:pt x="14411" y="1"/>
                  </a:lnTo>
                  <a:lnTo>
                    <a:pt x="9109" y="16042"/>
                  </a:lnTo>
                  <a:lnTo>
                    <a:pt x="9041" y="16042"/>
                  </a:lnTo>
                  <a:lnTo>
                    <a:pt x="3603" y="1"/>
                  </a:lnTo>
                  <a:close/>
                </a:path>
              </a:pathLst>
            </a:custGeom>
            <a:solidFill>
              <a:srgbClr val="0451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a:off x="1284320" y="793030"/>
              <a:ext cx="175428" cy="199522"/>
            </a:xfrm>
            <a:custGeom>
              <a:rect b="b" l="l" r="r" t="t"/>
              <a:pathLst>
                <a:path extrusionOk="0" h="20256" w="17810">
                  <a:moveTo>
                    <a:pt x="8837" y="2991"/>
                  </a:moveTo>
                  <a:cubicBezTo>
                    <a:pt x="9653" y="2991"/>
                    <a:pt x="10332" y="3195"/>
                    <a:pt x="11012" y="3399"/>
                  </a:cubicBezTo>
                  <a:cubicBezTo>
                    <a:pt x="11692" y="3739"/>
                    <a:pt x="12235" y="4078"/>
                    <a:pt x="12711" y="4622"/>
                  </a:cubicBezTo>
                  <a:cubicBezTo>
                    <a:pt x="13187" y="5030"/>
                    <a:pt x="13663" y="5642"/>
                    <a:pt x="13935" y="6321"/>
                  </a:cubicBezTo>
                  <a:cubicBezTo>
                    <a:pt x="14139" y="7001"/>
                    <a:pt x="14343" y="7681"/>
                    <a:pt x="14343" y="8429"/>
                  </a:cubicBezTo>
                  <a:lnTo>
                    <a:pt x="3263" y="8429"/>
                  </a:lnTo>
                  <a:cubicBezTo>
                    <a:pt x="3399" y="7681"/>
                    <a:pt x="3535" y="7001"/>
                    <a:pt x="3807" y="6321"/>
                  </a:cubicBezTo>
                  <a:cubicBezTo>
                    <a:pt x="4079" y="5710"/>
                    <a:pt x="4419" y="5098"/>
                    <a:pt x="4895" y="4622"/>
                  </a:cubicBezTo>
                  <a:cubicBezTo>
                    <a:pt x="5438" y="4078"/>
                    <a:pt x="5914" y="3671"/>
                    <a:pt x="6594" y="3399"/>
                  </a:cubicBezTo>
                  <a:cubicBezTo>
                    <a:pt x="7274" y="3195"/>
                    <a:pt x="7953" y="2991"/>
                    <a:pt x="8837" y="2991"/>
                  </a:cubicBezTo>
                  <a:close/>
                  <a:moveTo>
                    <a:pt x="9041" y="0"/>
                  </a:moveTo>
                  <a:cubicBezTo>
                    <a:pt x="7681" y="0"/>
                    <a:pt x="6526" y="272"/>
                    <a:pt x="5438" y="816"/>
                  </a:cubicBezTo>
                  <a:cubicBezTo>
                    <a:pt x="4283" y="1292"/>
                    <a:pt x="3399" y="1971"/>
                    <a:pt x="2516" y="2923"/>
                  </a:cubicBezTo>
                  <a:cubicBezTo>
                    <a:pt x="1768" y="3739"/>
                    <a:pt x="1088" y="4894"/>
                    <a:pt x="680" y="6050"/>
                  </a:cubicBezTo>
                  <a:cubicBezTo>
                    <a:pt x="205" y="7273"/>
                    <a:pt x="1" y="8632"/>
                    <a:pt x="1" y="10060"/>
                  </a:cubicBezTo>
                  <a:cubicBezTo>
                    <a:pt x="69" y="11487"/>
                    <a:pt x="205" y="12847"/>
                    <a:pt x="680" y="14138"/>
                  </a:cubicBezTo>
                  <a:cubicBezTo>
                    <a:pt x="1020" y="15430"/>
                    <a:pt x="1564" y="16449"/>
                    <a:pt x="2380" y="17333"/>
                  </a:cubicBezTo>
                  <a:cubicBezTo>
                    <a:pt x="3127" y="18284"/>
                    <a:pt x="4147" y="18964"/>
                    <a:pt x="5234" y="19508"/>
                  </a:cubicBezTo>
                  <a:cubicBezTo>
                    <a:pt x="6322" y="19984"/>
                    <a:pt x="7681" y="20255"/>
                    <a:pt x="9245" y="20255"/>
                  </a:cubicBezTo>
                  <a:cubicBezTo>
                    <a:pt x="11420" y="20255"/>
                    <a:pt x="13255" y="19712"/>
                    <a:pt x="14682" y="18624"/>
                  </a:cubicBezTo>
                  <a:cubicBezTo>
                    <a:pt x="16110" y="17605"/>
                    <a:pt x="17061" y="15905"/>
                    <a:pt x="17537" y="13594"/>
                  </a:cubicBezTo>
                  <a:lnTo>
                    <a:pt x="14411" y="13594"/>
                  </a:lnTo>
                  <a:cubicBezTo>
                    <a:pt x="14139" y="14886"/>
                    <a:pt x="13527" y="15837"/>
                    <a:pt x="12711" y="16449"/>
                  </a:cubicBezTo>
                  <a:cubicBezTo>
                    <a:pt x="11828" y="16993"/>
                    <a:pt x="10740" y="17333"/>
                    <a:pt x="9381" y="17333"/>
                  </a:cubicBezTo>
                  <a:cubicBezTo>
                    <a:pt x="8361" y="17333"/>
                    <a:pt x="7477" y="17197"/>
                    <a:pt x="6662" y="16857"/>
                  </a:cubicBezTo>
                  <a:cubicBezTo>
                    <a:pt x="5914" y="16517"/>
                    <a:pt x="5302" y="16109"/>
                    <a:pt x="4827" y="15498"/>
                  </a:cubicBezTo>
                  <a:cubicBezTo>
                    <a:pt x="4283" y="14886"/>
                    <a:pt x="3943" y="14206"/>
                    <a:pt x="3739" y="13458"/>
                  </a:cubicBezTo>
                  <a:cubicBezTo>
                    <a:pt x="3467" y="12711"/>
                    <a:pt x="3331" y="11895"/>
                    <a:pt x="3331" y="11079"/>
                  </a:cubicBezTo>
                  <a:lnTo>
                    <a:pt x="17809" y="11079"/>
                  </a:lnTo>
                  <a:cubicBezTo>
                    <a:pt x="17809" y="9992"/>
                    <a:pt x="17741" y="8700"/>
                    <a:pt x="17469" y="7409"/>
                  </a:cubicBezTo>
                  <a:cubicBezTo>
                    <a:pt x="17197" y="6118"/>
                    <a:pt x="16722" y="4962"/>
                    <a:pt x="16042" y="3874"/>
                  </a:cubicBezTo>
                  <a:cubicBezTo>
                    <a:pt x="15362" y="2719"/>
                    <a:pt x="14411" y="1835"/>
                    <a:pt x="13323" y="1156"/>
                  </a:cubicBezTo>
                  <a:cubicBezTo>
                    <a:pt x="12235" y="340"/>
                    <a:pt x="10740" y="0"/>
                    <a:pt x="9041" y="0"/>
                  </a:cubicBezTo>
                  <a:close/>
                </a:path>
              </a:pathLst>
            </a:custGeom>
            <a:solidFill>
              <a:srgbClr val="0451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p:nvPr/>
          </p:nvSpPr>
          <p:spPr>
            <a:xfrm>
              <a:off x="1491869" y="794951"/>
              <a:ext cx="98431" cy="194922"/>
            </a:xfrm>
            <a:custGeom>
              <a:rect b="b" l="l" r="r" t="t"/>
              <a:pathLst>
                <a:path extrusionOk="0" h="19789" w="9993">
                  <a:moveTo>
                    <a:pt x="9573" y="1"/>
                  </a:moveTo>
                  <a:cubicBezTo>
                    <a:pt x="8058" y="1"/>
                    <a:pt x="6775" y="343"/>
                    <a:pt x="5778" y="1029"/>
                  </a:cubicBezTo>
                  <a:cubicBezTo>
                    <a:pt x="4623" y="1776"/>
                    <a:pt x="3739" y="3000"/>
                    <a:pt x="2923" y="4495"/>
                  </a:cubicBezTo>
                  <a:lnTo>
                    <a:pt x="2855" y="4495"/>
                  </a:lnTo>
                  <a:lnTo>
                    <a:pt x="2855" y="417"/>
                  </a:lnTo>
                  <a:lnTo>
                    <a:pt x="1" y="417"/>
                  </a:lnTo>
                  <a:lnTo>
                    <a:pt x="1" y="19789"/>
                  </a:lnTo>
                  <a:lnTo>
                    <a:pt x="3127" y="19789"/>
                  </a:lnTo>
                  <a:lnTo>
                    <a:pt x="3127" y="11224"/>
                  </a:lnTo>
                  <a:cubicBezTo>
                    <a:pt x="3127" y="9933"/>
                    <a:pt x="3195" y="8845"/>
                    <a:pt x="3467" y="7894"/>
                  </a:cubicBezTo>
                  <a:cubicBezTo>
                    <a:pt x="3739" y="6874"/>
                    <a:pt x="4147" y="6126"/>
                    <a:pt x="4623" y="5447"/>
                  </a:cubicBezTo>
                  <a:cubicBezTo>
                    <a:pt x="5166" y="4767"/>
                    <a:pt x="5846" y="4223"/>
                    <a:pt x="6798" y="3883"/>
                  </a:cubicBezTo>
                  <a:cubicBezTo>
                    <a:pt x="7613" y="3544"/>
                    <a:pt x="8701" y="3408"/>
                    <a:pt x="9992" y="3408"/>
                  </a:cubicBezTo>
                  <a:lnTo>
                    <a:pt x="9992" y="9"/>
                  </a:lnTo>
                  <a:cubicBezTo>
                    <a:pt x="9851" y="3"/>
                    <a:pt x="9711" y="1"/>
                    <a:pt x="9573" y="1"/>
                  </a:cubicBezTo>
                  <a:close/>
                </a:path>
              </a:pathLst>
            </a:custGeom>
            <a:solidFill>
              <a:srgbClr val="0451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a:off x="1620422" y="795039"/>
              <a:ext cx="157344" cy="194163"/>
            </a:xfrm>
            <a:custGeom>
              <a:rect b="b" l="l" r="r" t="t"/>
              <a:pathLst>
                <a:path extrusionOk="0" h="19712" w="15974">
                  <a:moveTo>
                    <a:pt x="9380" y="0"/>
                  </a:moveTo>
                  <a:cubicBezTo>
                    <a:pt x="6457" y="0"/>
                    <a:pt x="4418" y="1088"/>
                    <a:pt x="3059" y="3467"/>
                  </a:cubicBezTo>
                  <a:lnTo>
                    <a:pt x="2991" y="3467"/>
                  </a:lnTo>
                  <a:lnTo>
                    <a:pt x="2991" y="408"/>
                  </a:lnTo>
                  <a:lnTo>
                    <a:pt x="0" y="408"/>
                  </a:lnTo>
                  <a:lnTo>
                    <a:pt x="0" y="19712"/>
                  </a:lnTo>
                  <a:lnTo>
                    <a:pt x="3127" y="19712"/>
                  </a:lnTo>
                  <a:lnTo>
                    <a:pt x="3127" y="8836"/>
                  </a:lnTo>
                  <a:cubicBezTo>
                    <a:pt x="3127" y="7953"/>
                    <a:pt x="3263" y="7205"/>
                    <a:pt x="3467" y="6457"/>
                  </a:cubicBezTo>
                  <a:cubicBezTo>
                    <a:pt x="3739" y="5710"/>
                    <a:pt x="4078" y="5030"/>
                    <a:pt x="4622" y="4486"/>
                  </a:cubicBezTo>
                  <a:cubicBezTo>
                    <a:pt x="5098" y="3874"/>
                    <a:pt x="5710" y="3535"/>
                    <a:pt x="6389" y="3195"/>
                  </a:cubicBezTo>
                  <a:cubicBezTo>
                    <a:pt x="7137" y="2991"/>
                    <a:pt x="8021" y="2787"/>
                    <a:pt x="8904" y="2787"/>
                  </a:cubicBezTo>
                  <a:cubicBezTo>
                    <a:pt x="10196" y="2787"/>
                    <a:pt x="11147" y="3127"/>
                    <a:pt x="11827" y="3806"/>
                  </a:cubicBezTo>
                  <a:cubicBezTo>
                    <a:pt x="12507" y="4486"/>
                    <a:pt x="12847" y="5438"/>
                    <a:pt x="12847" y="6593"/>
                  </a:cubicBezTo>
                  <a:lnTo>
                    <a:pt x="12847" y="19712"/>
                  </a:lnTo>
                  <a:lnTo>
                    <a:pt x="15973" y="19712"/>
                  </a:lnTo>
                  <a:lnTo>
                    <a:pt x="15973" y="7069"/>
                  </a:lnTo>
                  <a:cubicBezTo>
                    <a:pt x="15973" y="5914"/>
                    <a:pt x="15837" y="5030"/>
                    <a:pt x="15633" y="4146"/>
                  </a:cubicBezTo>
                  <a:cubicBezTo>
                    <a:pt x="15362" y="3331"/>
                    <a:pt x="15022" y="2515"/>
                    <a:pt x="14546" y="1971"/>
                  </a:cubicBezTo>
                  <a:cubicBezTo>
                    <a:pt x="14002" y="1359"/>
                    <a:pt x="13322" y="816"/>
                    <a:pt x="12507" y="476"/>
                  </a:cubicBezTo>
                  <a:cubicBezTo>
                    <a:pt x="11623" y="136"/>
                    <a:pt x="10604" y="0"/>
                    <a:pt x="9380" y="0"/>
                  </a:cubicBezTo>
                  <a:close/>
                </a:path>
              </a:pathLst>
            </a:custGeom>
            <a:solidFill>
              <a:srgbClr val="0451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a:off x="1825292" y="794369"/>
              <a:ext cx="265802" cy="194163"/>
            </a:xfrm>
            <a:custGeom>
              <a:rect b="b" l="l" r="r" t="t"/>
              <a:pathLst>
                <a:path extrusionOk="0" h="19712" w="26985">
                  <a:moveTo>
                    <a:pt x="9312" y="0"/>
                  </a:moveTo>
                  <a:cubicBezTo>
                    <a:pt x="6593" y="0"/>
                    <a:pt x="4554" y="1088"/>
                    <a:pt x="3059" y="3263"/>
                  </a:cubicBezTo>
                  <a:lnTo>
                    <a:pt x="2991" y="3263"/>
                  </a:lnTo>
                  <a:lnTo>
                    <a:pt x="2991" y="476"/>
                  </a:lnTo>
                  <a:lnTo>
                    <a:pt x="0" y="476"/>
                  </a:lnTo>
                  <a:lnTo>
                    <a:pt x="0" y="19712"/>
                  </a:lnTo>
                  <a:lnTo>
                    <a:pt x="3195" y="19712"/>
                  </a:lnTo>
                  <a:lnTo>
                    <a:pt x="3195" y="7681"/>
                  </a:lnTo>
                  <a:cubicBezTo>
                    <a:pt x="3195" y="7341"/>
                    <a:pt x="3263" y="6933"/>
                    <a:pt x="3399" y="6321"/>
                  </a:cubicBezTo>
                  <a:cubicBezTo>
                    <a:pt x="3671" y="5846"/>
                    <a:pt x="3943" y="5234"/>
                    <a:pt x="4350" y="4758"/>
                  </a:cubicBezTo>
                  <a:cubicBezTo>
                    <a:pt x="4758" y="4214"/>
                    <a:pt x="5302" y="3738"/>
                    <a:pt x="5982" y="3399"/>
                  </a:cubicBezTo>
                  <a:cubicBezTo>
                    <a:pt x="6661" y="2923"/>
                    <a:pt x="7409" y="2787"/>
                    <a:pt x="8361" y="2787"/>
                  </a:cubicBezTo>
                  <a:cubicBezTo>
                    <a:pt x="9108" y="2787"/>
                    <a:pt x="9720" y="2923"/>
                    <a:pt x="10128" y="3127"/>
                  </a:cubicBezTo>
                  <a:cubicBezTo>
                    <a:pt x="10536" y="3399"/>
                    <a:pt x="11012" y="3603"/>
                    <a:pt x="11215" y="4078"/>
                  </a:cubicBezTo>
                  <a:cubicBezTo>
                    <a:pt x="11487" y="4486"/>
                    <a:pt x="11759" y="4894"/>
                    <a:pt x="11827" y="5438"/>
                  </a:cubicBezTo>
                  <a:cubicBezTo>
                    <a:pt x="11895" y="5914"/>
                    <a:pt x="12031" y="6525"/>
                    <a:pt x="12031" y="7137"/>
                  </a:cubicBezTo>
                  <a:lnTo>
                    <a:pt x="12031" y="19712"/>
                  </a:lnTo>
                  <a:lnTo>
                    <a:pt x="15158" y="19712"/>
                  </a:lnTo>
                  <a:lnTo>
                    <a:pt x="15158" y="7681"/>
                  </a:lnTo>
                  <a:cubicBezTo>
                    <a:pt x="15158" y="6253"/>
                    <a:pt x="15566" y="5098"/>
                    <a:pt x="16517" y="4146"/>
                  </a:cubicBezTo>
                  <a:cubicBezTo>
                    <a:pt x="17333" y="3195"/>
                    <a:pt x="18624" y="2787"/>
                    <a:pt x="20188" y="2787"/>
                  </a:cubicBezTo>
                  <a:cubicBezTo>
                    <a:pt x="20935" y="2787"/>
                    <a:pt x="21547" y="2855"/>
                    <a:pt x="22023" y="3127"/>
                  </a:cubicBezTo>
                  <a:cubicBezTo>
                    <a:pt x="22431" y="3399"/>
                    <a:pt x="22906" y="3603"/>
                    <a:pt x="23110" y="4078"/>
                  </a:cubicBezTo>
                  <a:cubicBezTo>
                    <a:pt x="23450" y="4486"/>
                    <a:pt x="23654" y="4894"/>
                    <a:pt x="23722" y="5438"/>
                  </a:cubicBezTo>
                  <a:cubicBezTo>
                    <a:pt x="23790" y="5914"/>
                    <a:pt x="23926" y="6525"/>
                    <a:pt x="23926" y="7137"/>
                  </a:cubicBezTo>
                  <a:lnTo>
                    <a:pt x="23926" y="19712"/>
                  </a:lnTo>
                  <a:lnTo>
                    <a:pt x="26985" y="19712"/>
                  </a:lnTo>
                  <a:lnTo>
                    <a:pt x="26985" y="5574"/>
                  </a:lnTo>
                  <a:cubicBezTo>
                    <a:pt x="26985" y="4554"/>
                    <a:pt x="26849" y="3738"/>
                    <a:pt x="26509" y="3059"/>
                  </a:cubicBezTo>
                  <a:cubicBezTo>
                    <a:pt x="26305" y="2379"/>
                    <a:pt x="25829" y="1767"/>
                    <a:pt x="25285" y="1360"/>
                  </a:cubicBezTo>
                  <a:cubicBezTo>
                    <a:pt x="24674" y="816"/>
                    <a:pt x="23994" y="476"/>
                    <a:pt x="23246" y="340"/>
                  </a:cubicBezTo>
                  <a:cubicBezTo>
                    <a:pt x="22431" y="68"/>
                    <a:pt x="21547" y="0"/>
                    <a:pt x="20595" y="0"/>
                  </a:cubicBezTo>
                  <a:cubicBezTo>
                    <a:pt x="19304" y="0"/>
                    <a:pt x="18148" y="204"/>
                    <a:pt x="17129" y="816"/>
                  </a:cubicBezTo>
                  <a:cubicBezTo>
                    <a:pt x="16109" y="1427"/>
                    <a:pt x="15226" y="2243"/>
                    <a:pt x="14546" y="3263"/>
                  </a:cubicBezTo>
                  <a:cubicBezTo>
                    <a:pt x="14138" y="2107"/>
                    <a:pt x="13458" y="1224"/>
                    <a:pt x="12507" y="748"/>
                  </a:cubicBezTo>
                  <a:cubicBezTo>
                    <a:pt x="11555" y="204"/>
                    <a:pt x="10468" y="0"/>
                    <a:pt x="9312" y="0"/>
                  </a:cubicBezTo>
                  <a:close/>
                </a:path>
              </a:pathLst>
            </a:custGeom>
            <a:solidFill>
              <a:srgbClr val="0451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a:off x="2128583" y="793030"/>
              <a:ext cx="175419" cy="199522"/>
            </a:xfrm>
            <a:custGeom>
              <a:rect b="b" l="l" r="r" t="t"/>
              <a:pathLst>
                <a:path extrusionOk="0" h="20256" w="17809">
                  <a:moveTo>
                    <a:pt x="8836" y="2991"/>
                  </a:moveTo>
                  <a:cubicBezTo>
                    <a:pt x="9652" y="2991"/>
                    <a:pt x="10332" y="3195"/>
                    <a:pt x="11011" y="3399"/>
                  </a:cubicBezTo>
                  <a:cubicBezTo>
                    <a:pt x="11691" y="3739"/>
                    <a:pt x="12235" y="4078"/>
                    <a:pt x="12711" y="4622"/>
                  </a:cubicBezTo>
                  <a:cubicBezTo>
                    <a:pt x="13254" y="5030"/>
                    <a:pt x="13662" y="5642"/>
                    <a:pt x="13934" y="6321"/>
                  </a:cubicBezTo>
                  <a:cubicBezTo>
                    <a:pt x="14206" y="7001"/>
                    <a:pt x="14342" y="7681"/>
                    <a:pt x="14342" y="8429"/>
                  </a:cubicBezTo>
                  <a:lnTo>
                    <a:pt x="3331" y="8429"/>
                  </a:lnTo>
                  <a:cubicBezTo>
                    <a:pt x="3399" y="7681"/>
                    <a:pt x="3535" y="7001"/>
                    <a:pt x="3806" y="6321"/>
                  </a:cubicBezTo>
                  <a:cubicBezTo>
                    <a:pt x="4078" y="5710"/>
                    <a:pt x="4418" y="5098"/>
                    <a:pt x="4894" y="4622"/>
                  </a:cubicBezTo>
                  <a:cubicBezTo>
                    <a:pt x="5438" y="4078"/>
                    <a:pt x="5914" y="3671"/>
                    <a:pt x="6593" y="3399"/>
                  </a:cubicBezTo>
                  <a:cubicBezTo>
                    <a:pt x="7273" y="3195"/>
                    <a:pt x="7953" y="2991"/>
                    <a:pt x="8836" y="2991"/>
                  </a:cubicBezTo>
                  <a:close/>
                  <a:moveTo>
                    <a:pt x="9108" y="0"/>
                  </a:moveTo>
                  <a:cubicBezTo>
                    <a:pt x="7749" y="0"/>
                    <a:pt x="6525" y="272"/>
                    <a:pt x="5438" y="816"/>
                  </a:cubicBezTo>
                  <a:cubicBezTo>
                    <a:pt x="4350" y="1292"/>
                    <a:pt x="3399" y="1971"/>
                    <a:pt x="2515" y="2923"/>
                  </a:cubicBezTo>
                  <a:cubicBezTo>
                    <a:pt x="1767" y="3739"/>
                    <a:pt x="1088" y="4894"/>
                    <a:pt x="680" y="6050"/>
                  </a:cubicBezTo>
                  <a:cubicBezTo>
                    <a:pt x="272" y="7273"/>
                    <a:pt x="0" y="8632"/>
                    <a:pt x="0" y="10060"/>
                  </a:cubicBezTo>
                  <a:cubicBezTo>
                    <a:pt x="68" y="11487"/>
                    <a:pt x="272" y="12847"/>
                    <a:pt x="680" y="14138"/>
                  </a:cubicBezTo>
                  <a:cubicBezTo>
                    <a:pt x="1020" y="15430"/>
                    <a:pt x="1631" y="16449"/>
                    <a:pt x="2379" y="17333"/>
                  </a:cubicBezTo>
                  <a:cubicBezTo>
                    <a:pt x="3127" y="18284"/>
                    <a:pt x="4146" y="18964"/>
                    <a:pt x="5234" y="19508"/>
                  </a:cubicBezTo>
                  <a:cubicBezTo>
                    <a:pt x="6389" y="19984"/>
                    <a:pt x="7749" y="20255"/>
                    <a:pt x="9244" y="20255"/>
                  </a:cubicBezTo>
                  <a:cubicBezTo>
                    <a:pt x="11487" y="20255"/>
                    <a:pt x="13254" y="19712"/>
                    <a:pt x="14682" y="18624"/>
                  </a:cubicBezTo>
                  <a:cubicBezTo>
                    <a:pt x="16109" y="17605"/>
                    <a:pt x="17061" y="15905"/>
                    <a:pt x="17605" y="13594"/>
                  </a:cubicBezTo>
                  <a:lnTo>
                    <a:pt x="14410" y="13594"/>
                  </a:lnTo>
                  <a:cubicBezTo>
                    <a:pt x="14206" y="14886"/>
                    <a:pt x="13594" y="15837"/>
                    <a:pt x="12711" y="16449"/>
                  </a:cubicBezTo>
                  <a:cubicBezTo>
                    <a:pt x="11895" y="16993"/>
                    <a:pt x="10807" y="17333"/>
                    <a:pt x="9448" y="17333"/>
                  </a:cubicBezTo>
                  <a:cubicBezTo>
                    <a:pt x="8428" y="17333"/>
                    <a:pt x="7477" y="17197"/>
                    <a:pt x="6729" y="16857"/>
                  </a:cubicBezTo>
                  <a:cubicBezTo>
                    <a:pt x="5914" y="16517"/>
                    <a:pt x="5370" y="16109"/>
                    <a:pt x="4826" y="15498"/>
                  </a:cubicBezTo>
                  <a:cubicBezTo>
                    <a:pt x="4350" y="14886"/>
                    <a:pt x="4010" y="14206"/>
                    <a:pt x="3738" y="13458"/>
                  </a:cubicBezTo>
                  <a:cubicBezTo>
                    <a:pt x="3467" y="12711"/>
                    <a:pt x="3399" y="11895"/>
                    <a:pt x="3399" y="11079"/>
                  </a:cubicBezTo>
                  <a:lnTo>
                    <a:pt x="17808" y="11079"/>
                  </a:lnTo>
                  <a:cubicBezTo>
                    <a:pt x="17808" y="9992"/>
                    <a:pt x="17740" y="8700"/>
                    <a:pt x="17469" y="7409"/>
                  </a:cubicBezTo>
                  <a:cubicBezTo>
                    <a:pt x="17265" y="6118"/>
                    <a:pt x="16721" y="4962"/>
                    <a:pt x="16041" y="3874"/>
                  </a:cubicBezTo>
                  <a:cubicBezTo>
                    <a:pt x="15362" y="2719"/>
                    <a:pt x="14410" y="1835"/>
                    <a:pt x="13322" y="1156"/>
                  </a:cubicBezTo>
                  <a:cubicBezTo>
                    <a:pt x="12235" y="340"/>
                    <a:pt x="10807" y="0"/>
                    <a:pt x="9108" y="0"/>
                  </a:cubicBezTo>
                  <a:close/>
                </a:path>
              </a:pathLst>
            </a:custGeom>
            <a:solidFill>
              <a:srgbClr val="0451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2336132" y="795039"/>
              <a:ext cx="157344" cy="194163"/>
            </a:xfrm>
            <a:custGeom>
              <a:rect b="b" l="l" r="r" t="t"/>
              <a:pathLst>
                <a:path extrusionOk="0" h="19712" w="15974">
                  <a:moveTo>
                    <a:pt x="9312" y="0"/>
                  </a:moveTo>
                  <a:cubicBezTo>
                    <a:pt x="6457" y="0"/>
                    <a:pt x="4418" y="1088"/>
                    <a:pt x="3059" y="3467"/>
                  </a:cubicBezTo>
                  <a:lnTo>
                    <a:pt x="2991" y="3467"/>
                  </a:lnTo>
                  <a:lnTo>
                    <a:pt x="2991" y="408"/>
                  </a:lnTo>
                  <a:lnTo>
                    <a:pt x="0" y="408"/>
                  </a:lnTo>
                  <a:lnTo>
                    <a:pt x="0" y="19712"/>
                  </a:lnTo>
                  <a:lnTo>
                    <a:pt x="3127" y="19712"/>
                  </a:lnTo>
                  <a:lnTo>
                    <a:pt x="3127" y="8836"/>
                  </a:lnTo>
                  <a:cubicBezTo>
                    <a:pt x="3127" y="7953"/>
                    <a:pt x="3195" y="7205"/>
                    <a:pt x="3467" y="6457"/>
                  </a:cubicBezTo>
                  <a:cubicBezTo>
                    <a:pt x="3738" y="5710"/>
                    <a:pt x="4078" y="5030"/>
                    <a:pt x="4554" y="4486"/>
                  </a:cubicBezTo>
                  <a:cubicBezTo>
                    <a:pt x="5098" y="3874"/>
                    <a:pt x="5642" y="3535"/>
                    <a:pt x="6321" y="3195"/>
                  </a:cubicBezTo>
                  <a:cubicBezTo>
                    <a:pt x="7137" y="2991"/>
                    <a:pt x="7953" y="2787"/>
                    <a:pt x="8904" y="2787"/>
                  </a:cubicBezTo>
                  <a:cubicBezTo>
                    <a:pt x="10196" y="2787"/>
                    <a:pt x="11079" y="3127"/>
                    <a:pt x="11759" y="3806"/>
                  </a:cubicBezTo>
                  <a:cubicBezTo>
                    <a:pt x="12439" y="4486"/>
                    <a:pt x="12779" y="5438"/>
                    <a:pt x="12779" y="6593"/>
                  </a:cubicBezTo>
                  <a:lnTo>
                    <a:pt x="12779" y="19712"/>
                  </a:lnTo>
                  <a:lnTo>
                    <a:pt x="15973" y="19712"/>
                  </a:lnTo>
                  <a:lnTo>
                    <a:pt x="15973" y="7069"/>
                  </a:lnTo>
                  <a:cubicBezTo>
                    <a:pt x="15973" y="5914"/>
                    <a:pt x="15769" y="5030"/>
                    <a:pt x="15633" y="4146"/>
                  </a:cubicBezTo>
                  <a:cubicBezTo>
                    <a:pt x="15362" y="3331"/>
                    <a:pt x="15022" y="2515"/>
                    <a:pt x="14478" y="1971"/>
                  </a:cubicBezTo>
                  <a:cubicBezTo>
                    <a:pt x="14002" y="1359"/>
                    <a:pt x="13322" y="816"/>
                    <a:pt x="12439" y="476"/>
                  </a:cubicBezTo>
                  <a:cubicBezTo>
                    <a:pt x="11623" y="136"/>
                    <a:pt x="10604" y="0"/>
                    <a:pt x="9312" y="0"/>
                  </a:cubicBezTo>
                  <a:close/>
                </a:path>
              </a:pathLst>
            </a:custGeom>
            <a:solidFill>
              <a:srgbClr val="0451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2519579" y="742145"/>
              <a:ext cx="101770" cy="247728"/>
            </a:xfrm>
            <a:custGeom>
              <a:rect b="b" l="l" r="r" t="t"/>
              <a:pathLst>
                <a:path extrusionOk="0" h="25150" w="10332">
                  <a:moveTo>
                    <a:pt x="3263" y="0"/>
                  </a:moveTo>
                  <a:lnTo>
                    <a:pt x="3263" y="5778"/>
                  </a:lnTo>
                  <a:lnTo>
                    <a:pt x="0" y="5778"/>
                  </a:lnTo>
                  <a:lnTo>
                    <a:pt x="0" y="8565"/>
                  </a:lnTo>
                  <a:lnTo>
                    <a:pt x="3263" y="8565"/>
                  </a:lnTo>
                  <a:lnTo>
                    <a:pt x="3263" y="21003"/>
                  </a:lnTo>
                  <a:cubicBezTo>
                    <a:pt x="3263" y="21819"/>
                    <a:pt x="3399" y="22567"/>
                    <a:pt x="3535" y="23110"/>
                  </a:cubicBezTo>
                  <a:cubicBezTo>
                    <a:pt x="3739" y="23722"/>
                    <a:pt x="3942" y="24062"/>
                    <a:pt x="4282" y="24402"/>
                  </a:cubicBezTo>
                  <a:cubicBezTo>
                    <a:pt x="4690" y="24674"/>
                    <a:pt x="5166" y="24878"/>
                    <a:pt x="5710" y="25014"/>
                  </a:cubicBezTo>
                  <a:cubicBezTo>
                    <a:pt x="6321" y="25082"/>
                    <a:pt x="7001" y="25150"/>
                    <a:pt x="7885" y="25150"/>
                  </a:cubicBezTo>
                  <a:lnTo>
                    <a:pt x="10332" y="25150"/>
                  </a:lnTo>
                  <a:lnTo>
                    <a:pt x="10332" y="22363"/>
                  </a:lnTo>
                  <a:lnTo>
                    <a:pt x="8904" y="22363"/>
                  </a:lnTo>
                  <a:cubicBezTo>
                    <a:pt x="8361" y="22363"/>
                    <a:pt x="8021" y="22295"/>
                    <a:pt x="7681" y="22295"/>
                  </a:cubicBezTo>
                  <a:cubicBezTo>
                    <a:pt x="7341" y="22159"/>
                    <a:pt x="7137" y="22091"/>
                    <a:pt x="6933" y="22023"/>
                  </a:cubicBezTo>
                  <a:cubicBezTo>
                    <a:pt x="6797" y="21955"/>
                    <a:pt x="6661" y="21751"/>
                    <a:pt x="6593" y="21479"/>
                  </a:cubicBezTo>
                  <a:cubicBezTo>
                    <a:pt x="6525" y="21275"/>
                    <a:pt x="6525" y="20935"/>
                    <a:pt x="6525" y="20596"/>
                  </a:cubicBezTo>
                  <a:lnTo>
                    <a:pt x="6525" y="8565"/>
                  </a:lnTo>
                  <a:lnTo>
                    <a:pt x="10332" y="8565"/>
                  </a:lnTo>
                  <a:lnTo>
                    <a:pt x="10332" y="5778"/>
                  </a:lnTo>
                  <a:lnTo>
                    <a:pt x="6389" y="5778"/>
                  </a:lnTo>
                  <a:lnTo>
                    <a:pt x="6389" y="0"/>
                  </a:lnTo>
                  <a:close/>
                </a:path>
              </a:pathLst>
            </a:custGeom>
            <a:solidFill>
              <a:srgbClr val="0451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p:nvPr/>
          </p:nvSpPr>
          <p:spPr>
            <a:xfrm>
              <a:off x="622843" y="1117745"/>
              <a:ext cx="231662" cy="261783"/>
            </a:xfrm>
            <a:custGeom>
              <a:rect b="b" l="l" r="r" t="t"/>
              <a:pathLst>
                <a:path extrusionOk="0" h="26577" w="23519">
                  <a:moveTo>
                    <a:pt x="10060" y="4962"/>
                  </a:moveTo>
                  <a:cubicBezTo>
                    <a:pt x="11487" y="4962"/>
                    <a:pt x="12643" y="5098"/>
                    <a:pt x="13662" y="5574"/>
                  </a:cubicBezTo>
                  <a:cubicBezTo>
                    <a:pt x="14682" y="5981"/>
                    <a:pt x="15430" y="6593"/>
                    <a:pt x="16041" y="7341"/>
                  </a:cubicBezTo>
                  <a:cubicBezTo>
                    <a:pt x="16653" y="8089"/>
                    <a:pt x="17061" y="9040"/>
                    <a:pt x="17333" y="10128"/>
                  </a:cubicBezTo>
                  <a:cubicBezTo>
                    <a:pt x="17605" y="11215"/>
                    <a:pt x="17741" y="12439"/>
                    <a:pt x="17741" y="13798"/>
                  </a:cubicBezTo>
                  <a:cubicBezTo>
                    <a:pt x="17741" y="15226"/>
                    <a:pt x="17537" y="16517"/>
                    <a:pt x="17197" y="17537"/>
                  </a:cubicBezTo>
                  <a:cubicBezTo>
                    <a:pt x="16721" y="18556"/>
                    <a:pt x="16245" y="19372"/>
                    <a:pt x="15634" y="19983"/>
                  </a:cubicBezTo>
                  <a:cubicBezTo>
                    <a:pt x="15022" y="20595"/>
                    <a:pt x="14274" y="21071"/>
                    <a:pt x="13527" y="21343"/>
                  </a:cubicBezTo>
                  <a:cubicBezTo>
                    <a:pt x="12779" y="21615"/>
                    <a:pt x="11895" y="21751"/>
                    <a:pt x="11080" y="21751"/>
                  </a:cubicBezTo>
                  <a:lnTo>
                    <a:pt x="5846" y="21751"/>
                  </a:lnTo>
                  <a:lnTo>
                    <a:pt x="5846" y="4962"/>
                  </a:lnTo>
                  <a:close/>
                  <a:moveTo>
                    <a:pt x="0" y="0"/>
                  </a:moveTo>
                  <a:lnTo>
                    <a:pt x="0" y="26577"/>
                  </a:lnTo>
                  <a:lnTo>
                    <a:pt x="11419" y="26577"/>
                  </a:lnTo>
                  <a:cubicBezTo>
                    <a:pt x="13459" y="26577"/>
                    <a:pt x="15226" y="26237"/>
                    <a:pt x="16721" y="25557"/>
                  </a:cubicBezTo>
                  <a:cubicBezTo>
                    <a:pt x="18149" y="24877"/>
                    <a:pt x="19440" y="23994"/>
                    <a:pt x="20460" y="22770"/>
                  </a:cubicBezTo>
                  <a:cubicBezTo>
                    <a:pt x="21479" y="21615"/>
                    <a:pt x="22295" y="20119"/>
                    <a:pt x="22771" y="18556"/>
                  </a:cubicBezTo>
                  <a:cubicBezTo>
                    <a:pt x="23314" y="16925"/>
                    <a:pt x="23518" y="15158"/>
                    <a:pt x="23518" y="13186"/>
                  </a:cubicBezTo>
                  <a:cubicBezTo>
                    <a:pt x="23518" y="11011"/>
                    <a:pt x="23178" y="9040"/>
                    <a:pt x="22635" y="7409"/>
                  </a:cubicBezTo>
                  <a:cubicBezTo>
                    <a:pt x="22023" y="5778"/>
                    <a:pt x="21139" y="4418"/>
                    <a:pt x="20052" y="3331"/>
                  </a:cubicBezTo>
                  <a:cubicBezTo>
                    <a:pt x="18964" y="2243"/>
                    <a:pt x="17673" y="1359"/>
                    <a:pt x="16245" y="884"/>
                  </a:cubicBezTo>
                  <a:cubicBezTo>
                    <a:pt x="14818" y="272"/>
                    <a:pt x="13187" y="0"/>
                    <a:pt x="11487" y="0"/>
                  </a:cubicBezTo>
                  <a:close/>
                </a:path>
              </a:pathLst>
            </a:custGeom>
            <a:solidFill>
              <a:srgbClr val="00A2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a:off x="883287" y="1184695"/>
              <a:ext cx="184796" cy="199522"/>
            </a:xfrm>
            <a:custGeom>
              <a:rect b="b" l="l" r="r" t="t"/>
              <a:pathLst>
                <a:path extrusionOk="0" h="20256" w="18761">
                  <a:moveTo>
                    <a:pt x="408" y="6389"/>
                  </a:moveTo>
                  <a:lnTo>
                    <a:pt x="408" y="6457"/>
                  </a:lnTo>
                  <a:cubicBezTo>
                    <a:pt x="409" y="6435"/>
                    <a:pt x="410" y="6412"/>
                    <a:pt x="412" y="6389"/>
                  </a:cubicBezTo>
                  <a:close/>
                  <a:moveTo>
                    <a:pt x="12575" y="10436"/>
                  </a:moveTo>
                  <a:lnTo>
                    <a:pt x="12575" y="12235"/>
                  </a:lnTo>
                  <a:cubicBezTo>
                    <a:pt x="12575" y="12507"/>
                    <a:pt x="12575" y="12915"/>
                    <a:pt x="12507" y="13458"/>
                  </a:cubicBezTo>
                  <a:cubicBezTo>
                    <a:pt x="12371" y="13934"/>
                    <a:pt x="12235" y="14410"/>
                    <a:pt x="11963" y="14886"/>
                  </a:cubicBezTo>
                  <a:cubicBezTo>
                    <a:pt x="11691" y="15430"/>
                    <a:pt x="11283" y="15837"/>
                    <a:pt x="10671" y="16177"/>
                  </a:cubicBezTo>
                  <a:cubicBezTo>
                    <a:pt x="10128" y="16517"/>
                    <a:pt x="9244" y="16653"/>
                    <a:pt x="8225" y="16653"/>
                  </a:cubicBezTo>
                  <a:cubicBezTo>
                    <a:pt x="7885" y="16653"/>
                    <a:pt x="7477" y="16653"/>
                    <a:pt x="7069" y="16585"/>
                  </a:cubicBezTo>
                  <a:cubicBezTo>
                    <a:pt x="6661" y="16517"/>
                    <a:pt x="6389" y="16313"/>
                    <a:pt x="5981" y="16177"/>
                  </a:cubicBezTo>
                  <a:cubicBezTo>
                    <a:pt x="5778" y="15973"/>
                    <a:pt x="5506" y="15769"/>
                    <a:pt x="5302" y="15430"/>
                  </a:cubicBezTo>
                  <a:cubicBezTo>
                    <a:pt x="5166" y="15090"/>
                    <a:pt x="5098" y="14750"/>
                    <a:pt x="5098" y="14206"/>
                  </a:cubicBezTo>
                  <a:cubicBezTo>
                    <a:pt x="5098" y="13798"/>
                    <a:pt x="5166" y="13390"/>
                    <a:pt x="5302" y="13051"/>
                  </a:cubicBezTo>
                  <a:cubicBezTo>
                    <a:pt x="5506" y="12779"/>
                    <a:pt x="5778" y="12439"/>
                    <a:pt x="5981" y="12235"/>
                  </a:cubicBezTo>
                  <a:cubicBezTo>
                    <a:pt x="6389" y="12031"/>
                    <a:pt x="6593" y="11827"/>
                    <a:pt x="7069" y="11759"/>
                  </a:cubicBezTo>
                  <a:cubicBezTo>
                    <a:pt x="7477" y="11555"/>
                    <a:pt x="7817" y="11487"/>
                    <a:pt x="8225" y="11419"/>
                  </a:cubicBezTo>
                  <a:cubicBezTo>
                    <a:pt x="8632" y="11283"/>
                    <a:pt x="9108" y="11283"/>
                    <a:pt x="9516" y="11215"/>
                  </a:cubicBezTo>
                  <a:cubicBezTo>
                    <a:pt x="9924" y="11215"/>
                    <a:pt x="10264" y="11147"/>
                    <a:pt x="10671" y="11079"/>
                  </a:cubicBezTo>
                  <a:cubicBezTo>
                    <a:pt x="11147" y="11011"/>
                    <a:pt x="11487" y="10875"/>
                    <a:pt x="11827" y="10807"/>
                  </a:cubicBezTo>
                  <a:cubicBezTo>
                    <a:pt x="12138" y="10745"/>
                    <a:pt x="12335" y="10569"/>
                    <a:pt x="12575" y="10436"/>
                  </a:cubicBezTo>
                  <a:close/>
                  <a:moveTo>
                    <a:pt x="9584" y="0"/>
                  </a:moveTo>
                  <a:cubicBezTo>
                    <a:pt x="8496" y="0"/>
                    <a:pt x="7409" y="204"/>
                    <a:pt x="6389" y="340"/>
                  </a:cubicBezTo>
                  <a:cubicBezTo>
                    <a:pt x="5234" y="612"/>
                    <a:pt x="4282" y="952"/>
                    <a:pt x="3467" y="1495"/>
                  </a:cubicBezTo>
                  <a:cubicBezTo>
                    <a:pt x="2583" y="1971"/>
                    <a:pt x="1835" y="2583"/>
                    <a:pt x="1359" y="3399"/>
                  </a:cubicBezTo>
                  <a:cubicBezTo>
                    <a:pt x="826" y="4199"/>
                    <a:pt x="489" y="5196"/>
                    <a:pt x="412" y="6389"/>
                  </a:cubicBezTo>
                  <a:lnTo>
                    <a:pt x="6049" y="6389"/>
                  </a:lnTo>
                  <a:cubicBezTo>
                    <a:pt x="6117" y="5370"/>
                    <a:pt x="6457" y="4622"/>
                    <a:pt x="7069" y="4214"/>
                  </a:cubicBezTo>
                  <a:cubicBezTo>
                    <a:pt x="7613" y="3739"/>
                    <a:pt x="8496" y="3535"/>
                    <a:pt x="9516" y="3535"/>
                  </a:cubicBezTo>
                  <a:cubicBezTo>
                    <a:pt x="9992" y="3535"/>
                    <a:pt x="10468" y="3535"/>
                    <a:pt x="10875" y="3603"/>
                  </a:cubicBezTo>
                  <a:cubicBezTo>
                    <a:pt x="11283" y="3603"/>
                    <a:pt x="11623" y="3739"/>
                    <a:pt x="11963" y="3942"/>
                  </a:cubicBezTo>
                  <a:cubicBezTo>
                    <a:pt x="12303" y="4078"/>
                    <a:pt x="12575" y="4350"/>
                    <a:pt x="12711" y="4690"/>
                  </a:cubicBezTo>
                  <a:cubicBezTo>
                    <a:pt x="12915" y="5030"/>
                    <a:pt x="12983" y="5438"/>
                    <a:pt x="12983" y="6050"/>
                  </a:cubicBezTo>
                  <a:cubicBezTo>
                    <a:pt x="12983" y="6661"/>
                    <a:pt x="12847" y="7069"/>
                    <a:pt x="12507" y="7341"/>
                  </a:cubicBezTo>
                  <a:cubicBezTo>
                    <a:pt x="12167" y="7681"/>
                    <a:pt x="11623" y="7817"/>
                    <a:pt x="11011" y="8021"/>
                  </a:cubicBezTo>
                  <a:cubicBezTo>
                    <a:pt x="10468" y="8157"/>
                    <a:pt x="9788" y="8293"/>
                    <a:pt x="8972" y="8361"/>
                  </a:cubicBezTo>
                  <a:cubicBezTo>
                    <a:pt x="8225" y="8429"/>
                    <a:pt x="7409" y="8632"/>
                    <a:pt x="6593" y="8700"/>
                  </a:cubicBezTo>
                  <a:cubicBezTo>
                    <a:pt x="5846" y="8836"/>
                    <a:pt x="5030" y="9040"/>
                    <a:pt x="4214" y="9176"/>
                  </a:cubicBezTo>
                  <a:cubicBezTo>
                    <a:pt x="3399" y="9380"/>
                    <a:pt x="2719" y="9720"/>
                    <a:pt x="2107" y="10128"/>
                  </a:cubicBezTo>
                  <a:cubicBezTo>
                    <a:pt x="1427" y="10536"/>
                    <a:pt x="1020" y="11147"/>
                    <a:pt x="612" y="11827"/>
                  </a:cubicBezTo>
                  <a:cubicBezTo>
                    <a:pt x="136" y="12575"/>
                    <a:pt x="0" y="13458"/>
                    <a:pt x="0" y="14546"/>
                  </a:cubicBezTo>
                  <a:cubicBezTo>
                    <a:pt x="0" y="15497"/>
                    <a:pt x="136" y="16449"/>
                    <a:pt x="476" y="17129"/>
                  </a:cubicBezTo>
                  <a:cubicBezTo>
                    <a:pt x="748" y="17808"/>
                    <a:pt x="1291" y="18352"/>
                    <a:pt x="1835" y="18896"/>
                  </a:cubicBezTo>
                  <a:cubicBezTo>
                    <a:pt x="2447" y="19304"/>
                    <a:pt x="3195" y="19644"/>
                    <a:pt x="4010" y="19916"/>
                  </a:cubicBezTo>
                  <a:cubicBezTo>
                    <a:pt x="4758" y="20187"/>
                    <a:pt x="5574" y="20255"/>
                    <a:pt x="6525" y="20255"/>
                  </a:cubicBezTo>
                  <a:cubicBezTo>
                    <a:pt x="7749" y="20255"/>
                    <a:pt x="8904" y="20052"/>
                    <a:pt x="9992" y="19712"/>
                  </a:cubicBezTo>
                  <a:cubicBezTo>
                    <a:pt x="11147" y="19304"/>
                    <a:pt x="12167" y="18692"/>
                    <a:pt x="12983" y="17876"/>
                  </a:cubicBezTo>
                  <a:cubicBezTo>
                    <a:pt x="13050" y="18216"/>
                    <a:pt x="13050" y="18488"/>
                    <a:pt x="13186" y="18828"/>
                  </a:cubicBezTo>
                  <a:cubicBezTo>
                    <a:pt x="13254" y="19168"/>
                    <a:pt x="13322" y="19372"/>
                    <a:pt x="13390" y="19712"/>
                  </a:cubicBezTo>
                  <a:lnTo>
                    <a:pt x="18760" y="19712"/>
                  </a:lnTo>
                  <a:cubicBezTo>
                    <a:pt x="18488" y="19304"/>
                    <a:pt x="18352" y="18692"/>
                    <a:pt x="18284" y="17944"/>
                  </a:cubicBezTo>
                  <a:cubicBezTo>
                    <a:pt x="18148" y="17197"/>
                    <a:pt x="18080" y="16313"/>
                    <a:pt x="18080" y="15497"/>
                  </a:cubicBezTo>
                  <a:lnTo>
                    <a:pt x="18080" y="5438"/>
                  </a:lnTo>
                  <a:cubicBezTo>
                    <a:pt x="18080" y="4282"/>
                    <a:pt x="17808" y="3331"/>
                    <a:pt x="17333" y="2651"/>
                  </a:cubicBezTo>
                  <a:cubicBezTo>
                    <a:pt x="16789" y="1903"/>
                    <a:pt x="16109" y="1360"/>
                    <a:pt x="15294" y="952"/>
                  </a:cubicBezTo>
                  <a:cubicBezTo>
                    <a:pt x="14410" y="612"/>
                    <a:pt x="13594" y="340"/>
                    <a:pt x="12575" y="204"/>
                  </a:cubicBezTo>
                  <a:cubicBezTo>
                    <a:pt x="11555" y="136"/>
                    <a:pt x="10536" y="0"/>
                    <a:pt x="9584" y="0"/>
                  </a:cubicBezTo>
                  <a:close/>
                </a:path>
              </a:pathLst>
            </a:custGeom>
            <a:solidFill>
              <a:srgbClr val="00A2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a:off x="1080789" y="1133140"/>
              <a:ext cx="123874" cy="249067"/>
            </a:xfrm>
            <a:custGeom>
              <a:rect b="b" l="l" r="r" t="t"/>
              <a:pathLst>
                <a:path extrusionOk="0" h="25286" w="12576">
                  <a:moveTo>
                    <a:pt x="3195" y="0"/>
                  </a:moveTo>
                  <a:lnTo>
                    <a:pt x="3195" y="5778"/>
                  </a:lnTo>
                  <a:lnTo>
                    <a:pt x="0" y="5778"/>
                  </a:lnTo>
                  <a:lnTo>
                    <a:pt x="0" y="9312"/>
                  </a:lnTo>
                  <a:lnTo>
                    <a:pt x="3195" y="9312"/>
                  </a:lnTo>
                  <a:lnTo>
                    <a:pt x="3195" y="20731"/>
                  </a:lnTo>
                  <a:cubicBezTo>
                    <a:pt x="3195" y="21751"/>
                    <a:pt x="3399" y="22499"/>
                    <a:pt x="3739" y="23110"/>
                  </a:cubicBezTo>
                  <a:cubicBezTo>
                    <a:pt x="4079" y="23722"/>
                    <a:pt x="4487" y="24130"/>
                    <a:pt x="5098" y="24470"/>
                  </a:cubicBezTo>
                  <a:cubicBezTo>
                    <a:pt x="5710" y="24810"/>
                    <a:pt x="6254" y="25082"/>
                    <a:pt x="7069" y="25150"/>
                  </a:cubicBezTo>
                  <a:cubicBezTo>
                    <a:pt x="7749" y="25218"/>
                    <a:pt x="8497" y="25286"/>
                    <a:pt x="9313" y="25286"/>
                  </a:cubicBezTo>
                  <a:lnTo>
                    <a:pt x="10944" y="25286"/>
                  </a:lnTo>
                  <a:cubicBezTo>
                    <a:pt x="11556" y="25218"/>
                    <a:pt x="12031" y="25218"/>
                    <a:pt x="12507" y="25150"/>
                  </a:cubicBezTo>
                  <a:lnTo>
                    <a:pt x="12507" y="21071"/>
                  </a:lnTo>
                  <a:cubicBezTo>
                    <a:pt x="12235" y="21071"/>
                    <a:pt x="11963" y="21139"/>
                    <a:pt x="11691" y="21139"/>
                  </a:cubicBezTo>
                  <a:lnTo>
                    <a:pt x="10876" y="21139"/>
                  </a:lnTo>
                  <a:cubicBezTo>
                    <a:pt x="9992" y="21139"/>
                    <a:pt x="9448" y="21071"/>
                    <a:pt x="9109" y="20731"/>
                  </a:cubicBezTo>
                  <a:cubicBezTo>
                    <a:pt x="8837" y="20460"/>
                    <a:pt x="8633" y="19848"/>
                    <a:pt x="8633" y="18964"/>
                  </a:cubicBezTo>
                  <a:lnTo>
                    <a:pt x="8633" y="9448"/>
                  </a:lnTo>
                  <a:lnTo>
                    <a:pt x="12575" y="9448"/>
                  </a:lnTo>
                  <a:lnTo>
                    <a:pt x="12575" y="5846"/>
                  </a:lnTo>
                  <a:lnTo>
                    <a:pt x="12575" y="5778"/>
                  </a:lnTo>
                  <a:lnTo>
                    <a:pt x="8497" y="5778"/>
                  </a:lnTo>
                  <a:lnTo>
                    <a:pt x="8497" y="0"/>
                  </a:lnTo>
                  <a:close/>
                </a:path>
              </a:pathLst>
            </a:custGeom>
            <a:solidFill>
              <a:srgbClr val="00A2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a:off x="1222728" y="1184695"/>
              <a:ext cx="184796" cy="199522"/>
            </a:xfrm>
            <a:custGeom>
              <a:rect b="b" l="l" r="r" t="t"/>
              <a:pathLst>
                <a:path extrusionOk="0" h="20256" w="18761">
                  <a:moveTo>
                    <a:pt x="476" y="6389"/>
                  </a:moveTo>
                  <a:lnTo>
                    <a:pt x="476" y="6457"/>
                  </a:lnTo>
                  <a:cubicBezTo>
                    <a:pt x="477" y="6435"/>
                    <a:pt x="479" y="6412"/>
                    <a:pt x="480" y="6389"/>
                  </a:cubicBezTo>
                  <a:close/>
                  <a:moveTo>
                    <a:pt x="12711" y="10435"/>
                  </a:moveTo>
                  <a:lnTo>
                    <a:pt x="12711" y="12235"/>
                  </a:lnTo>
                  <a:cubicBezTo>
                    <a:pt x="12711" y="12507"/>
                    <a:pt x="12711" y="12915"/>
                    <a:pt x="12575" y="13458"/>
                  </a:cubicBezTo>
                  <a:cubicBezTo>
                    <a:pt x="12507" y="13934"/>
                    <a:pt x="12371" y="14410"/>
                    <a:pt x="12099" y="14886"/>
                  </a:cubicBezTo>
                  <a:cubicBezTo>
                    <a:pt x="11827" y="15430"/>
                    <a:pt x="11419" y="15837"/>
                    <a:pt x="10808" y="16177"/>
                  </a:cubicBezTo>
                  <a:cubicBezTo>
                    <a:pt x="10196" y="16517"/>
                    <a:pt x="9380" y="16653"/>
                    <a:pt x="8361" y="16653"/>
                  </a:cubicBezTo>
                  <a:cubicBezTo>
                    <a:pt x="8021" y="16653"/>
                    <a:pt x="7613" y="16653"/>
                    <a:pt x="7137" y="16585"/>
                  </a:cubicBezTo>
                  <a:cubicBezTo>
                    <a:pt x="6797" y="16517"/>
                    <a:pt x="6458" y="16313"/>
                    <a:pt x="6118" y="16177"/>
                  </a:cubicBezTo>
                  <a:cubicBezTo>
                    <a:pt x="5914" y="15973"/>
                    <a:pt x="5642" y="15769"/>
                    <a:pt x="5438" y="15430"/>
                  </a:cubicBezTo>
                  <a:cubicBezTo>
                    <a:pt x="5302" y="15090"/>
                    <a:pt x="5234" y="14750"/>
                    <a:pt x="5234" y="14206"/>
                  </a:cubicBezTo>
                  <a:cubicBezTo>
                    <a:pt x="5234" y="13798"/>
                    <a:pt x="5302" y="13390"/>
                    <a:pt x="5438" y="13051"/>
                  </a:cubicBezTo>
                  <a:cubicBezTo>
                    <a:pt x="5642" y="12779"/>
                    <a:pt x="5914" y="12439"/>
                    <a:pt x="6118" y="12235"/>
                  </a:cubicBezTo>
                  <a:cubicBezTo>
                    <a:pt x="6458" y="12031"/>
                    <a:pt x="6729" y="11827"/>
                    <a:pt x="7137" y="11759"/>
                  </a:cubicBezTo>
                  <a:cubicBezTo>
                    <a:pt x="7613" y="11555"/>
                    <a:pt x="7953" y="11487"/>
                    <a:pt x="8361" y="11419"/>
                  </a:cubicBezTo>
                  <a:cubicBezTo>
                    <a:pt x="8769" y="11283"/>
                    <a:pt x="9176" y="11283"/>
                    <a:pt x="9652" y="11215"/>
                  </a:cubicBezTo>
                  <a:cubicBezTo>
                    <a:pt x="10060" y="11215"/>
                    <a:pt x="10400" y="11147"/>
                    <a:pt x="10808" y="11079"/>
                  </a:cubicBezTo>
                  <a:cubicBezTo>
                    <a:pt x="11216" y="11011"/>
                    <a:pt x="11555" y="10875"/>
                    <a:pt x="11895" y="10807"/>
                  </a:cubicBezTo>
                  <a:cubicBezTo>
                    <a:pt x="12207" y="10745"/>
                    <a:pt x="12461" y="10569"/>
                    <a:pt x="12711" y="10435"/>
                  </a:cubicBezTo>
                  <a:close/>
                  <a:moveTo>
                    <a:pt x="9652" y="0"/>
                  </a:moveTo>
                  <a:cubicBezTo>
                    <a:pt x="8497" y="0"/>
                    <a:pt x="7409" y="204"/>
                    <a:pt x="6390" y="340"/>
                  </a:cubicBezTo>
                  <a:cubicBezTo>
                    <a:pt x="5302" y="612"/>
                    <a:pt x="4350" y="952"/>
                    <a:pt x="3535" y="1495"/>
                  </a:cubicBezTo>
                  <a:cubicBezTo>
                    <a:pt x="2651" y="1971"/>
                    <a:pt x="1904" y="2583"/>
                    <a:pt x="1360" y="3399"/>
                  </a:cubicBezTo>
                  <a:cubicBezTo>
                    <a:pt x="893" y="4199"/>
                    <a:pt x="557" y="5196"/>
                    <a:pt x="480" y="6389"/>
                  </a:cubicBezTo>
                  <a:lnTo>
                    <a:pt x="6050" y="6389"/>
                  </a:lnTo>
                  <a:cubicBezTo>
                    <a:pt x="6118" y="5370"/>
                    <a:pt x="6458" y="4622"/>
                    <a:pt x="7069" y="4214"/>
                  </a:cubicBezTo>
                  <a:cubicBezTo>
                    <a:pt x="7681" y="3739"/>
                    <a:pt x="8497" y="3535"/>
                    <a:pt x="9516" y="3535"/>
                  </a:cubicBezTo>
                  <a:cubicBezTo>
                    <a:pt x="10060" y="3535"/>
                    <a:pt x="10468" y="3535"/>
                    <a:pt x="10876" y="3603"/>
                  </a:cubicBezTo>
                  <a:cubicBezTo>
                    <a:pt x="11284" y="3603"/>
                    <a:pt x="11623" y="3739"/>
                    <a:pt x="11963" y="3942"/>
                  </a:cubicBezTo>
                  <a:cubicBezTo>
                    <a:pt x="12303" y="4078"/>
                    <a:pt x="12575" y="4350"/>
                    <a:pt x="12779" y="4690"/>
                  </a:cubicBezTo>
                  <a:cubicBezTo>
                    <a:pt x="12915" y="5030"/>
                    <a:pt x="12983" y="5438"/>
                    <a:pt x="12983" y="6050"/>
                  </a:cubicBezTo>
                  <a:cubicBezTo>
                    <a:pt x="12983" y="6661"/>
                    <a:pt x="12847" y="7069"/>
                    <a:pt x="12507" y="7341"/>
                  </a:cubicBezTo>
                  <a:cubicBezTo>
                    <a:pt x="12167" y="7681"/>
                    <a:pt x="11623" y="7817"/>
                    <a:pt x="11080" y="8021"/>
                  </a:cubicBezTo>
                  <a:cubicBezTo>
                    <a:pt x="10468" y="8157"/>
                    <a:pt x="9788" y="8293"/>
                    <a:pt x="9040" y="8361"/>
                  </a:cubicBezTo>
                  <a:cubicBezTo>
                    <a:pt x="8225" y="8429"/>
                    <a:pt x="7409" y="8632"/>
                    <a:pt x="6661" y="8700"/>
                  </a:cubicBezTo>
                  <a:cubicBezTo>
                    <a:pt x="5846" y="8836"/>
                    <a:pt x="5030" y="9040"/>
                    <a:pt x="4283" y="9176"/>
                  </a:cubicBezTo>
                  <a:cubicBezTo>
                    <a:pt x="3399" y="9380"/>
                    <a:pt x="2719" y="9720"/>
                    <a:pt x="2107" y="10128"/>
                  </a:cubicBezTo>
                  <a:cubicBezTo>
                    <a:pt x="1428" y="10536"/>
                    <a:pt x="1020" y="11147"/>
                    <a:pt x="612" y="11827"/>
                  </a:cubicBezTo>
                  <a:cubicBezTo>
                    <a:pt x="204" y="12575"/>
                    <a:pt x="0" y="13458"/>
                    <a:pt x="0" y="14546"/>
                  </a:cubicBezTo>
                  <a:cubicBezTo>
                    <a:pt x="0" y="15497"/>
                    <a:pt x="204" y="16449"/>
                    <a:pt x="544" y="17129"/>
                  </a:cubicBezTo>
                  <a:cubicBezTo>
                    <a:pt x="748" y="17808"/>
                    <a:pt x="1292" y="18352"/>
                    <a:pt x="1904" y="18896"/>
                  </a:cubicBezTo>
                  <a:cubicBezTo>
                    <a:pt x="2447" y="19304"/>
                    <a:pt x="3263" y="19644"/>
                    <a:pt x="4011" y="19916"/>
                  </a:cubicBezTo>
                  <a:cubicBezTo>
                    <a:pt x="4758" y="20187"/>
                    <a:pt x="5642" y="20255"/>
                    <a:pt x="6526" y="20255"/>
                  </a:cubicBezTo>
                  <a:cubicBezTo>
                    <a:pt x="7749" y="20255"/>
                    <a:pt x="8905" y="20052"/>
                    <a:pt x="10060" y="19712"/>
                  </a:cubicBezTo>
                  <a:cubicBezTo>
                    <a:pt x="11148" y="19304"/>
                    <a:pt x="12167" y="18692"/>
                    <a:pt x="12983" y="17876"/>
                  </a:cubicBezTo>
                  <a:cubicBezTo>
                    <a:pt x="13119" y="18216"/>
                    <a:pt x="13119" y="18488"/>
                    <a:pt x="13187" y="18828"/>
                  </a:cubicBezTo>
                  <a:cubicBezTo>
                    <a:pt x="13255" y="19168"/>
                    <a:pt x="13323" y="19372"/>
                    <a:pt x="13459" y="19712"/>
                  </a:cubicBezTo>
                  <a:lnTo>
                    <a:pt x="18760" y="19712"/>
                  </a:lnTo>
                  <a:cubicBezTo>
                    <a:pt x="18556" y="19304"/>
                    <a:pt x="18352" y="18692"/>
                    <a:pt x="18285" y="17944"/>
                  </a:cubicBezTo>
                  <a:cubicBezTo>
                    <a:pt x="18217" y="17197"/>
                    <a:pt x="18081" y="16313"/>
                    <a:pt x="18081" y="15497"/>
                  </a:cubicBezTo>
                  <a:lnTo>
                    <a:pt x="18081" y="5438"/>
                  </a:lnTo>
                  <a:cubicBezTo>
                    <a:pt x="18081" y="4282"/>
                    <a:pt x="17877" y="3331"/>
                    <a:pt x="17333" y="2651"/>
                  </a:cubicBezTo>
                  <a:cubicBezTo>
                    <a:pt x="16857" y="1903"/>
                    <a:pt x="16177" y="1360"/>
                    <a:pt x="15294" y="952"/>
                  </a:cubicBezTo>
                  <a:cubicBezTo>
                    <a:pt x="14478" y="612"/>
                    <a:pt x="13595" y="340"/>
                    <a:pt x="12575" y="204"/>
                  </a:cubicBezTo>
                  <a:cubicBezTo>
                    <a:pt x="11555" y="136"/>
                    <a:pt x="10536" y="0"/>
                    <a:pt x="9652" y="0"/>
                  </a:cubicBezTo>
                  <a:close/>
                </a:path>
              </a:pathLst>
            </a:custGeom>
            <a:solidFill>
              <a:srgbClr val="00A2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a:off x="1533377" y="1109707"/>
              <a:ext cx="220955" cy="275179"/>
            </a:xfrm>
            <a:custGeom>
              <a:rect b="b" l="l" r="r" t="t"/>
              <a:pathLst>
                <a:path extrusionOk="0" h="27937" w="22432">
                  <a:moveTo>
                    <a:pt x="10672" y="0"/>
                  </a:moveTo>
                  <a:cubicBezTo>
                    <a:pt x="9517" y="0"/>
                    <a:pt x="8293" y="136"/>
                    <a:pt x="7138" y="476"/>
                  </a:cubicBezTo>
                  <a:cubicBezTo>
                    <a:pt x="5914" y="816"/>
                    <a:pt x="4827" y="1360"/>
                    <a:pt x="3875" y="2040"/>
                  </a:cubicBezTo>
                  <a:cubicBezTo>
                    <a:pt x="2992" y="2719"/>
                    <a:pt x="2176" y="3535"/>
                    <a:pt x="1632" y="4554"/>
                  </a:cubicBezTo>
                  <a:cubicBezTo>
                    <a:pt x="1020" y="5574"/>
                    <a:pt x="749" y="6797"/>
                    <a:pt x="749" y="8157"/>
                  </a:cubicBezTo>
                  <a:cubicBezTo>
                    <a:pt x="749" y="9448"/>
                    <a:pt x="1020" y="10468"/>
                    <a:pt x="1428" y="11284"/>
                  </a:cubicBezTo>
                  <a:cubicBezTo>
                    <a:pt x="1836" y="12167"/>
                    <a:pt x="2448" y="12847"/>
                    <a:pt x="3196" y="13391"/>
                  </a:cubicBezTo>
                  <a:cubicBezTo>
                    <a:pt x="4011" y="13934"/>
                    <a:pt x="4827" y="14410"/>
                    <a:pt x="5778" y="14750"/>
                  </a:cubicBezTo>
                  <a:cubicBezTo>
                    <a:pt x="6730" y="15090"/>
                    <a:pt x="7614" y="15430"/>
                    <a:pt x="8633" y="15702"/>
                  </a:cubicBezTo>
                  <a:cubicBezTo>
                    <a:pt x="9653" y="15974"/>
                    <a:pt x="10604" y="16245"/>
                    <a:pt x="11556" y="16449"/>
                  </a:cubicBezTo>
                  <a:cubicBezTo>
                    <a:pt x="12508" y="16653"/>
                    <a:pt x="13323" y="16925"/>
                    <a:pt x="14071" y="17265"/>
                  </a:cubicBezTo>
                  <a:cubicBezTo>
                    <a:pt x="14751" y="17469"/>
                    <a:pt x="15430" y="17945"/>
                    <a:pt x="15906" y="18353"/>
                  </a:cubicBezTo>
                  <a:cubicBezTo>
                    <a:pt x="16314" y="18828"/>
                    <a:pt x="16586" y="19440"/>
                    <a:pt x="16586" y="20120"/>
                  </a:cubicBezTo>
                  <a:cubicBezTo>
                    <a:pt x="16586" y="20799"/>
                    <a:pt x="16382" y="21411"/>
                    <a:pt x="16042" y="21819"/>
                  </a:cubicBezTo>
                  <a:cubicBezTo>
                    <a:pt x="15702" y="22227"/>
                    <a:pt x="15294" y="22567"/>
                    <a:pt x="14751" y="22839"/>
                  </a:cubicBezTo>
                  <a:cubicBezTo>
                    <a:pt x="14275" y="23110"/>
                    <a:pt x="13663" y="23246"/>
                    <a:pt x="13051" y="23314"/>
                  </a:cubicBezTo>
                  <a:cubicBezTo>
                    <a:pt x="12508" y="23450"/>
                    <a:pt x="11896" y="23518"/>
                    <a:pt x="11352" y="23518"/>
                  </a:cubicBezTo>
                  <a:cubicBezTo>
                    <a:pt x="10604" y="23518"/>
                    <a:pt x="9857" y="23450"/>
                    <a:pt x="9177" y="23246"/>
                  </a:cubicBezTo>
                  <a:cubicBezTo>
                    <a:pt x="8497" y="23110"/>
                    <a:pt x="7818" y="22839"/>
                    <a:pt x="7342" y="22431"/>
                  </a:cubicBezTo>
                  <a:cubicBezTo>
                    <a:pt x="6798" y="22023"/>
                    <a:pt x="6390" y="21479"/>
                    <a:pt x="6050" y="20867"/>
                  </a:cubicBezTo>
                  <a:cubicBezTo>
                    <a:pt x="5710" y="20324"/>
                    <a:pt x="5507" y="19508"/>
                    <a:pt x="5710" y="18488"/>
                  </a:cubicBezTo>
                  <a:lnTo>
                    <a:pt x="1" y="18488"/>
                  </a:lnTo>
                  <a:cubicBezTo>
                    <a:pt x="1" y="20120"/>
                    <a:pt x="341" y="21547"/>
                    <a:pt x="952" y="22771"/>
                  </a:cubicBezTo>
                  <a:cubicBezTo>
                    <a:pt x="1632" y="23926"/>
                    <a:pt x="2448" y="24946"/>
                    <a:pt x="3467" y="25761"/>
                  </a:cubicBezTo>
                  <a:cubicBezTo>
                    <a:pt x="4487" y="26509"/>
                    <a:pt x="5778" y="27121"/>
                    <a:pt x="7138" y="27461"/>
                  </a:cubicBezTo>
                  <a:cubicBezTo>
                    <a:pt x="8497" y="27800"/>
                    <a:pt x="9925" y="27936"/>
                    <a:pt x="11352" y="27936"/>
                  </a:cubicBezTo>
                  <a:cubicBezTo>
                    <a:pt x="13187" y="27936"/>
                    <a:pt x="14751" y="27800"/>
                    <a:pt x="16110" y="27325"/>
                  </a:cubicBezTo>
                  <a:cubicBezTo>
                    <a:pt x="17469" y="26917"/>
                    <a:pt x="18693" y="26305"/>
                    <a:pt x="19644" y="25557"/>
                  </a:cubicBezTo>
                  <a:cubicBezTo>
                    <a:pt x="20528" y="24810"/>
                    <a:pt x="21208" y="23858"/>
                    <a:pt x="21752" y="22839"/>
                  </a:cubicBezTo>
                  <a:cubicBezTo>
                    <a:pt x="22159" y="21819"/>
                    <a:pt x="22431" y="20664"/>
                    <a:pt x="22431" y="19440"/>
                  </a:cubicBezTo>
                  <a:cubicBezTo>
                    <a:pt x="22431" y="18013"/>
                    <a:pt x="22091" y="16721"/>
                    <a:pt x="21480" y="15770"/>
                  </a:cubicBezTo>
                  <a:cubicBezTo>
                    <a:pt x="20800" y="14818"/>
                    <a:pt x="20052" y="14070"/>
                    <a:pt x="19169" y="13527"/>
                  </a:cubicBezTo>
                  <a:cubicBezTo>
                    <a:pt x="18353" y="12915"/>
                    <a:pt x="17401" y="12439"/>
                    <a:pt x="16586" y="12235"/>
                  </a:cubicBezTo>
                  <a:cubicBezTo>
                    <a:pt x="15702" y="11963"/>
                    <a:pt x="15022" y="11827"/>
                    <a:pt x="14547" y="11691"/>
                  </a:cubicBezTo>
                  <a:lnTo>
                    <a:pt x="10468" y="10672"/>
                  </a:lnTo>
                  <a:cubicBezTo>
                    <a:pt x="9313" y="10332"/>
                    <a:pt x="8565" y="10128"/>
                    <a:pt x="7953" y="9856"/>
                  </a:cubicBezTo>
                  <a:cubicBezTo>
                    <a:pt x="7410" y="9516"/>
                    <a:pt x="6934" y="9244"/>
                    <a:pt x="6798" y="8905"/>
                  </a:cubicBezTo>
                  <a:cubicBezTo>
                    <a:pt x="6526" y="8565"/>
                    <a:pt x="6458" y="8157"/>
                    <a:pt x="6458" y="7613"/>
                  </a:cubicBezTo>
                  <a:cubicBezTo>
                    <a:pt x="6458" y="7069"/>
                    <a:pt x="6526" y="6526"/>
                    <a:pt x="6798" y="6186"/>
                  </a:cubicBezTo>
                  <a:cubicBezTo>
                    <a:pt x="7070" y="5846"/>
                    <a:pt x="7274" y="5506"/>
                    <a:pt x="7750" y="5234"/>
                  </a:cubicBezTo>
                  <a:cubicBezTo>
                    <a:pt x="8089" y="5030"/>
                    <a:pt x="8497" y="4826"/>
                    <a:pt x="8973" y="4758"/>
                  </a:cubicBezTo>
                  <a:cubicBezTo>
                    <a:pt x="9517" y="4690"/>
                    <a:pt x="9925" y="4554"/>
                    <a:pt x="10468" y="4554"/>
                  </a:cubicBezTo>
                  <a:cubicBezTo>
                    <a:pt x="11148" y="4554"/>
                    <a:pt x="11828" y="4690"/>
                    <a:pt x="12372" y="4758"/>
                  </a:cubicBezTo>
                  <a:cubicBezTo>
                    <a:pt x="12983" y="4826"/>
                    <a:pt x="13527" y="5030"/>
                    <a:pt x="14003" y="5370"/>
                  </a:cubicBezTo>
                  <a:cubicBezTo>
                    <a:pt x="14411" y="5574"/>
                    <a:pt x="14887" y="6050"/>
                    <a:pt x="15090" y="6526"/>
                  </a:cubicBezTo>
                  <a:cubicBezTo>
                    <a:pt x="15362" y="7069"/>
                    <a:pt x="15566" y="7749"/>
                    <a:pt x="15634" y="8497"/>
                  </a:cubicBezTo>
                  <a:lnTo>
                    <a:pt x="21344" y="8497"/>
                  </a:lnTo>
                  <a:cubicBezTo>
                    <a:pt x="21344" y="6933"/>
                    <a:pt x="21072" y="5642"/>
                    <a:pt x="20460" y="4554"/>
                  </a:cubicBezTo>
                  <a:cubicBezTo>
                    <a:pt x="19848" y="3535"/>
                    <a:pt x="19101" y="2583"/>
                    <a:pt x="18081" y="1972"/>
                  </a:cubicBezTo>
                  <a:cubicBezTo>
                    <a:pt x="17062" y="1292"/>
                    <a:pt x="15974" y="748"/>
                    <a:pt x="14683" y="408"/>
                  </a:cubicBezTo>
                  <a:cubicBezTo>
                    <a:pt x="13391" y="136"/>
                    <a:pt x="12032" y="0"/>
                    <a:pt x="10672" y="0"/>
                  </a:cubicBezTo>
                  <a:close/>
                </a:path>
              </a:pathLst>
            </a:custGeom>
            <a:solidFill>
              <a:srgbClr val="00A2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1777086" y="1184695"/>
              <a:ext cx="186805" cy="200861"/>
            </a:xfrm>
            <a:custGeom>
              <a:rect b="b" l="l" r="r" t="t"/>
              <a:pathLst>
                <a:path extrusionOk="0" h="20392" w="18965">
                  <a:moveTo>
                    <a:pt x="9856" y="0"/>
                  </a:moveTo>
                  <a:cubicBezTo>
                    <a:pt x="8293" y="0"/>
                    <a:pt x="6865" y="272"/>
                    <a:pt x="5710" y="748"/>
                  </a:cubicBezTo>
                  <a:cubicBezTo>
                    <a:pt x="4486" y="1292"/>
                    <a:pt x="3467" y="2039"/>
                    <a:pt x="2651" y="2991"/>
                  </a:cubicBezTo>
                  <a:cubicBezTo>
                    <a:pt x="1768" y="3942"/>
                    <a:pt x="1088" y="5030"/>
                    <a:pt x="680" y="6321"/>
                  </a:cubicBezTo>
                  <a:cubicBezTo>
                    <a:pt x="272" y="7545"/>
                    <a:pt x="0" y="8904"/>
                    <a:pt x="0" y="10468"/>
                  </a:cubicBezTo>
                  <a:cubicBezTo>
                    <a:pt x="0" y="11895"/>
                    <a:pt x="136" y="13254"/>
                    <a:pt x="680" y="14478"/>
                  </a:cubicBezTo>
                  <a:cubicBezTo>
                    <a:pt x="1088" y="15701"/>
                    <a:pt x="1768" y="16789"/>
                    <a:pt x="2651" y="17605"/>
                  </a:cubicBezTo>
                  <a:cubicBezTo>
                    <a:pt x="3467" y="18488"/>
                    <a:pt x="4486" y="19168"/>
                    <a:pt x="5710" y="19644"/>
                  </a:cubicBezTo>
                  <a:cubicBezTo>
                    <a:pt x="6865" y="20187"/>
                    <a:pt x="8225" y="20391"/>
                    <a:pt x="9652" y="20391"/>
                  </a:cubicBezTo>
                  <a:cubicBezTo>
                    <a:pt x="12235" y="20391"/>
                    <a:pt x="14342" y="19712"/>
                    <a:pt x="15973" y="18352"/>
                  </a:cubicBezTo>
                  <a:cubicBezTo>
                    <a:pt x="17605" y="16993"/>
                    <a:pt x="18624" y="15022"/>
                    <a:pt x="18964" y="12507"/>
                  </a:cubicBezTo>
                  <a:lnTo>
                    <a:pt x="13866" y="12507"/>
                  </a:lnTo>
                  <a:cubicBezTo>
                    <a:pt x="13662" y="13730"/>
                    <a:pt x="13255" y="14750"/>
                    <a:pt x="12575" y="15430"/>
                  </a:cubicBezTo>
                  <a:cubicBezTo>
                    <a:pt x="11895" y="16177"/>
                    <a:pt x="10944" y="16517"/>
                    <a:pt x="9652" y="16517"/>
                  </a:cubicBezTo>
                  <a:cubicBezTo>
                    <a:pt x="8837" y="16517"/>
                    <a:pt x="8157" y="16245"/>
                    <a:pt x="7545" y="15905"/>
                  </a:cubicBezTo>
                  <a:cubicBezTo>
                    <a:pt x="6933" y="15565"/>
                    <a:pt x="6526" y="15022"/>
                    <a:pt x="6186" y="14478"/>
                  </a:cubicBezTo>
                  <a:cubicBezTo>
                    <a:pt x="5846" y="13866"/>
                    <a:pt x="5574" y="13186"/>
                    <a:pt x="5438" y="12507"/>
                  </a:cubicBezTo>
                  <a:cubicBezTo>
                    <a:pt x="5234" y="11827"/>
                    <a:pt x="5166" y="11079"/>
                    <a:pt x="5166" y="10400"/>
                  </a:cubicBezTo>
                  <a:cubicBezTo>
                    <a:pt x="5166" y="9652"/>
                    <a:pt x="5234" y="8972"/>
                    <a:pt x="5438" y="8157"/>
                  </a:cubicBezTo>
                  <a:cubicBezTo>
                    <a:pt x="5574" y="7409"/>
                    <a:pt x="5846" y="6729"/>
                    <a:pt x="6186" y="6117"/>
                  </a:cubicBezTo>
                  <a:cubicBezTo>
                    <a:pt x="6526" y="5438"/>
                    <a:pt x="6933" y="5030"/>
                    <a:pt x="7545" y="4622"/>
                  </a:cubicBezTo>
                  <a:cubicBezTo>
                    <a:pt x="8157" y="4214"/>
                    <a:pt x="8837" y="4010"/>
                    <a:pt x="9652" y="4010"/>
                  </a:cubicBezTo>
                  <a:cubicBezTo>
                    <a:pt x="11895" y="4010"/>
                    <a:pt x="13255" y="5098"/>
                    <a:pt x="13730" y="7341"/>
                  </a:cubicBezTo>
                  <a:lnTo>
                    <a:pt x="18964" y="7341"/>
                  </a:lnTo>
                  <a:cubicBezTo>
                    <a:pt x="18828" y="6050"/>
                    <a:pt x="18488" y="5030"/>
                    <a:pt x="18013" y="4078"/>
                  </a:cubicBezTo>
                  <a:cubicBezTo>
                    <a:pt x="17469" y="3127"/>
                    <a:pt x="16789" y="2379"/>
                    <a:pt x="15973" y="1767"/>
                  </a:cubicBezTo>
                  <a:cubicBezTo>
                    <a:pt x="15226" y="1224"/>
                    <a:pt x="14206" y="748"/>
                    <a:pt x="13187" y="408"/>
                  </a:cubicBezTo>
                  <a:cubicBezTo>
                    <a:pt x="12031" y="204"/>
                    <a:pt x="10944" y="0"/>
                    <a:pt x="9856" y="0"/>
                  </a:cubicBezTo>
                  <a:close/>
                </a:path>
              </a:pathLst>
            </a:custGeom>
            <a:solidFill>
              <a:srgbClr val="00A2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a:off x="1994002" y="1117745"/>
              <a:ext cx="51565" cy="263123"/>
            </a:xfrm>
            <a:custGeom>
              <a:rect b="b" l="l" r="r" t="t"/>
              <a:pathLst>
                <a:path extrusionOk="0" h="26713" w="5235">
                  <a:moveTo>
                    <a:pt x="1" y="0"/>
                  </a:moveTo>
                  <a:lnTo>
                    <a:pt x="1" y="4350"/>
                  </a:lnTo>
                  <a:lnTo>
                    <a:pt x="5235" y="4350"/>
                  </a:lnTo>
                  <a:lnTo>
                    <a:pt x="5235" y="0"/>
                  </a:lnTo>
                  <a:close/>
                  <a:moveTo>
                    <a:pt x="1" y="7409"/>
                  </a:moveTo>
                  <a:lnTo>
                    <a:pt x="1" y="26713"/>
                  </a:lnTo>
                  <a:lnTo>
                    <a:pt x="5235" y="26713"/>
                  </a:lnTo>
                  <a:lnTo>
                    <a:pt x="5235" y="7409"/>
                  </a:lnTo>
                  <a:close/>
                </a:path>
              </a:pathLst>
            </a:custGeom>
            <a:solidFill>
              <a:srgbClr val="00A2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2078368" y="1186705"/>
              <a:ext cx="189484" cy="198852"/>
            </a:xfrm>
            <a:custGeom>
              <a:rect b="b" l="l" r="r" t="t"/>
              <a:pathLst>
                <a:path extrusionOk="0" h="20188" w="19237">
                  <a:moveTo>
                    <a:pt x="9652" y="3874"/>
                  </a:moveTo>
                  <a:cubicBezTo>
                    <a:pt x="10944" y="3874"/>
                    <a:pt x="11963" y="4214"/>
                    <a:pt x="12575" y="4894"/>
                  </a:cubicBezTo>
                  <a:cubicBezTo>
                    <a:pt x="13187" y="5574"/>
                    <a:pt x="13594" y="6593"/>
                    <a:pt x="13798" y="8021"/>
                  </a:cubicBezTo>
                  <a:lnTo>
                    <a:pt x="5234" y="8021"/>
                  </a:lnTo>
                  <a:cubicBezTo>
                    <a:pt x="5234" y="7681"/>
                    <a:pt x="5370" y="7273"/>
                    <a:pt x="5506" y="6797"/>
                  </a:cubicBezTo>
                  <a:cubicBezTo>
                    <a:pt x="5574" y="6253"/>
                    <a:pt x="5846" y="5846"/>
                    <a:pt x="6186" y="5438"/>
                  </a:cubicBezTo>
                  <a:cubicBezTo>
                    <a:pt x="6525" y="5030"/>
                    <a:pt x="6933" y="4554"/>
                    <a:pt x="7545" y="4350"/>
                  </a:cubicBezTo>
                  <a:cubicBezTo>
                    <a:pt x="8157" y="4078"/>
                    <a:pt x="8836" y="3874"/>
                    <a:pt x="9652" y="3874"/>
                  </a:cubicBezTo>
                  <a:close/>
                  <a:moveTo>
                    <a:pt x="9856" y="0"/>
                  </a:moveTo>
                  <a:cubicBezTo>
                    <a:pt x="8361" y="0"/>
                    <a:pt x="7001" y="204"/>
                    <a:pt x="5846" y="748"/>
                  </a:cubicBezTo>
                  <a:cubicBezTo>
                    <a:pt x="4554" y="1224"/>
                    <a:pt x="3535" y="1903"/>
                    <a:pt x="2719" y="2855"/>
                  </a:cubicBezTo>
                  <a:cubicBezTo>
                    <a:pt x="1767" y="3806"/>
                    <a:pt x="1156" y="4826"/>
                    <a:pt x="680" y="6117"/>
                  </a:cubicBezTo>
                  <a:cubicBezTo>
                    <a:pt x="204" y="7273"/>
                    <a:pt x="0" y="8632"/>
                    <a:pt x="0" y="10060"/>
                  </a:cubicBezTo>
                  <a:cubicBezTo>
                    <a:pt x="0" y="11555"/>
                    <a:pt x="204" y="12914"/>
                    <a:pt x="680" y="14138"/>
                  </a:cubicBezTo>
                  <a:cubicBezTo>
                    <a:pt x="1088" y="15429"/>
                    <a:pt x="1767" y="16449"/>
                    <a:pt x="2651" y="17401"/>
                  </a:cubicBezTo>
                  <a:cubicBezTo>
                    <a:pt x="3467" y="18216"/>
                    <a:pt x="4486" y="18964"/>
                    <a:pt x="5710" y="19440"/>
                  </a:cubicBezTo>
                  <a:cubicBezTo>
                    <a:pt x="6865" y="19983"/>
                    <a:pt x="8225" y="20187"/>
                    <a:pt x="9788" y="20187"/>
                  </a:cubicBezTo>
                  <a:cubicBezTo>
                    <a:pt x="11963" y="20187"/>
                    <a:pt x="13798" y="19712"/>
                    <a:pt x="15362" y="18692"/>
                  </a:cubicBezTo>
                  <a:cubicBezTo>
                    <a:pt x="16925" y="17740"/>
                    <a:pt x="18013" y="16041"/>
                    <a:pt x="18760" y="13730"/>
                  </a:cubicBezTo>
                  <a:lnTo>
                    <a:pt x="14070" y="13730"/>
                  </a:lnTo>
                  <a:cubicBezTo>
                    <a:pt x="13934" y="14342"/>
                    <a:pt x="13391" y="14954"/>
                    <a:pt x="12643" y="15429"/>
                  </a:cubicBezTo>
                  <a:cubicBezTo>
                    <a:pt x="11895" y="15973"/>
                    <a:pt x="11012" y="16245"/>
                    <a:pt x="9924" y="16245"/>
                  </a:cubicBezTo>
                  <a:cubicBezTo>
                    <a:pt x="8497" y="16245"/>
                    <a:pt x="7273" y="15769"/>
                    <a:pt x="6525" y="15022"/>
                  </a:cubicBezTo>
                  <a:cubicBezTo>
                    <a:pt x="5778" y="14274"/>
                    <a:pt x="5370" y="12982"/>
                    <a:pt x="5166" y="11351"/>
                  </a:cubicBezTo>
                  <a:lnTo>
                    <a:pt x="19100" y="11351"/>
                  </a:lnTo>
                  <a:cubicBezTo>
                    <a:pt x="19236" y="9924"/>
                    <a:pt x="19100" y="8496"/>
                    <a:pt x="18760" y="7137"/>
                  </a:cubicBezTo>
                  <a:cubicBezTo>
                    <a:pt x="18420" y="5778"/>
                    <a:pt x="17809" y="4554"/>
                    <a:pt x="17061" y="3467"/>
                  </a:cubicBezTo>
                  <a:cubicBezTo>
                    <a:pt x="16313" y="2379"/>
                    <a:pt x="15294" y="1495"/>
                    <a:pt x="14070" y="884"/>
                  </a:cubicBezTo>
                  <a:cubicBezTo>
                    <a:pt x="12915" y="340"/>
                    <a:pt x="11419" y="0"/>
                    <a:pt x="9856" y="0"/>
                  </a:cubicBezTo>
                  <a:close/>
                </a:path>
              </a:pathLst>
            </a:custGeom>
            <a:solidFill>
              <a:srgbClr val="00A2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p:nvPr/>
          </p:nvSpPr>
          <p:spPr>
            <a:xfrm>
              <a:off x="2299303" y="1186035"/>
              <a:ext cx="177428" cy="194833"/>
            </a:xfrm>
            <a:custGeom>
              <a:rect b="b" l="l" r="r" t="t"/>
              <a:pathLst>
                <a:path extrusionOk="0" h="19780" w="18013">
                  <a:moveTo>
                    <a:pt x="10944" y="0"/>
                  </a:moveTo>
                  <a:cubicBezTo>
                    <a:pt x="9788" y="0"/>
                    <a:pt x="8769" y="204"/>
                    <a:pt x="7613" y="748"/>
                  </a:cubicBezTo>
                  <a:cubicBezTo>
                    <a:pt x="6526" y="1224"/>
                    <a:pt x="5710" y="2107"/>
                    <a:pt x="5031" y="3195"/>
                  </a:cubicBezTo>
                  <a:lnTo>
                    <a:pt x="4895" y="3195"/>
                  </a:lnTo>
                  <a:lnTo>
                    <a:pt x="4895" y="476"/>
                  </a:lnTo>
                  <a:lnTo>
                    <a:pt x="1" y="476"/>
                  </a:lnTo>
                  <a:lnTo>
                    <a:pt x="1" y="19712"/>
                  </a:lnTo>
                  <a:lnTo>
                    <a:pt x="5234" y="19712"/>
                  </a:lnTo>
                  <a:lnTo>
                    <a:pt x="5234" y="9584"/>
                  </a:lnTo>
                  <a:cubicBezTo>
                    <a:pt x="5234" y="7613"/>
                    <a:pt x="5506" y="6185"/>
                    <a:pt x="6186" y="5302"/>
                  </a:cubicBezTo>
                  <a:cubicBezTo>
                    <a:pt x="6866" y="4486"/>
                    <a:pt x="7885" y="4078"/>
                    <a:pt x="9313" y="4078"/>
                  </a:cubicBezTo>
                  <a:cubicBezTo>
                    <a:pt x="10604" y="4078"/>
                    <a:pt x="11488" y="4486"/>
                    <a:pt x="11964" y="5234"/>
                  </a:cubicBezTo>
                  <a:cubicBezTo>
                    <a:pt x="12507" y="5981"/>
                    <a:pt x="12711" y="7205"/>
                    <a:pt x="12711" y="8836"/>
                  </a:cubicBezTo>
                  <a:lnTo>
                    <a:pt x="12711" y="19780"/>
                  </a:lnTo>
                  <a:lnTo>
                    <a:pt x="18013" y="19780"/>
                  </a:lnTo>
                  <a:lnTo>
                    <a:pt x="18013" y="7885"/>
                  </a:lnTo>
                  <a:cubicBezTo>
                    <a:pt x="18013" y="6661"/>
                    <a:pt x="17809" y="5642"/>
                    <a:pt x="17673" y="4622"/>
                  </a:cubicBezTo>
                  <a:cubicBezTo>
                    <a:pt x="17401" y="3738"/>
                    <a:pt x="17061" y="2855"/>
                    <a:pt x="16586" y="2175"/>
                  </a:cubicBezTo>
                  <a:cubicBezTo>
                    <a:pt x="16042" y="1495"/>
                    <a:pt x="15362" y="1020"/>
                    <a:pt x="14411" y="544"/>
                  </a:cubicBezTo>
                  <a:cubicBezTo>
                    <a:pt x="13459" y="136"/>
                    <a:pt x="12371" y="0"/>
                    <a:pt x="10944" y="0"/>
                  </a:cubicBezTo>
                  <a:close/>
                </a:path>
              </a:pathLst>
            </a:custGeom>
            <a:solidFill>
              <a:srgbClr val="00A2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p:nvPr/>
          </p:nvSpPr>
          <p:spPr>
            <a:xfrm>
              <a:off x="2510871" y="1184695"/>
              <a:ext cx="186805" cy="200861"/>
            </a:xfrm>
            <a:custGeom>
              <a:rect b="b" l="l" r="r" t="t"/>
              <a:pathLst>
                <a:path extrusionOk="0" h="20392" w="18965">
                  <a:moveTo>
                    <a:pt x="9856" y="0"/>
                  </a:moveTo>
                  <a:cubicBezTo>
                    <a:pt x="8361" y="0"/>
                    <a:pt x="6866" y="272"/>
                    <a:pt x="5710" y="748"/>
                  </a:cubicBezTo>
                  <a:cubicBezTo>
                    <a:pt x="4487" y="1292"/>
                    <a:pt x="3467" y="2039"/>
                    <a:pt x="2651" y="2991"/>
                  </a:cubicBezTo>
                  <a:cubicBezTo>
                    <a:pt x="1768" y="3942"/>
                    <a:pt x="1088" y="5030"/>
                    <a:pt x="680" y="6321"/>
                  </a:cubicBezTo>
                  <a:cubicBezTo>
                    <a:pt x="272" y="7545"/>
                    <a:pt x="1" y="8904"/>
                    <a:pt x="1" y="10468"/>
                  </a:cubicBezTo>
                  <a:cubicBezTo>
                    <a:pt x="1" y="11895"/>
                    <a:pt x="136" y="13254"/>
                    <a:pt x="680" y="14478"/>
                  </a:cubicBezTo>
                  <a:cubicBezTo>
                    <a:pt x="1088" y="15701"/>
                    <a:pt x="1768" y="16789"/>
                    <a:pt x="2651" y="17605"/>
                  </a:cubicBezTo>
                  <a:cubicBezTo>
                    <a:pt x="3467" y="18488"/>
                    <a:pt x="4487" y="19168"/>
                    <a:pt x="5710" y="19644"/>
                  </a:cubicBezTo>
                  <a:cubicBezTo>
                    <a:pt x="6866" y="20187"/>
                    <a:pt x="8225" y="20391"/>
                    <a:pt x="9720" y="20391"/>
                  </a:cubicBezTo>
                  <a:cubicBezTo>
                    <a:pt x="12235" y="20391"/>
                    <a:pt x="14342" y="19712"/>
                    <a:pt x="15974" y="18352"/>
                  </a:cubicBezTo>
                  <a:cubicBezTo>
                    <a:pt x="17605" y="16993"/>
                    <a:pt x="18625" y="15022"/>
                    <a:pt x="18964" y="12507"/>
                  </a:cubicBezTo>
                  <a:lnTo>
                    <a:pt x="13867" y="12507"/>
                  </a:lnTo>
                  <a:cubicBezTo>
                    <a:pt x="13663" y="13730"/>
                    <a:pt x="13255" y="14750"/>
                    <a:pt x="12575" y="15430"/>
                  </a:cubicBezTo>
                  <a:cubicBezTo>
                    <a:pt x="11895" y="16177"/>
                    <a:pt x="10944" y="16517"/>
                    <a:pt x="9720" y="16517"/>
                  </a:cubicBezTo>
                  <a:cubicBezTo>
                    <a:pt x="8837" y="16517"/>
                    <a:pt x="8157" y="16245"/>
                    <a:pt x="7545" y="15905"/>
                  </a:cubicBezTo>
                  <a:cubicBezTo>
                    <a:pt x="6934" y="15565"/>
                    <a:pt x="6526" y="15022"/>
                    <a:pt x="6186" y="14478"/>
                  </a:cubicBezTo>
                  <a:cubicBezTo>
                    <a:pt x="5846" y="13866"/>
                    <a:pt x="5574" y="13186"/>
                    <a:pt x="5438" y="12507"/>
                  </a:cubicBezTo>
                  <a:cubicBezTo>
                    <a:pt x="5302" y="11827"/>
                    <a:pt x="5166" y="11079"/>
                    <a:pt x="5166" y="10400"/>
                  </a:cubicBezTo>
                  <a:cubicBezTo>
                    <a:pt x="5166" y="9652"/>
                    <a:pt x="5302" y="8972"/>
                    <a:pt x="5438" y="8157"/>
                  </a:cubicBezTo>
                  <a:cubicBezTo>
                    <a:pt x="5574" y="7409"/>
                    <a:pt x="5846" y="6729"/>
                    <a:pt x="6186" y="6117"/>
                  </a:cubicBezTo>
                  <a:cubicBezTo>
                    <a:pt x="6526" y="5438"/>
                    <a:pt x="7002" y="5030"/>
                    <a:pt x="7545" y="4622"/>
                  </a:cubicBezTo>
                  <a:cubicBezTo>
                    <a:pt x="8157" y="4214"/>
                    <a:pt x="8837" y="4010"/>
                    <a:pt x="9720" y="4010"/>
                  </a:cubicBezTo>
                  <a:cubicBezTo>
                    <a:pt x="11963" y="4010"/>
                    <a:pt x="13255" y="5098"/>
                    <a:pt x="13731" y="7341"/>
                  </a:cubicBezTo>
                  <a:lnTo>
                    <a:pt x="18964" y="7341"/>
                  </a:lnTo>
                  <a:cubicBezTo>
                    <a:pt x="18828" y="6050"/>
                    <a:pt x="18489" y="5030"/>
                    <a:pt x="18013" y="4078"/>
                  </a:cubicBezTo>
                  <a:cubicBezTo>
                    <a:pt x="17469" y="3127"/>
                    <a:pt x="16789" y="2379"/>
                    <a:pt x="15974" y="1767"/>
                  </a:cubicBezTo>
                  <a:cubicBezTo>
                    <a:pt x="15226" y="1224"/>
                    <a:pt x="14206" y="748"/>
                    <a:pt x="13187" y="408"/>
                  </a:cubicBezTo>
                  <a:cubicBezTo>
                    <a:pt x="12099" y="204"/>
                    <a:pt x="10944" y="0"/>
                    <a:pt x="9856" y="0"/>
                  </a:cubicBezTo>
                  <a:close/>
                </a:path>
              </a:pathLst>
            </a:custGeom>
            <a:solidFill>
              <a:srgbClr val="00A2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a:off x="2718421" y="1186705"/>
              <a:ext cx="190824" cy="198852"/>
            </a:xfrm>
            <a:custGeom>
              <a:rect b="b" l="l" r="r" t="t"/>
              <a:pathLst>
                <a:path extrusionOk="0" h="20188" w="19373">
                  <a:moveTo>
                    <a:pt x="9584" y="3874"/>
                  </a:moveTo>
                  <a:cubicBezTo>
                    <a:pt x="10876" y="3874"/>
                    <a:pt x="11895" y="4214"/>
                    <a:pt x="12507" y="4894"/>
                  </a:cubicBezTo>
                  <a:cubicBezTo>
                    <a:pt x="13187" y="5574"/>
                    <a:pt x="13595" y="6593"/>
                    <a:pt x="13799" y="8021"/>
                  </a:cubicBezTo>
                  <a:lnTo>
                    <a:pt x="5166" y="8021"/>
                  </a:lnTo>
                  <a:cubicBezTo>
                    <a:pt x="5166" y="7681"/>
                    <a:pt x="5302" y="7273"/>
                    <a:pt x="5438" y="6797"/>
                  </a:cubicBezTo>
                  <a:cubicBezTo>
                    <a:pt x="5506" y="6253"/>
                    <a:pt x="5778" y="5846"/>
                    <a:pt x="6118" y="5438"/>
                  </a:cubicBezTo>
                  <a:cubicBezTo>
                    <a:pt x="6458" y="5030"/>
                    <a:pt x="6866" y="4554"/>
                    <a:pt x="7477" y="4350"/>
                  </a:cubicBezTo>
                  <a:cubicBezTo>
                    <a:pt x="8089" y="4078"/>
                    <a:pt x="8769" y="3874"/>
                    <a:pt x="9584" y="3874"/>
                  </a:cubicBezTo>
                  <a:close/>
                  <a:moveTo>
                    <a:pt x="9856" y="0"/>
                  </a:moveTo>
                  <a:cubicBezTo>
                    <a:pt x="8429" y="0"/>
                    <a:pt x="7069" y="204"/>
                    <a:pt x="5846" y="748"/>
                  </a:cubicBezTo>
                  <a:cubicBezTo>
                    <a:pt x="4555" y="1224"/>
                    <a:pt x="3535" y="1903"/>
                    <a:pt x="2719" y="2855"/>
                  </a:cubicBezTo>
                  <a:cubicBezTo>
                    <a:pt x="1768" y="3806"/>
                    <a:pt x="1156" y="4826"/>
                    <a:pt x="680" y="6117"/>
                  </a:cubicBezTo>
                  <a:cubicBezTo>
                    <a:pt x="272" y="7273"/>
                    <a:pt x="1" y="8632"/>
                    <a:pt x="1" y="10060"/>
                  </a:cubicBezTo>
                  <a:cubicBezTo>
                    <a:pt x="1" y="11555"/>
                    <a:pt x="272" y="12914"/>
                    <a:pt x="680" y="14138"/>
                  </a:cubicBezTo>
                  <a:cubicBezTo>
                    <a:pt x="1088" y="15429"/>
                    <a:pt x="1768" y="16449"/>
                    <a:pt x="2651" y="17401"/>
                  </a:cubicBezTo>
                  <a:cubicBezTo>
                    <a:pt x="3467" y="18216"/>
                    <a:pt x="4487" y="18964"/>
                    <a:pt x="5710" y="19440"/>
                  </a:cubicBezTo>
                  <a:cubicBezTo>
                    <a:pt x="6866" y="19983"/>
                    <a:pt x="8225" y="20187"/>
                    <a:pt x="9788" y="20187"/>
                  </a:cubicBezTo>
                  <a:cubicBezTo>
                    <a:pt x="11963" y="20187"/>
                    <a:pt x="13867" y="19712"/>
                    <a:pt x="15362" y="18692"/>
                  </a:cubicBezTo>
                  <a:cubicBezTo>
                    <a:pt x="16925" y="17740"/>
                    <a:pt x="18013" y="16041"/>
                    <a:pt x="18761" y="13730"/>
                  </a:cubicBezTo>
                  <a:lnTo>
                    <a:pt x="14138" y="13730"/>
                  </a:lnTo>
                  <a:cubicBezTo>
                    <a:pt x="13935" y="14342"/>
                    <a:pt x="13391" y="14954"/>
                    <a:pt x="12643" y="15429"/>
                  </a:cubicBezTo>
                  <a:cubicBezTo>
                    <a:pt x="11895" y="15973"/>
                    <a:pt x="11080" y="16245"/>
                    <a:pt x="9924" y="16245"/>
                  </a:cubicBezTo>
                  <a:cubicBezTo>
                    <a:pt x="8497" y="16245"/>
                    <a:pt x="7341" y="15769"/>
                    <a:pt x="6526" y="15022"/>
                  </a:cubicBezTo>
                  <a:cubicBezTo>
                    <a:pt x="5710" y="14274"/>
                    <a:pt x="5302" y="12982"/>
                    <a:pt x="5234" y="11351"/>
                  </a:cubicBezTo>
                  <a:lnTo>
                    <a:pt x="19168" y="11351"/>
                  </a:lnTo>
                  <a:cubicBezTo>
                    <a:pt x="19372" y="9924"/>
                    <a:pt x="19168" y="8496"/>
                    <a:pt x="18828" y="7137"/>
                  </a:cubicBezTo>
                  <a:cubicBezTo>
                    <a:pt x="18489" y="5778"/>
                    <a:pt x="17945" y="4554"/>
                    <a:pt x="17129" y="3467"/>
                  </a:cubicBezTo>
                  <a:cubicBezTo>
                    <a:pt x="16382" y="2379"/>
                    <a:pt x="15362" y="1495"/>
                    <a:pt x="14206" y="884"/>
                  </a:cubicBezTo>
                  <a:cubicBezTo>
                    <a:pt x="12915" y="340"/>
                    <a:pt x="11488" y="0"/>
                    <a:pt x="9856" y="0"/>
                  </a:cubicBezTo>
                  <a:close/>
                </a:path>
              </a:pathLst>
            </a:custGeom>
            <a:solidFill>
              <a:srgbClr val="00A2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p:nvPr/>
          </p:nvSpPr>
          <p:spPr>
            <a:xfrm>
              <a:off x="625522" y="1508741"/>
              <a:ext cx="195503" cy="263123"/>
            </a:xfrm>
            <a:custGeom>
              <a:rect b="b" l="l" r="r" t="t"/>
              <a:pathLst>
                <a:path extrusionOk="0" h="26713" w="19848">
                  <a:moveTo>
                    <a:pt x="10536" y="3059"/>
                  </a:moveTo>
                  <a:cubicBezTo>
                    <a:pt x="12575" y="3059"/>
                    <a:pt x="14002" y="3467"/>
                    <a:pt x="14954" y="4350"/>
                  </a:cubicBezTo>
                  <a:cubicBezTo>
                    <a:pt x="15905" y="5166"/>
                    <a:pt x="16313" y="6389"/>
                    <a:pt x="16313" y="8021"/>
                  </a:cubicBezTo>
                  <a:cubicBezTo>
                    <a:pt x="16313" y="9584"/>
                    <a:pt x="15905" y="10807"/>
                    <a:pt x="14954" y="11623"/>
                  </a:cubicBezTo>
                  <a:cubicBezTo>
                    <a:pt x="14002" y="12439"/>
                    <a:pt x="12575" y="12847"/>
                    <a:pt x="10536" y="12847"/>
                  </a:cubicBezTo>
                  <a:lnTo>
                    <a:pt x="3535" y="12847"/>
                  </a:lnTo>
                  <a:lnTo>
                    <a:pt x="3535" y="3059"/>
                  </a:lnTo>
                  <a:close/>
                  <a:moveTo>
                    <a:pt x="0" y="0"/>
                  </a:moveTo>
                  <a:lnTo>
                    <a:pt x="0" y="26713"/>
                  </a:lnTo>
                  <a:lnTo>
                    <a:pt x="3535" y="26713"/>
                  </a:lnTo>
                  <a:lnTo>
                    <a:pt x="3535" y="15837"/>
                  </a:lnTo>
                  <a:lnTo>
                    <a:pt x="11691" y="15837"/>
                  </a:lnTo>
                  <a:cubicBezTo>
                    <a:pt x="14410" y="15837"/>
                    <a:pt x="16449" y="15158"/>
                    <a:pt x="17809" y="13798"/>
                  </a:cubicBezTo>
                  <a:cubicBezTo>
                    <a:pt x="19168" y="12303"/>
                    <a:pt x="19848" y="10400"/>
                    <a:pt x="19848" y="7885"/>
                  </a:cubicBezTo>
                  <a:cubicBezTo>
                    <a:pt x="19848" y="5438"/>
                    <a:pt x="19168" y="3467"/>
                    <a:pt x="17809" y="2107"/>
                  </a:cubicBezTo>
                  <a:cubicBezTo>
                    <a:pt x="16449" y="748"/>
                    <a:pt x="14410" y="68"/>
                    <a:pt x="11691" y="68"/>
                  </a:cubicBezTo>
                  <a:lnTo>
                    <a:pt x="11691" y="0"/>
                  </a:lnTo>
                  <a:close/>
                </a:path>
              </a:pathLst>
            </a:custGeom>
            <a:solidFill>
              <a:srgbClr val="0451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p:nvPr/>
          </p:nvSpPr>
          <p:spPr>
            <a:xfrm>
              <a:off x="847797" y="1576361"/>
              <a:ext cx="179437" cy="199522"/>
            </a:xfrm>
            <a:custGeom>
              <a:rect b="b" l="l" r="r" t="t"/>
              <a:pathLst>
                <a:path extrusionOk="0" h="20256" w="18217">
                  <a:moveTo>
                    <a:pt x="13391" y="9856"/>
                  </a:moveTo>
                  <a:lnTo>
                    <a:pt x="13391" y="12983"/>
                  </a:lnTo>
                  <a:cubicBezTo>
                    <a:pt x="13391" y="13458"/>
                    <a:pt x="13255" y="13934"/>
                    <a:pt x="13051" y="14478"/>
                  </a:cubicBezTo>
                  <a:cubicBezTo>
                    <a:pt x="12847" y="14954"/>
                    <a:pt x="12507" y="15497"/>
                    <a:pt x="12031" y="15905"/>
                  </a:cubicBezTo>
                  <a:cubicBezTo>
                    <a:pt x="11488" y="16313"/>
                    <a:pt x="10876" y="16721"/>
                    <a:pt x="10128" y="16993"/>
                  </a:cubicBezTo>
                  <a:cubicBezTo>
                    <a:pt x="9381" y="17265"/>
                    <a:pt x="8429" y="17401"/>
                    <a:pt x="7409" y="17401"/>
                  </a:cubicBezTo>
                  <a:cubicBezTo>
                    <a:pt x="6934" y="17401"/>
                    <a:pt x="6390" y="17333"/>
                    <a:pt x="5982" y="17265"/>
                  </a:cubicBezTo>
                  <a:cubicBezTo>
                    <a:pt x="5574" y="17197"/>
                    <a:pt x="5098" y="16993"/>
                    <a:pt x="4759" y="16789"/>
                  </a:cubicBezTo>
                  <a:cubicBezTo>
                    <a:pt x="4419" y="16585"/>
                    <a:pt x="4079" y="16245"/>
                    <a:pt x="3943" y="15905"/>
                  </a:cubicBezTo>
                  <a:cubicBezTo>
                    <a:pt x="3671" y="15497"/>
                    <a:pt x="3603" y="15090"/>
                    <a:pt x="3603" y="14546"/>
                  </a:cubicBezTo>
                  <a:cubicBezTo>
                    <a:pt x="3603" y="13798"/>
                    <a:pt x="3739" y="13118"/>
                    <a:pt x="4079" y="12711"/>
                  </a:cubicBezTo>
                  <a:cubicBezTo>
                    <a:pt x="4419" y="12235"/>
                    <a:pt x="4894" y="11895"/>
                    <a:pt x="5438" y="11691"/>
                  </a:cubicBezTo>
                  <a:cubicBezTo>
                    <a:pt x="6050" y="11419"/>
                    <a:pt x="6730" y="11215"/>
                    <a:pt x="7409" y="11147"/>
                  </a:cubicBezTo>
                  <a:cubicBezTo>
                    <a:pt x="8089" y="11079"/>
                    <a:pt x="8837" y="11011"/>
                    <a:pt x="9517" y="10875"/>
                  </a:cubicBezTo>
                  <a:cubicBezTo>
                    <a:pt x="10196" y="10807"/>
                    <a:pt x="10876" y="10739"/>
                    <a:pt x="11556" y="10536"/>
                  </a:cubicBezTo>
                  <a:cubicBezTo>
                    <a:pt x="12167" y="10400"/>
                    <a:pt x="12711" y="10128"/>
                    <a:pt x="13119" y="9856"/>
                  </a:cubicBezTo>
                  <a:close/>
                  <a:moveTo>
                    <a:pt x="8837" y="0"/>
                  </a:moveTo>
                  <a:cubicBezTo>
                    <a:pt x="7749" y="0"/>
                    <a:pt x="6730" y="136"/>
                    <a:pt x="5778" y="340"/>
                  </a:cubicBezTo>
                  <a:cubicBezTo>
                    <a:pt x="4894" y="612"/>
                    <a:pt x="4011" y="952"/>
                    <a:pt x="3263" y="1495"/>
                  </a:cubicBezTo>
                  <a:cubicBezTo>
                    <a:pt x="2516" y="1971"/>
                    <a:pt x="1904" y="2583"/>
                    <a:pt x="1496" y="3399"/>
                  </a:cubicBezTo>
                  <a:cubicBezTo>
                    <a:pt x="1020" y="4282"/>
                    <a:pt x="816" y="5302"/>
                    <a:pt x="680" y="6457"/>
                  </a:cubicBezTo>
                  <a:lnTo>
                    <a:pt x="3875" y="6457"/>
                  </a:lnTo>
                  <a:cubicBezTo>
                    <a:pt x="3943" y="5030"/>
                    <a:pt x="4351" y="4078"/>
                    <a:pt x="5302" y="3603"/>
                  </a:cubicBezTo>
                  <a:cubicBezTo>
                    <a:pt x="6254" y="3059"/>
                    <a:pt x="7341" y="2855"/>
                    <a:pt x="8701" y="2855"/>
                  </a:cubicBezTo>
                  <a:cubicBezTo>
                    <a:pt x="9177" y="2855"/>
                    <a:pt x="9720" y="2855"/>
                    <a:pt x="10196" y="2923"/>
                  </a:cubicBezTo>
                  <a:cubicBezTo>
                    <a:pt x="10740" y="2991"/>
                    <a:pt x="11148" y="3059"/>
                    <a:pt x="11556" y="3331"/>
                  </a:cubicBezTo>
                  <a:cubicBezTo>
                    <a:pt x="12031" y="3467"/>
                    <a:pt x="12371" y="3806"/>
                    <a:pt x="12575" y="4282"/>
                  </a:cubicBezTo>
                  <a:cubicBezTo>
                    <a:pt x="12847" y="4690"/>
                    <a:pt x="13051" y="5302"/>
                    <a:pt x="13051" y="5982"/>
                  </a:cubicBezTo>
                  <a:cubicBezTo>
                    <a:pt x="13051" y="6525"/>
                    <a:pt x="12847" y="7001"/>
                    <a:pt x="12507" y="7341"/>
                  </a:cubicBezTo>
                  <a:cubicBezTo>
                    <a:pt x="12167" y="7545"/>
                    <a:pt x="11692" y="7817"/>
                    <a:pt x="11080" y="8021"/>
                  </a:cubicBezTo>
                  <a:cubicBezTo>
                    <a:pt x="10468" y="8157"/>
                    <a:pt x="9788" y="8293"/>
                    <a:pt x="9041" y="8361"/>
                  </a:cubicBezTo>
                  <a:cubicBezTo>
                    <a:pt x="8293" y="8428"/>
                    <a:pt x="7409" y="8564"/>
                    <a:pt x="6594" y="8768"/>
                  </a:cubicBezTo>
                  <a:cubicBezTo>
                    <a:pt x="5778" y="8904"/>
                    <a:pt x="4962" y="9108"/>
                    <a:pt x="4215" y="9380"/>
                  </a:cubicBezTo>
                  <a:cubicBezTo>
                    <a:pt x="3331" y="9584"/>
                    <a:pt x="2651" y="9992"/>
                    <a:pt x="2040" y="10400"/>
                  </a:cubicBezTo>
                  <a:cubicBezTo>
                    <a:pt x="1496" y="10807"/>
                    <a:pt x="952" y="11419"/>
                    <a:pt x="612" y="12099"/>
                  </a:cubicBezTo>
                  <a:cubicBezTo>
                    <a:pt x="204" y="12847"/>
                    <a:pt x="1" y="13730"/>
                    <a:pt x="1" y="14818"/>
                  </a:cubicBezTo>
                  <a:cubicBezTo>
                    <a:pt x="1" y="15701"/>
                    <a:pt x="204" y="16585"/>
                    <a:pt x="544" y="17265"/>
                  </a:cubicBezTo>
                  <a:cubicBezTo>
                    <a:pt x="884" y="18012"/>
                    <a:pt x="1292" y="18556"/>
                    <a:pt x="1904" y="18964"/>
                  </a:cubicBezTo>
                  <a:cubicBezTo>
                    <a:pt x="2448" y="19372"/>
                    <a:pt x="3127" y="19712"/>
                    <a:pt x="3943" y="19916"/>
                  </a:cubicBezTo>
                  <a:cubicBezTo>
                    <a:pt x="4691" y="20187"/>
                    <a:pt x="5506" y="20255"/>
                    <a:pt x="6390" y="20255"/>
                  </a:cubicBezTo>
                  <a:cubicBezTo>
                    <a:pt x="7749" y="20255"/>
                    <a:pt x="8905" y="19984"/>
                    <a:pt x="10128" y="19576"/>
                  </a:cubicBezTo>
                  <a:cubicBezTo>
                    <a:pt x="11352" y="19032"/>
                    <a:pt x="12371" y="18284"/>
                    <a:pt x="13187" y="17265"/>
                  </a:cubicBezTo>
                  <a:cubicBezTo>
                    <a:pt x="13187" y="18352"/>
                    <a:pt x="13459" y="19100"/>
                    <a:pt x="13935" y="19576"/>
                  </a:cubicBezTo>
                  <a:cubicBezTo>
                    <a:pt x="14478" y="19984"/>
                    <a:pt x="15090" y="20255"/>
                    <a:pt x="15906" y="20255"/>
                  </a:cubicBezTo>
                  <a:cubicBezTo>
                    <a:pt x="16925" y="20255"/>
                    <a:pt x="17673" y="20052"/>
                    <a:pt x="18217" y="19712"/>
                  </a:cubicBezTo>
                  <a:lnTo>
                    <a:pt x="18013" y="19712"/>
                  </a:lnTo>
                  <a:lnTo>
                    <a:pt x="18013" y="17197"/>
                  </a:lnTo>
                  <a:cubicBezTo>
                    <a:pt x="17673" y="17265"/>
                    <a:pt x="17333" y="17333"/>
                    <a:pt x="17129" y="17333"/>
                  </a:cubicBezTo>
                  <a:cubicBezTo>
                    <a:pt x="16586" y="17333"/>
                    <a:pt x="16314" y="17197"/>
                    <a:pt x="16246" y="16857"/>
                  </a:cubicBezTo>
                  <a:cubicBezTo>
                    <a:pt x="16178" y="16517"/>
                    <a:pt x="16110" y="15973"/>
                    <a:pt x="16110" y="15226"/>
                  </a:cubicBezTo>
                  <a:lnTo>
                    <a:pt x="16110" y="5302"/>
                  </a:lnTo>
                  <a:cubicBezTo>
                    <a:pt x="16110" y="4214"/>
                    <a:pt x="15906" y="3263"/>
                    <a:pt x="15498" y="2583"/>
                  </a:cubicBezTo>
                  <a:cubicBezTo>
                    <a:pt x="15090" y="1903"/>
                    <a:pt x="14478" y="1360"/>
                    <a:pt x="13799" y="952"/>
                  </a:cubicBezTo>
                  <a:cubicBezTo>
                    <a:pt x="13119" y="544"/>
                    <a:pt x="12371" y="272"/>
                    <a:pt x="11488" y="204"/>
                  </a:cubicBezTo>
                  <a:cubicBezTo>
                    <a:pt x="10536" y="136"/>
                    <a:pt x="9720" y="0"/>
                    <a:pt x="8837" y="0"/>
                  </a:cubicBezTo>
                  <a:close/>
                </a:path>
              </a:pathLst>
            </a:custGeom>
            <a:solidFill>
              <a:srgbClr val="0451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p:nvPr/>
          </p:nvSpPr>
          <p:spPr>
            <a:xfrm>
              <a:off x="1056017" y="1577405"/>
              <a:ext cx="99101" cy="194459"/>
            </a:xfrm>
            <a:custGeom>
              <a:rect b="b" l="l" r="r" t="t"/>
              <a:pathLst>
                <a:path extrusionOk="0" h="19742" w="10061">
                  <a:moveTo>
                    <a:pt x="9349" y="1"/>
                  </a:moveTo>
                  <a:cubicBezTo>
                    <a:pt x="7960" y="1"/>
                    <a:pt x="6778" y="350"/>
                    <a:pt x="5846" y="1050"/>
                  </a:cubicBezTo>
                  <a:cubicBezTo>
                    <a:pt x="4691" y="1797"/>
                    <a:pt x="3807" y="2953"/>
                    <a:pt x="2991" y="4516"/>
                  </a:cubicBezTo>
                  <a:lnTo>
                    <a:pt x="2923" y="4516"/>
                  </a:lnTo>
                  <a:lnTo>
                    <a:pt x="2923" y="438"/>
                  </a:lnTo>
                  <a:lnTo>
                    <a:pt x="1" y="438"/>
                  </a:lnTo>
                  <a:lnTo>
                    <a:pt x="1" y="19742"/>
                  </a:lnTo>
                  <a:lnTo>
                    <a:pt x="3195" y="19742"/>
                  </a:lnTo>
                  <a:lnTo>
                    <a:pt x="3195" y="11245"/>
                  </a:lnTo>
                  <a:cubicBezTo>
                    <a:pt x="3195" y="9954"/>
                    <a:pt x="3263" y="8798"/>
                    <a:pt x="3535" y="7915"/>
                  </a:cubicBezTo>
                  <a:cubicBezTo>
                    <a:pt x="3807" y="6895"/>
                    <a:pt x="4215" y="6079"/>
                    <a:pt x="4691" y="5400"/>
                  </a:cubicBezTo>
                  <a:cubicBezTo>
                    <a:pt x="5234" y="4788"/>
                    <a:pt x="5914" y="4244"/>
                    <a:pt x="6866" y="3904"/>
                  </a:cubicBezTo>
                  <a:cubicBezTo>
                    <a:pt x="7681" y="3565"/>
                    <a:pt x="8769" y="3429"/>
                    <a:pt x="10060" y="3429"/>
                  </a:cubicBezTo>
                  <a:lnTo>
                    <a:pt x="10060" y="30"/>
                  </a:lnTo>
                  <a:cubicBezTo>
                    <a:pt x="9818" y="11"/>
                    <a:pt x="9580" y="1"/>
                    <a:pt x="9349" y="1"/>
                  </a:cubicBezTo>
                  <a:close/>
                </a:path>
              </a:pathLst>
            </a:custGeom>
            <a:solidFill>
              <a:srgbClr val="0451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p:nvPr/>
          </p:nvSpPr>
          <p:spPr>
            <a:xfrm>
              <a:off x="1157787" y="1526146"/>
              <a:ext cx="101770" cy="246388"/>
            </a:xfrm>
            <a:custGeom>
              <a:rect b="b" l="l" r="r" t="t"/>
              <a:pathLst>
                <a:path extrusionOk="0" h="25014" w="10332">
                  <a:moveTo>
                    <a:pt x="3331" y="0"/>
                  </a:moveTo>
                  <a:lnTo>
                    <a:pt x="3331" y="5778"/>
                  </a:lnTo>
                  <a:lnTo>
                    <a:pt x="0" y="5778"/>
                  </a:lnTo>
                  <a:lnTo>
                    <a:pt x="0" y="8633"/>
                  </a:lnTo>
                  <a:lnTo>
                    <a:pt x="3331" y="8633"/>
                  </a:lnTo>
                  <a:lnTo>
                    <a:pt x="3331" y="20867"/>
                  </a:lnTo>
                  <a:cubicBezTo>
                    <a:pt x="3331" y="21683"/>
                    <a:pt x="3399" y="22431"/>
                    <a:pt x="3535" y="22974"/>
                  </a:cubicBezTo>
                  <a:cubicBezTo>
                    <a:pt x="3739" y="23586"/>
                    <a:pt x="4010" y="23926"/>
                    <a:pt x="4350" y="24266"/>
                  </a:cubicBezTo>
                  <a:cubicBezTo>
                    <a:pt x="4758" y="24470"/>
                    <a:pt x="5166" y="24742"/>
                    <a:pt x="5778" y="24810"/>
                  </a:cubicBezTo>
                  <a:cubicBezTo>
                    <a:pt x="6389" y="24946"/>
                    <a:pt x="7069" y="25014"/>
                    <a:pt x="7885" y="25014"/>
                  </a:cubicBezTo>
                  <a:lnTo>
                    <a:pt x="10332" y="25014"/>
                  </a:lnTo>
                  <a:lnTo>
                    <a:pt x="10332" y="22159"/>
                  </a:lnTo>
                  <a:lnTo>
                    <a:pt x="8904" y="22159"/>
                  </a:lnTo>
                  <a:cubicBezTo>
                    <a:pt x="8429" y="22159"/>
                    <a:pt x="8089" y="22091"/>
                    <a:pt x="7749" y="22091"/>
                  </a:cubicBezTo>
                  <a:cubicBezTo>
                    <a:pt x="7409" y="22023"/>
                    <a:pt x="7137" y="21955"/>
                    <a:pt x="6933" y="21819"/>
                  </a:cubicBezTo>
                  <a:cubicBezTo>
                    <a:pt x="6797" y="21751"/>
                    <a:pt x="6661" y="21615"/>
                    <a:pt x="6593" y="21343"/>
                  </a:cubicBezTo>
                  <a:cubicBezTo>
                    <a:pt x="6525" y="21071"/>
                    <a:pt x="6525" y="20731"/>
                    <a:pt x="6525" y="20392"/>
                  </a:cubicBezTo>
                  <a:lnTo>
                    <a:pt x="6525" y="8429"/>
                  </a:lnTo>
                  <a:lnTo>
                    <a:pt x="10332" y="8429"/>
                  </a:lnTo>
                  <a:lnTo>
                    <a:pt x="10332" y="5778"/>
                  </a:lnTo>
                  <a:lnTo>
                    <a:pt x="6457" y="5778"/>
                  </a:lnTo>
                  <a:lnTo>
                    <a:pt x="6457" y="0"/>
                  </a:lnTo>
                  <a:close/>
                </a:path>
              </a:pathLst>
            </a:custGeom>
            <a:solidFill>
              <a:srgbClr val="0451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p:nvPr/>
          </p:nvSpPr>
          <p:spPr>
            <a:xfrm>
              <a:off x="1295037" y="1577701"/>
              <a:ext cx="157344" cy="194163"/>
            </a:xfrm>
            <a:custGeom>
              <a:rect b="b" l="l" r="r" t="t"/>
              <a:pathLst>
                <a:path extrusionOk="0" h="19712" w="15974">
                  <a:moveTo>
                    <a:pt x="9312" y="0"/>
                  </a:moveTo>
                  <a:cubicBezTo>
                    <a:pt x="6457" y="0"/>
                    <a:pt x="4418" y="1088"/>
                    <a:pt x="3059" y="3467"/>
                  </a:cubicBezTo>
                  <a:lnTo>
                    <a:pt x="2991" y="3467"/>
                  </a:lnTo>
                  <a:lnTo>
                    <a:pt x="2991" y="408"/>
                  </a:lnTo>
                  <a:lnTo>
                    <a:pt x="0" y="408"/>
                  </a:lnTo>
                  <a:lnTo>
                    <a:pt x="0" y="19712"/>
                  </a:lnTo>
                  <a:lnTo>
                    <a:pt x="3127" y="19712"/>
                  </a:lnTo>
                  <a:lnTo>
                    <a:pt x="3127" y="8768"/>
                  </a:lnTo>
                  <a:cubicBezTo>
                    <a:pt x="3127" y="7953"/>
                    <a:pt x="3195" y="7205"/>
                    <a:pt x="3467" y="6457"/>
                  </a:cubicBezTo>
                  <a:cubicBezTo>
                    <a:pt x="3739" y="5642"/>
                    <a:pt x="4078" y="4962"/>
                    <a:pt x="4554" y="4486"/>
                  </a:cubicBezTo>
                  <a:cubicBezTo>
                    <a:pt x="5098" y="3874"/>
                    <a:pt x="5710" y="3535"/>
                    <a:pt x="6389" y="3195"/>
                  </a:cubicBezTo>
                  <a:cubicBezTo>
                    <a:pt x="7137" y="2923"/>
                    <a:pt x="7953" y="2787"/>
                    <a:pt x="8904" y="2787"/>
                  </a:cubicBezTo>
                  <a:cubicBezTo>
                    <a:pt x="10196" y="2787"/>
                    <a:pt x="11147" y="3127"/>
                    <a:pt x="11827" y="3806"/>
                  </a:cubicBezTo>
                  <a:cubicBezTo>
                    <a:pt x="12507" y="4486"/>
                    <a:pt x="12847" y="5370"/>
                    <a:pt x="12847" y="6593"/>
                  </a:cubicBezTo>
                  <a:lnTo>
                    <a:pt x="12847" y="19712"/>
                  </a:lnTo>
                  <a:lnTo>
                    <a:pt x="15973" y="19712"/>
                  </a:lnTo>
                  <a:lnTo>
                    <a:pt x="15973" y="7001"/>
                  </a:lnTo>
                  <a:cubicBezTo>
                    <a:pt x="15973" y="5913"/>
                    <a:pt x="15769" y="4962"/>
                    <a:pt x="15634" y="4146"/>
                  </a:cubicBezTo>
                  <a:cubicBezTo>
                    <a:pt x="15362" y="3263"/>
                    <a:pt x="15022" y="2515"/>
                    <a:pt x="14546" y="1903"/>
                  </a:cubicBezTo>
                  <a:cubicBezTo>
                    <a:pt x="14002" y="1359"/>
                    <a:pt x="13323" y="816"/>
                    <a:pt x="12439" y="476"/>
                  </a:cubicBezTo>
                  <a:cubicBezTo>
                    <a:pt x="11623" y="136"/>
                    <a:pt x="10604" y="0"/>
                    <a:pt x="9312" y="0"/>
                  </a:cubicBezTo>
                  <a:close/>
                </a:path>
              </a:pathLst>
            </a:custGeom>
            <a:solidFill>
              <a:srgbClr val="0451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p:nvPr/>
          </p:nvSpPr>
          <p:spPr>
            <a:xfrm>
              <a:off x="1488520" y="1576361"/>
              <a:ext cx="175428" cy="199522"/>
            </a:xfrm>
            <a:custGeom>
              <a:rect b="b" l="l" r="r" t="t"/>
              <a:pathLst>
                <a:path extrusionOk="0" h="20256" w="17810">
                  <a:moveTo>
                    <a:pt x="8837" y="2923"/>
                  </a:moveTo>
                  <a:cubicBezTo>
                    <a:pt x="9653" y="2923"/>
                    <a:pt x="10332" y="3059"/>
                    <a:pt x="11012" y="3331"/>
                  </a:cubicBezTo>
                  <a:cubicBezTo>
                    <a:pt x="11692" y="3671"/>
                    <a:pt x="12236" y="4010"/>
                    <a:pt x="12711" y="4554"/>
                  </a:cubicBezTo>
                  <a:cubicBezTo>
                    <a:pt x="13187" y="4962"/>
                    <a:pt x="13663" y="5574"/>
                    <a:pt x="13935" y="6253"/>
                  </a:cubicBezTo>
                  <a:cubicBezTo>
                    <a:pt x="14275" y="6933"/>
                    <a:pt x="14411" y="7613"/>
                    <a:pt x="14343" y="8361"/>
                  </a:cubicBezTo>
                  <a:lnTo>
                    <a:pt x="3263" y="8361"/>
                  </a:lnTo>
                  <a:cubicBezTo>
                    <a:pt x="3399" y="7613"/>
                    <a:pt x="3535" y="6933"/>
                    <a:pt x="3807" y="6253"/>
                  </a:cubicBezTo>
                  <a:cubicBezTo>
                    <a:pt x="4079" y="5642"/>
                    <a:pt x="4419" y="5030"/>
                    <a:pt x="4895" y="4554"/>
                  </a:cubicBezTo>
                  <a:cubicBezTo>
                    <a:pt x="5438" y="4010"/>
                    <a:pt x="5914" y="3603"/>
                    <a:pt x="6594" y="3331"/>
                  </a:cubicBezTo>
                  <a:cubicBezTo>
                    <a:pt x="7274" y="3059"/>
                    <a:pt x="7953" y="2923"/>
                    <a:pt x="8837" y="2923"/>
                  </a:cubicBezTo>
                  <a:close/>
                  <a:moveTo>
                    <a:pt x="9041" y="0"/>
                  </a:moveTo>
                  <a:cubicBezTo>
                    <a:pt x="7682" y="0"/>
                    <a:pt x="6526" y="272"/>
                    <a:pt x="5438" y="816"/>
                  </a:cubicBezTo>
                  <a:cubicBezTo>
                    <a:pt x="4283" y="1292"/>
                    <a:pt x="3399" y="1971"/>
                    <a:pt x="2516" y="2923"/>
                  </a:cubicBezTo>
                  <a:cubicBezTo>
                    <a:pt x="1768" y="3738"/>
                    <a:pt x="1088" y="4894"/>
                    <a:pt x="681" y="6049"/>
                  </a:cubicBezTo>
                  <a:cubicBezTo>
                    <a:pt x="205" y="7273"/>
                    <a:pt x="1" y="8632"/>
                    <a:pt x="1" y="10060"/>
                  </a:cubicBezTo>
                  <a:cubicBezTo>
                    <a:pt x="69" y="11487"/>
                    <a:pt x="205" y="12847"/>
                    <a:pt x="681" y="14138"/>
                  </a:cubicBezTo>
                  <a:cubicBezTo>
                    <a:pt x="1020" y="15429"/>
                    <a:pt x="1564" y="16449"/>
                    <a:pt x="2380" y="17333"/>
                  </a:cubicBezTo>
                  <a:cubicBezTo>
                    <a:pt x="3127" y="18284"/>
                    <a:pt x="4147" y="18964"/>
                    <a:pt x="5235" y="19508"/>
                  </a:cubicBezTo>
                  <a:cubicBezTo>
                    <a:pt x="6322" y="19984"/>
                    <a:pt x="7682" y="20255"/>
                    <a:pt x="9245" y="20255"/>
                  </a:cubicBezTo>
                  <a:cubicBezTo>
                    <a:pt x="11420" y="20255"/>
                    <a:pt x="13255" y="19712"/>
                    <a:pt x="14683" y="18624"/>
                  </a:cubicBezTo>
                  <a:cubicBezTo>
                    <a:pt x="16110" y="17537"/>
                    <a:pt x="17062" y="15905"/>
                    <a:pt x="17537" y="13594"/>
                  </a:cubicBezTo>
                  <a:lnTo>
                    <a:pt x="14411" y="13594"/>
                  </a:lnTo>
                  <a:cubicBezTo>
                    <a:pt x="14139" y="14886"/>
                    <a:pt x="13595" y="15837"/>
                    <a:pt x="12711" y="16449"/>
                  </a:cubicBezTo>
                  <a:cubicBezTo>
                    <a:pt x="11896" y="16993"/>
                    <a:pt x="10740" y="17333"/>
                    <a:pt x="9381" y="17333"/>
                  </a:cubicBezTo>
                  <a:cubicBezTo>
                    <a:pt x="8361" y="17333"/>
                    <a:pt x="7478" y="17197"/>
                    <a:pt x="6662" y="16857"/>
                  </a:cubicBezTo>
                  <a:cubicBezTo>
                    <a:pt x="5914" y="16517"/>
                    <a:pt x="5303" y="16109"/>
                    <a:pt x="4827" y="15497"/>
                  </a:cubicBezTo>
                  <a:cubicBezTo>
                    <a:pt x="4283" y="14886"/>
                    <a:pt x="3943" y="14206"/>
                    <a:pt x="3739" y="13458"/>
                  </a:cubicBezTo>
                  <a:cubicBezTo>
                    <a:pt x="3467" y="12711"/>
                    <a:pt x="3399" y="11895"/>
                    <a:pt x="3399" y="11079"/>
                  </a:cubicBezTo>
                  <a:lnTo>
                    <a:pt x="17809" y="11079"/>
                  </a:lnTo>
                  <a:cubicBezTo>
                    <a:pt x="17809" y="9992"/>
                    <a:pt x="17741" y="8700"/>
                    <a:pt x="17469" y="7409"/>
                  </a:cubicBezTo>
                  <a:cubicBezTo>
                    <a:pt x="17197" y="6117"/>
                    <a:pt x="16722" y="4962"/>
                    <a:pt x="16042" y="3806"/>
                  </a:cubicBezTo>
                  <a:cubicBezTo>
                    <a:pt x="15362" y="2719"/>
                    <a:pt x="14411" y="1767"/>
                    <a:pt x="13323" y="1088"/>
                  </a:cubicBezTo>
                  <a:cubicBezTo>
                    <a:pt x="12236" y="340"/>
                    <a:pt x="10740" y="0"/>
                    <a:pt x="9041" y="0"/>
                  </a:cubicBezTo>
                  <a:close/>
                </a:path>
              </a:pathLst>
            </a:custGeom>
            <a:solidFill>
              <a:srgbClr val="0451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p:nvPr/>
          </p:nvSpPr>
          <p:spPr>
            <a:xfrm>
              <a:off x="1696070" y="1577405"/>
              <a:ext cx="98431" cy="194459"/>
            </a:xfrm>
            <a:custGeom>
              <a:rect b="b" l="l" r="r" t="t"/>
              <a:pathLst>
                <a:path extrusionOk="0" h="19742" w="9993">
                  <a:moveTo>
                    <a:pt x="9281" y="1"/>
                  </a:moveTo>
                  <a:cubicBezTo>
                    <a:pt x="7892" y="1"/>
                    <a:pt x="6711" y="350"/>
                    <a:pt x="5778" y="1050"/>
                  </a:cubicBezTo>
                  <a:cubicBezTo>
                    <a:pt x="4623" y="1797"/>
                    <a:pt x="3739" y="2953"/>
                    <a:pt x="2924" y="4516"/>
                  </a:cubicBezTo>
                  <a:lnTo>
                    <a:pt x="2856" y="4516"/>
                  </a:lnTo>
                  <a:lnTo>
                    <a:pt x="2856" y="438"/>
                  </a:lnTo>
                  <a:lnTo>
                    <a:pt x="1" y="438"/>
                  </a:lnTo>
                  <a:lnTo>
                    <a:pt x="1" y="19742"/>
                  </a:lnTo>
                  <a:lnTo>
                    <a:pt x="3127" y="19742"/>
                  </a:lnTo>
                  <a:lnTo>
                    <a:pt x="3127" y="11245"/>
                  </a:lnTo>
                  <a:cubicBezTo>
                    <a:pt x="3127" y="9954"/>
                    <a:pt x="3195" y="8798"/>
                    <a:pt x="3467" y="7915"/>
                  </a:cubicBezTo>
                  <a:cubicBezTo>
                    <a:pt x="3739" y="6895"/>
                    <a:pt x="4147" y="6079"/>
                    <a:pt x="4623" y="5400"/>
                  </a:cubicBezTo>
                  <a:cubicBezTo>
                    <a:pt x="5167" y="4788"/>
                    <a:pt x="5846" y="4244"/>
                    <a:pt x="6798" y="3904"/>
                  </a:cubicBezTo>
                  <a:cubicBezTo>
                    <a:pt x="7614" y="3565"/>
                    <a:pt x="8701" y="3429"/>
                    <a:pt x="9993" y="3429"/>
                  </a:cubicBezTo>
                  <a:lnTo>
                    <a:pt x="9993" y="30"/>
                  </a:lnTo>
                  <a:cubicBezTo>
                    <a:pt x="9750" y="11"/>
                    <a:pt x="9513" y="1"/>
                    <a:pt x="9281" y="1"/>
                  </a:cubicBezTo>
                  <a:close/>
                </a:path>
              </a:pathLst>
            </a:custGeom>
            <a:solidFill>
              <a:srgbClr val="0451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p:nvPr/>
          </p:nvSpPr>
          <p:spPr>
            <a:xfrm>
              <a:off x="1807877" y="1578370"/>
              <a:ext cx="160693" cy="197512"/>
            </a:xfrm>
            <a:custGeom>
              <a:rect b="b" l="l" r="r" t="t"/>
              <a:pathLst>
                <a:path extrusionOk="0" h="20052" w="16314">
                  <a:moveTo>
                    <a:pt x="7410" y="0"/>
                  </a:moveTo>
                  <a:cubicBezTo>
                    <a:pt x="6526" y="0"/>
                    <a:pt x="5711" y="136"/>
                    <a:pt x="4827" y="340"/>
                  </a:cubicBezTo>
                  <a:cubicBezTo>
                    <a:pt x="4011" y="476"/>
                    <a:pt x="3264" y="816"/>
                    <a:pt x="2584" y="1223"/>
                  </a:cubicBezTo>
                  <a:cubicBezTo>
                    <a:pt x="1904" y="1699"/>
                    <a:pt x="1292" y="2243"/>
                    <a:pt x="885" y="2923"/>
                  </a:cubicBezTo>
                  <a:cubicBezTo>
                    <a:pt x="409" y="3602"/>
                    <a:pt x="205" y="4486"/>
                    <a:pt x="205" y="5438"/>
                  </a:cubicBezTo>
                  <a:cubicBezTo>
                    <a:pt x="205" y="6593"/>
                    <a:pt x="545" y="7613"/>
                    <a:pt x="1089" y="8292"/>
                  </a:cubicBezTo>
                  <a:cubicBezTo>
                    <a:pt x="1700" y="8972"/>
                    <a:pt x="2448" y="9516"/>
                    <a:pt x="3400" y="9924"/>
                  </a:cubicBezTo>
                  <a:cubicBezTo>
                    <a:pt x="4351" y="10332"/>
                    <a:pt x="5371" y="10671"/>
                    <a:pt x="6458" y="10875"/>
                  </a:cubicBezTo>
                  <a:cubicBezTo>
                    <a:pt x="7546" y="11011"/>
                    <a:pt x="8565" y="11283"/>
                    <a:pt x="9517" y="11555"/>
                  </a:cubicBezTo>
                  <a:cubicBezTo>
                    <a:pt x="10469" y="11759"/>
                    <a:pt x="11216" y="12099"/>
                    <a:pt x="11828" y="12575"/>
                  </a:cubicBezTo>
                  <a:cubicBezTo>
                    <a:pt x="12440" y="12982"/>
                    <a:pt x="12780" y="13594"/>
                    <a:pt x="12780" y="14410"/>
                  </a:cubicBezTo>
                  <a:cubicBezTo>
                    <a:pt x="12780" y="15022"/>
                    <a:pt x="12644" y="15429"/>
                    <a:pt x="12304" y="15905"/>
                  </a:cubicBezTo>
                  <a:cubicBezTo>
                    <a:pt x="12100" y="16245"/>
                    <a:pt x="11624" y="16585"/>
                    <a:pt x="11216" y="16721"/>
                  </a:cubicBezTo>
                  <a:cubicBezTo>
                    <a:pt x="10740" y="16993"/>
                    <a:pt x="10197" y="17061"/>
                    <a:pt x="9721" y="17129"/>
                  </a:cubicBezTo>
                  <a:cubicBezTo>
                    <a:pt x="9177" y="17197"/>
                    <a:pt x="8701" y="17197"/>
                    <a:pt x="8157" y="17197"/>
                  </a:cubicBezTo>
                  <a:cubicBezTo>
                    <a:pt x="7546" y="17197"/>
                    <a:pt x="6866" y="17129"/>
                    <a:pt x="6322" y="17061"/>
                  </a:cubicBezTo>
                  <a:cubicBezTo>
                    <a:pt x="5711" y="16993"/>
                    <a:pt x="5167" y="16721"/>
                    <a:pt x="4691" y="16449"/>
                  </a:cubicBezTo>
                  <a:cubicBezTo>
                    <a:pt x="4147" y="16109"/>
                    <a:pt x="3807" y="15769"/>
                    <a:pt x="3467" y="15293"/>
                  </a:cubicBezTo>
                  <a:cubicBezTo>
                    <a:pt x="3264" y="14886"/>
                    <a:pt x="3060" y="14274"/>
                    <a:pt x="3128" y="13458"/>
                  </a:cubicBezTo>
                  <a:lnTo>
                    <a:pt x="1" y="13458"/>
                  </a:lnTo>
                  <a:cubicBezTo>
                    <a:pt x="69" y="14682"/>
                    <a:pt x="341" y="15701"/>
                    <a:pt x="749" y="16517"/>
                  </a:cubicBezTo>
                  <a:cubicBezTo>
                    <a:pt x="1224" y="17401"/>
                    <a:pt x="1768" y="18080"/>
                    <a:pt x="2584" y="18556"/>
                  </a:cubicBezTo>
                  <a:cubicBezTo>
                    <a:pt x="3264" y="19100"/>
                    <a:pt x="4147" y="19440"/>
                    <a:pt x="5099" y="19712"/>
                  </a:cubicBezTo>
                  <a:cubicBezTo>
                    <a:pt x="6050" y="19915"/>
                    <a:pt x="7070" y="20051"/>
                    <a:pt x="8157" y="20051"/>
                  </a:cubicBezTo>
                  <a:cubicBezTo>
                    <a:pt x="9109" y="20051"/>
                    <a:pt x="10061" y="19915"/>
                    <a:pt x="11080" y="19780"/>
                  </a:cubicBezTo>
                  <a:cubicBezTo>
                    <a:pt x="11964" y="19508"/>
                    <a:pt x="12915" y="19236"/>
                    <a:pt x="13663" y="18760"/>
                  </a:cubicBezTo>
                  <a:cubicBezTo>
                    <a:pt x="14479" y="18216"/>
                    <a:pt x="15023" y="17672"/>
                    <a:pt x="15566" y="16857"/>
                  </a:cubicBezTo>
                  <a:cubicBezTo>
                    <a:pt x="16042" y="16109"/>
                    <a:pt x="16314" y="15158"/>
                    <a:pt x="16314" y="14002"/>
                  </a:cubicBezTo>
                  <a:cubicBezTo>
                    <a:pt x="16314" y="13050"/>
                    <a:pt x="16178" y="12303"/>
                    <a:pt x="15838" y="11691"/>
                  </a:cubicBezTo>
                  <a:cubicBezTo>
                    <a:pt x="15362" y="11079"/>
                    <a:pt x="14955" y="10603"/>
                    <a:pt x="14343" y="10196"/>
                  </a:cubicBezTo>
                  <a:cubicBezTo>
                    <a:pt x="13799" y="9720"/>
                    <a:pt x="13119" y="9380"/>
                    <a:pt x="12304" y="9176"/>
                  </a:cubicBezTo>
                  <a:cubicBezTo>
                    <a:pt x="11624" y="8972"/>
                    <a:pt x="10808" y="8700"/>
                    <a:pt x="10061" y="8564"/>
                  </a:cubicBezTo>
                  <a:cubicBezTo>
                    <a:pt x="9381" y="8360"/>
                    <a:pt x="8565" y="8224"/>
                    <a:pt x="7818" y="8021"/>
                  </a:cubicBezTo>
                  <a:cubicBezTo>
                    <a:pt x="7070" y="7885"/>
                    <a:pt x="6390" y="7681"/>
                    <a:pt x="5779" y="7477"/>
                  </a:cubicBezTo>
                  <a:cubicBezTo>
                    <a:pt x="5167" y="7205"/>
                    <a:pt x="4759" y="6865"/>
                    <a:pt x="4351" y="6525"/>
                  </a:cubicBezTo>
                  <a:cubicBezTo>
                    <a:pt x="3943" y="6185"/>
                    <a:pt x="3739" y="5642"/>
                    <a:pt x="3739" y="5166"/>
                  </a:cubicBezTo>
                  <a:cubicBezTo>
                    <a:pt x="3739" y="4622"/>
                    <a:pt x="3807" y="4282"/>
                    <a:pt x="4079" y="3942"/>
                  </a:cubicBezTo>
                  <a:cubicBezTo>
                    <a:pt x="4351" y="3602"/>
                    <a:pt x="4623" y="3399"/>
                    <a:pt x="5031" y="3195"/>
                  </a:cubicBezTo>
                  <a:cubicBezTo>
                    <a:pt x="5439" y="2923"/>
                    <a:pt x="5846" y="2855"/>
                    <a:pt x="6390" y="2787"/>
                  </a:cubicBezTo>
                  <a:cubicBezTo>
                    <a:pt x="6866" y="2719"/>
                    <a:pt x="7342" y="2719"/>
                    <a:pt x="7818" y="2719"/>
                  </a:cubicBezTo>
                  <a:cubicBezTo>
                    <a:pt x="8361" y="2719"/>
                    <a:pt x="8837" y="2787"/>
                    <a:pt x="9381" y="2855"/>
                  </a:cubicBezTo>
                  <a:cubicBezTo>
                    <a:pt x="9857" y="2923"/>
                    <a:pt x="10265" y="3127"/>
                    <a:pt x="10740" y="3399"/>
                  </a:cubicBezTo>
                  <a:cubicBezTo>
                    <a:pt x="11148" y="3602"/>
                    <a:pt x="11488" y="3942"/>
                    <a:pt x="11760" y="4418"/>
                  </a:cubicBezTo>
                  <a:cubicBezTo>
                    <a:pt x="12100" y="4826"/>
                    <a:pt x="12168" y="5302"/>
                    <a:pt x="12236" y="5913"/>
                  </a:cubicBezTo>
                  <a:lnTo>
                    <a:pt x="15362" y="5913"/>
                  </a:lnTo>
                  <a:cubicBezTo>
                    <a:pt x="15294" y="4826"/>
                    <a:pt x="15023" y="3806"/>
                    <a:pt x="14615" y="3059"/>
                  </a:cubicBezTo>
                  <a:cubicBezTo>
                    <a:pt x="14207" y="2243"/>
                    <a:pt x="13595" y="1563"/>
                    <a:pt x="12915" y="1156"/>
                  </a:cubicBezTo>
                  <a:cubicBezTo>
                    <a:pt x="12168" y="748"/>
                    <a:pt x="11420" y="408"/>
                    <a:pt x="10469" y="204"/>
                  </a:cubicBezTo>
                  <a:cubicBezTo>
                    <a:pt x="9517" y="68"/>
                    <a:pt x="8497" y="0"/>
                    <a:pt x="7410" y="0"/>
                  </a:cubicBezTo>
                  <a:close/>
                </a:path>
              </a:pathLst>
            </a:custGeom>
            <a:solidFill>
              <a:srgbClr val="0451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p:cNvSpPr/>
            <p:nvPr/>
          </p:nvSpPr>
          <p:spPr>
            <a:xfrm>
              <a:off x="2002040" y="1508741"/>
              <a:ext cx="157344" cy="263123"/>
            </a:xfrm>
            <a:custGeom>
              <a:rect b="b" l="l" r="r" t="t"/>
              <a:pathLst>
                <a:path extrusionOk="0" h="26713" w="15974">
                  <a:moveTo>
                    <a:pt x="1" y="0"/>
                  </a:moveTo>
                  <a:lnTo>
                    <a:pt x="1" y="26713"/>
                  </a:lnTo>
                  <a:lnTo>
                    <a:pt x="3127" y="26713"/>
                  </a:lnTo>
                  <a:lnTo>
                    <a:pt x="3127" y="15769"/>
                  </a:lnTo>
                  <a:cubicBezTo>
                    <a:pt x="3127" y="14954"/>
                    <a:pt x="3263" y="14206"/>
                    <a:pt x="3467" y="13458"/>
                  </a:cubicBezTo>
                  <a:cubicBezTo>
                    <a:pt x="3739" y="12643"/>
                    <a:pt x="4079" y="11963"/>
                    <a:pt x="4623" y="11487"/>
                  </a:cubicBezTo>
                  <a:cubicBezTo>
                    <a:pt x="5098" y="10875"/>
                    <a:pt x="5710" y="10536"/>
                    <a:pt x="6390" y="10196"/>
                  </a:cubicBezTo>
                  <a:cubicBezTo>
                    <a:pt x="7138" y="9924"/>
                    <a:pt x="8021" y="9788"/>
                    <a:pt x="8905" y="9788"/>
                  </a:cubicBezTo>
                  <a:cubicBezTo>
                    <a:pt x="10196" y="9788"/>
                    <a:pt x="11148" y="10128"/>
                    <a:pt x="11828" y="10807"/>
                  </a:cubicBezTo>
                  <a:cubicBezTo>
                    <a:pt x="12507" y="11487"/>
                    <a:pt x="12847" y="12371"/>
                    <a:pt x="12847" y="13594"/>
                  </a:cubicBezTo>
                  <a:lnTo>
                    <a:pt x="12847" y="26713"/>
                  </a:lnTo>
                  <a:lnTo>
                    <a:pt x="15974" y="26713"/>
                  </a:lnTo>
                  <a:lnTo>
                    <a:pt x="15974" y="14002"/>
                  </a:lnTo>
                  <a:cubicBezTo>
                    <a:pt x="15974" y="12914"/>
                    <a:pt x="15770" y="11963"/>
                    <a:pt x="15634" y="11147"/>
                  </a:cubicBezTo>
                  <a:cubicBezTo>
                    <a:pt x="15362" y="10264"/>
                    <a:pt x="15022" y="9516"/>
                    <a:pt x="14546" y="8904"/>
                  </a:cubicBezTo>
                  <a:cubicBezTo>
                    <a:pt x="14003" y="8360"/>
                    <a:pt x="13323" y="7817"/>
                    <a:pt x="12507" y="7477"/>
                  </a:cubicBezTo>
                  <a:cubicBezTo>
                    <a:pt x="11624" y="7137"/>
                    <a:pt x="10604" y="7001"/>
                    <a:pt x="9313" y="7001"/>
                  </a:cubicBezTo>
                  <a:cubicBezTo>
                    <a:pt x="8769" y="7001"/>
                    <a:pt x="8157" y="7069"/>
                    <a:pt x="7545" y="7137"/>
                  </a:cubicBezTo>
                  <a:cubicBezTo>
                    <a:pt x="6866" y="7341"/>
                    <a:pt x="6390" y="7477"/>
                    <a:pt x="5778" y="7749"/>
                  </a:cubicBezTo>
                  <a:cubicBezTo>
                    <a:pt x="5166" y="8021"/>
                    <a:pt x="4691" y="8360"/>
                    <a:pt x="4215" y="8768"/>
                  </a:cubicBezTo>
                  <a:cubicBezTo>
                    <a:pt x="3807" y="9176"/>
                    <a:pt x="3467" y="9720"/>
                    <a:pt x="3263" y="10264"/>
                  </a:cubicBezTo>
                  <a:lnTo>
                    <a:pt x="3127" y="10264"/>
                  </a:lnTo>
                  <a:lnTo>
                    <a:pt x="3127" y="68"/>
                  </a:lnTo>
                  <a:lnTo>
                    <a:pt x="3127" y="0"/>
                  </a:lnTo>
                  <a:close/>
                </a:path>
              </a:pathLst>
            </a:custGeom>
            <a:solidFill>
              <a:srgbClr val="0451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4"/>
            <p:cNvSpPr/>
            <p:nvPr/>
          </p:nvSpPr>
          <p:spPr>
            <a:xfrm>
              <a:off x="2208250" y="1508741"/>
              <a:ext cx="31481" cy="263123"/>
            </a:xfrm>
            <a:custGeom>
              <a:rect b="b" l="l" r="r" t="t"/>
              <a:pathLst>
                <a:path extrusionOk="0" h="26713" w="3196">
                  <a:moveTo>
                    <a:pt x="1" y="0"/>
                  </a:moveTo>
                  <a:lnTo>
                    <a:pt x="1" y="3942"/>
                  </a:lnTo>
                  <a:lnTo>
                    <a:pt x="3127" y="3942"/>
                  </a:lnTo>
                  <a:lnTo>
                    <a:pt x="3127" y="0"/>
                  </a:lnTo>
                  <a:close/>
                  <a:moveTo>
                    <a:pt x="69" y="7409"/>
                  </a:moveTo>
                  <a:lnTo>
                    <a:pt x="69" y="26713"/>
                  </a:lnTo>
                  <a:lnTo>
                    <a:pt x="3195" y="26713"/>
                  </a:lnTo>
                  <a:lnTo>
                    <a:pt x="3195" y="7409"/>
                  </a:lnTo>
                  <a:close/>
                </a:path>
              </a:pathLst>
            </a:custGeom>
            <a:solidFill>
              <a:srgbClr val="0451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p:nvPr/>
          </p:nvSpPr>
          <p:spPr>
            <a:xfrm>
              <a:off x="2289266" y="1577031"/>
              <a:ext cx="180107" cy="267142"/>
            </a:xfrm>
            <a:custGeom>
              <a:rect b="b" l="l" r="r" t="t"/>
              <a:pathLst>
                <a:path extrusionOk="0" h="27121" w="18285">
                  <a:moveTo>
                    <a:pt x="8972" y="2855"/>
                  </a:moveTo>
                  <a:cubicBezTo>
                    <a:pt x="9992" y="2855"/>
                    <a:pt x="10875" y="2991"/>
                    <a:pt x="11623" y="3467"/>
                  </a:cubicBezTo>
                  <a:cubicBezTo>
                    <a:pt x="12371" y="3874"/>
                    <a:pt x="12983" y="4350"/>
                    <a:pt x="13526" y="5030"/>
                  </a:cubicBezTo>
                  <a:cubicBezTo>
                    <a:pt x="14002" y="5710"/>
                    <a:pt x="14342" y="6525"/>
                    <a:pt x="14614" y="7341"/>
                  </a:cubicBezTo>
                  <a:cubicBezTo>
                    <a:pt x="14750" y="8225"/>
                    <a:pt x="14954" y="9040"/>
                    <a:pt x="14954" y="9924"/>
                  </a:cubicBezTo>
                  <a:cubicBezTo>
                    <a:pt x="14954" y="10807"/>
                    <a:pt x="14750" y="11691"/>
                    <a:pt x="14614" y="12643"/>
                  </a:cubicBezTo>
                  <a:cubicBezTo>
                    <a:pt x="14410" y="13458"/>
                    <a:pt x="14070" y="14342"/>
                    <a:pt x="13662" y="15022"/>
                  </a:cubicBezTo>
                  <a:cubicBezTo>
                    <a:pt x="13254" y="15701"/>
                    <a:pt x="12643" y="16245"/>
                    <a:pt x="11895" y="16721"/>
                  </a:cubicBezTo>
                  <a:cubicBezTo>
                    <a:pt x="11215" y="17129"/>
                    <a:pt x="10264" y="17265"/>
                    <a:pt x="9176" y="17265"/>
                  </a:cubicBezTo>
                  <a:cubicBezTo>
                    <a:pt x="8089" y="17265"/>
                    <a:pt x="7137" y="17129"/>
                    <a:pt x="6389" y="16721"/>
                  </a:cubicBezTo>
                  <a:cubicBezTo>
                    <a:pt x="5574" y="16245"/>
                    <a:pt x="5030" y="15769"/>
                    <a:pt x="4486" y="15090"/>
                  </a:cubicBezTo>
                  <a:cubicBezTo>
                    <a:pt x="4010" y="14478"/>
                    <a:pt x="3671" y="13662"/>
                    <a:pt x="3399" y="12779"/>
                  </a:cubicBezTo>
                  <a:cubicBezTo>
                    <a:pt x="3127" y="11963"/>
                    <a:pt x="3059" y="11011"/>
                    <a:pt x="3059" y="10060"/>
                  </a:cubicBezTo>
                  <a:cubicBezTo>
                    <a:pt x="3059" y="9244"/>
                    <a:pt x="3195" y="8293"/>
                    <a:pt x="3399" y="7409"/>
                  </a:cubicBezTo>
                  <a:cubicBezTo>
                    <a:pt x="3535" y="6593"/>
                    <a:pt x="3874" y="5846"/>
                    <a:pt x="4418" y="5166"/>
                  </a:cubicBezTo>
                  <a:cubicBezTo>
                    <a:pt x="4894" y="4350"/>
                    <a:pt x="5506" y="3874"/>
                    <a:pt x="6253" y="3467"/>
                  </a:cubicBezTo>
                  <a:cubicBezTo>
                    <a:pt x="7069" y="2991"/>
                    <a:pt x="7885" y="2855"/>
                    <a:pt x="8972" y="2855"/>
                  </a:cubicBezTo>
                  <a:close/>
                  <a:moveTo>
                    <a:pt x="9312" y="0"/>
                  </a:moveTo>
                  <a:cubicBezTo>
                    <a:pt x="8089" y="0"/>
                    <a:pt x="6797" y="272"/>
                    <a:pt x="5710" y="816"/>
                  </a:cubicBezTo>
                  <a:cubicBezTo>
                    <a:pt x="4554" y="1224"/>
                    <a:pt x="3739" y="1971"/>
                    <a:pt x="3195" y="3127"/>
                  </a:cubicBezTo>
                  <a:lnTo>
                    <a:pt x="3127" y="3127"/>
                  </a:lnTo>
                  <a:lnTo>
                    <a:pt x="3127" y="476"/>
                  </a:lnTo>
                  <a:lnTo>
                    <a:pt x="0" y="476"/>
                  </a:lnTo>
                  <a:lnTo>
                    <a:pt x="0" y="27120"/>
                  </a:lnTo>
                  <a:lnTo>
                    <a:pt x="3127" y="27120"/>
                  </a:lnTo>
                  <a:lnTo>
                    <a:pt x="3127" y="17197"/>
                  </a:lnTo>
                  <a:lnTo>
                    <a:pt x="3399" y="17197"/>
                  </a:lnTo>
                  <a:cubicBezTo>
                    <a:pt x="3739" y="17808"/>
                    <a:pt x="4146" y="18216"/>
                    <a:pt x="4690" y="18624"/>
                  </a:cubicBezTo>
                  <a:cubicBezTo>
                    <a:pt x="5166" y="19032"/>
                    <a:pt x="5710" y="19304"/>
                    <a:pt x="6253" y="19576"/>
                  </a:cubicBezTo>
                  <a:cubicBezTo>
                    <a:pt x="6797" y="19848"/>
                    <a:pt x="7409" y="19984"/>
                    <a:pt x="7953" y="20051"/>
                  </a:cubicBezTo>
                  <a:cubicBezTo>
                    <a:pt x="8564" y="20187"/>
                    <a:pt x="9108" y="20255"/>
                    <a:pt x="9584" y="20255"/>
                  </a:cubicBezTo>
                  <a:cubicBezTo>
                    <a:pt x="11011" y="20255"/>
                    <a:pt x="12303" y="19984"/>
                    <a:pt x="13390" y="19508"/>
                  </a:cubicBezTo>
                  <a:cubicBezTo>
                    <a:pt x="14546" y="18964"/>
                    <a:pt x="15362" y="18284"/>
                    <a:pt x="16109" y="17333"/>
                  </a:cubicBezTo>
                  <a:cubicBezTo>
                    <a:pt x="16789" y="16449"/>
                    <a:pt x="17401" y="15294"/>
                    <a:pt x="17741" y="14138"/>
                  </a:cubicBezTo>
                  <a:cubicBezTo>
                    <a:pt x="18080" y="12847"/>
                    <a:pt x="18284" y="11555"/>
                    <a:pt x="18284" y="10196"/>
                  </a:cubicBezTo>
                  <a:cubicBezTo>
                    <a:pt x="18284" y="8836"/>
                    <a:pt x="18012" y="7477"/>
                    <a:pt x="17673" y="6321"/>
                  </a:cubicBezTo>
                  <a:cubicBezTo>
                    <a:pt x="17265" y="5098"/>
                    <a:pt x="16721" y="4010"/>
                    <a:pt x="15973" y="3059"/>
                  </a:cubicBezTo>
                  <a:cubicBezTo>
                    <a:pt x="15294" y="2175"/>
                    <a:pt x="14342" y="1359"/>
                    <a:pt x="13254" y="884"/>
                  </a:cubicBezTo>
                  <a:cubicBezTo>
                    <a:pt x="12167" y="272"/>
                    <a:pt x="10875" y="0"/>
                    <a:pt x="9312" y="0"/>
                  </a:cubicBezTo>
                  <a:close/>
                </a:path>
              </a:pathLst>
            </a:custGeom>
            <a:solidFill>
              <a:srgbClr val="0451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4"/>
            <p:cNvSpPr/>
            <p:nvPr/>
          </p:nvSpPr>
          <p:spPr>
            <a:xfrm>
              <a:off x="543166" y="728079"/>
              <a:ext cx="10" cy="1116094"/>
            </a:xfrm>
            <a:custGeom>
              <a:rect b="b" l="l" r="r" t="t"/>
              <a:pathLst>
                <a:path extrusionOk="0" fill="none" h="113309" w="1">
                  <a:moveTo>
                    <a:pt x="1" y="1"/>
                  </a:moveTo>
                  <a:lnTo>
                    <a:pt x="1" y="113308"/>
                  </a:lnTo>
                </a:path>
              </a:pathLst>
            </a:custGeom>
            <a:noFill/>
            <a:ln cap="flat" cmpd="sng" w="28575">
              <a:solidFill>
                <a:srgbClr val="00A279"/>
              </a:solidFill>
              <a:prstDash val="solid"/>
              <a:miter lim="6797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extLst>
    <p:ext uri="{DCECCB84-F9BA-43D5-87BE-67443E8EF086}">
      <p15:sldGuideLst>
        <p15:guide id="1" pos="34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ing slide">
  <p:cSld name="CUSTOM">
    <p:spTree>
      <p:nvGrpSpPr>
        <p:cNvPr id="86" name="Shape 86"/>
        <p:cNvGrpSpPr/>
        <p:nvPr/>
      </p:nvGrpSpPr>
      <p:grpSpPr>
        <a:xfrm>
          <a:off x="0" y="0"/>
          <a:ext cx="0" cy="0"/>
          <a:chOff x="0" y="0"/>
          <a:chExt cx="0" cy="0"/>
        </a:xfrm>
      </p:grpSpPr>
      <p:sp>
        <p:nvSpPr>
          <p:cNvPr id="87" name="Google Shape;87;p15"/>
          <p:cNvSpPr txBox="1"/>
          <p:nvPr/>
        </p:nvSpPr>
        <p:spPr>
          <a:xfrm>
            <a:off x="0" y="0"/>
            <a:ext cx="9144000" cy="5143500"/>
          </a:xfrm>
          <a:prstGeom prst="rect">
            <a:avLst/>
          </a:prstGeom>
          <a:solidFill>
            <a:srgbClr val="00A279"/>
          </a:solidFill>
          <a:ln>
            <a:noFill/>
          </a:ln>
        </p:spPr>
        <p:txBody>
          <a:bodyPr anchorCtr="0" anchor="ctr" bIns="22850" lIns="22850" spcFirstLastPara="1" rIns="22850" wrap="square" tIns="22850">
            <a:noAutofit/>
          </a:bodyPr>
          <a:lstStyle/>
          <a:p>
            <a:pPr indent="0" lvl="0" marL="25400" marR="0" rtl="0" algn="ctr">
              <a:lnSpc>
                <a:spcPct val="100000"/>
              </a:lnSpc>
              <a:spcBef>
                <a:spcPts val="0"/>
              </a:spcBef>
              <a:spcAft>
                <a:spcPts val="0"/>
              </a:spcAft>
              <a:buNone/>
            </a:pPr>
            <a:r>
              <a:t/>
            </a:r>
            <a:endParaRPr b="0" i="0" sz="3100" u="none">
              <a:solidFill>
                <a:srgbClr val="000000"/>
              </a:solidFill>
              <a:latin typeface="Cabin"/>
              <a:ea typeface="Cabin"/>
              <a:cs typeface="Cabin"/>
              <a:sym typeface="Cabin"/>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slide">
  <p:cSld name="CUSTOM_1">
    <p:spTree>
      <p:nvGrpSpPr>
        <p:cNvPr id="88" name="Shape 88"/>
        <p:cNvGrpSpPr/>
        <p:nvPr/>
      </p:nvGrpSpPr>
      <p:grpSpPr>
        <a:xfrm>
          <a:off x="0" y="0"/>
          <a:ext cx="0" cy="0"/>
          <a:chOff x="0" y="0"/>
          <a:chExt cx="0" cy="0"/>
        </a:xfrm>
      </p:grpSpPr>
      <p:sp>
        <p:nvSpPr>
          <p:cNvPr id="89" name="Google Shape;89;p16"/>
          <p:cNvSpPr txBox="1"/>
          <p:nvPr/>
        </p:nvSpPr>
        <p:spPr>
          <a:xfrm>
            <a:off x="0" y="4629150"/>
            <a:ext cx="9144000" cy="514500"/>
          </a:xfrm>
          <a:prstGeom prst="rect">
            <a:avLst/>
          </a:prstGeom>
          <a:solidFill>
            <a:srgbClr val="00A279"/>
          </a:solidFill>
          <a:ln>
            <a:noFill/>
          </a:ln>
        </p:spPr>
        <p:txBody>
          <a:bodyPr anchorCtr="0" anchor="ctr" bIns="22850" lIns="22850" spcFirstLastPara="1" rIns="22850" wrap="square" tIns="22850">
            <a:noAutofit/>
          </a:bodyPr>
          <a:lstStyle/>
          <a:p>
            <a:pPr indent="0" lvl="0" marL="25400" marR="0" rtl="0" algn="ctr">
              <a:lnSpc>
                <a:spcPct val="100000"/>
              </a:lnSpc>
              <a:spcBef>
                <a:spcPts val="0"/>
              </a:spcBef>
              <a:spcAft>
                <a:spcPts val="0"/>
              </a:spcAft>
              <a:buNone/>
            </a:pPr>
            <a:r>
              <a:t/>
            </a:r>
            <a:endParaRPr b="0" i="0" sz="3100" u="none">
              <a:solidFill>
                <a:srgbClr val="000000"/>
              </a:solidFill>
              <a:latin typeface="Cabin"/>
              <a:ea typeface="Cabin"/>
              <a:cs typeface="Cabin"/>
              <a:sym typeface="Cabin"/>
            </a:endParaRPr>
          </a:p>
        </p:txBody>
      </p:sp>
      <p:sp>
        <p:nvSpPr>
          <p:cNvPr id="90" name="Google Shape;90;p16"/>
          <p:cNvSpPr txBox="1"/>
          <p:nvPr/>
        </p:nvSpPr>
        <p:spPr>
          <a:xfrm>
            <a:off x="3892851" y="4720600"/>
            <a:ext cx="4737000" cy="285900"/>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FFFFFF"/>
              </a:buClr>
              <a:buFont typeface="Helvetica Neue"/>
              <a:buNone/>
            </a:pPr>
            <a:r>
              <a:rPr lang="en-GB" sz="1900">
                <a:latin typeface="Helvetica Neue"/>
                <a:ea typeface="Helvetica Neue"/>
                <a:cs typeface="Helvetica Neue"/>
                <a:sym typeface="Helvetica Neue"/>
              </a:rPr>
              <a:t>Government </a:t>
            </a:r>
            <a:r>
              <a:rPr b="1" lang="en-GB" sz="1900">
                <a:latin typeface="Helvetica Neue"/>
                <a:ea typeface="Helvetica Neue"/>
                <a:cs typeface="Helvetica Neue"/>
                <a:sym typeface="Helvetica Neue"/>
              </a:rPr>
              <a:t>Data Science</a:t>
            </a:r>
            <a:r>
              <a:rPr lang="en-GB" sz="1900">
                <a:latin typeface="Helvetica Neue"/>
                <a:ea typeface="Helvetica Neue"/>
                <a:cs typeface="Helvetica Neue"/>
                <a:sym typeface="Helvetica Neue"/>
              </a:rPr>
              <a:t> Partnership</a:t>
            </a:r>
            <a:endParaRPr sz="60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CUSTOM_1_1">
    <p:spTree>
      <p:nvGrpSpPr>
        <p:cNvPr id="91" name="Shape 91"/>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AND_BODY_1">
    <p:spTree>
      <p:nvGrpSpPr>
        <p:cNvPr id="92" name="Shape 92"/>
        <p:cNvGrpSpPr/>
        <p:nvPr/>
      </p:nvGrpSpPr>
      <p:grpSpPr>
        <a:xfrm>
          <a:off x="0" y="0"/>
          <a:ext cx="0" cy="0"/>
          <a:chOff x="0" y="0"/>
          <a:chExt cx="0" cy="0"/>
        </a:xfrm>
      </p:grpSpPr>
      <p:grpSp>
        <p:nvGrpSpPr>
          <p:cNvPr id="93" name="Google Shape;93;p18"/>
          <p:cNvGrpSpPr/>
          <p:nvPr/>
        </p:nvGrpSpPr>
        <p:grpSpPr>
          <a:xfrm>
            <a:off x="466953" y="721376"/>
            <a:ext cx="2642200" cy="1253810"/>
            <a:chOff x="543166" y="721391"/>
            <a:chExt cx="2366078" cy="1122782"/>
          </a:xfrm>
        </p:grpSpPr>
        <p:sp>
          <p:nvSpPr>
            <p:cNvPr id="94" name="Google Shape;94;p18"/>
            <p:cNvSpPr/>
            <p:nvPr/>
          </p:nvSpPr>
          <p:spPr>
            <a:xfrm>
              <a:off x="612796" y="721391"/>
              <a:ext cx="240370" cy="273840"/>
            </a:xfrm>
            <a:custGeom>
              <a:rect b="b" l="l" r="r" t="t"/>
              <a:pathLst>
                <a:path extrusionOk="0" h="27801" w="24403">
                  <a:moveTo>
                    <a:pt x="12643" y="0"/>
                  </a:moveTo>
                  <a:cubicBezTo>
                    <a:pt x="10536" y="0"/>
                    <a:pt x="8769" y="408"/>
                    <a:pt x="7138" y="1156"/>
                  </a:cubicBezTo>
                  <a:cubicBezTo>
                    <a:pt x="5506" y="1971"/>
                    <a:pt x="4147" y="2991"/>
                    <a:pt x="3127" y="4350"/>
                  </a:cubicBezTo>
                  <a:cubicBezTo>
                    <a:pt x="2108" y="5574"/>
                    <a:pt x="1292" y="7137"/>
                    <a:pt x="748" y="8904"/>
                  </a:cubicBezTo>
                  <a:cubicBezTo>
                    <a:pt x="273" y="10604"/>
                    <a:pt x="1" y="12507"/>
                    <a:pt x="1" y="14410"/>
                  </a:cubicBezTo>
                  <a:cubicBezTo>
                    <a:pt x="1" y="16109"/>
                    <a:pt x="273" y="17809"/>
                    <a:pt x="884" y="19440"/>
                  </a:cubicBezTo>
                  <a:cubicBezTo>
                    <a:pt x="1360" y="21071"/>
                    <a:pt x="2244" y="22431"/>
                    <a:pt x="3331" y="23722"/>
                  </a:cubicBezTo>
                  <a:cubicBezTo>
                    <a:pt x="4419" y="24946"/>
                    <a:pt x="5778" y="25897"/>
                    <a:pt x="7342" y="26645"/>
                  </a:cubicBezTo>
                  <a:cubicBezTo>
                    <a:pt x="8905" y="27461"/>
                    <a:pt x="10740" y="27800"/>
                    <a:pt x="12643" y="27800"/>
                  </a:cubicBezTo>
                  <a:cubicBezTo>
                    <a:pt x="14275" y="27800"/>
                    <a:pt x="15838" y="27461"/>
                    <a:pt x="17333" y="26849"/>
                  </a:cubicBezTo>
                  <a:cubicBezTo>
                    <a:pt x="18965" y="26237"/>
                    <a:pt x="20256" y="25217"/>
                    <a:pt x="21276" y="23858"/>
                  </a:cubicBezTo>
                  <a:lnTo>
                    <a:pt x="22159" y="27189"/>
                  </a:lnTo>
                  <a:lnTo>
                    <a:pt x="24402" y="27189"/>
                  </a:lnTo>
                  <a:lnTo>
                    <a:pt x="24402" y="13187"/>
                  </a:lnTo>
                  <a:lnTo>
                    <a:pt x="12779" y="13187"/>
                  </a:lnTo>
                  <a:lnTo>
                    <a:pt x="12779" y="16245"/>
                  </a:lnTo>
                  <a:lnTo>
                    <a:pt x="21208" y="16245"/>
                  </a:lnTo>
                  <a:cubicBezTo>
                    <a:pt x="21208" y="17401"/>
                    <a:pt x="21072" y="18624"/>
                    <a:pt x="20732" y="19644"/>
                  </a:cubicBezTo>
                  <a:cubicBezTo>
                    <a:pt x="20324" y="20595"/>
                    <a:pt x="19780" y="21547"/>
                    <a:pt x="19033" y="22295"/>
                  </a:cubicBezTo>
                  <a:cubicBezTo>
                    <a:pt x="18285" y="23110"/>
                    <a:pt x="17401" y="23790"/>
                    <a:pt x="16314" y="24198"/>
                  </a:cubicBezTo>
                  <a:cubicBezTo>
                    <a:pt x="15294" y="24606"/>
                    <a:pt x="14003" y="24878"/>
                    <a:pt x="12643" y="24878"/>
                  </a:cubicBezTo>
                  <a:cubicBezTo>
                    <a:pt x="11216" y="24878"/>
                    <a:pt x="9857" y="24606"/>
                    <a:pt x="8769" y="23994"/>
                  </a:cubicBezTo>
                  <a:cubicBezTo>
                    <a:pt x="7546" y="23450"/>
                    <a:pt x="6662" y="22703"/>
                    <a:pt x="5846" y="21683"/>
                  </a:cubicBezTo>
                  <a:cubicBezTo>
                    <a:pt x="5099" y="20663"/>
                    <a:pt x="4487" y="19508"/>
                    <a:pt x="4079" y="18284"/>
                  </a:cubicBezTo>
                  <a:cubicBezTo>
                    <a:pt x="3671" y="16993"/>
                    <a:pt x="3467" y="15634"/>
                    <a:pt x="3467" y="14274"/>
                  </a:cubicBezTo>
                  <a:cubicBezTo>
                    <a:pt x="3467" y="12847"/>
                    <a:pt x="3671" y="11487"/>
                    <a:pt x="4011" y="10128"/>
                  </a:cubicBezTo>
                  <a:cubicBezTo>
                    <a:pt x="4351" y="8769"/>
                    <a:pt x="4827" y="7477"/>
                    <a:pt x="5574" y="6457"/>
                  </a:cubicBezTo>
                  <a:cubicBezTo>
                    <a:pt x="6254" y="5438"/>
                    <a:pt x="7206" y="4554"/>
                    <a:pt x="8429" y="3875"/>
                  </a:cubicBezTo>
                  <a:cubicBezTo>
                    <a:pt x="9585" y="3331"/>
                    <a:pt x="10944" y="2991"/>
                    <a:pt x="12575" y="2991"/>
                  </a:cubicBezTo>
                  <a:cubicBezTo>
                    <a:pt x="13595" y="2991"/>
                    <a:pt x="14547" y="3059"/>
                    <a:pt x="15362" y="3331"/>
                  </a:cubicBezTo>
                  <a:cubicBezTo>
                    <a:pt x="16314" y="3535"/>
                    <a:pt x="17061" y="3875"/>
                    <a:pt x="17741" y="4418"/>
                  </a:cubicBezTo>
                  <a:cubicBezTo>
                    <a:pt x="18489" y="4826"/>
                    <a:pt x="19033" y="5438"/>
                    <a:pt x="19508" y="6186"/>
                  </a:cubicBezTo>
                  <a:cubicBezTo>
                    <a:pt x="19984" y="6933"/>
                    <a:pt x="20324" y="7817"/>
                    <a:pt x="20460" y="8836"/>
                  </a:cubicBezTo>
                  <a:lnTo>
                    <a:pt x="24062" y="8836"/>
                  </a:lnTo>
                  <a:cubicBezTo>
                    <a:pt x="23859" y="7273"/>
                    <a:pt x="23383" y="5914"/>
                    <a:pt x="22703" y="4826"/>
                  </a:cubicBezTo>
                  <a:cubicBezTo>
                    <a:pt x="22023" y="3739"/>
                    <a:pt x="21140" y="2787"/>
                    <a:pt x="20120" y="2107"/>
                  </a:cubicBezTo>
                  <a:cubicBezTo>
                    <a:pt x="19169" y="1360"/>
                    <a:pt x="18013" y="816"/>
                    <a:pt x="16722" y="476"/>
                  </a:cubicBezTo>
                  <a:cubicBezTo>
                    <a:pt x="15498" y="136"/>
                    <a:pt x="14139" y="0"/>
                    <a:pt x="12643" y="0"/>
                  </a:cubicBezTo>
                  <a:close/>
                </a:path>
              </a:pathLst>
            </a:custGeom>
            <a:solidFill>
              <a:srgbClr val="0451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8"/>
            <p:cNvSpPr/>
            <p:nvPr/>
          </p:nvSpPr>
          <p:spPr>
            <a:xfrm>
              <a:off x="889975" y="795039"/>
              <a:ext cx="184126" cy="198852"/>
            </a:xfrm>
            <a:custGeom>
              <a:rect b="b" l="l" r="r" t="t"/>
              <a:pathLst>
                <a:path extrusionOk="0" h="20188" w="18693">
                  <a:moveTo>
                    <a:pt x="9313" y="2651"/>
                  </a:moveTo>
                  <a:cubicBezTo>
                    <a:pt x="10128" y="2651"/>
                    <a:pt x="10876" y="2787"/>
                    <a:pt x="11624" y="3127"/>
                  </a:cubicBezTo>
                  <a:cubicBezTo>
                    <a:pt x="12371" y="3467"/>
                    <a:pt x="13051" y="4010"/>
                    <a:pt x="13595" y="4554"/>
                  </a:cubicBezTo>
                  <a:cubicBezTo>
                    <a:pt x="14071" y="5166"/>
                    <a:pt x="14479" y="5914"/>
                    <a:pt x="14886" y="6865"/>
                  </a:cubicBezTo>
                  <a:cubicBezTo>
                    <a:pt x="15090" y="7817"/>
                    <a:pt x="15294" y="8836"/>
                    <a:pt x="15294" y="9992"/>
                  </a:cubicBezTo>
                  <a:cubicBezTo>
                    <a:pt x="15294" y="11215"/>
                    <a:pt x="15226" y="12235"/>
                    <a:pt x="14886" y="13186"/>
                  </a:cubicBezTo>
                  <a:cubicBezTo>
                    <a:pt x="14479" y="14070"/>
                    <a:pt x="14071" y="14818"/>
                    <a:pt x="13595" y="15429"/>
                  </a:cubicBezTo>
                  <a:cubicBezTo>
                    <a:pt x="12983" y="16041"/>
                    <a:pt x="12371" y="16449"/>
                    <a:pt x="11624" y="16789"/>
                  </a:cubicBezTo>
                  <a:cubicBezTo>
                    <a:pt x="10944" y="17129"/>
                    <a:pt x="10128" y="17333"/>
                    <a:pt x="9313" y="17333"/>
                  </a:cubicBezTo>
                  <a:cubicBezTo>
                    <a:pt x="8565" y="17333"/>
                    <a:pt x="7817" y="17129"/>
                    <a:pt x="7070" y="16789"/>
                  </a:cubicBezTo>
                  <a:cubicBezTo>
                    <a:pt x="6254" y="16517"/>
                    <a:pt x="5574" y="16041"/>
                    <a:pt x="5099" y="15429"/>
                  </a:cubicBezTo>
                  <a:cubicBezTo>
                    <a:pt x="4555" y="14818"/>
                    <a:pt x="4147" y="14070"/>
                    <a:pt x="3807" y="13186"/>
                  </a:cubicBezTo>
                  <a:cubicBezTo>
                    <a:pt x="3467" y="12303"/>
                    <a:pt x="3331" y="11215"/>
                    <a:pt x="3399" y="9992"/>
                  </a:cubicBezTo>
                  <a:cubicBezTo>
                    <a:pt x="3399" y="8836"/>
                    <a:pt x="3467" y="7817"/>
                    <a:pt x="3807" y="6865"/>
                  </a:cubicBezTo>
                  <a:cubicBezTo>
                    <a:pt x="4147" y="5914"/>
                    <a:pt x="4555" y="5166"/>
                    <a:pt x="5099" y="4554"/>
                  </a:cubicBezTo>
                  <a:cubicBezTo>
                    <a:pt x="5710" y="3874"/>
                    <a:pt x="6254" y="3467"/>
                    <a:pt x="7070" y="3127"/>
                  </a:cubicBezTo>
                  <a:cubicBezTo>
                    <a:pt x="7681" y="2787"/>
                    <a:pt x="8565" y="2651"/>
                    <a:pt x="9313" y="2651"/>
                  </a:cubicBezTo>
                  <a:close/>
                  <a:moveTo>
                    <a:pt x="9313" y="0"/>
                  </a:moveTo>
                  <a:cubicBezTo>
                    <a:pt x="7885" y="0"/>
                    <a:pt x="6526" y="204"/>
                    <a:pt x="5302" y="748"/>
                  </a:cubicBezTo>
                  <a:cubicBezTo>
                    <a:pt x="4147" y="1292"/>
                    <a:pt x="3127" y="1903"/>
                    <a:pt x="2380" y="2855"/>
                  </a:cubicBezTo>
                  <a:cubicBezTo>
                    <a:pt x="1632" y="3806"/>
                    <a:pt x="1020" y="4894"/>
                    <a:pt x="612" y="6117"/>
                  </a:cubicBezTo>
                  <a:cubicBezTo>
                    <a:pt x="137" y="7273"/>
                    <a:pt x="1" y="8632"/>
                    <a:pt x="1" y="10128"/>
                  </a:cubicBezTo>
                  <a:cubicBezTo>
                    <a:pt x="1" y="11555"/>
                    <a:pt x="137" y="12915"/>
                    <a:pt x="612" y="14070"/>
                  </a:cubicBezTo>
                  <a:cubicBezTo>
                    <a:pt x="1020" y="15361"/>
                    <a:pt x="1564" y="16381"/>
                    <a:pt x="2380" y="17333"/>
                  </a:cubicBezTo>
                  <a:cubicBezTo>
                    <a:pt x="3195" y="18216"/>
                    <a:pt x="4147" y="18896"/>
                    <a:pt x="5302" y="19440"/>
                  </a:cubicBezTo>
                  <a:cubicBezTo>
                    <a:pt x="6458" y="19916"/>
                    <a:pt x="7817" y="20187"/>
                    <a:pt x="9313" y="20187"/>
                  </a:cubicBezTo>
                  <a:cubicBezTo>
                    <a:pt x="10944" y="20187"/>
                    <a:pt x="12236" y="19916"/>
                    <a:pt x="13391" y="19440"/>
                  </a:cubicBezTo>
                  <a:cubicBezTo>
                    <a:pt x="14547" y="18896"/>
                    <a:pt x="15566" y="18216"/>
                    <a:pt x="16314" y="17333"/>
                  </a:cubicBezTo>
                  <a:cubicBezTo>
                    <a:pt x="17061" y="16381"/>
                    <a:pt x="17673" y="15294"/>
                    <a:pt x="18081" y="14070"/>
                  </a:cubicBezTo>
                  <a:cubicBezTo>
                    <a:pt x="18489" y="12847"/>
                    <a:pt x="18693" y="11555"/>
                    <a:pt x="18693" y="10128"/>
                  </a:cubicBezTo>
                  <a:cubicBezTo>
                    <a:pt x="18693" y="8632"/>
                    <a:pt x="18489" y="7273"/>
                    <a:pt x="18081" y="6117"/>
                  </a:cubicBezTo>
                  <a:cubicBezTo>
                    <a:pt x="17673" y="4826"/>
                    <a:pt x="17061" y="3806"/>
                    <a:pt x="16314" y="2855"/>
                  </a:cubicBezTo>
                  <a:cubicBezTo>
                    <a:pt x="15566" y="2039"/>
                    <a:pt x="14615" y="1292"/>
                    <a:pt x="13391" y="748"/>
                  </a:cubicBezTo>
                  <a:cubicBezTo>
                    <a:pt x="12236" y="272"/>
                    <a:pt x="10876" y="0"/>
                    <a:pt x="9313" y="0"/>
                  </a:cubicBezTo>
                  <a:close/>
                </a:path>
              </a:pathLst>
            </a:custGeom>
            <a:solidFill>
              <a:srgbClr val="0451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8"/>
            <p:cNvSpPr/>
            <p:nvPr/>
          </p:nvSpPr>
          <p:spPr>
            <a:xfrm>
              <a:off x="1092166" y="799048"/>
              <a:ext cx="174089" cy="190154"/>
            </a:xfrm>
            <a:custGeom>
              <a:rect b="b" l="l" r="r" t="t"/>
              <a:pathLst>
                <a:path extrusionOk="0" h="19305" w="17674">
                  <a:moveTo>
                    <a:pt x="1" y="1"/>
                  </a:moveTo>
                  <a:lnTo>
                    <a:pt x="7138" y="19305"/>
                  </a:lnTo>
                  <a:lnTo>
                    <a:pt x="10672" y="19305"/>
                  </a:lnTo>
                  <a:lnTo>
                    <a:pt x="17673" y="1"/>
                  </a:lnTo>
                  <a:lnTo>
                    <a:pt x="14411" y="1"/>
                  </a:lnTo>
                  <a:lnTo>
                    <a:pt x="9109" y="16042"/>
                  </a:lnTo>
                  <a:lnTo>
                    <a:pt x="9041" y="16042"/>
                  </a:lnTo>
                  <a:lnTo>
                    <a:pt x="3603" y="1"/>
                  </a:lnTo>
                  <a:close/>
                </a:path>
              </a:pathLst>
            </a:custGeom>
            <a:solidFill>
              <a:srgbClr val="0451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8"/>
            <p:cNvSpPr/>
            <p:nvPr/>
          </p:nvSpPr>
          <p:spPr>
            <a:xfrm>
              <a:off x="1284320" y="793030"/>
              <a:ext cx="175428" cy="199522"/>
            </a:xfrm>
            <a:custGeom>
              <a:rect b="b" l="l" r="r" t="t"/>
              <a:pathLst>
                <a:path extrusionOk="0" h="20256" w="17810">
                  <a:moveTo>
                    <a:pt x="8837" y="2991"/>
                  </a:moveTo>
                  <a:cubicBezTo>
                    <a:pt x="9653" y="2991"/>
                    <a:pt x="10332" y="3195"/>
                    <a:pt x="11012" y="3399"/>
                  </a:cubicBezTo>
                  <a:cubicBezTo>
                    <a:pt x="11692" y="3739"/>
                    <a:pt x="12235" y="4078"/>
                    <a:pt x="12711" y="4622"/>
                  </a:cubicBezTo>
                  <a:cubicBezTo>
                    <a:pt x="13187" y="5030"/>
                    <a:pt x="13663" y="5642"/>
                    <a:pt x="13935" y="6321"/>
                  </a:cubicBezTo>
                  <a:cubicBezTo>
                    <a:pt x="14139" y="7001"/>
                    <a:pt x="14343" y="7681"/>
                    <a:pt x="14343" y="8429"/>
                  </a:cubicBezTo>
                  <a:lnTo>
                    <a:pt x="3263" y="8429"/>
                  </a:lnTo>
                  <a:cubicBezTo>
                    <a:pt x="3399" y="7681"/>
                    <a:pt x="3535" y="7001"/>
                    <a:pt x="3807" y="6321"/>
                  </a:cubicBezTo>
                  <a:cubicBezTo>
                    <a:pt x="4079" y="5710"/>
                    <a:pt x="4419" y="5098"/>
                    <a:pt x="4895" y="4622"/>
                  </a:cubicBezTo>
                  <a:cubicBezTo>
                    <a:pt x="5438" y="4078"/>
                    <a:pt x="5914" y="3671"/>
                    <a:pt x="6594" y="3399"/>
                  </a:cubicBezTo>
                  <a:cubicBezTo>
                    <a:pt x="7274" y="3195"/>
                    <a:pt x="7953" y="2991"/>
                    <a:pt x="8837" y="2991"/>
                  </a:cubicBezTo>
                  <a:close/>
                  <a:moveTo>
                    <a:pt x="9041" y="0"/>
                  </a:moveTo>
                  <a:cubicBezTo>
                    <a:pt x="7681" y="0"/>
                    <a:pt x="6526" y="272"/>
                    <a:pt x="5438" y="816"/>
                  </a:cubicBezTo>
                  <a:cubicBezTo>
                    <a:pt x="4283" y="1292"/>
                    <a:pt x="3399" y="1971"/>
                    <a:pt x="2516" y="2923"/>
                  </a:cubicBezTo>
                  <a:cubicBezTo>
                    <a:pt x="1768" y="3739"/>
                    <a:pt x="1088" y="4894"/>
                    <a:pt x="680" y="6050"/>
                  </a:cubicBezTo>
                  <a:cubicBezTo>
                    <a:pt x="205" y="7273"/>
                    <a:pt x="1" y="8632"/>
                    <a:pt x="1" y="10060"/>
                  </a:cubicBezTo>
                  <a:cubicBezTo>
                    <a:pt x="69" y="11487"/>
                    <a:pt x="205" y="12847"/>
                    <a:pt x="680" y="14138"/>
                  </a:cubicBezTo>
                  <a:cubicBezTo>
                    <a:pt x="1020" y="15430"/>
                    <a:pt x="1564" y="16449"/>
                    <a:pt x="2380" y="17333"/>
                  </a:cubicBezTo>
                  <a:cubicBezTo>
                    <a:pt x="3127" y="18284"/>
                    <a:pt x="4147" y="18964"/>
                    <a:pt x="5234" y="19508"/>
                  </a:cubicBezTo>
                  <a:cubicBezTo>
                    <a:pt x="6322" y="19984"/>
                    <a:pt x="7681" y="20255"/>
                    <a:pt x="9245" y="20255"/>
                  </a:cubicBezTo>
                  <a:cubicBezTo>
                    <a:pt x="11420" y="20255"/>
                    <a:pt x="13255" y="19712"/>
                    <a:pt x="14682" y="18624"/>
                  </a:cubicBezTo>
                  <a:cubicBezTo>
                    <a:pt x="16110" y="17605"/>
                    <a:pt x="17061" y="15905"/>
                    <a:pt x="17537" y="13594"/>
                  </a:cubicBezTo>
                  <a:lnTo>
                    <a:pt x="14411" y="13594"/>
                  </a:lnTo>
                  <a:cubicBezTo>
                    <a:pt x="14139" y="14886"/>
                    <a:pt x="13527" y="15837"/>
                    <a:pt x="12711" y="16449"/>
                  </a:cubicBezTo>
                  <a:cubicBezTo>
                    <a:pt x="11828" y="16993"/>
                    <a:pt x="10740" y="17333"/>
                    <a:pt x="9381" y="17333"/>
                  </a:cubicBezTo>
                  <a:cubicBezTo>
                    <a:pt x="8361" y="17333"/>
                    <a:pt x="7477" y="17197"/>
                    <a:pt x="6662" y="16857"/>
                  </a:cubicBezTo>
                  <a:cubicBezTo>
                    <a:pt x="5914" y="16517"/>
                    <a:pt x="5302" y="16109"/>
                    <a:pt x="4827" y="15498"/>
                  </a:cubicBezTo>
                  <a:cubicBezTo>
                    <a:pt x="4283" y="14886"/>
                    <a:pt x="3943" y="14206"/>
                    <a:pt x="3739" y="13458"/>
                  </a:cubicBezTo>
                  <a:cubicBezTo>
                    <a:pt x="3467" y="12711"/>
                    <a:pt x="3331" y="11895"/>
                    <a:pt x="3331" y="11079"/>
                  </a:cubicBezTo>
                  <a:lnTo>
                    <a:pt x="17809" y="11079"/>
                  </a:lnTo>
                  <a:cubicBezTo>
                    <a:pt x="17809" y="9992"/>
                    <a:pt x="17741" y="8700"/>
                    <a:pt x="17469" y="7409"/>
                  </a:cubicBezTo>
                  <a:cubicBezTo>
                    <a:pt x="17197" y="6118"/>
                    <a:pt x="16722" y="4962"/>
                    <a:pt x="16042" y="3874"/>
                  </a:cubicBezTo>
                  <a:cubicBezTo>
                    <a:pt x="15362" y="2719"/>
                    <a:pt x="14411" y="1835"/>
                    <a:pt x="13323" y="1156"/>
                  </a:cubicBezTo>
                  <a:cubicBezTo>
                    <a:pt x="12235" y="340"/>
                    <a:pt x="10740" y="0"/>
                    <a:pt x="9041" y="0"/>
                  </a:cubicBezTo>
                  <a:close/>
                </a:path>
              </a:pathLst>
            </a:custGeom>
            <a:solidFill>
              <a:srgbClr val="0451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8"/>
            <p:cNvSpPr/>
            <p:nvPr/>
          </p:nvSpPr>
          <p:spPr>
            <a:xfrm>
              <a:off x="1491869" y="794951"/>
              <a:ext cx="98431" cy="194922"/>
            </a:xfrm>
            <a:custGeom>
              <a:rect b="b" l="l" r="r" t="t"/>
              <a:pathLst>
                <a:path extrusionOk="0" h="19789" w="9993">
                  <a:moveTo>
                    <a:pt x="9573" y="1"/>
                  </a:moveTo>
                  <a:cubicBezTo>
                    <a:pt x="8058" y="1"/>
                    <a:pt x="6775" y="343"/>
                    <a:pt x="5778" y="1029"/>
                  </a:cubicBezTo>
                  <a:cubicBezTo>
                    <a:pt x="4623" y="1776"/>
                    <a:pt x="3739" y="3000"/>
                    <a:pt x="2923" y="4495"/>
                  </a:cubicBezTo>
                  <a:lnTo>
                    <a:pt x="2855" y="4495"/>
                  </a:lnTo>
                  <a:lnTo>
                    <a:pt x="2855" y="417"/>
                  </a:lnTo>
                  <a:lnTo>
                    <a:pt x="1" y="417"/>
                  </a:lnTo>
                  <a:lnTo>
                    <a:pt x="1" y="19789"/>
                  </a:lnTo>
                  <a:lnTo>
                    <a:pt x="3127" y="19789"/>
                  </a:lnTo>
                  <a:lnTo>
                    <a:pt x="3127" y="11224"/>
                  </a:lnTo>
                  <a:cubicBezTo>
                    <a:pt x="3127" y="9933"/>
                    <a:pt x="3195" y="8845"/>
                    <a:pt x="3467" y="7894"/>
                  </a:cubicBezTo>
                  <a:cubicBezTo>
                    <a:pt x="3739" y="6874"/>
                    <a:pt x="4147" y="6126"/>
                    <a:pt x="4623" y="5447"/>
                  </a:cubicBezTo>
                  <a:cubicBezTo>
                    <a:pt x="5166" y="4767"/>
                    <a:pt x="5846" y="4223"/>
                    <a:pt x="6798" y="3883"/>
                  </a:cubicBezTo>
                  <a:cubicBezTo>
                    <a:pt x="7613" y="3544"/>
                    <a:pt x="8701" y="3408"/>
                    <a:pt x="9992" y="3408"/>
                  </a:cubicBezTo>
                  <a:lnTo>
                    <a:pt x="9992" y="9"/>
                  </a:lnTo>
                  <a:cubicBezTo>
                    <a:pt x="9851" y="3"/>
                    <a:pt x="9711" y="1"/>
                    <a:pt x="9573" y="1"/>
                  </a:cubicBezTo>
                  <a:close/>
                </a:path>
              </a:pathLst>
            </a:custGeom>
            <a:solidFill>
              <a:srgbClr val="0451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8"/>
            <p:cNvSpPr/>
            <p:nvPr/>
          </p:nvSpPr>
          <p:spPr>
            <a:xfrm>
              <a:off x="1620422" y="795039"/>
              <a:ext cx="157344" cy="194163"/>
            </a:xfrm>
            <a:custGeom>
              <a:rect b="b" l="l" r="r" t="t"/>
              <a:pathLst>
                <a:path extrusionOk="0" h="19712" w="15974">
                  <a:moveTo>
                    <a:pt x="9380" y="0"/>
                  </a:moveTo>
                  <a:cubicBezTo>
                    <a:pt x="6457" y="0"/>
                    <a:pt x="4418" y="1088"/>
                    <a:pt x="3059" y="3467"/>
                  </a:cubicBezTo>
                  <a:lnTo>
                    <a:pt x="2991" y="3467"/>
                  </a:lnTo>
                  <a:lnTo>
                    <a:pt x="2991" y="408"/>
                  </a:lnTo>
                  <a:lnTo>
                    <a:pt x="0" y="408"/>
                  </a:lnTo>
                  <a:lnTo>
                    <a:pt x="0" y="19712"/>
                  </a:lnTo>
                  <a:lnTo>
                    <a:pt x="3127" y="19712"/>
                  </a:lnTo>
                  <a:lnTo>
                    <a:pt x="3127" y="8836"/>
                  </a:lnTo>
                  <a:cubicBezTo>
                    <a:pt x="3127" y="7953"/>
                    <a:pt x="3263" y="7205"/>
                    <a:pt x="3467" y="6457"/>
                  </a:cubicBezTo>
                  <a:cubicBezTo>
                    <a:pt x="3739" y="5710"/>
                    <a:pt x="4078" y="5030"/>
                    <a:pt x="4622" y="4486"/>
                  </a:cubicBezTo>
                  <a:cubicBezTo>
                    <a:pt x="5098" y="3874"/>
                    <a:pt x="5710" y="3535"/>
                    <a:pt x="6389" y="3195"/>
                  </a:cubicBezTo>
                  <a:cubicBezTo>
                    <a:pt x="7137" y="2991"/>
                    <a:pt x="8021" y="2787"/>
                    <a:pt x="8904" y="2787"/>
                  </a:cubicBezTo>
                  <a:cubicBezTo>
                    <a:pt x="10196" y="2787"/>
                    <a:pt x="11147" y="3127"/>
                    <a:pt x="11827" y="3806"/>
                  </a:cubicBezTo>
                  <a:cubicBezTo>
                    <a:pt x="12507" y="4486"/>
                    <a:pt x="12847" y="5438"/>
                    <a:pt x="12847" y="6593"/>
                  </a:cubicBezTo>
                  <a:lnTo>
                    <a:pt x="12847" y="19712"/>
                  </a:lnTo>
                  <a:lnTo>
                    <a:pt x="15973" y="19712"/>
                  </a:lnTo>
                  <a:lnTo>
                    <a:pt x="15973" y="7069"/>
                  </a:lnTo>
                  <a:cubicBezTo>
                    <a:pt x="15973" y="5914"/>
                    <a:pt x="15837" y="5030"/>
                    <a:pt x="15633" y="4146"/>
                  </a:cubicBezTo>
                  <a:cubicBezTo>
                    <a:pt x="15362" y="3331"/>
                    <a:pt x="15022" y="2515"/>
                    <a:pt x="14546" y="1971"/>
                  </a:cubicBezTo>
                  <a:cubicBezTo>
                    <a:pt x="14002" y="1359"/>
                    <a:pt x="13322" y="816"/>
                    <a:pt x="12507" y="476"/>
                  </a:cubicBezTo>
                  <a:cubicBezTo>
                    <a:pt x="11623" y="136"/>
                    <a:pt x="10604" y="0"/>
                    <a:pt x="9380" y="0"/>
                  </a:cubicBezTo>
                  <a:close/>
                </a:path>
              </a:pathLst>
            </a:custGeom>
            <a:solidFill>
              <a:srgbClr val="0451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8"/>
            <p:cNvSpPr/>
            <p:nvPr/>
          </p:nvSpPr>
          <p:spPr>
            <a:xfrm>
              <a:off x="1825292" y="794369"/>
              <a:ext cx="265802" cy="194163"/>
            </a:xfrm>
            <a:custGeom>
              <a:rect b="b" l="l" r="r" t="t"/>
              <a:pathLst>
                <a:path extrusionOk="0" h="19712" w="26985">
                  <a:moveTo>
                    <a:pt x="9312" y="0"/>
                  </a:moveTo>
                  <a:cubicBezTo>
                    <a:pt x="6593" y="0"/>
                    <a:pt x="4554" y="1088"/>
                    <a:pt x="3059" y="3263"/>
                  </a:cubicBezTo>
                  <a:lnTo>
                    <a:pt x="2991" y="3263"/>
                  </a:lnTo>
                  <a:lnTo>
                    <a:pt x="2991" y="476"/>
                  </a:lnTo>
                  <a:lnTo>
                    <a:pt x="0" y="476"/>
                  </a:lnTo>
                  <a:lnTo>
                    <a:pt x="0" y="19712"/>
                  </a:lnTo>
                  <a:lnTo>
                    <a:pt x="3195" y="19712"/>
                  </a:lnTo>
                  <a:lnTo>
                    <a:pt x="3195" y="7681"/>
                  </a:lnTo>
                  <a:cubicBezTo>
                    <a:pt x="3195" y="7341"/>
                    <a:pt x="3263" y="6933"/>
                    <a:pt x="3399" y="6321"/>
                  </a:cubicBezTo>
                  <a:cubicBezTo>
                    <a:pt x="3671" y="5846"/>
                    <a:pt x="3943" y="5234"/>
                    <a:pt x="4350" y="4758"/>
                  </a:cubicBezTo>
                  <a:cubicBezTo>
                    <a:pt x="4758" y="4214"/>
                    <a:pt x="5302" y="3738"/>
                    <a:pt x="5982" y="3399"/>
                  </a:cubicBezTo>
                  <a:cubicBezTo>
                    <a:pt x="6661" y="2923"/>
                    <a:pt x="7409" y="2787"/>
                    <a:pt x="8361" y="2787"/>
                  </a:cubicBezTo>
                  <a:cubicBezTo>
                    <a:pt x="9108" y="2787"/>
                    <a:pt x="9720" y="2923"/>
                    <a:pt x="10128" y="3127"/>
                  </a:cubicBezTo>
                  <a:cubicBezTo>
                    <a:pt x="10536" y="3399"/>
                    <a:pt x="11012" y="3603"/>
                    <a:pt x="11215" y="4078"/>
                  </a:cubicBezTo>
                  <a:cubicBezTo>
                    <a:pt x="11487" y="4486"/>
                    <a:pt x="11759" y="4894"/>
                    <a:pt x="11827" y="5438"/>
                  </a:cubicBezTo>
                  <a:cubicBezTo>
                    <a:pt x="11895" y="5914"/>
                    <a:pt x="12031" y="6525"/>
                    <a:pt x="12031" y="7137"/>
                  </a:cubicBezTo>
                  <a:lnTo>
                    <a:pt x="12031" y="19712"/>
                  </a:lnTo>
                  <a:lnTo>
                    <a:pt x="15158" y="19712"/>
                  </a:lnTo>
                  <a:lnTo>
                    <a:pt x="15158" y="7681"/>
                  </a:lnTo>
                  <a:cubicBezTo>
                    <a:pt x="15158" y="6253"/>
                    <a:pt x="15566" y="5098"/>
                    <a:pt x="16517" y="4146"/>
                  </a:cubicBezTo>
                  <a:cubicBezTo>
                    <a:pt x="17333" y="3195"/>
                    <a:pt x="18624" y="2787"/>
                    <a:pt x="20188" y="2787"/>
                  </a:cubicBezTo>
                  <a:cubicBezTo>
                    <a:pt x="20935" y="2787"/>
                    <a:pt x="21547" y="2855"/>
                    <a:pt x="22023" y="3127"/>
                  </a:cubicBezTo>
                  <a:cubicBezTo>
                    <a:pt x="22431" y="3399"/>
                    <a:pt x="22906" y="3603"/>
                    <a:pt x="23110" y="4078"/>
                  </a:cubicBezTo>
                  <a:cubicBezTo>
                    <a:pt x="23450" y="4486"/>
                    <a:pt x="23654" y="4894"/>
                    <a:pt x="23722" y="5438"/>
                  </a:cubicBezTo>
                  <a:cubicBezTo>
                    <a:pt x="23790" y="5914"/>
                    <a:pt x="23926" y="6525"/>
                    <a:pt x="23926" y="7137"/>
                  </a:cubicBezTo>
                  <a:lnTo>
                    <a:pt x="23926" y="19712"/>
                  </a:lnTo>
                  <a:lnTo>
                    <a:pt x="26985" y="19712"/>
                  </a:lnTo>
                  <a:lnTo>
                    <a:pt x="26985" y="5574"/>
                  </a:lnTo>
                  <a:cubicBezTo>
                    <a:pt x="26985" y="4554"/>
                    <a:pt x="26849" y="3738"/>
                    <a:pt x="26509" y="3059"/>
                  </a:cubicBezTo>
                  <a:cubicBezTo>
                    <a:pt x="26305" y="2379"/>
                    <a:pt x="25829" y="1767"/>
                    <a:pt x="25285" y="1360"/>
                  </a:cubicBezTo>
                  <a:cubicBezTo>
                    <a:pt x="24674" y="816"/>
                    <a:pt x="23994" y="476"/>
                    <a:pt x="23246" y="340"/>
                  </a:cubicBezTo>
                  <a:cubicBezTo>
                    <a:pt x="22431" y="68"/>
                    <a:pt x="21547" y="0"/>
                    <a:pt x="20595" y="0"/>
                  </a:cubicBezTo>
                  <a:cubicBezTo>
                    <a:pt x="19304" y="0"/>
                    <a:pt x="18148" y="204"/>
                    <a:pt x="17129" y="816"/>
                  </a:cubicBezTo>
                  <a:cubicBezTo>
                    <a:pt x="16109" y="1427"/>
                    <a:pt x="15226" y="2243"/>
                    <a:pt x="14546" y="3263"/>
                  </a:cubicBezTo>
                  <a:cubicBezTo>
                    <a:pt x="14138" y="2107"/>
                    <a:pt x="13458" y="1224"/>
                    <a:pt x="12507" y="748"/>
                  </a:cubicBezTo>
                  <a:cubicBezTo>
                    <a:pt x="11555" y="204"/>
                    <a:pt x="10468" y="0"/>
                    <a:pt x="9312" y="0"/>
                  </a:cubicBezTo>
                  <a:close/>
                </a:path>
              </a:pathLst>
            </a:custGeom>
            <a:solidFill>
              <a:srgbClr val="0451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8"/>
            <p:cNvSpPr/>
            <p:nvPr/>
          </p:nvSpPr>
          <p:spPr>
            <a:xfrm>
              <a:off x="2128583" y="793030"/>
              <a:ext cx="175419" cy="199522"/>
            </a:xfrm>
            <a:custGeom>
              <a:rect b="b" l="l" r="r" t="t"/>
              <a:pathLst>
                <a:path extrusionOk="0" h="20256" w="17809">
                  <a:moveTo>
                    <a:pt x="8836" y="2991"/>
                  </a:moveTo>
                  <a:cubicBezTo>
                    <a:pt x="9652" y="2991"/>
                    <a:pt x="10332" y="3195"/>
                    <a:pt x="11011" y="3399"/>
                  </a:cubicBezTo>
                  <a:cubicBezTo>
                    <a:pt x="11691" y="3739"/>
                    <a:pt x="12235" y="4078"/>
                    <a:pt x="12711" y="4622"/>
                  </a:cubicBezTo>
                  <a:cubicBezTo>
                    <a:pt x="13254" y="5030"/>
                    <a:pt x="13662" y="5642"/>
                    <a:pt x="13934" y="6321"/>
                  </a:cubicBezTo>
                  <a:cubicBezTo>
                    <a:pt x="14206" y="7001"/>
                    <a:pt x="14342" y="7681"/>
                    <a:pt x="14342" y="8429"/>
                  </a:cubicBezTo>
                  <a:lnTo>
                    <a:pt x="3331" y="8429"/>
                  </a:lnTo>
                  <a:cubicBezTo>
                    <a:pt x="3399" y="7681"/>
                    <a:pt x="3535" y="7001"/>
                    <a:pt x="3806" y="6321"/>
                  </a:cubicBezTo>
                  <a:cubicBezTo>
                    <a:pt x="4078" y="5710"/>
                    <a:pt x="4418" y="5098"/>
                    <a:pt x="4894" y="4622"/>
                  </a:cubicBezTo>
                  <a:cubicBezTo>
                    <a:pt x="5438" y="4078"/>
                    <a:pt x="5914" y="3671"/>
                    <a:pt x="6593" y="3399"/>
                  </a:cubicBezTo>
                  <a:cubicBezTo>
                    <a:pt x="7273" y="3195"/>
                    <a:pt x="7953" y="2991"/>
                    <a:pt x="8836" y="2991"/>
                  </a:cubicBezTo>
                  <a:close/>
                  <a:moveTo>
                    <a:pt x="9108" y="0"/>
                  </a:moveTo>
                  <a:cubicBezTo>
                    <a:pt x="7749" y="0"/>
                    <a:pt x="6525" y="272"/>
                    <a:pt x="5438" y="816"/>
                  </a:cubicBezTo>
                  <a:cubicBezTo>
                    <a:pt x="4350" y="1292"/>
                    <a:pt x="3399" y="1971"/>
                    <a:pt x="2515" y="2923"/>
                  </a:cubicBezTo>
                  <a:cubicBezTo>
                    <a:pt x="1767" y="3739"/>
                    <a:pt x="1088" y="4894"/>
                    <a:pt x="680" y="6050"/>
                  </a:cubicBezTo>
                  <a:cubicBezTo>
                    <a:pt x="272" y="7273"/>
                    <a:pt x="0" y="8632"/>
                    <a:pt x="0" y="10060"/>
                  </a:cubicBezTo>
                  <a:cubicBezTo>
                    <a:pt x="68" y="11487"/>
                    <a:pt x="272" y="12847"/>
                    <a:pt x="680" y="14138"/>
                  </a:cubicBezTo>
                  <a:cubicBezTo>
                    <a:pt x="1020" y="15430"/>
                    <a:pt x="1631" y="16449"/>
                    <a:pt x="2379" y="17333"/>
                  </a:cubicBezTo>
                  <a:cubicBezTo>
                    <a:pt x="3127" y="18284"/>
                    <a:pt x="4146" y="18964"/>
                    <a:pt x="5234" y="19508"/>
                  </a:cubicBezTo>
                  <a:cubicBezTo>
                    <a:pt x="6389" y="19984"/>
                    <a:pt x="7749" y="20255"/>
                    <a:pt x="9244" y="20255"/>
                  </a:cubicBezTo>
                  <a:cubicBezTo>
                    <a:pt x="11487" y="20255"/>
                    <a:pt x="13254" y="19712"/>
                    <a:pt x="14682" y="18624"/>
                  </a:cubicBezTo>
                  <a:cubicBezTo>
                    <a:pt x="16109" y="17605"/>
                    <a:pt x="17061" y="15905"/>
                    <a:pt x="17605" y="13594"/>
                  </a:cubicBezTo>
                  <a:lnTo>
                    <a:pt x="14410" y="13594"/>
                  </a:lnTo>
                  <a:cubicBezTo>
                    <a:pt x="14206" y="14886"/>
                    <a:pt x="13594" y="15837"/>
                    <a:pt x="12711" y="16449"/>
                  </a:cubicBezTo>
                  <a:cubicBezTo>
                    <a:pt x="11895" y="16993"/>
                    <a:pt x="10807" y="17333"/>
                    <a:pt x="9448" y="17333"/>
                  </a:cubicBezTo>
                  <a:cubicBezTo>
                    <a:pt x="8428" y="17333"/>
                    <a:pt x="7477" y="17197"/>
                    <a:pt x="6729" y="16857"/>
                  </a:cubicBezTo>
                  <a:cubicBezTo>
                    <a:pt x="5914" y="16517"/>
                    <a:pt x="5370" y="16109"/>
                    <a:pt x="4826" y="15498"/>
                  </a:cubicBezTo>
                  <a:cubicBezTo>
                    <a:pt x="4350" y="14886"/>
                    <a:pt x="4010" y="14206"/>
                    <a:pt x="3738" y="13458"/>
                  </a:cubicBezTo>
                  <a:cubicBezTo>
                    <a:pt x="3467" y="12711"/>
                    <a:pt x="3399" y="11895"/>
                    <a:pt x="3399" y="11079"/>
                  </a:cubicBezTo>
                  <a:lnTo>
                    <a:pt x="17808" y="11079"/>
                  </a:lnTo>
                  <a:cubicBezTo>
                    <a:pt x="17808" y="9992"/>
                    <a:pt x="17740" y="8700"/>
                    <a:pt x="17469" y="7409"/>
                  </a:cubicBezTo>
                  <a:cubicBezTo>
                    <a:pt x="17265" y="6118"/>
                    <a:pt x="16721" y="4962"/>
                    <a:pt x="16041" y="3874"/>
                  </a:cubicBezTo>
                  <a:cubicBezTo>
                    <a:pt x="15362" y="2719"/>
                    <a:pt x="14410" y="1835"/>
                    <a:pt x="13322" y="1156"/>
                  </a:cubicBezTo>
                  <a:cubicBezTo>
                    <a:pt x="12235" y="340"/>
                    <a:pt x="10807" y="0"/>
                    <a:pt x="9108" y="0"/>
                  </a:cubicBezTo>
                  <a:close/>
                </a:path>
              </a:pathLst>
            </a:custGeom>
            <a:solidFill>
              <a:srgbClr val="0451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8"/>
            <p:cNvSpPr/>
            <p:nvPr/>
          </p:nvSpPr>
          <p:spPr>
            <a:xfrm>
              <a:off x="2336132" y="795039"/>
              <a:ext cx="157344" cy="194163"/>
            </a:xfrm>
            <a:custGeom>
              <a:rect b="b" l="l" r="r" t="t"/>
              <a:pathLst>
                <a:path extrusionOk="0" h="19712" w="15974">
                  <a:moveTo>
                    <a:pt x="9312" y="0"/>
                  </a:moveTo>
                  <a:cubicBezTo>
                    <a:pt x="6457" y="0"/>
                    <a:pt x="4418" y="1088"/>
                    <a:pt x="3059" y="3467"/>
                  </a:cubicBezTo>
                  <a:lnTo>
                    <a:pt x="2991" y="3467"/>
                  </a:lnTo>
                  <a:lnTo>
                    <a:pt x="2991" y="408"/>
                  </a:lnTo>
                  <a:lnTo>
                    <a:pt x="0" y="408"/>
                  </a:lnTo>
                  <a:lnTo>
                    <a:pt x="0" y="19712"/>
                  </a:lnTo>
                  <a:lnTo>
                    <a:pt x="3127" y="19712"/>
                  </a:lnTo>
                  <a:lnTo>
                    <a:pt x="3127" y="8836"/>
                  </a:lnTo>
                  <a:cubicBezTo>
                    <a:pt x="3127" y="7953"/>
                    <a:pt x="3195" y="7205"/>
                    <a:pt x="3467" y="6457"/>
                  </a:cubicBezTo>
                  <a:cubicBezTo>
                    <a:pt x="3738" y="5710"/>
                    <a:pt x="4078" y="5030"/>
                    <a:pt x="4554" y="4486"/>
                  </a:cubicBezTo>
                  <a:cubicBezTo>
                    <a:pt x="5098" y="3874"/>
                    <a:pt x="5642" y="3535"/>
                    <a:pt x="6321" y="3195"/>
                  </a:cubicBezTo>
                  <a:cubicBezTo>
                    <a:pt x="7137" y="2991"/>
                    <a:pt x="7953" y="2787"/>
                    <a:pt x="8904" y="2787"/>
                  </a:cubicBezTo>
                  <a:cubicBezTo>
                    <a:pt x="10196" y="2787"/>
                    <a:pt x="11079" y="3127"/>
                    <a:pt x="11759" y="3806"/>
                  </a:cubicBezTo>
                  <a:cubicBezTo>
                    <a:pt x="12439" y="4486"/>
                    <a:pt x="12779" y="5438"/>
                    <a:pt x="12779" y="6593"/>
                  </a:cubicBezTo>
                  <a:lnTo>
                    <a:pt x="12779" y="19712"/>
                  </a:lnTo>
                  <a:lnTo>
                    <a:pt x="15973" y="19712"/>
                  </a:lnTo>
                  <a:lnTo>
                    <a:pt x="15973" y="7069"/>
                  </a:lnTo>
                  <a:cubicBezTo>
                    <a:pt x="15973" y="5914"/>
                    <a:pt x="15769" y="5030"/>
                    <a:pt x="15633" y="4146"/>
                  </a:cubicBezTo>
                  <a:cubicBezTo>
                    <a:pt x="15362" y="3331"/>
                    <a:pt x="15022" y="2515"/>
                    <a:pt x="14478" y="1971"/>
                  </a:cubicBezTo>
                  <a:cubicBezTo>
                    <a:pt x="14002" y="1359"/>
                    <a:pt x="13322" y="816"/>
                    <a:pt x="12439" y="476"/>
                  </a:cubicBezTo>
                  <a:cubicBezTo>
                    <a:pt x="11623" y="136"/>
                    <a:pt x="10604" y="0"/>
                    <a:pt x="9312" y="0"/>
                  </a:cubicBezTo>
                  <a:close/>
                </a:path>
              </a:pathLst>
            </a:custGeom>
            <a:solidFill>
              <a:srgbClr val="0451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8"/>
            <p:cNvSpPr/>
            <p:nvPr/>
          </p:nvSpPr>
          <p:spPr>
            <a:xfrm>
              <a:off x="2519579" y="742145"/>
              <a:ext cx="101770" cy="247728"/>
            </a:xfrm>
            <a:custGeom>
              <a:rect b="b" l="l" r="r" t="t"/>
              <a:pathLst>
                <a:path extrusionOk="0" h="25150" w="10332">
                  <a:moveTo>
                    <a:pt x="3263" y="0"/>
                  </a:moveTo>
                  <a:lnTo>
                    <a:pt x="3263" y="5778"/>
                  </a:lnTo>
                  <a:lnTo>
                    <a:pt x="0" y="5778"/>
                  </a:lnTo>
                  <a:lnTo>
                    <a:pt x="0" y="8565"/>
                  </a:lnTo>
                  <a:lnTo>
                    <a:pt x="3263" y="8565"/>
                  </a:lnTo>
                  <a:lnTo>
                    <a:pt x="3263" y="21003"/>
                  </a:lnTo>
                  <a:cubicBezTo>
                    <a:pt x="3263" y="21819"/>
                    <a:pt x="3399" y="22567"/>
                    <a:pt x="3535" y="23110"/>
                  </a:cubicBezTo>
                  <a:cubicBezTo>
                    <a:pt x="3739" y="23722"/>
                    <a:pt x="3942" y="24062"/>
                    <a:pt x="4282" y="24402"/>
                  </a:cubicBezTo>
                  <a:cubicBezTo>
                    <a:pt x="4690" y="24674"/>
                    <a:pt x="5166" y="24878"/>
                    <a:pt x="5710" y="25014"/>
                  </a:cubicBezTo>
                  <a:cubicBezTo>
                    <a:pt x="6321" y="25082"/>
                    <a:pt x="7001" y="25150"/>
                    <a:pt x="7885" y="25150"/>
                  </a:cubicBezTo>
                  <a:lnTo>
                    <a:pt x="10332" y="25150"/>
                  </a:lnTo>
                  <a:lnTo>
                    <a:pt x="10332" y="22363"/>
                  </a:lnTo>
                  <a:lnTo>
                    <a:pt x="8904" y="22363"/>
                  </a:lnTo>
                  <a:cubicBezTo>
                    <a:pt x="8361" y="22363"/>
                    <a:pt x="8021" y="22295"/>
                    <a:pt x="7681" y="22295"/>
                  </a:cubicBezTo>
                  <a:cubicBezTo>
                    <a:pt x="7341" y="22159"/>
                    <a:pt x="7137" y="22091"/>
                    <a:pt x="6933" y="22023"/>
                  </a:cubicBezTo>
                  <a:cubicBezTo>
                    <a:pt x="6797" y="21955"/>
                    <a:pt x="6661" y="21751"/>
                    <a:pt x="6593" y="21479"/>
                  </a:cubicBezTo>
                  <a:cubicBezTo>
                    <a:pt x="6525" y="21275"/>
                    <a:pt x="6525" y="20935"/>
                    <a:pt x="6525" y="20596"/>
                  </a:cubicBezTo>
                  <a:lnTo>
                    <a:pt x="6525" y="8565"/>
                  </a:lnTo>
                  <a:lnTo>
                    <a:pt x="10332" y="8565"/>
                  </a:lnTo>
                  <a:lnTo>
                    <a:pt x="10332" y="5778"/>
                  </a:lnTo>
                  <a:lnTo>
                    <a:pt x="6389" y="5778"/>
                  </a:lnTo>
                  <a:lnTo>
                    <a:pt x="6389" y="0"/>
                  </a:lnTo>
                  <a:close/>
                </a:path>
              </a:pathLst>
            </a:custGeom>
            <a:solidFill>
              <a:srgbClr val="0451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p:nvPr/>
          </p:nvSpPr>
          <p:spPr>
            <a:xfrm>
              <a:off x="622843" y="1117745"/>
              <a:ext cx="231662" cy="261783"/>
            </a:xfrm>
            <a:custGeom>
              <a:rect b="b" l="l" r="r" t="t"/>
              <a:pathLst>
                <a:path extrusionOk="0" h="26577" w="23519">
                  <a:moveTo>
                    <a:pt x="10060" y="4962"/>
                  </a:moveTo>
                  <a:cubicBezTo>
                    <a:pt x="11487" y="4962"/>
                    <a:pt x="12643" y="5098"/>
                    <a:pt x="13662" y="5574"/>
                  </a:cubicBezTo>
                  <a:cubicBezTo>
                    <a:pt x="14682" y="5981"/>
                    <a:pt x="15430" y="6593"/>
                    <a:pt x="16041" y="7341"/>
                  </a:cubicBezTo>
                  <a:cubicBezTo>
                    <a:pt x="16653" y="8089"/>
                    <a:pt x="17061" y="9040"/>
                    <a:pt x="17333" y="10128"/>
                  </a:cubicBezTo>
                  <a:cubicBezTo>
                    <a:pt x="17605" y="11215"/>
                    <a:pt x="17741" y="12439"/>
                    <a:pt x="17741" y="13798"/>
                  </a:cubicBezTo>
                  <a:cubicBezTo>
                    <a:pt x="17741" y="15226"/>
                    <a:pt x="17537" y="16517"/>
                    <a:pt x="17197" y="17537"/>
                  </a:cubicBezTo>
                  <a:cubicBezTo>
                    <a:pt x="16721" y="18556"/>
                    <a:pt x="16245" y="19372"/>
                    <a:pt x="15634" y="19983"/>
                  </a:cubicBezTo>
                  <a:cubicBezTo>
                    <a:pt x="15022" y="20595"/>
                    <a:pt x="14274" y="21071"/>
                    <a:pt x="13527" y="21343"/>
                  </a:cubicBezTo>
                  <a:cubicBezTo>
                    <a:pt x="12779" y="21615"/>
                    <a:pt x="11895" y="21751"/>
                    <a:pt x="11080" y="21751"/>
                  </a:cubicBezTo>
                  <a:lnTo>
                    <a:pt x="5846" y="21751"/>
                  </a:lnTo>
                  <a:lnTo>
                    <a:pt x="5846" y="4962"/>
                  </a:lnTo>
                  <a:close/>
                  <a:moveTo>
                    <a:pt x="0" y="0"/>
                  </a:moveTo>
                  <a:lnTo>
                    <a:pt x="0" y="26577"/>
                  </a:lnTo>
                  <a:lnTo>
                    <a:pt x="11419" y="26577"/>
                  </a:lnTo>
                  <a:cubicBezTo>
                    <a:pt x="13459" y="26577"/>
                    <a:pt x="15226" y="26237"/>
                    <a:pt x="16721" y="25557"/>
                  </a:cubicBezTo>
                  <a:cubicBezTo>
                    <a:pt x="18149" y="24877"/>
                    <a:pt x="19440" y="23994"/>
                    <a:pt x="20460" y="22770"/>
                  </a:cubicBezTo>
                  <a:cubicBezTo>
                    <a:pt x="21479" y="21615"/>
                    <a:pt x="22295" y="20119"/>
                    <a:pt x="22771" y="18556"/>
                  </a:cubicBezTo>
                  <a:cubicBezTo>
                    <a:pt x="23314" y="16925"/>
                    <a:pt x="23518" y="15158"/>
                    <a:pt x="23518" y="13186"/>
                  </a:cubicBezTo>
                  <a:cubicBezTo>
                    <a:pt x="23518" y="11011"/>
                    <a:pt x="23178" y="9040"/>
                    <a:pt x="22635" y="7409"/>
                  </a:cubicBezTo>
                  <a:cubicBezTo>
                    <a:pt x="22023" y="5778"/>
                    <a:pt x="21139" y="4418"/>
                    <a:pt x="20052" y="3331"/>
                  </a:cubicBezTo>
                  <a:cubicBezTo>
                    <a:pt x="18964" y="2243"/>
                    <a:pt x="17673" y="1359"/>
                    <a:pt x="16245" y="884"/>
                  </a:cubicBezTo>
                  <a:cubicBezTo>
                    <a:pt x="14818" y="272"/>
                    <a:pt x="13187" y="0"/>
                    <a:pt x="11487" y="0"/>
                  </a:cubicBezTo>
                  <a:close/>
                </a:path>
              </a:pathLst>
            </a:custGeom>
            <a:solidFill>
              <a:srgbClr val="00A2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8"/>
            <p:cNvSpPr/>
            <p:nvPr/>
          </p:nvSpPr>
          <p:spPr>
            <a:xfrm>
              <a:off x="883287" y="1184695"/>
              <a:ext cx="184796" cy="199522"/>
            </a:xfrm>
            <a:custGeom>
              <a:rect b="b" l="l" r="r" t="t"/>
              <a:pathLst>
                <a:path extrusionOk="0" h="20256" w="18761">
                  <a:moveTo>
                    <a:pt x="408" y="6389"/>
                  </a:moveTo>
                  <a:lnTo>
                    <a:pt x="408" y="6457"/>
                  </a:lnTo>
                  <a:cubicBezTo>
                    <a:pt x="409" y="6435"/>
                    <a:pt x="410" y="6412"/>
                    <a:pt x="412" y="6389"/>
                  </a:cubicBezTo>
                  <a:close/>
                  <a:moveTo>
                    <a:pt x="12575" y="10436"/>
                  </a:moveTo>
                  <a:lnTo>
                    <a:pt x="12575" y="12235"/>
                  </a:lnTo>
                  <a:cubicBezTo>
                    <a:pt x="12575" y="12507"/>
                    <a:pt x="12575" y="12915"/>
                    <a:pt x="12507" y="13458"/>
                  </a:cubicBezTo>
                  <a:cubicBezTo>
                    <a:pt x="12371" y="13934"/>
                    <a:pt x="12235" y="14410"/>
                    <a:pt x="11963" y="14886"/>
                  </a:cubicBezTo>
                  <a:cubicBezTo>
                    <a:pt x="11691" y="15430"/>
                    <a:pt x="11283" y="15837"/>
                    <a:pt x="10671" y="16177"/>
                  </a:cubicBezTo>
                  <a:cubicBezTo>
                    <a:pt x="10128" y="16517"/>
                    <a:pt x="9244" y="16653"/>
                    <a:pt x="8225" y="16653"/>
                  </a:cubicBezTo>
                  <a:cubicBezTo>
                    <a:pt x="7885" y="16653"/>
                    <a:pt x="7477" y="16653"/>
                    <a:pt x="7069" y="16585"/>
                  </a:cubicBezTo>
                  <a:cubicBezTo>
                    <a:pt x="6661" y="16517"/>
                    <a:pt x="6389" y="16313"/>
                    <a:pt x="5981" y="16177"/>
                  </a:cubicBezTo>
                  <a:cubicBezTo>
                    <a:pt x="5778" y="15973"/>
                    <a:pt x="5506" y="15769"/>
                    <a:pt x="5302" y="15430"/>
                  </a:cubicBezTo>
                  <a:cubicBezTo>
                    <a:pt x="5166" y="15090"/>
                    <a:pt x="5098" y="14750"/>
                    <a:pt x="5098" y="14206"/>
                  </a:cubicBezTo>
                  <a:cubicBezTo>
                    <a:pt x="5098" y="13798"/>
                    <a:pt x="5166" y="13390"/>
                    <a:pt x="5302" y="13051"/>
                  </a:cubicBezTo>
                  <a:cubicBezTo>
                    <a:pt x="5506" y="12779"/>
                    <a:pt x="5778" y="12439"/>
                    <a:pt x="5981" y="12235"/>
                  </a:cubicBezTo>
                  <a:cubicBezTo>
                    <a:pt x="6389" y="12031"/>
                    <a:pt x="6593" y="11827"/>
                    <a:pt x="7069" y="11759"/>
                  </a:cubicBezTo>
                  <a:cubicBezTo>
                    <a:pt x="7477" y="11555"/>
                    <a:pt x="7817" y="11487"/>
                    <a:pt x="8225" y="11419"/>
                  </a:cubicBezTo>
                  <a:cubicBezTo>
                    <a:pt x="8632" y="11283"/>
                    <a:pt x="9108" y="11283"/>
                    <a:pt x="9516" y="11215"/>
                  </a:cubicBezTo>
                  <a:cubicBezTo>
                    <a:pt x="9924" y="11215"/>
                    <a:pt x="10264" y="11147"/>
                    <a:pt x="10671" y="11079"/>
                  </a:cubicBezTo>
                  <a:cubicBezTo>
                    <a:pt x="11147" y="11011"/>
                    <a:pt x="11487" y="10875"/>
                    <a:pt x="11827" y="10807"/>
                  </a:cubicBezTo>
                  <a:cubicBezTo>
                    <a:pt x="12138" y="10745"/>
                    <a:pt x="12335" y="10569"/>
                    <a:pt x="12575" y="10436"/>
                  </a:cubicBezTo>
                  <a:close/>
                  <a:moveTo>
                    <a:pt x="9584" y="0"/>
                  </a:moveTo>
                  <a:cubicBezTo>
                    <a:pt x="8496" y="0"/>
                    <a:pt x="7409" y="204"/>
                    <a:pt x="6389" y="340"/>
                  </a:cubicBezTo>
                  <a:cubicBezTo>
                    <a:pt x="5234" y="612"/>
                    <a:pt x="4282" y="952"/>
                    <a:pt x="3467" y="1495"/>
                  </a:cubicBezTo>
                  <a:cubicBezTo>
                    <a:pt x="2583" y="1971"/>
                    <a:pt x="1835" y="2583"/>
                    <a:pt x="1359" y="3399"/>
                  </a:cubicBezTo>
                  <a:cubicBezTo>
                    <a:pt x="826" y="4199"/>
                    <a:pt x="489" y="5196"/>
                    <a:pt x="412" y="6389"/>
                  </a:cubicBezTo>
                  <a:lnTo>
                    <a:pt x="6049" y="6389"/>
                  </a:lnTo>
                  <a:cubicBezTo>
                    <a:pt x="6117" y="5370"/>
                    <a:pt x="6457" y="4622"/>
                    <a:pt x="7069" y="4214"/>
                  </a:cubicBezTo>
                  <a:cubicBezTo>
                    <a:pt x="7613" y="3739"/>
                    <a:pt x="8496" y="3535"/>
                    <a:pt x="9516" y="3535"/>
                  </a:cubicBezTo>
                  <a:cubicBezTo>
                    <a:pt x="9992" y="3535"/>
                    <a:pt x="10468" y="3535"/>
                    <a:pt x="10875" y="3603"/>
                  </a:cubicBezTo>
                  <a:cubicBezTo>
                    <a:pt x="11283" y="3603"/>
                    <a:pt x="11623" y="3739"/>
                    <a:pt x="11963" y="3942"/>
                  </a:cubicBezTo>
                  <a:cubicBezTo>
                    <a:pt x="12303" y="4078"/>
                    <a:pt x="12575" y="4350"/>
                    <a:pt x="12711" y="4690"/>
                  </a:cubicBezTo>
                  <a:cubicBezTo>
                    <a:pt x="12915" y="5030"/>
                    <a:pt x="12983" y="5438"/>
                    <a:pt x="12983" y="6050"/>
                  </a:cubicBezTo>
                  <a:cubicBezTo>
                    <a:pt x="12983" y="6661"/>
                    <a:pt x="12847" y="7069"/>
                    <a:pt x="12507" y="7341"/>
                  </a:cubicBezTo>
                  <a:cubicBezTo>
                    <a:pt x="12167" y="7681"/>
                    <a:pt x="11623" y="7817"/>
                    <a:pt x="11011" y="8021"/>
                  </a:cubicBezTo>
                  <a:cubicBezTo>
                    <a:pt x="10468" y="8157"/>
                    <a:pt x="9788" y="8293"/>
                    <a:pt x="8972" y="8361"/>
                  </a:cubicBezTo>
                  <a:cubicBezTo>
                    <a:pt x="8225" y="8429"/>
                    <a:pt x="7409" y="8632"/>
                    <a:pt x="6593" y="8700"/>
                  </a:cubicBezTo>
                  <a:cubicBezTo>
                    <a:pt x="5846" y="8836"/>
                    <a:pt x="5030" y="9040"/>
                    <a:pt x="4214" y="9176"/>
                  </a:cubicBezTo>
                  <a:cubicBezTo>
                    <a:pt x="3399" y="9380"/>
                    <a:pt x="2719" y="9720"/>
                    <a:pt x="2107" y="10128"/>
                  </a:cubicBezTo>
                  <a:cubicBezTo>
                    <a:pt x="1427" y="10536"/>
                    <a:pt x="1020" y="11147"/>
                    <a:pt x="612" y="11827"/>
                  </a:cubicBezTo>
                  <a:cubicBezTo>
                    <a:pt x="136" y="12575"/>
                    <a:pt x="0" y="13458"/>
                    <a:pt x="0" y="14546"/>
                  </a:cubicBezTo>
                  <a:cubicBezTo>
                    <a:pt x="0" y="15497"/>
                    <a:pt x="136" y="16449"/>
                    <a:pt x="476" y="17129"/>
                  </a:cubicBezTo>
                  <a:cubicBezTo>
                    <a:pt x="748" y="17808"/>
                    <a:pt x="1291" y="18352"/>
                    <a:pt x="1835" y="18896"/>
                  </a:cubicBezTo>
                  <a:cubicBezTo>
                    <a:pt x="2447" y="19304"/>
                    <a:pt x="3195" y="19644"/>
                    <a:pt x="4010" y="19916"/>
                  </a:cubicBezTo>
                  <a:cubicBezTo>
                    <a:pt x="4758" y="20187"/>
                    <a:pt x="5574" y="20255"/>
                    <a:pt x="6525" y="20255"/>
                  </a:cubicBezTo>
                  <a:cubicBezTo>
                    <a:pt x="7749" y="20255"/>
                    <a:pt x="8904" y="20052"/>
                    <a:pt x="9992" y="19712"/>
                  </a:cubicBezTo>
                  <a:cubicBezTo>
                    <a:pt x="11147" y="19304"/>
                    <a:pt x="12167" y="18692"/>
                    <a:pt x="12983" y="17876"/>
                  </a:cubicBezTo>
                  <a:cubicBezTo>
                    <a:pt x="13050" y="18216"/>
                    <a:pt x="13050" y="18488"/>
                    <a:pt x="13186" y="18828"/>
                  </a:cubicBezTo>
                  <a:cubicBezTo>
                    <a:pt x="13254" y="19168"/>
                    <a:pt x="13322" y="19372"/>
                    <a:pt x="13390" y="19712"/>
                  </a:cubicBezTo>
                  <a:lnTo>
                    <a:pt x="18760" y="19712"/>
                  </a:lnTo>
                  <a:cubicBezTo>
                    <a:pt x="18488" y="19304"/>
                    <a:pt x="18352" y="18692"/>
                    <a:pt x="18284" y="17944"/>
                  </a:cubicBezTo>
                  <a:cubicBezTo>
                    <a:pt x="18148" y="17197"/>
                    <a:pt x="18080" y="16313"/>
                    <a:pt x="18080" y="15497"/>
                  </a:cubicBezTo>
                  <a:lnTo>
                    <a:pt x="18080" y="5438"/>
                  </a:lnTo>
                  <a:cubicBezTo>
                    <a:pt x="18080" y="4282"/>
                    <a:pt x="17808" y="3331"/>
                    <a:pt x="17333" y="2651"/>
                  </a:cubicBezTo>
                  <a:cubicBezTo>
                    <a:pt x="16789" y="1903"/>
                    <a:pt x="16109" y="1360"/>
                    <a:pt x="15294" y="952"/>
                  </a:cubicBezTo>
                  <a:cubicBezTo>
                    <a:pt x="14410" y="612"/>
                    <a:pt x="13594" y="340"/>
                    <a:pt x="12575" y="204"/>
                  </a:cubicBezTo>
                  <a:cubicBezTo>
                    <a:pt x="11555" y="136"/>
                    <a:pt x="10536" y="0"/>
                    <a:pt x="9584" y="0"/>
                  </a:cubicBezTo>
                  <a:close/>
                </a:path>
              </a:pathLst>
            </a:custGeom>
            <a:solidFill>
              <a:srgbClr val="00A2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8"/>
            <p:cNvSpPr/>
            <p:nvPr/>
          </p:nvSpPr>
          <p:spPr>
            <a:xfrm>
              <a:off x="1080789" y="1133140"/>
              <a:ext cx="123874" cy="249067"/>
            </a:xfrm>
            <a:custGeom>
              <a:rect b="b" l="l" r="r" t="t"/>
              <a:pathLst>
                <a:path extrusionOk="0" h="25286" w="12576">
                  <a:moveTo>
                    <a:pt x="3195" y="0"/>
                  </a:moveTo>
                  <a:lnTo>
                    <a:pt x="3195" y="5778"/>
                  </a:lnTo>
                  <a:lnTo>
                    <a:pt x="0" y="5778"/>
                  </a:lnTo>
                  <a:lnTo>
                    <a:pt x="0" y="9312"/>
                  </a:lnTo>
                  <a:lnTo>
                    <a:pt x="3195" y="9312"/>
                  </a:lnTo>
                  <a:lnTo>
                    <a:pt x="3195" y="20731"/>
                  </a:lnTo>
                  <a:cubicBezTo>
                    <a:pt x="3195" y="21751"/>
                    <a:pt x="3399" y="22499"/>
                    <a:pt x="3739" y="23110"/>
                  </a:cubicBezTo>
                  <a:cubicBezTo>
                    <a:pt x="4079" y="23722"/>
                    <a:pt x="4487" y="24130"/>
                    <a:pt x="5098" y="24470"/>
                  </a:cubicBezTo>
                  <a:cubicBezTo>
                    <a:pt x="5710" y="24810"/>
                    <a:pt x="6254" y="25082"/>
                    <a:pt x="7069" y="25150"/>
                  </a:cubicBezTo>
                  <a:cubicBezTo>
                    <a:pt x="7749" y="25218"/>
                    <a:pt x="8497" y="25286"/>
                    <a:pt x="9313" y="25286"/>
                  </a:cubicBezTo>
                  <a:lnTo>
                    <a:pt x="10944" y="25286"/>
                  </a:lnTo>
                  <a:cubicBezTo>
                    <a:pt x="11556" y="25218"/>
                    <a:pt x="12031" y="25218"/>
                    <a:pt x="12507" y="25150"/>
                  </a:cubicBezTo>
                  <a:lnTo>
                    <a:pt x="12507" y="21071"/>
                  </a:lnTo>
                  <a:cubicBezTo>
                    <a:pt x="12235" y="21071"/>
                    <a:pt x="11963" y="21139"/>
                    <a:pt x="11691" y="21139"/>
                  </a:cubicBezTo>
                  <a:lnTo>
                    <a:pt x="10876" y="21139"/>
                  </a:lnTo>
                  <a:cubicBezTo>
                    <a:pt x="9992" y="21139"/>
                    <a:pt x="9448" y="21071"/>
                    <a:pt x="9109" y="20731"/>
                  </a:cubicBezTo>
                  <a:cubicBezTo>
                    <a:pt x="8837" y="20460"/>
                    <a:pt x="8633" y="19848"/>
                    <a:pt x="8633" y="18964"/>
                  </a:cubicBezTo>
                  <a:lnTo>
                    <a:pt x="8633" y="9448"/>
                  </a:lnTo>
                  <a:lnTo>
                    <a:pt x="12575" y="9448"/>
                  </a:lnTo>
                  <a:lnTo>
                    <a:pt x="12575" y="5846"/>
                  </a:lnTo>
                  <a:lnTo>
                    <a:pt x="12575" y="5778"/>
                  </a:lnTo>
                  <a:lnTo>
                    <a:pt x="8497" y="5778"/>
                  </a:lnTo>
                  <a:lnTo>
                    <a:pt x="8497" y="0"/>
                  </a:lnTo>
                  <a:close/>
                </a:path>
              </a:pathLst>
            </a:custGeom>
            <a:solidFill>
              <a:srgbClr val="00A2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8"/>
            <p:cNvSpPr/>
            <p:nvPr/>
          </p:nvSpPr>
          <p:spPr>
            <a:xfrm>
              <a:off x="1222728" y="1184695"/>
              <a:ext cx="184796" cy="199522"/>
            </a:xfrm>
            <a:custGeom>
              <a:rect b="b" l="l" r="r" t="t"/>
              <a:pathLst>
                <a:path extrusionOk="0" h="20256" w="18761">
                  <a:moveTo>
                    <a:pt x="476" y="6389"/>
                  </a:moveTo>
                  <a:lnTo>
                    <a:pt x="476" y="6457"/>
                  </a:lnTo>
                  <a:cubicBezTo>
                    <a:pt x="477" y="6435"/>
                    <a:pt x="479" y="6412"/>
                    <a:pt x="480" y="6389"/>
                  </a:cubicBezTo>
                  <a:close/>
                  <a:moveTo>
                    <a:pt x="12711" y="10435"/>
                  </a:moveTo>
                  <a:lnTo>
                    <a:pt x="12711" y="12235"/>
                  </a:lnTo>
                  <a:cubicBezTo>
                    <a:pt x="12711" y="12507"/>
                    <a:pt x="12711" y="12915"/>
                    <a:pt x="12575" y="13458"/>
                  </a:cubicBezTo>
                  <a:cubicBezTo>
                    <a:pt x="12507" y="13934"/>
                    <a:pt x="12371" y="14410"/>
                    <a:pt x="12099" y="14886"/>
                  </a:cubicBezTo>
                  <a:cubicBezTo>
                    <a:pt x="11827" y="15430"/>
                    <a:pt x="11419" y="15837"/>
                    <a:pt x="10808" y="16177"/>
                  </a:cubicBezTo>
                  <a:cubicBezTo>
                    <a:pt x="10196" y="16517"/>
                    <a:pt x="9380" y="16653"/>
                    <a:pt x="8361" y="16653"/>
                  </a:cubicBezTo>
                  <a:cubicBezTo>
                    <a:pt x="8021" y="16653"/>
                    <a:pt x="7613" y="16653"/>
                    <a:pt x="7137" y="16585"/>
                  </a:cubicBezTo>
                  <a:cubicBezTo>
                    <a:pt x="6797" y="16517"/>
                    <a:pt x="6458" y="16313"/>
                    <a:pt x="6118" y="16177"/>
                  </a:cubicBezTo>
                  <a:cubicBezTo>
                    <a:pt x="5914" y="15973"/>
                    <a:pt x="5642" y="15769"/>
                    <a:pt x="5438" y="15430"/>
                  </a:cubicBezTo>
                  <a:cubicBezTo>
                    <a:pt x="5302" y="15090"/>
                    <a:pt x="5234" y="14750"/>
                    <a:pt x="5234" y="14206"/>
                  </a:cubicBezTo>
                  <a:cubicBezTo>
                    <a:pt x="5234" y="13798"/>
                    <a:pt x="5302" y="13390"/>
                    <a:pt x="5438" y="13051"/>
                  </a:cubicBezTo>
                  <a:cubicBezTo>
                    <a:pt x="5642" y="12779"/>
                    <a:pt x="5914" y="12439"/>
                    <a:pt x="6118" y="12235"/>
                  </a:cubicBezTo>
                  <a:cubicBezTo>
                    <a:pt x="6458" y="12031"/>
                    <a:pt x="6729" y="11827"/>
                    <a:pt x="7137" y="11759"/>
                  </a:cubicBezTo>
                  <a:cubicBezTo>
                    <a:pt x="7613" y="11555"/>
                    <a:pt x="7953" y="11487"/>
                    <a:pt x="8361" y="11419"/>
                  </a:cubicBezTo>
                  <a:cubicBezTo>
                    <a:pt x="8769" y="11283"/>
                    <a:pt x="9176" y="11283"/>
                    <a:pt x="9652" y="11215"/>
                  </a:cubicBezTo>
                  <a:cubicBezTo>
                    <a:pt x="10060" y="11215"/>
                    <a:pt x="10400" y="11147"/>
                    <a:pt x="10808" y="11079"/>
                  </a:cubicBezTo>
                  <a:cubicBezTo>
                    <a:pt x="11216" y="11011"/>
                    <a:pt x="11555" y="10875"/>
                    <a:pt x="11895" y="10807"/>
                  </a:cubicBezTo>
                  <a:cubicBezTo>
                    <a:pt x="12207" y="10745"/>
                    <a:pt x="12461" y="10569"/>
                    <a:pt x="12711" y="10435"/>
                  </a:cubicBezTo>
                  <a:close/>
                  <a:moveTo>
                    <a:pt x="9652" y="0"/>
                  </a:moveTo>
                  <a:cubicBezTo>
                    <a:pt x="8497" y="0"/>
                    <a:pt x="7409" y="204"/>
                    <a:pt x="6390" y="340"/>
                  </a:cubicBezTo>
                  <a:cubicBezTo>
                    <a:pt x="5302" y="612"/>
                    <a:pt x="4350" y="952"/>
                    <a:pt x="3535" y="1495"/>
                  </a:cubicBezTo>
                  <a:cubicBezTo>
                    <a:pt x="2651" y="1971"/>
                    <a:pt x="1904" y="2583"/>
                    <a:pt x="1360" y="3399"/>
                  </a:cubicBezTo>
                  <a:cubicBezTo>
                    <a:pt x="893" y="4199"/>
                    <a:pt x="557" y="5196"/>
                    <a:pt x="480" y="6389"/>
                  </a:cubicBezTo>
                  <a:lnTo>
                    <a:pt x="6050" y="6389"/>
                  </a:lnTo>
                  <a:cubicBezTo>
                    <a:pt x="6118" y="5370"/>
                    <a:pt x="6458" y="4622"/>
                    <a:pt x="7069" y="4214"/>
                  </a:cubicBezTo>
                  <a:cubicBezTo>
                    <a:pt x="7681" y="3739"/>
                    <a:pt x="8497" y="3535"/>
                    <a:pt x="9516" y="3535"/>
                  </a:cubicBezTo>
                  <a:cubicBezTo>
                    <a:pt x="10060" y="3535"/>
                    <a:pt x="10468" y="3535"/>
                    <a:pt x="10876" y="3603"/>
                  </a:cubicBezTo>
                  <a:cubicBezTo>
                    <a:pt x="11284" y="3603"/>
                    <a:pt x="11623" y="3739"/>
                    <a:pt x="11963" y="3942"/>
                  </a:cubicBezTo>
                  <a:cubicBezTo>
                    <a:pt x="12303" y="4078"/>
                    <a:pt x="12575" y="4350"/>
                    <a:pt x="12779" y="4690"/>
                  </a:cubicBezTo>
                  <a:cubicBezTo>
                    <a:pt x="12915" y="5030"/>
                    <a:pt x="12983" y="5438"/>
                    <a:pt x="12983" y="6050"/>
                  </a:cubicBezTo>
                  <a:cubicBezTo>
                    <a:pt x="12983" y="6661"/>
                    <a:pt x="12847" y="7069"/>
                    <a:pt x="12507" y="7341"/>
                  </a:cubicBezTo>
                  <a:cubicBezTo>
                    <a:pt x="12167" y="7681"/>
                    <a:pt x="11623" y="7817"/>
                    <a:pt x="11080" y="8021"/>
                  </a:cubicBezTo>
                  <a:cubicBezTo>
                    <a:pt x="10468" y="8157"/>
                    <a:pt x="9788" y="8293"/>
                    <a:pt x="9040" y="8361"/>
                  </a:cubicBezTo>
                  <a:cubicBezTo>
                    <a:pt x="8225" y="8429"/>
                    <a:pt x="7409" y="8632"/>
                    <a:pt x="6661" y="8700"/>
                  </a:cubicBezTo>
                  <a:cubicBezTo>
                    <a:pt x="5846" y="8836"/>
                    <a:pt x="5030" y="9040"/>
                    <a:pt x="4283" y="9176"/>
                  </a:cubicBezTo>
                  <a:cubicBezTo>
                    <a:pt x="3399" y="9380"/>
                    <a:pt x="2719" y="9720"/>
                    <a:pt x="2107" y="10128"/>
                  </a:cubicBezTo>
                  <a:cubicBezTo>
                    <a:pt x="1428" y="10536"/>
                    <a:pt x="1020" y="11147"/>
                    <a:pt x="612" y="11827"/>
                  </a:cubicBezTo>
                  <a:cubicBezTo>
                    <a:pt x="204" y="12575"/>
                    <a:pt x="0" y="13458"/>
                    <a:pt x="0" y="14546"/>
                  </a:cubicBezTo>
                  <a:cubicBezTo>
                    <a:pt x="0" y="15497"/>
                    <a:pt x="204" y="16449"/>
                    <a:pt x="544" y="17129"/>
                  </a:cubicBezTo>
                  <a:cubicBezTo>
                    <a:pt x="748" y="17808"/>
                    <a:pt x="1292" y="18352"/>
                    <a:pt x="1904" y="18896"/>
                  </a:cubicBezTo>
                  <a:cubicBezTo>
                    <a:pt x="2447" y="19304"/>
                    <a:pt x="3263" y="19644"/>
                    <a:pt x="4011" y="19916"/>
                  </a:cubicBezTo>
                  <a:cubicBezTo>
                    <a:pt x="4758" y="20187"/>
                    <a:pt x="5642" y="20255"/>
                    <a:pt x="6526" y="20255"/>
                  </a:cubicBezTo>
                  <a:cubicBezTo>
                    <a:pt x="7749" y="20255"/>
                    <a:pt x="8905" y="20052"/>
                    <a:pt x="10060" y="19712"/>
                  </a:cubicBezTo>
                  <a:cubicBezTo>
                    <a:pt x="11148" y="19304"/>
                    <a:pt x="12167" y="18692"/>
                    <a:pt x="12983" y="17876"/>
                  </a:cubicBezTo>
                  <a:cubicBezTo>
                    <a:pt x="13119" y="18216"/>
                    <a:pt x="13119" y="18488"/>
                    <a:pt x="13187" y="18828"/>
                  </a:cubicBezTo>
                  <a:cubicBezTo>
                    <a:pt x="13255" y="19168"/>
                    <a:pt x="13323" y="19372"/>
                    <a:pt x="13459" y="19712"/>
                  </a:cubicBezTo>
                  <a:lnTo>
                    <a:pt x="18760" y="19712"/>
                  </a:lnTo>
                  <a:cubicBezTo>
                    <a:pt x="18556" y="19304"/>
                    <a:pt x="18352" y="18692"/>
                    <a:pt x="18285" y="17944"/>
                  </a:cubicBezTo>
                  <a:cubicBezTo>
                    <a:pt x="18217" y="17197"/>
                    <a:pt x="18081" y="16313"/>
                    <a:pt x="18081" y="15497"/>
                  </a:cubicBezTo>
                  <a:lnTo>
                    <a:pt x="18081" y="5438"/>
                  </a:lnTo>
                  <a:cubicBezTo>
                    <a:pt x="18081" y="4282"/>
                    <a:pt x="17877" y="3331"/>
                    <a:pt x="17333" y="2651"/>
                  </a:cubicBezTo>
                  <a:cubicBezTo>
                    <a:pt x="16857" y="1903"/>
                    <a:pt x="16177" y="1360"/>
                    <a:pt x="15294" y="952"/>
                  </a:cubicBezTo>
                  <a:cubicBezTo>
                    <a:pt x="14478" y="612"/>
                    <a:pt x="13595" y="340"/>
                    <a:pt x="12575" y="204"/>
                  </a:cubicBezTo>
                  <a:cubicBezTo>
                    <a:pt x="11555" y="136"/>
                    <a:pt x="10536" y="0"/>
                    <a:pt x="9652" y="0"/>
                  </a:cubicBezTo>
                  <a:close/>
                </a:path>
              </a:pathLst>
            </a:custGeom>
            <a:solidFill>
              <a:srgbClr val="00A2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8"/>
            <p:cNvSpPr/>
            <p:nvPr/>
          </p:nvSpPr>
          <p:spPr>
            <a:xfrm>
              <a:off x="1533377" y="1109707"/>
              <a:ext cx="220955" cy="275179"/>
            </a:xfrm>
            <a:custGeom>
              <a:rect b="b" l="l" r="r" t="t"/>
              <a:pathLst>
                <a:path extrusionOk="0" h="27937" w="22432">
                  <a:moveTo>
                    <a:pt x="10672" y="0"/>
                  </a:moveTo>
                  <a:cubicBezTo>
                    <a:pt x="9517" y="0"/>
                    <a:pt x="8293" y="136"/>
                    <a:pt x="7138" y="476"/>
                  </a:cubicBezTo>
                  <a:cubicBezTo>
                    <a:pt x="5914" y="816"/>
                    <a:pt x="4827" y="1360"/>
                    <a:pt x="3875" y="2040"/>
                  </a:cubicBezTo>
                  <a:cubicBezTo>
                    <a:pt x="2992" y="2719"/>
                    <a:pt x="2176" y="3535"/>
                    <a:pt x="1632" y="4554"/>
                  </a:cubicBezTo>
                  <a:cubicBezTo>
                    <a:pt x="1020" y="5574"/>
                    <a:pt x="749" y="6797"/>
                    <a:pt x="749" y="8157"/>
                  </a:cubicBezTo>
                  <a:cubicBezTo>
                    <a:pt x="749" y="9448"/>
                    <a:pt x="1020" y="10468"/>
                    <a:pt x="1428" y="11284"/>
                  </a:cubicBezTo>
                  <a:cubicBezTo>
                    <a:pt x="1836" y="12167"/>
                    <a:pt x="2448" y="12847"/>
                    <a:pt x="3196" y="13391"/>
                  </a:cubicBezTo>
                  <a:cubicBezTo>
                    <a:pt x="4011" y="13934"/>
                    <a:pt x="4827" y="14410"/>
                    <a:pt x="5778" y="14750"/>
                  </a:cubicBezTo>
                  <a:cubicBezTo>
                    <a:pt x="6730" y="15090"/>
                    <a:pt x="7614" y="15430"/>
                    <a:pt x="8633" y="15702"/>
                  </a:cubicBezTo>
                  <a:cubicBezTo>
                    <a:pt x="9653" y="15974"/>
                    <a:pt x="10604" y="16245"/>
                    <a:pt x="11556" y="16449"/>
                  </a:cubicBezTo>
                  <a:cubicBezTo>
                    <a:pt x="12508" y="16653"/>
                    <a:pt x="13323" y="16925"/>
                    <a:pt x="14071" y="17265"/>
                  </a:cubicBezTo>
                  <a:cubicBezTo>
                    <a:pt x="14751" y="17469"/>
                    <a:pt x="15430" y="17945"/>
                    <a:pt x="15906" y="18353"/>
                  </a:cubicBezTo>
                  <a:cubicBezTo>
                    <a:pt x="16314" y="18828"/>
                    <a:pt x="16586" y="19440"/>
                    <a:pt x="16586" y="20120"/>
                  </a:cubicBezTo>
                  <a:cubicBezTo>
                    <a:pt x="16586" y="20799"/>
                    <a:pt x="16382" y="21411"/>
                    <a:pt x="16042" y="21819"/>
                  </a:cubicBezTo>
                  <a:cubicBezTo>
                    <a:pt x="15702" y="22227"/>
                    <a:pt x="15294" y="22567"/>
                    <a:pt x="14751" y="22839"/>
                  </a:cubicBezTo>
                  <a:cubicBezTo>
                    <a:pt x="14275" y="23110"/>
                    <a:pt x="13663" y="23246"/>
                    <a:pt x="13051" y="23314"/>
                  </a:cubicBezTo>
                  <a:cubicBezTo>
                    <a:pt x="12508" y="23450"/>
                    <a:pt x="11896" y="23518"/>
                    <a:pt x="11352" y="23518"/>
                  </a:cubicBezTo>
                  <a:cubicBezTo>
                    <a:pt x="10604" y="23518"/>
                    <a:pt x="9857" y="23450"/>
                    <a:pt x="9177" y="23246"/>
                  </a:cubicBezTo>
                  <a:cubicBezTo>
                    <a:pt x="8497" y="23110"/>
                    <a:pt x="7818" y="22839"/>
                    <a:pt x="7342" y="22431"/>
                  </a:cubicBezTo>
                  <a:cubicBezTo>
                    <a:pt x="6798" y="22023"/>
                    <a:pt x="6390" y="21479"/>
                    <a:pt x="6050" y="20867"/>
                  </a:cubicBezTo>
                  <a:cubicBezTo>
                    <a:pt x="5710" y="20324"/>
                    <a:pt x="5507" y="19508"/>
                    <a:pt x="5710" y="18488"/>
                  </a:cubicBezTo>
                  <a:lnTo>
                    <a:pt x="1" y="18488"/>
                  </a:lnTo>
                  <a:cubicBezTo>
                    <a:pt x="1" y="20120"/>
                    <a:pt x="341" y="21547"/>
                    <a:pt x="952" y="22771"/>
                  </a:cubicBezTo>
                  <a:cubicBezTo>
                    <a:pt x="1632" y="23926"/>
                    <a:pt x="2448" y="24946"/>
                    <a:pt x="3467" y="25761"/>
                  </a:cubicBezTo>
                  <a:cubicBezTo>
                    <a:pt x="4487" y="26509"/>
                    <a:pt x="5778" y="27121"/>
                    <a:pt x="7138" y="27461"/>
                  </a:cubicBezTo>
                  <a:cubicBezTo>
                    <a:pt x="8497" y="27800"/>
                    <a:pt x="9925" y="27936"/>
                    <a:pt x="11352" y="27936"/>
                  </a:cubicBezTo>
                  <a:cubicBezTo>
                    <a:pt x="13187" y="27936"/>
                    <a:pt x="14751" y="27800"/>
                    <a:pt x="16110" y="27325"/>
                  </a:cubicBezTo>
                  <a:cubicBezTo>
                    <a:pt x="17469" y="26917"/>
                    <a:pt x="18693" y="26305"/>
                    <a:pt x="19644" y="25557"/>
                  </a:cubicBezTo>
                  <a:cubicBezTo>
                    <a:pt x="20528" y="24810"/>
                    <a:pt x="21208" y="23858"/>
                    <a:pt x="21752" y="22839"/>
                  </a:cubicBezTo>
                  <a:cubicBezTo>
                    <a:pt x="22159" y="21819"/>
                    <a:pt x="22431" y="20664"/>
                    <a:pt x="22431" y="19440"/>
                  </a:cubicBezTo>
                  <a:cubicBezTo>
                    <a:pt x="22431" y="18013"/>
                    <a:pt x="22091" y="16721"/>
                    <a:pt x="21480" y="15770"/>
                  </a:cubicBezTo>
                  <a:cubicBezTo>
                    <a:pt x="20800" y="14818"/>
                    <a:pt x="20052" y="14070"/>
                    <a:pt x="19169" y="13527"/>
                  </a:cubicBezTo>
                  <a:cubicBezTo>
                    <a:pt x="18353" y="12915"/>
                    <a:pt x="17401" y="12439"/>
                    <a:pt x="16586" y="12235"/>
                  </a:cubicBezTo>
                  <a:cubicBezTo>
                    <a:pt x="15702" y="11963"/>
                    <a:pt x="15022" y="11827"/>
                    <a:pt x="14547" y="11691"/>
                  </a:cubicBezTo>
                  <a:lnTo>
                    <a:pt x="10468" y="10672"/>
                  </a:lnTo>
                  <a:cubicBezTo>
                    <a:pt x="9313" y="10332"/>
                    <a:pt x="8565" y="10128"/>
                    <a:pt x="7953" y="9856"/>
                  </a:cubicBezTo>
                  <a:cubicBezTo>
                    <a:pt x="7410" y="9516"/>
                    <a:pt x="6934" y="9244"/>
                    <a:pt x="6798" y="8905"/>
                  </a:cubicBezTo>
                  <a:cubicBezTo>
                    <a:pt x="6526" y="8565"/>
                    <a:pt x="6458" y="8157"/>
                    <a:pt x="6458" y="7613"/>
                  </a:cubicBezTo>
                  <a:cubicBezTo>
                    <a:pt x="6458" y="7069"/>
                    <a:pt x="6526" y="6526"/>
                    <a:pt x="6798" y="6186"/>
                  </a:cubicBezTo>
                  <a:cubicBezTo>
                    <a:pt x="7070" y="5846"/>
                    <a:pt x="7274" y="5506"/>
                    <a:pt x="7750" y="5234"/>
                  </a:cubicBezTo>
                  <a:cubicBezTo>
                    <a:pt x="8089" y="5030"/>
                    <a:pt x="8497" y="4826"/>
                    <a:pt x="8973" y="4758"/>
                  </a:cubicBezTo>
                  <a:cubicBezTo>
                    <a:pt x="9517" y="4690"/>
                    <a:pt x="9925" y="4554"/>
                    <a:pt x="10468" y="4554"/>
                  </a:cubicBezTo>
                  <a:cubicBezTo>
                    <a:pt x="11148" y="4554"/>
                    <a:pt x="11828" y="4690"/>
                    <a:pt x="12372" y="4758"/>
                  </a:cubicBezTo>
                  <a:cubicBezTo>
                    <a:pt x="12983" y="4826"/>
                    <a:pt x="13527" y="5030"/>
                    <a:pt x="14003" y="5370"/>
                  </a:cubicBezTo>
                  <a:cubicBezTo>
                    <a:pt x="14411" y="5574"/>
                    <a:pt x="14887" y="6050"/>
                    <a:pt x="15090" y="6526"/>
                  </a:cubicBezTo>
                  <a:cubicBezTo>
                    <a:pt x="15362" y="7069"/>
                    <a:pt x="15566" y="7749"/>
                    <a:pt x="15634" y="8497"/>
                  </a:cubicBezTo>
                  <a:lnTo>
                    <a:pt x="21344" y="8497"/>
                  </a:lnTo>
                  <a:cubicBezTo>
                    <a:pt x="21344" y="6933"/>
                    <a:pt x="21072" y="5642"/>
                    <a:pt x="20460" y="4554"/>
                  </a:cubicBezTo>
                  <a:cubicBezTo>
                    <a:pt x="19848" y="3535"/>
                    <a:pt x="19101" y="2583"/>
                    <a:pt x="18081" y="1972"/>
                  </a:cubicBezTo>
                  <a:cubicBezTo>
                    <a:pt x="17062" y="1292"/>
                    <a:pt x="15974" y="748"/>
                    <a:pt x="14683" y="408"/>
                  </a:cubicBezTo>
                  <a:cubicBezTo>
                    <a:pt x="13391" y="136"/>
                    <a:pt x="12032" y="0"/>
                    <a:pt x="10672" y="0"/>
                  </a:cubicBezTo>
                  <a:close/>
                </a:path>
              </a:pathLst>
            </a:custGeom>
            <a:solidFill>
              <a:srgbClr val="00A2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8"/>
            <p:cNvSpPr/>
            <p:nvPr/>
          </p:nvSpPr>
          <p:spPr>
            <a:xfrm>
              <a:off x="1777086" y="1184695"/>
              <a:ext cx="186805" cy="200861"/>
            </a:xfrm>
            <a:custGeom>
              <a:rect b="b" l="l" r="r" t="t"/>
              <a:pathLst>
                <a:path extrusionOk="0" h="20392" w="18965">
                  <a:moveTo>
                    <a:pt x="9856" y="0"/>
                  </a:moveTo>
                  <a:cubicBezTo>
                    <a:pt x="8293" y="0"/>
                    <a:pt x="6865" y="272"/>
                    <a:pt x="5710" y="748"/>
                  </a:cubicBezTo>
                  <a:cubicBezTo>
                    <a:pt x="4486" y="1292"/>
                    <a:pt x="3467" y="2039"/>
                    <a:pt x="2651" y="2991"/>
                  </a:cubicBezTo>
                  <a:cubicBezTo>
                    <a:pt x="1768" y="3942"/>
                    <a:pt x="1088" y="5030"/>
                    <a:pt x="680" y="6321"/>
                  </a:cubicBezTo>
                  <a:cubicBezTo>
                    <a:pt x="272" y="7545"/>
                    <a:pt x="0" y="8904"/>
                    <a:pt x="0" y="10468"/>
                  </a:cubicBezTo>
                  <a:cubicBezTo>
                    <a:pt x="0" y="11895"/>
                    <a:pt x="136" y="13254"/>
                    <a:pt x="680" y="14478"/>
                  </a:cubicBezTo>
                  <a:cubicBezTo>
                    <a:pt x="1088" y="15701"/>
                    <a:pt x="1768" y="16789"/>
                    <a:pt x="2651" y="17605"/>
                  </a:cubicBezTo>
                  <a:cubicBezTo>
                    <a:pt x="3467" y="18488"/>
                    <a:pt x="4486" y="19168"/>
                    <a:pt x="5710" y="19644"/>
                  </a:cubicBezTo>
                  <a:cubicBezTo>
                    <a:pt x="6865" y="20187"/>
                    <a:pt x="8225" y="20391"/>
                    <a:pt x="9652" y="20391"/>
                  </a:cubicBezTo>
                  <a:cubicBezTo>
                    <a:pt x="12235" y="20391"/>
                    <a:pt x="14342" y="19712"/>
                    <a:pt x="15973" y="18352"/>
                  </a:cubicBezTo>
                  <a:cubicBezTo>
                    <a:pt x="17605" y="16993"/>
                    <a:pt x="18624" y="15022"/>
                    <a:pt x="18964" y="12507"/>
                  </a:cubicBezTo>
                  <a:lnTo>
                    <a:pt x="13866" y="12507"/>
                  </a:lnTo>
                  <a:cubicBezTo>
                    <a:pt x="13662" y="13730"/>
                    <a:pt x="13255" y="14750"/>
                    <a:pt x="12575" y="15430"/>
                  </a:cubicBezTo>
                  <a:cubicBezTo>
                    <a:pt x="11895" y="16177"/>
                    <a:pt x="10944" y="16517"/>
                    <a:pt x="9652" y="16517"/>
                  </a:cubicBezTo>
                  <a:cubicBezTo>
                    <a:pt x="8837" y="16517"/>
                    <a:pt x="8157" y="16245"/>
                    <a:pt x="7545" y="15905"/>
                  </a:cubicBezTo>
                  <a:cubicBezTo>
                    <a:pt x="6933" y="15565"/>
                    <a:pt x="6526" y="15022"/>
                    <a:pt x="6186" y="14478"/>
                  </a:cubicBezTo>
                  <a:cubicBezTo>
                    <a:pt x="5846" y="13866"/>
                    <a:pt x="5574" y="13186"/>
                    <a:pt x="5438" y="12507"/>
                  </a:cubicBezTo>
                  <a:cubicBezTo>
                    <a:pt x="5234" y="11827"/>
                    <a:pt x="5166" y="11079"/>
                    <a:pt x="5166" y="10400"/>
                  </a:cubicBezTo>
                  <a:cubicBezTo>
                    <a:pt x="5166" y="9652"/>
                    <a:pt x="5234" y="8972"/>
                    <a:pt x="5438" y="8157"/>
                  </a:cubicBezTo>
                  <a:cubicBezTo>
                    <a:pt x="5574" y="7409"/>
                    <a:pt x="5846" y="6729"/>
                    <a:pt x="6186" y="6117"/>
                  </a:cubicBezTo>
                  <a:cubicBezTo>
                    <a:pt x="6526" y="5438"/>
                    <a:pt x="6933" y="5030"/>
                    <a:pt x="7545" y="4622"/>
                  </a:cubicBezTo>
                  <a:cubicBezTo>
                    <a:pt x="8157" y="4214"/>
                    <a:pt x="8837" y="4010"/>
                    <a:pt x="9652" y="4010"/>
                  </a:cubicBezTo>
                  <a:cubicBezTo>
                    <a:pt x="11895" y="4010"/>
                    <a:pt x="13255" y="5098"/>
                    <a:pt x="13730" y="7341"/>
                  </a:cubicBezTo>
                  <a:lnTo>
                    <a:pt x="18964" y="7341"/>
                  </a:lnTo>
                  <a:cubicBezTo>
                    <a:pt x="18828" y="6050"/>
                    <a:pt x="18488" y="5030"/>
                    <a:pt x="18013" y="4078"/>
                  </a:cubicBezTo>
                  <a:cubicBezTo>
                    <a:pt x="17469" y="3127"/>
                    <a:pt x="16789" y="2379"/>
                    <a:pt x="15973" y="1767"/>
                  </a:cubicBezTo>
                  <a:cubicBezTo>
                    <a:pt x="15226" y="1224"/>
                    <a:pt x="14206" y="748"/>
                    <a:pt x="13187" y="408"/>
                  </a:cubicBezTo>
                  <a:cubicBezTo>
                    <a:pt x="12031" y="204"/>
                    <a:pt x="10944" y="0"/>
                    <a:pt x="9856" y="0"/>
                  </a:cubicBezTo>
                  <a:close/>
                </a:path>
              </a:pathLst>
            </a:custGeom>
            <a:solidFill>
              <a:srgbClr val="00A2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8"/>
            <p:cNvSpPr/>
            <p:nvPr/>
          </p:nvSpPr>
          <p:spPr>
            <a:xfrm>
              <a:off x="1994002" y="1117745"/>
              <a:ext cx="51565" cy="263123"/>
            </a:xfrm>
            <a:custGeom>
              <a:rect b="b" l="l" r="r" t="t"/>
              <a:pathLst>
                <a:path extrusionOk="0" h="26713" w="5235">
                  <a:moveTo>
                    <a:pt x="1" y="0"/>
                  </a:moveTo>
                  <a:lnTo>
                    <a:pt x="1" y="4350"/>
                  </a:lnTo>
                  <a:lnTo>
                    <a:pt x="5235" y="4350"/>
                  </a:lnTo>
                  <a:lnTo>
                    <a:pt x="5235" y="0"/>
                  </a:lnTo>
                  <a:close/>
                  <a:moveTo>
                    <a:pt x="1" y="7409"/>
                  </a:moveTo>
                  <a:lnTo>
                    <a:pt x="1" y="26713"/>
                  </a:lnTo>
                  <a:lnTo>
                    <a:pt x="5235" y="26713"/>
                  </a:lnTo>
                  <a:lnTo>
                    <a:pt x="5235" y="7409"/>
                  </a:lnTo>
                  <a:close/>
                </a:path>
              </a:pathLst>
            </a:custGeom>
            <a:solidFill>
              <a:srgbClr val="00A2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8"/>
            <p:cNvSpPr/>
            <p:nvPr/>
          </p:nvSpPr>
          <p:spPr>
            <a:xfrm>
              <a:off x="2078368" y="1186705"/>
              <a:ext cx="189484" cy="198852"/>
            </a:xfrm>
            <a:custGeom>
              <a:rect b="b" l="l" r="r" t="t"/>
              <a:pathLst>
                <a:path extrusionOk="0" h="20188" w="19237">
                  <a:moveTo>
                    <a:pt x="9652" y="3874"/>
                  </a:moveTo>
                  <a:cubicBezTo>
                    <a:pt x="10944" y="3874"/>
                    <a:pt x="11963" y="4214"/>
                    <a:pt x="12575" y="4894"/>
                  </a:cubicBezTo>
                  <a:cubicBezTo>
                    <a:pt x="13187" y="5574"/>
                    <a:pt x="13594" y="6593"/>
                    <a:pt x="13798" y="8021"/>
                  </a:cubicBezTo>
                  <a:lnTo>
                    <a:pt x="5234" y="8021"/>
                  </a:lnTo>
                  <a:cubicBezTo>
                    <a:pt x="5234" y="7681"/>
                    <a:pt x="5370" y="7273"/>
                    <a:pt x="5506" y="6797"/>
                  </a:cubicBezTo>
                  <a:cubicBezTo>
                    <a:pt x="5574" y="6253"/>
                    <a:pt x="5846" y="5846"/>
                    <a:pt x="6186" y="5438"/>
                  </a:cubicBezTo>
                  <a:cubicBezTo>
                    <a:pt x="6525" y="5030"/>
                    <a:pt x="6933" y="4554"/>
                    <a:pt x="7545" y="4350"/>
                  </a:cubicBezTo>
                  <a:cubicBezTo>
                    <a:pt x="8157" y="4078"/>
                    <a:pt x="8836" y="3874"/>
                    <a:pt x="9652" y="3874"/>
                  </a:cubicBezTo>
                  <a:close/>
                  <a:moveTo>
                    <a:pt x="9856" y="0"/>
                  </a:moveTo>
                  <a:cubicBezTo>
                    <a:pt x="8361" y="0"/>
                    <a:pt x="7001" y="204"/>
                    <a:pt x="5846" y="748"/>
                  </a:cubicBezTo>
                  <a:cubicBezTo>
                    <a:pt x="4554" y="1224"/>
                    <a:pt x="3535" y="1903"/>
                    <a:pt x="2719" y="2855"/>
                  </a:cubicBezTo>
                  <a:cubicBezTo>
                    <a:pt x="1767" y="3806"/>
                    <a:pt x="1156" y="4826"/>
                    <a:pt x="680" y="6117"/>
                  </a:cubicBezTo>
                  <a:cubicBezTo>
                    <a:pt x="204" y="7273"/>
                    <a:pt x="0" y="8632"/>
                    <a:pt x="0" y="10060"/>
                  </a:cubicBezTo>
                  <a:cubicBezTo>
                    <a:pt x="0" y="11555"/>
                    <a:pt x="204" y="12914"/>
                    <a:pt x="680" y="14138"/>
                  </a:cubicBezTo>
                  <a:cubicBezTo>
                    <a:pt x="1088" y="15429"/>
                    <a:pt x="1767" y="16449"/>
                    <a:pt x="2651" y="17401"/>
                  </a:cubicBezTo>
                  <a:cubicBezTo>
                    <a:pt x="3467" y="18216"/>
                    <a:pt x="4486" y="18964"/>
                    <a:pt x="5710" y="19440"/>
                  </a:cubicBezTo>
                  <a:cubicBezTo>
                    <a:pt x="6865" y="19983"/>
                    <a:pt x="8225" y="20187"/>
                    <a:pt x="9788" y="20187"/>
                  </a:cubicBezTo>
                  <a:cubicBezTo>
                    <a:pt x="11963" y="20187"/>
                    <a:pt x="13798" y="19712"/>
                    <a:pt x="15362" y="18692"/>
                  </a:cubicBezTo>
                  <a:cubicBezTo>
                    <a:pt x="16925" y="17740"/>
                    <a:pt x="18013" y="16041"/>
                    <a:pt x="18760" y="13730"/>
                  </a:cubicBezTo>
                  <a:lnTo>
                    <a:pt x="14070" y="13730"/>
                  </a:lnTo>
                  <a:cubicBezTo>
                    <a:pt x="13934" y="14342"/>
                    <a:pt x="13391" y="14954"/>
                    <a:pt x="12643" y="15429"/>
                  </a:cubicBezTo>
                  <a:cubicBezTo>
                    <a:pt x="11895" y="15973"/>
                    <a:pt x="11012" y="16245"/>
                    <a:pt x="9924" y="16245"/>
                  </a:cubicBezTo>
                  <a:cubicBezTo>
                    <a:pt x="8497" y="16245"/>
                    <a:pt x="7273" y="15769"/>
                    <a:pt x="6525" y="15022"/>
                  </a:cubicBezTo>
                  <a:cubicBezTo>
                    <a:pt x="5778" y="14274"/>
                    <a:pt x="5370" y="12982"/>
                    <a:pt x="5166" y="11351"/>
                  </a:cubicBezTo>
                  <a:lnTo>
                    <a:pt x="19100" y="11351"/>
                  </a:lnTo>
                  <a:cubicBezTo>
                    <a:pt x="19236" y="9924"/>
                    <a:pt x="19100" y="8496"/>
                    <a:pt x="18760" y="7137"/>
                  </a:cubicBezTo>
                  <a:cubicBezTo>
                    <a:pt x="18420" y="5778"/>
                    <a:pt x="17809" y="4554"/>
                    <a:pt x="17061" y="3467"/>
                  </a:cubicBezTo>
                  <a:cubicBezTo>
                    <a:pt x="16313" y="2379"/>
                    <a:pt x="15294" y="1495"/>
                    <a:pt x="14070" y="884"/>
                  </a:cubicBezTo>
                  <a:cubicBezTo>
                    <a:pt x="12915" y="340"/>
                    <a:pt x="11419" y="0"/>
                    <a:pt x="9856" y="0"/>
                  </a:cubicBezTo>
                  <a:close/>
                </a:path>
              </a:pathLst>
            </a:custGeom>
            <a:solidFill>
              <a:srgbClr val="00A2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8"/>
            <p:cNvSpPr/>
            <p:nvPr/>
          </p:nvSpPr>
          <p:spPr>
            <a:xfrm>
              <a:off x="2299303" y="1186035"/>
              <a:ext cx="177428" cy="194833"/>
            </a:xfrm>
            <a:custGeom>
              <a:rect b="b" l="l" r="r" t="t"/>
              <a:pathLst>
                <a:path extrusionOk="0" h="19780" w="18013">
                  <a:moveTo>
                    <a:pt x="10944" y="0"/>
                  </a:moveTo>
                  <a:cubicBezTo>
                    <a:pt x="9788" y="0"/>
                    <a:pt x="8769" y="204"/>
                    <a:pt x="7613" y="748"/>
                  </a:cubicBezTo>
                  <a:cubicBezTo>
                    <a:pt x="6526" y="1224"/>
                    <a:pt x="5710" y="2107"/>
                    <a:pt x="5031" y="3195"/>
                  </a:cubicBezTo>
                  <a:lnTo>
                    <a:pt x="4895" y="3195"/>
                  </a:lnTo>
                  <a:lnTo>
                    <a:pt x="4895" y="476"/>
                  </a:lnTo>
                  <a:lnTo>
                    <a:pt x="1" y="476"/>
                  </a:lnTo>
                  <a:lnTo>
                    <a:pt x="1" y="19712"/>
                  </a:lnTo>
                  <a:lnTo>
                    <a:pt x="5234" y="19712"/>
                  </a:lnTo>
                  <a:lnTo>
                    <a:pt x="5234" y="9584"/>
                  </a:lnTo>
                  <a:cubicBezTo>
                    <a:pt x="5234" y="7613"/>
                    <a:pt x="5506" y="6185"/>
                    <a:pt x="6186" y="5302"/>
                  </a:cubicBezTo>
                  <a:cubicBezTo>
                    <a:pt x="6866" y="4486"/>
                    <a:pt x="7885" y="4078"/>
                    <a:pt x="9313" y="4078"/>
                  </a:cubicBezTo>
                  <a:cubicBezTo>
                    <a:pt x="10604" y="4078"/>
                    <a:pt x="11488" y="4486"/>
                    <a:pt x="11964" y="5234"/>
                  </a:cubicBezTo>
                  <a:cubicBezTo>
                    <a:pt x="12507" y="5981"/>
                    <a:pt x="12711" y="7205"/>
                    <a:pt x="12711" y="8836"/>
                  </a:cubicBezTo>
                  <a:lnTo>
                    <a:pt x="12711" y="19780"/>
                  </a:lnTo>
                  <a:lnTo>
                    <a:pt x="18013" y="19780"/>
                  </a:lnTo>
                  <a:lnTo>
                    <a:pt x="18013" y="7885"/>
                  </a:lnTo>
                  <a:cubicBezTo>
                    <a:pt x="18013" y="6661"/>
                    <a:pt x="17809" y="5642"/>
                    <a:pt x="17673" y="4622"/>
                  </a:cubicBezTo>
                  <a:cubicBezTo>
                    <a:pt x="17401" y="3738"/>
                    <a:pt x="17061" y="2855"/>
                    <a:pt x="16586" y="2175"/>
                  </a:cubicBezTo>
                  <a:cubicBezTo>
                    <a:pt x="16042" y="1495"/>
                    <a:pt x="15362" y="1020"/>
                    <a:pt x="14411" y="544"/>
                  </a:cubicBezTo>
                  <a:cubicBezTo>
                    <a:pt x="13459" y="136"/>
                    <a:pt x="12371" y="0"/>
                    <a:pt x="10944" y="0"/>
                  </a:cubicBezTo>
                  <a:close/>
                </a:path>
              </a:pathLst>
            </a:custGeom>
            <a:solidFill>
              <a:srgbClr val="00A2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8"/>
            <p:cNvSpPr/>
            <p:nvPr/>
          </p:nvSpPr>
          <p:spPr>
            <a:xfrm>
              <a:off x="2510871" y="1184695"/>
              <a:ext cx="186805" cy="200861"/>
            </a:xfrm>
            <a:custGeom>
              <a:rect b="b" l="l" r="r" t="t"/>
              <a:pathLst>
                <a:path extrusionOk="0" h="20392" w="18965">
                  <a:moveTo>
                    <a:pt x="9856" y="0"/>
                  </a:moveTo>
                  <a:cubicBezTo>
                    <a:pt x="8361" y="0"/>
                    <a:pt x="6866" y="272"/>
                    <a:pt x="5710" y="748"/>
                  </a:cubicBezTo>
                  <a:cubicBezTo>
                    <a:pt x="4487" y="1292"/>
                    <a:pt x="3467" y="2039"/>
                    <a:pt x="2651" y="2991"/>
                  </a:cubicBezTo>
                  <a:cubicBezTo>
                    <a:pt x="1768" y="3942"/>
                    <a:pt x="1088" y="5030"/>
                    <a:pt x="680" y="6321"/>
                  </a:cubicBezTo>
                  <a:cubicBezTo>
                    <a:pt x="272" y="7545"/>
                    <a:pt x="1" y="8904"/>
                    <a:pt x="1" y="10468"/>
                  </a:cubicBezTo>
                  <a:cubicBezTo>
                    <a:pt x="1" y="11895"/>
                    <a:pt x="136" y="13254"/>
                    <a:pt x="680" y="14478"/>
                  </a:cubicBezTo>
                  <a:cubicBezTo>
                    <a:pt x="1088" y="15701"/>
                    <a:pt x="1768" y="16789"/>
                    <a:pt x="2651" y="17605"/>
                  </a:cubicBezTo>
                  <a:cubicBezTo>
                    <a:pt x="3467" y="18488"/>
                    <a:pt x="4487" y="19168"/>
                    <a:pt x="5710" y="19644"/>
                  </a:cubicBezTo>
                  <a:cubicBezTo>
                    <a:pt x="6866" y="20187"/>
                    <a:pt x="8225" y="20391"/>
                    <a:pt x="9720" y="20391"/>
                  </a:cubicBezTo>
                  <a:cubicBezTo>
                    <a:pt x="12235" y="20391"/>
                    <a:pt x="14342" y="19712"/>
                    <a:pt x="15974" y="18352"/>
                  </a:cubicBezTo>
                  <a:cubicBezTo>
                    <a:pt x="17605" y="16993"/>
                    <a:pt x="18625" y="15022"/>
                    <a:pt x="18964" y="12507"/>
                  </a:cubicBezTo>
                  <a:lnTo>
                    <a:pt x="13867" y="12507"/>
                  </a:lnTo>
                  <a:cubicBezTo>
                    <a:pt x="13663" y="13730"/>
                    <a:pt x="13255" y="14750"/>
                    <a:pt x="12575" y="15430"/>
                  </a:cubicBezTo>
                  <a:cubicBezTo>
                    <a:pt x="11895" y="16177"/>
                    <a:pt x="10944" y="16517"/>
                    <a:pt x="9720" y="16517"/>
                  </a:cubicBezTo>
                  <a:cubicBezTo>
                    <a:pt x="8837" y="16517"/>
                    <a:pt x="8157" y="16245"/>
                    <a:pt x="7545" y="15905"/>
                  </a:cubicBezTo>
                  <a:cubicBezTo>
                    <a:pt x="6934" y="15565"/>
                    <a:pt x="6526" y="15022"/>
                    <a:pt x="6186" y="14478"/>
                  </a:cubicBezTo>
                  <a:cubicBezTo>
                    <a:pt x="5846" y="13866"/>
                    <a:pt x="5574" y="13186"/>
                    <a:pt x="5438" y="12507"/>
                  </a:cubicBezTo>
                  <a:cubicBezTo>
                    <a:pt x="5302" y="11827"/>
                    <a:pt x="5166" y="11079"/>
                    <a:pt x="5166" y="10400"/>
                  </a:cubicBezTo>
                  <a:cubicBezTo>
                    <a:pt x="5166" y="9652"/>
                    <a:pt x="5302" y="8972"/>
                    <a:pt x="5438" y="8157"/>
                  </a:cubicBezTo>
                  <a:cubicBezTo>
                    <a:pt x="5574" y="7409"/>
                    <a:pt x="5846" y="6729"/>
                    <a:pt x="6186" y="6117"/>
                  </a:cubicBezTo>
                  <a:cubicBezTo>
                    <a:pt x="6526" y="5438"/>
                    <a:pt x="7002" y="5030"/>
                    <a:pt x="7545" y="4622"/>
                  </a:cubicBezTo>
                  <a:cubicBezTo>
                    <a:pt x="8157" y="4214"/>
                    <a:pt x="8837" y="4010"/>
                    <a:pt x="9720" y="4010"/>
                  </a:cubicBezTo>
                  <a:cubicBezTo>
                    <a:pt x="11963" y="4010"/>
                    <a:pt x="13255" y="5098"/>
                    <a:pt x="13731" y="7341"/>
                  </a:cubicBezTo>
                  <a:lnTo>
                    <a:pt x="18964" y="7341"/>
                  </a:lnTo>
                  <a:cubicBezTo>
                    <a:pt x="18828" y="6050"/>
                    <a:pt x="18489" y="5030"/>
                    <a:pt x="18013" y="4078"/>
                  </a:cubicBezTo>
                  <a:cubicBezTo>
                    <a:pt x="17469" y="3127"/>
                    <a:pt x="16789" y="2379"/>
                    <a:pt x="15974" y="1767"/>
                  </a:cubicBezTo>
                  <a:cubicBezTo>
                    <a:pt x="15226" y="1224"/>
                    <a:pt x="14206" y="748"/>
                    <a:pt x="13187" y="408"/>
                  </a:cubicBezTo>
                  <a:cubicBezTo>
                    <a:pt x="12099" y="204"/>
                    <a:pt x="10944" y="0"/>
                    <a:pt x="9856" y="0"/>
                  </a:cubicBezTo>
                  <a:close/>
                </a:path>
              </a:pathLst>
            </a:custGeom>
            <a:solidFill>
              <a:srgbClr val="00A2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8"/>
            <p:cNvSpPr/>
            <p:nvPr/>
          </p:nvSpPr>
          <p:spPr>
            <a:xfrm>
              <a:off x="2718421" y="1186705"/>
              <a:ext cx="190824" cy="198852"/>
            </a:xfrm>
            <a:custGeom>
              <a:rect b="b" l="l" r="r" t="t"/>
              <a:pathLst>
                <a:path extrusionOk="0" h="20188" w="19373">
                  <a:moveTo>
                    <a:pt x="9584" y="3874"/>
                  </a:moveTo>
                  <a:cubicBezTo>
                    <a:pt x="10876" y="3874"/>
                    <a:pt x="11895" y="4214"/>
                    <a:pt x="12507" y="4894"/>
                  </a:cubicBezTo>
                  <a:cubicBezTo>
                    <a:pt x="13187" y="5574"/>
                    <a:pt x="13595" y="6593"/>
                    <a:pt x="13799" y="8021"/>
                  </a:cubicBezTo>
                  <a:lnTo>
                    <a:pt x="5166" y="8021"/>
                  </a:lnTo>
                  <a:cubicBezTo>
                    <a:pt x="5166" y="7681"/>
                    <a:pt x="5302" y="7273"/>
                    <a:pt x="5438" y="6797"/>
                  </a:cubicBezTo>
                  <a:cubicBezTo>
                    <a:pt x="5506" y="6253"/>
                    <a:pt x="5778" y="5846"/>
                    <a:pt x="6118" y="5438"/>
                  </a:cubicBezTo>
                  <a:cubicBezTo>
                    <a:pt x="6458" y="5030"/>
                    <a:pt x="6866" y="4554"/>
                    <a:pt x="7477" y="4350"/>
                  </a:cubicBezTo>
                  <a:cubicBezTo>
                    <a:pt x="8089" y="4078"/>
                    <a:pt x="8769" y="3874"/>
                    <a:pt x="9584" y="3874"/>
                  </a:cubicBezTo>
                  <a:close/>
                  <a:moveTo>
                    <a:pt x="9856" y="0"/>
                  </a:moveTo>
                  <a:cubicBezTo>
                    <a:pt x="8429" y="0"/>
                    <a:pt x="7069" y="204"/>
                    <a:pt x="5846" y="748"/>
                  </a:cubicBezTo>
                  <a:cubicBezTo>
                    <a:pt x="4555" y="1224"/>
                    <a:pt x="3535" y="1903"/>
                    <a:pt x="2719" y="2855"/>
                  </a:cubicBezTo>
                  <a:cubicBezTo>
                    <a:pt x="1768" y="3806"/>
                    <a:pt x="1156" y="4826"/>
                    <a:pt x="680" y="6117"/>
                  </a:cubicBezTo>
                  <a:cubicBezTo>
                    <a:pt x="272" y="7273"/>
                    <a:pt x="1" y="8632"/>
                    <a:pt x="1" y="10060"/>
                  </a:cubicBezTo>
                  <a:cubicBezTo>
                    <a:pt x="1" y="11555"/>
                    <a:pt x="272" y="12914"/>
                    <a:pt x="680" y="14138"/>
                  </a:cubicBezTo>
                  <a:cubicBezTo>
                    <a:pt x="1088" y="15429"/>
                    <a:pt x="1768" y="16449"/>
                    <a:pt x="2651" y="17401"/>
                  </a:cubicBezTo>
                  <a:cubicBezTo>
                    <a:pt x="3467" y="18216"/>
                    <a:pt x="4487" y="18964"/>
                    <a:pt x="5710" y="19440"/>
                  </a:cubicBezTo>
                  <a:cubicBezTo>
                    <a:pt x="6866" y="19983"/>
                    <a:pt x="8225" y="20187"/>
                    <a:pt x="9788" y="20187"/>
                  </a:cubicBezTo>
                  <a:cubicBezTo>
                    <a:pt x="11963" y="20187"/>
                    <a:pt x="13867" y="19712"/>
                    <a:pt x="15362" y="18692"/>
                  </a:cubicBezTo>
                  <a:cubicBezTo>
                    <a:pt x="16925" y="17740"/>
                    <a:pt x="18013" y="16041"/>
                    <a:pt x="18761" y="13730"/>
                  </a:cubicBezTo>
                  <a:lnTo>
                    <a:pt x="14138" y="13730"/>
                  </a:lnTo>
                  <a:cubicBezTo>
                    <a:pt x="13935" y="14342"/>
                    <a:pt x="13391" y="14954"/>
                    <a:pt x="12643" y="15429"/>
                  </a:cubicBezTo>
                  <a:cubicBezTo>
                    <a:pt x="11895" y="15973"/>
                    <a:pt x="11080" y="16245"/>
                    <a:pt x="9924" y="16245"/>
                  </a:cubicBezTo>
                  <a:cubicBezTo>
                    <a:pt x="8497" y="16245"/>
                    <a:pt x="7341" y="15769"/>
                    <a:pt x="6526" y="15022"/>
                  </a:cubicBezTo>
                  <a:cubicBezTo>
                    <a:pt x="5710" y="14274"/>
                    <a:pt x="5302" y="12982"/>
                    <a:pt x="5234" y="11351"/>
                  </a:cubicBezTo>
                  <a:lnTo>
                    <a:pt x="19168" y="11351"/>
                  </a:lnTo>
                  <a:cubicBezTo>
                    <a:pt x="19372" y="9924"/>
                    <a:pt x="19168" y="8496"/>
                    <a:pt x="18828" y="7137"/>
                  </a:cubicBezTo>
                  <a:cubicBezTo>
                    <a:pt x="18489" y="5778"/>
                    <a:pt x="17945" y="4554"/>
                    <a:pt x="17129" y="3467"/>
                  </a:cubicBezTo>
                  <a:cubicBezTo>
                    <a:pt x="16382" y="2379"/>
                    <a:pt x="15362" y="1495"/>
                    <a:pt x="14206" y="884"/>
                  </a:cubicBezTo>
                  <a:cubicBezTo>
                    <a:pt x="12915" y="340"/>
                    <a:pt x="11488" y="0"/>
                    <a:pt x="9856" y="0"/>
                  </a:cubicBezTo>
                  <a:close/>
                </a:path>
              </a:pathLst>
            </a:custGeom>
            <a:solidFill>
              <a:srgbClr val="00A2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8"/>
            <p:cNvSpPr/>
            <p:nvPr/>
          </p:nvSpPr>
          <p:spPr>
            <a:xfrm>
              <a:off x="625522" y="1508741"/>
              <a:ext cx="195503" cy="263123"/>
            </a:xfrm>
            <a:custGeom>
              <a:rect b="b" l="l" r="r" t="t"/>
              <a:pathLst>
                <a:path extrusionOk="0" h="26713" w="19848">
                  <a:moveTo>
                    <a:pt x="10536" y="3059"/>
                  </a:moveTo>
                  <a:cubicBezTo>
                    <a:pt x="12575" y="3059"/>
                    <a:pt x="14002" y="3467"/>
                    <a:pt x="14954" y="4350"/>
                  </a:cubicBezTo>
                  <a:cubicBezTo>
                    <a:pt x="15905" y="5166"/>
                    <a:pt x="16313" y="6389"/>
                    <a:pt x="16313" y="8021"/>
                  </a:cubicBezTo>
                  <a:cubicBezTo>
                    <a:pt x="16313" y="9584"/>
                    <a:pt x="15905" y="10807"/>
                    <a:pt x="14954" y="11623"/>
                  </a:cubicBezTo>
                  <a:cubicBezTo>
                    <a:pt x="14002" y="12439"/>
                    <a:pt x="12575" y="12847"/>
                    <a:pt x="10536" y="12847"/>
                  </a:cubicBezTo>
                  <a:lnTo>
                    <a:pt x="3535" y="12847"/>
                  </a:lnTo>
                  <a:lnTo>
                    <a:pt x="3535" y="3059"/>
                  </a:lnTo>
                  <a:close/>
                  <a:moveTo>
                    <a:pt x="0" y="0"/>
                  </a:moveTo>
                  <a:lnTo>
                    <a:pt x="0" y="26713"/>
                  </a:lnTo>
                  <a:lnTo>
                    <a:pt x="3535" y="26713"/>
                  </a:lnTo>
                  <a:lnTo>
                    <a:pt x="3535" y="15837"/>
                  </a:lnTo>
                  <a:lnTo>
                    <a:pt x="11691" y="15837"/>
                  </a:lnTo>
                  <a:cubicBezTo>
                    <a:pt x="14410" y="15837"/>
                    <a:pt x="16449" y="15158"/>
                    <a:pt x="17809" y="13798"/>
                  </a:cubicBezTo>
                  <a:cubicBezTo>
                    <a:pt x="19168" y="12303"/>
                    <a:pt x="19848" y="10400"/>
                    <a:pt x="19848" y="7885"/>
                  </a:cubicBezTo>
                  <a:cubicBezTo>
                    <a:pt x="19848" y="5438"/>
                    <a:pt x="19168" y="3467"/>
                    <a:pt x="17809" y="2107"/>
                  </a:cubicBezTo>
                  <a:cubicBezTo>
                    <a:pt x="16449" y="748"/>
                    <a:pt x="14410" y="68"/>
                    <a:pt x="11691" y="68"/>
                  </a:cubicBezTo>
                  <a:lnTo>
                    <a:pt x="11691" y="0"/>
                  </a:lnTo>
                  <a:close/>
                </a:path>
              </a:pathLst>
            </a:custGeom>
            <a:solidFill>
              <a:srgbClr val="0451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8"/>
            <p:cNvSpPr/>
            <p:nvPr/>
          </p:nvSpPr>
          <p:spPr>
            <a:xfrm>
              <a:off x="847797" y="1576361"/>
              <a:ext cx="179437" cy="199522"/>
            </a:xfrm>
            <a:custGeom>
              <a:rect b="b" l="l" r="r" t="t"/>
              <a:pathLst>
                <a:path extrusionOk="0" h="20256" w="18217">
                  <a:moveTo>
                    <a:pt x="13391" y="9856"/>
                  </a:moveTo>
                  <a:lnTo>
                    <a:pt x="13391" y="12983"/>
                  </a:lnTo>
                  <a:cubicBezTo>
                    <a:pt x="13391" y="13458"/>
                    <a:pt x="13255" y="13934"/>
                    <a:pt x="13051" y="14478"/>
                  </a:cubicBezTo>
                  <a:cubicBezTo>
                    <a:pt x="12847" y="14954"/>
                    <a:pt x="12507" y="15497"/>
                    <a:pt x="12031" y="15905"/>
                  </a:cubicBezTo>
                  <a:cubicBezTo>
                    <a:pt x="11488" y="16313"/>
                    <a:pt x="10876" y="16721"/>
                    <a:pt x="10128" y="16993"/>
                  </a:cubicBezTo>
                  <a:cubicBezTo>
                    <a:pt x="9381" y="17265"/>
                    <a:pt x="8429" y="17401"/>
                    <a:pt x="7409" y="17401"/>
                  </a:cubicBezTo>
                  <a:cubicBezTo>
                    <a:pt x="6934" y="17401"/>
                    <a:pt x="6390" y="17333"/>
                    <a:pt x="5982" y="17265"/>
                  </a:cubicBezTo>
                  <a:cubicBezTo>
                    <a:pt x="5574" y="17197"/>
                    <a:pt x="5098" y="16993"/>
                    <a:pt x="4759" y="16789"/>
                  </a:cubicBezTo>
                  <a:cubicBezTo>
                    <a:pt x="4419" y="16585"/>
                    <a:pt x="4079" y="16245"/>
                    <a:pt x="3943" y="15905"/>
                  </a:cubicBezTo>
                  <a:cubicBezTo>
                    <a:pt x="3671" y="15497"/>
                    <a:pt x="3603" y="15090"/>
                    <a:pt x="3603" y="14546"/>
                  </a:cubicBezTo>
                  <a:cubicBezTo>
                    <a:pt x="3603" y="13798"/>
                    <a:pt x="3739" y="13118"/>
                    <a:pt x="4079" y="12711"/>
                  </a:cubicBezTo>
                  <a:cubicBezTo>
                    <a:pt x="4419" y="12235"/>
                    <a:pt x="4894" y="11895"/>
                    <a:pt x="5438" y="11691"/>
                  </a:cubicBezTo>
                  <a:cubicBezTo>
                    <a:pt x="6050" y="11419"/>
                    <a:pt x="6730" y="11215"/>
                    <a:pt x="7409" y="11147"/>
                  </a:cubicBezTo>
                  <a:cubicBezTo>
                    <a:pt x="8089" y="11079"/>
                    <a:pt x="8837" y="11011"/>
                    <a:pt x="9517" y="10875"/>
                  </a:cubicBezTo>
                  <a:cubicBezTo>
                    <a:pt x="10196" y="10807"/>
                    <a:pt x="10876" y="10739"/>
                    <a:pt x="11556" y="10536"/>
                  </a:cubicBezTo>
                  <a:cubicBezTo>
                    <a:pt x="12167" y="10400"/>
                    <a:pt x="12711" y="10128"/>
                    <a:pt x="13119" y="9856"/>
                  </a:cubicBezTo>
                  <a:close/>
                  <a:moveTo>
                    <a:pt x="8837" y="0"/>
                  </a:moveTo>
                  <a:cubicBezTo>
                    <a:pt x="7749" y="0"/>
                    <a:pt x="6730" y="136"/>
                    <a:pt x="5778" y="340"/>
                  </a:cubicBezTo>
                  <a:cubicBezTo>
                    <a:pt x="4894" y="612"/>
                    <a:pt x="4011" y="952"/>
                    <a:pt x="3263" y="1495"/>
                  </a:cubicBezTo>
                  <a:cubicBezTo>
                    <a:pt x="2516" y="1971"/>
                    <a:pt x="1904" y="2583"/>
                    <a:pt x="1496" y="3399"/>
                  </a:cubicBezTo>
                  <a:cubicBezTo>
                    <a:pt x="1020" y="4282"/>
                    <a:pt x="816" y="5302"/>
                    <a:pt x="680" y="6457"/>
                  </a:cubicBezTo>
                  <a:lnTo>
                    <a:pt x="3875" y="6457"/>
                  </a:lnTo>
                  <a:cubicBezTo>
                    <a:pt x="3943" y="5030"/>
                    <a:pt x="4351" y="4078"/>
                    <a:pt x="5302" y="3603"/>
                  </a:cubicBezTo>
                  <a:cubicBezTo>
                    <a:pt x="6254" y="3059"/>
                    <a:pt x="7341" y="2855"/>
                    <a:pt x="8701" y="2855"/>
                  </a:cubicBezTo>
                  <a:cubicBezTo>
                    <a:pt x="9177" y="2855"/>
                    <a:pt x="9720" y="2855"/>
                    <a:pt x="10196" y="2923"/>
                  </a:cubicBezTo>
                  <a:cubicBezTo>
                    <a:pt x="10740" y="2991"/>
                    <a:pt x="11148" y="3059"/>
                    <a:pt x="11556" y="3331"/>
                  </a:cubicBezTo>
                  <a:cubicBezTo>
                    <a:pt x="12031" y="3467"/>
                    <a:pt x="12371" y="3806"/>
                    <a:pt x="12575" y="4282"/>
                  </a:cubicBezTo>
                  <a:cubicBezTo>
                    <a:pt x="12847" y="4690"/>
                    <a:pt x="13051" y="5302"/>
                    <a:pt x="13051" y="5982"/>
                  </a:cubicBezTo>
                  <a:cubicBezTo>
                    <a:pt x="13051" y="6525"/>
                    <a:pt x="12847" y="7001"/>
                    <a:pt x="12507" y="7341"/>
                  </a:cubicBezTo>
                  <a:cubicBezTo>
                    <a:pt x="12167" y="7545"/>
                    <a:pt x="11692" y="7817"/>
                    <a:pt x="11080" y="8021"/>
                  </a:cubicBezTo>
                  <a:cubicBezTo>
                    <a:pt x="10468" y="8157"/>
                    <a:pt x="9788" y="8293"/>
                    <a:pt x="9041" y="8361"/>
                  </a:cubicBezTo>
                  <a:cubicBezTo>
                    <a:pt x="8293" y="8428"/>
                    <a:pt x="7409" y="8564"/>
                    <a:pt x="6594" y="8768"/>
                  </a:cubicBezTo>
                  <a:cubicBezTo>
                    <a:pt x="5778" y="8904"/>
                    <a:pt x="4962" y="9108"/>
                    <a:pt x="4215" y="9380"/>
                  </a:cubicBezTo>
                  <a:cubicBezTo>
                    <a:pt x="3331" y="9584"/>
                    <a:pt x="2651" y="9992"/>
                    <a:pt x="2040" y="10400"/>
                  </a:cubicBezTo>
                  <a:cubicBezTo>
                    <a:pt x="1496" y="10807"/>
                    <a:pt x="952" y="11419"/>
                    <a:pt x="612" y="12099"/>
                  </a:cubicBezTo>
                  <a:cubicBezTo>
                    <a:pt x="204" y="12847"/>
                    <a:pt x="1" y="13730"/>
                    <a:pt x="1" y="14818"/>
                  </a:cubicBezTo>
                  <a:cubicBezTo>
                    <a:pt x="1" y="15701"/>
                    <a:pt x="204" y="16585"/>
                    <a:pt x="544" y="17265"/>
                  </a:cubicBezTo>
                  <a:cubicBezTo>
                    <a:pt x="884" y="18012"/>
                    <a:pt x="1292" y="18556"/>
                    <a:pt x="1904" y="18964"/>
                  </a:cubicBezTo>
                  <a:cubicBezTo>
                    <a:pt x="2448" y="19372"/>
                    <a:pt x="3127" y="19712"/>
                    <a:pt x="3943" y="19916"/>
                  </a:cubicBezTo>
                  <a:cubicBezTo>
                    <a:pt x="4691" y="20187"/>
                    <a:pt x="5506" y="20255"/>
                    <a:pt x="6390" y="20255"/>
                  </a:cubicBezTo>
                  <a:cubicBezTo>
                    <a:pt x="7749" y="20255"/>
                    <a:pt x="8905" y="19984"/>
                    <a:pt x="10128" y="19576"/>
                  </a:cubicBezTo>
                  <a:cubicBezTo>
                    <a:pt x="11352" y="19032"/>
                    <a:pt x="12371" y="18284"/>
                    <a:pt x="13187" y="17265"/>
                  </a:cubicBezTo>
                  <a:cubicBezTo>
                    <a:pt x="13187" y="18352"/>
                    <a:pt x="13459" y="19100"/>
                    <a:pt x="13935" y="19576"/>
                  </a:cubicBezTo>
                  <a:cubicBezTo>
                    <a:pt x="14478" y="19984"/>
                    <a:pt x="15090" y="20255"/>
                    <a:pt x="15906" y="20255"/>
                  </a:cubicBezTo>
                  <a:cubicBezTo>
                    <a:pt x="16925" y="20255"/>
                    <a:pt x="17673" y="20052"/>
                    <a:pt x="18217" y="19712"/>
                  </a:cubicBezTo>
                  <a:lnTo>
                    <a:pt x="18013" y="19712"/>
                  </a:lnTo>
                  <a:lnTo>
                    <a:pt x="18013" y="17197"/>
                  </a:lnTo>
                  <a:cubicBezTo>
                    <a:pt x="17673" y="17265"/>
                    <a:pt x="17333" y="17333"/>
                    <a:pt x="17129" y="17333"/>
                  </a:cubicBezTo>
                  <a:cubicBezTo>
                    <a:pt x="16586" y="17333"/>
                    <a:pt x="16314" y="17197"/>
                    <a:pt x="16246" y="16857"/>
                  </a:cubicBezTo>
                  <a:cubicBezTo>
                    <a:pt x="16178" y="16517"/>
                    <a:pt x="16110" y="15973"/>
                    <a:pt x="16110" y="15226"/>
                  </a:cubicBezTo>
                  <a:lnTo>
                    <a:pt x="16110" y="5302"/>
                  </a:lnTo>
                  <a:cubicBezTo>
                    <a:pt x="16110" y="4214"/>
                    <a:pt x="15906" y="3263"/>
                    <a:pt x="15498" y="2583"/>
                  </a:cubicBezTo>
                  <a:cubicBezTo>
                    <a:pt x="15090" y="1903"/>
                    <a:pt x="14478" y="1360"/>
                    <a:pt x="13799" y="952"/>
                  </a:cubicBezTo>
                  <a:cubicBezTo>
                    <a:pt x="13119" y="544"/>
                    <a:pt x="12371" y="272"/>
                    <a:pt x="11488" y="204"/>
                  </a:cubicBezTo>
                  <a:cubicBezTo>
                    <a:pt x="10536" y="136"/>
                    <a:pt x="9720" y="0"/>
                    <a:pt x="8837" y="0"/>
                  </a:cubicBezTo>
                  <a:close/>
                </a:path>
              </a:pathLst>
            </a:custGeom>
            <a:solidFill>
              <a:srgbClr val="0451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8"/>
            <p:cNvSpPr/>
            <p:nvPr/>
          </p:nvSpPr>
          <p:spPr>
            <a:xfrm>
              <a:off x="1056017" y="1577405"/>
              <a:ext cx="99101" cy="194459"/>
            </a:xfrm>
            <a:custGeom>
              <a:rect b="b" l="l" r="r" t="t"/>
              <a:pathLst>
                <a:path extrusionOk="0" h="19742" w="10061">
                  <a:moveTo>
                    <a:pt x="9349" y="1"/>
                  </a:moveTo>
                  <a:cubicBezTo>
                    <a:pt x="7960" y="1"/>
                    <a:pt x="6778" y="350"/>
                    <a:pt x="5846" y="1050"/>
                  </a:cubicBezTo>
                  <a:cubicBezTo>
                    <a:pt x="4691" y="1797"/>
                    <a:pt x="3807" y="2953"/>
                    <a:pt x="2991" y="4516"/>
                  </a:cubicBezTo>
                  <a:lnTo>
                    <a:pt x="2923" y="4516"/>
                  </a:lnTo>
                  <a:lnTo>
                    <a:pt x="2923" y="438"/>
                  </a:lnTo>
                  <a:lnTo>
                    <a:pt x="1" y="438"/>
                  </a:lnTo>
                  <a:lnTo>
                    <a:pt x="1" y="19742"/>
                  </a:lnTo>
                  <a:lnTo>
                    <a:pt x="3195" y="19742"/>
                  </a:lnTo>
                  <a:lnTo>
                    <a:pt x="3195" y="11245"/>
                  </a:lnTo>
                  <a:cubicBezTo>
                    <a:pt x="3195" y="9954"/>
                    <a:pt x="3263" y="8798"/>
                    <a:pt x="3535" y="7915"/>
                  </a:cubicBezTo>
                  <a:cubicBezTo>
                    <a:pt x="3807" y="6895"/>
                    <a:pt x="4215" y="6079"/>
                    <a:pt x="4691" y="5400"/>
                  </a:cubicBezTo>
                  <a:cubicBezTo>
                    <a:pt x="5234" y="4788"/>
                    <a:pt x="5914" y="4244"/>
                    <a:pt x="6866" y="3904"/>
                  </a:cubicBezTo>
                  <a:cubicBezTo>
                    <a:pt x="7681" y="3565"/>
                    <a:pt x="8769" y="3429"/>
                    <a:pt x="10060" y="3429"/>
                  </a:cubicBezTo>
                  <a:lnTo>
                    <a:pt x="10060" y="30"/>
                  </a:lnTo>
                  <a:cubicBezTo>
                    <a:pt x="9818" y="11"/>
                    <a:pt x="9580" y="1"/>
                    <a:pt x="9349" y="1"/>
                  </a:cubicBezTo>
                  <a:close/>
                </a:path>
              </a:pathLst>
            </a:custGeom>
            <a:solidFill>
              <a:srgbClr val="0451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8"/>
            <p:cNvSpPr/>
            <p:nvPr/>
          </p:nvSpPr>
          <p:spPr>
            <a:xfrm>
              <a:off x="1157787" y="1526146"/>
              <a:ext cx="101770" cy="246388"/>
            </a:xfrm>
            <a:custGeom>
              <a:rect b="b" l="l" r="r" t="t"/>
              <a:pathLst>
                <a:path extrusionOk="0" h="25014" w="10332">
                  <a:moveTo>
                    <a:pt x="3331" y="0"/>
                  </a:moveTo>
                  <a:lnTo>
                    <a:pt x="3331" y="5778"/>
                  </a:lnTo>
                  <a:lnTo>
                    <a:pt x="0" y="5778"/>
                  </a:lnTo>
                  <a:lnTo>
                    <a:pt x="0" y="8633"/>
                  </a:lnTo>
                  <a:lnTo>
                    <a:pt x="3331" y="8633"/>
                  </a:lnTo>
                  <a:lnTo>
                    <a:pt x="3331" y="20867"/>
                  </a:lnTo>
                  <a:cubicBezTo>
                    <a:pt x="3331" y="21683"/>
                    <a:pt x="3399" y="22431"/>
                    <a:pt x="3535" y="22974"/>
                  </a:cubicBezTo>
                  <a:cubicBezTo>
                    <a:pt x="3739" y="23586"/>
                    <a:pt x="4010" y="23926"/>
                    <a:pt x="4350" y="24266"/>
                  </a:cubicBezTo>
                  <a:cubicBezTo>
                    <a:pt x="4758" y="24470"/>
                    <a:pt x="5166" y="24742"/>
                    <a:pt x="5778" y="24810"/>
                  </a:cubicBezTo>
                  <a:cubicBezTo>
                    <a:pt x="6389" y="24946"/>
                    <a:pt x="7069" y="25014"/>
                    <a:pt x="7885" y="25014"/>
                  </a:cubicBezTo>
                  <a:lnTo>
                    <a:pt x="10332" y="25014"/>
                  </a:lnTo>
                  <a:lnTo>
                    <a:pt x="10332" y="22159"/>
                  </a:lnTo>
                  <a:lnTo>
                    <a:pt x="8904" y="22159"/>
                  </a:lnTo>
                  <a:cubicBezTo>
                    <a:pt x="8429" y="22159"/>
                    <a:pt x="8089" y="22091"/>
                    <a:pt x="7749" y="22091"/>
                  </a:cubicBezTo>
                  <a:cubicBezTo>
                    <a:pt x="7409" y="22023"/>
                    <a:pt x="7137" y="21955"/>
                    <a:pt x="6933" y="21819"/>
                  </a:cubicBezTo>
                  <a:cubicBezTo>
                    <a:pt x="6797" y="21751"/>
                    <a:pt x="6661" y="21615"/>
                    <a:pt x="6593" y="21343"/>
                  </a:cubicBezTo>
                  <a:cubicBezTo>
                    <a:pt x="6525" y="21071"/>
                    <a:pt x="6525" y="20731"/>
                    <a:pt x="6525" y="20392"/>
                  </a:cubicBezTo>
                  <a:lnTo>
                    <a:pt x="6525" y="8429"/>
                  </a:lnTo>
                  <a:lnTo>
                    <a:pt x="10332" y="8429"/>
                  </a:lnTo>
                  <a:lnTo>
                    <a:pt x="10332" y="5778"/>
                  </a:lnTo>
                  <a:lnTo>
                    <a:pt x="6457" y="5778"/>
                  </a:lnTo>
                  <a:lnTo>
                    <a:pt x="6457" y="0"/>
                  </a:lnTo>
                  <a:close/>
                </a:path>
              </a:pathLst>
            </a:custGeom>
            <a:solidFill>
              <a:srgbClr val="0451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8"/>
            <p:cNvSpPr/>
            <p:nvPr/>
          </p:nvSpPr>
          <p:spPr>
            <a:xfrm>
              <a:off x="1295037" y="1577701"/>
              <a:ext cx="157344" cy="194163"/>
            </a:xfrm>
            <a:custGeom>
              <a:rect b="b" l="l" r="r" t="t"/>
              <a:pathLst>
                <a:path extrusionOk="0" h="19712" w="15974">
                  <a:moveTo>
                    <a:pt x="9312" y="0"/>
                  </a:moveTo>
                  <a:cubicBezTo>
                    <a:pt x="6457" y="0"/>
                    <a:pt x="4418" y="1088"/>
                    <a:pt x="3059" y="3467"/>
                  </a:cubicBezTo>
                  <a:lnTo>
                    <a:pt x="2991" y="3467"/>
                  </a:lnTo>
                  <a:lnTo>
                    <a:pt x="2991" y="408"/>
                  </a:lnTo>
                  <a:lnTo>
                    <a:pt x="0" y="408"/>
                  </a:lnTo>
                  <a:lnTo>
                    <a:pt x="0" y="19712"/>
                  </a:lnTo>
                  <a:lnTo>
                    <a:pt x="3127" y="19712"/>
                  </a:lnTo>
                  <a:lnTo>
                    <a:pt x="3127" y="8768"/>
                  </a:lnTo>
                  <a:cubicBezTo>
                    <a:pt x="3127" y="7953"/>
                    <a:pt x="3195" y="7205"/>
                    <a:pt x="3467" y="6457"/>
                  </a:cubicBezTo>
                  <a:cubicBezTo>
                    <a:pt x="3739" y="5642"/>
                    <a:pt x="4078" y="4962"/>
                    <a:pt x="4554" y="4486"/>
                  </a:cubicBezTo>
                  <a:cubicBezTo>
                    <a:pt x="5098" y="3874"/>
                    <a:pt x="5710" y="3535"/>
                    <a:pt x="6389" y="3195"/>
                  </a:cubicBezTo>
                  <a:cubicBezTo>
                    <a:pt x="7137" y="2923"/>
                    <a:pt x="7953" y="2787"/>
                    <a:pt x="8904" y="2787"/>
                  </a:cubicBezTo>
                  <a:cubicBezTo>
                    <a:pt x="10196" y="2787"/>
                    <a:pt x="11147" y="3127"/>
                    <a:pt x="11827" y="3806"/>
                  </a:cubicBezTo>
                  <a:cubicBezTo>
                    <a:pt x="12507" y="4486"/>
                    <a:pt x="12847" y="5370"/>
                    <a:pt x="12847" y="6593"/>
                  </a:cubicBezTo>
                  <a:lnTo>
                    <a:pt x="12847" y="19712"/>
                  </a:lnTo>
                  <a:lnTo>
                    <a:pt x="15973" y="19712"/>
                  </a:lnTo>
                  <a:lnTo>
                    <a:pt x="15973" y="7001"/>
                  </a:lnTo>
                  <a:cubicBezTo>
                    <a:pt x="15973" y="5913"/>
                    <a:pt x="15769" y="4962"/>
                    <a:pt x="15634" y="4146"/>
                  </a:cubicBezTo>
                  <a:cubicBezTo>
                    <a:pt x="15362" y="3263"/>
                    <a:pt x="15022" y="2515"/>
                    <a:pt x="14546" y="1903"/>
                  </a:cubicBezTo>
                  <a:cubicBezTo>
                    <a:pt x="14002" y="1359"/>
                    <a:pt x="13323" y="816"/>
                    <a:pt x="12439" y="476"/>
                  </a:cubicBezTo>
                  <a:cubicBezTo>
                    <a:pt x="11623" y="136"/>
                    <a:pt x="10604" y="0"/>
                    <a:pt x="9312" y="0"/>
                  </a:cubicBezTo>
                  <a:close/>
                </a:path>
              </a:pathLst>
            </a:custGeom>
            <a:solidFill>
              <a:srgbClr val="0451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8"/>
            <p:cNvSpPr/>
            <p:nvPr/>
          </p:nvSpPr>
          <p:spPr>
            <a:xfrm>
              <a:off x="1488520" y="1576361"/>
              <a:ext cx="175428" cy="199522"/>
            </a:xfrm>
            <a:custGeom>
              <a:rect b="b" l="l" r="r" t="t"/>
              <a:pathLst>
                <a:path extrusionOk="0" h="20256" w="17810">
                  <a:moveTo>
                    <a:pt x="8837" y="2923"/>
                  </a:moveTo>
                  <a:cubicBezTo>
                    <a:pt x="9653" y="2923"/>
                    <a:pt x="10332" y="3059"/>
                    <a:pt x="11012" y="3331"/>
                  </a:cubicBezTo>
                  <a:cubicBezTo>
                    <a:pt x="11692" y="3671"/>
                    <a:pt x="12236" y="4010"/>
                    <a:pt x="12711" y="4554"/>
                  </a:cubicBezTo>
                  <a:cubicBezTo>
                    <a:pt x="13187" y="4962"/>
                    <a:pt x="13663" y="5574"/>
                    <a:pt x="13935" y="6253"/>
                  </a:cubicBezTo>
                  <a:cubicBezTo>
                    <a:pt x="14275" y="6933"/>
                    <a:pt x="14411" y="7613"/>
                    <a:pt x="14343" y="8361"/>
                  </a:cubicBezTo>
                  <a:lnTo>
                    <a:pt x="3263" y="8361"/>
                  </a:lnTo>
                  <a:cubicBezTo>
                    <a:pt x="3399" y="7613"/>
                    <a:pt x="3535" y="6933"/>
                    <a:pt x="3807" y="6253"/>
                  </a:cubicBezTo>
                  <a:cubicBezTo>
                    <a:pt x="4079" y="5642"/>
                    <a:pt x="4419" y="5030"/>
                    <a:pt x="4895" y="4554"/>
                  </a:cubicBezTo>
                  <a:cubicBezTo>
                    <a:pt x="5438" y="4010"/>
                    <a:pt x="5914" y="3603"/>
                    <a:pt x="6594" y="3331"/>
                  </a:cubicBezTo>
                  <a:cubicBezTo>
                    <a:pt x="7274" y="3059"/>
                    <a:pt x="7953" y="2923"/>
                    <a:pt x="8837" y="2923"/>
                  </a:cubicBezTo>
                  <a:close/>
                  <a:moveTo>
                    <a:pt x="9041" y="0"/>
                  </a:moveTo>
                  <a:cubicBezTo>
                    <a:pt x="7682" y="0"/>
                    <a:pt x="6526" y="272"/>
                    <a:pt x="5438" y="816"/>
                  </a:cubicBezTo>
                  <a:cubicBezTo>
                    <a:pt x="4283" y="1292"/>
                    <a:pt x="3399" y="1971"/>
                    <a:pt x="2516" y="2923"/>
                  </a:cubicBezTo>
                  <a:cubicBezTo>
                    <a:pt x="1768" y="3738"/>
                    <a:pt x="1088" y="4894"/>
                    <a:pt x="681" y="6049"/>
                  </a:cubicBezTo>
                  <a:cubicBezTo>
                    <a:pt x="205" y="7273"/>
                    <a:pt x="1" y="8632"/>
                    <a:pt x="1" y="10060"/>
                  </a:cubicBezTo>
                  <a:cubicBezTo>
                    <a:pt x="69" y="11487"/>
                    <a:pt x="205" y="12847"/>
                    <a:pt x="681" y="14138"/>
                  </a:cubicBezTo>
                  <a:cubicBezTo>
                    <a:pt x="1020" y="15429"/>
                    <a:pt x="1564" y="16449"/>
                    <a:pt x="2380" y="17333"/>
                  </a:cubicBezTo>
                  <a:cubicBezTo>
                    <a:pt x="3127" y="18284"/>
                    <a:pt x="4147" y="18964"/>
                    <a:pt x="5235" y="19508"/>
                  </a:cubicBezTo>
                  <a:cubicBezTo>
                    <a:pt x="6322" y="19984"/>
                    <a:pt x="7682" y="20255"/>
                    <a:pt x="9245" y="20255"/>
                  </a:cubicBezTo>
                  <a:cubicBezTo>
                    <a:pt x="11420" y="20255"/>
                    <a:pt x="13255" y="19712"/>
                    <a:pt x="14683" y="18624"/>
                  </a:cubicBezTo>
                  <a:cubicBezTo>
                    <a:pt x="16110" y="17537"/>
                    <a:pt x="17062" y="15905"/>
                    <a:pt x="17537" y="13594"/>
                  </a:cubicBezTo>
                  <a:lnTo>
                    <a:pt x="14411" y="13594"/>
                  </a:lnTo>
                  <a:cubicBezTo>
                    <a:pt x="14139" y="14886"/>
                    <a:pt x="13595" y="15837"/>
                    <a:pt x="12711" y="16449"/>
                  </a:cubicBezTo>
                  <a:cubicBezTo>
                    <a:pt x="11896" y="16993"/>
                    <a:pt x="10740" y="17333"/>
                    <a:pt x="9381" y="17333"/>
                  </a:cubicBezTo>
                  <a:cubicBezTo>
                    <a:pt x="8361" y="17333"/>
                    <a:pt x="7478" y="17197"/>
                    <a:pt x="6662" y="16857"/>
                  </a:cubicBezTo>
                  <a:cubicBezTo>
                    <a:pt x="5914" y="16517"/>
                    <a:pt x="5303" y="16109"/>
                    <a:pt x="4827" y="15497"/>
                  </a:cubicBezTo>
                  <a:cubicBezTo>
                    <a:pt x="4283" y="14886"/>
                    <a:pt x="3943" y="14206"/>
                    <a:pt x="3739" y="13458"/>
                  </a:cubicBezTo>
                  <a:cubicBezTo>
                    <a:pt x="3467" y="12711"/>
                    <a:pt x="3399" y="11895"/>
                    <a:pt x="3399" y="11079"/>
                  </a:cubicBezTo>
                  <a:lnTo>
                    <a:pt x="17809" y="11079"/>
                  </a:lnTo>
                  <a:cubicBezTo>
                    <a:pt x="17809" y="9992"/>
                    <a:pt x="17741" y="8700"/>
                    <a:pt x="17469" y="7409"/>
                  </a:cubicBezTo>
                  <a:cubicBezTo>
                    <a:pt x="17197" y="6117"/>
                    <a:pt x="16722" y="4962"/>
                    <a:pt x="16042" y="3806"/>
                  </a:cubicBezTo>
                  <a:cubicBezTo>
                    <a:pt x="15362" y="2719"/>
                    <a:pt x="14411" y="1767"/>
                    <a:pt x="13323" y="1088"/>
                  </a:cubicBezTo>
                  <a:cubicBezTo>
                    <a:pt x="12236" y="340"/>
                    <a:pt x="10740" y="0"/>
                    <a:pt x="9041" y="0"/>
                  </a:cubicBezTo>
                  <a:close/>
                </a:path>
              </a:pathLst>
            </a:custGeom>
            <a:solidFill>
              <a:srgbClr val="0451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a:off x="1696070" y="1577405"/>
              <a:ext cx="98431" cy="194459"/>
            </a:xfrm>
            <a:custGeom>
              <a:rect b="b" l="l" r="r" t="t"/>
              <a:pathLst>
                <a:path extrusionOk="0" h="19742" w="9993">
                  <a:moveTo>
                    <a:pt x="9281" y="1"/>
                  </a:moveTo>
                  <a:cubicBezTo>
                    <a:pt x="7892" y="1"/>
                    <a:pt x="6711" y="350"/>
                    <a:pt x="5778" y="1050"/>
                  </a:cubicBezTo>
                  <a:cubicBezTo>
                    <a:pt x="4623" y="1797"/>
                    <a:pt x="3739" y="2953"/>
                    <a:pt x="2924" y="4516"/>
                  </a:cubicBezTo>
                  <a:lnTo>
                    <a:pt x="2856" y="4516"/>
                  </a:lnTo>
                  <a:lnTo>
                    <a:pt x="2856" y="438"/>
                  </a:lnTo>
                  <a:lnTo>
                    <a:pt x="1" y="438"/>
                  </a:lnTo>
                  <a:lnTo>
                    <a:pt x="1" y="19742"/>
                  </a:lnTo>
                  <a:lnTo>
                    <a:pt x="3127" y="19742"/>
                  </a:lnTo>
                  <a:lnTo>
                    <a:pt x="3127" y="11245"/>
                  </a:lnTo>
                  <a:cubicBezTo>
                    <a:pt x="3127" y="9954"/>
                    <a:pt x="3195" y="8798"/>
                    <a:pt x="3467" y="7915"/>
                  </a:cubicBezTo>
                  <a:cubicBezTo>
                    <a:pt x="3739" y="6895"/>
                    <a:pt x="4147" y="6079"/>
                    <a:pt x="4623" y="5400"/>
                  </a:cubicBezTo>
                  <a:cubicBezTo>
                    <a:pt x="5167" y="4788"/>
                    <a:pt x="5846" y="4244"/>
                    <a:pt x="6798" y="3904"/>
                  </a:cubicBezTo>
                  <a:cubicBezTo>
                    <a:pt x="7614" y="3565"/>
                    <a:pt x="8701" y="3429"/>
                    <a:pt x="9993" y="3429"/>
                  </a:cubicBezTo>
                  <a:lnTo>
                    <a:pt x="9993" y="30"/>
                  </a:lnTo>
                  <a:cubicBezTo>
                    <a:pt x="9750" y="11"/>
                    <a:pt x="9513" y="1"/>
                    <a:pt x="9281" y="1"/>
                  </a:cubicBezTo>
                  <a:close/>
                </a:path>
              </a:pathLst>
            </a:custGeom>
            <a:solidFill>
              <a:srgbClr val="0451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8"/>
            <p:cNvSpPr/>
            <p:nvPr/>
          </p:nvSpPr>
          <p:spPr>
            <a:xfrm>
              <a:off x="1807877" y="1578370"/>
              <a:ext cx="160693" cy="197512"/>
            </a:xfrm>
            <a:custGeom>
              <a:rect b="b" l="l" r="r" t="t"/>
              <a:pathLst>
                <a:path extrusionOk="0" h="20052" w="16314">
                  <a:moveTo>
                    <a:pt x="7410" y="0"/>
                  </a:moveTo>
                  <a:cubicBezTo>
                    <a:pt x="6526" y="0"/>
                    <a:pt x="5711" y="136"/>
                    <a:pt x="4827" y="340"/>
                  </a:cubicBezTo>
                  <a:cubicBezTo>
                    <a:pt x="4011" y="476"/>
                    <a:pt x="3264" y="816"/>
                    <a:pt x="2584" y="1223"/>
                  </a:cubicBezTo>
                  <a:cubicBezTo>
                    <a:pt x="1904" y="1699"/>
                    <a:pt x="1292" y="2243"/>
                    <a:pt x="885" y="2923"/>
                  </a:cubicBezTo>
                  <a:cubicBezTo>
                    <a:pt x="409" y="3602"/>
                    <a:pt x="205" y="4486"/>
                    <a:pt x="205" y="5438"/>
                  </a:cubicBezTo>
                  <a:cubicBezTo>
                    <a:pt x="205" y="6593"/>
                    <a:pt x="545" y="7613"/>
                    <a:pt x="1089" y="8292"/>
                  </a:cubicBezTo>
                  <a:cubicBezTo>
                    <a:pt x="1700" y="8972"/>
                    <a:pt x="2448" y="9516"/>
                    <a:pt x="3400" y="9924"/>
                  </a:cubicBezTo>
                  <a:cubicBezTo>
                    <a:pt x="4351" y="10332"/>
                    <a:pt x="5371" y="10671"/>
                    <a:pt x="6458" y="10875"/>
                  </a:cubicBezTo>
                  <a:cubicBezTo>
                    <a:pt x="7546" y="11011"/>
                    <a:pt x="8565" y="11283"/>
                    <a:pt x="9517" y="11555"/>
                  </a:cubicBezTo>
                  <a:cubicBezTo>
                    <a:pt x="10469" y="11759"/>
                    <a:pt x="11216" y="12099"/>
                    <a:pt x="11828" y="12575"/>
                  </a:cubicBezTo>
                  <a:cubicBezTo>
                    <a:pt x="12440" y="12982"/>
                    <a:pt x="12780" y="13594"/>
                    <a:pt x="12780" y="14410"/>
                  </a:cubicBezTo>
                  <a:cubicBezTo>
                    <a:pt x="12780" y="15022"/>
                    <a:pt x="12644" y="15429"/>
                    <a:pt x="12304" y="15905"/>
                  </a:cubicBezTo>
                  <a:cubicBezTo>
                    <a:pt x="12100" y="16245"/>
                    <a:pt x="11624" y="16585"/>
                    <a:pt x="11216" y="16721"/>
                  </a:cubicBezTo>
                  <a:cubicBezTo>
                    <a:pt x="10740" y="16993"/>
                    <a:pt x="10197" y="17061"/>
                    <a:pt x="9721" y="17129"/>
                  </a:cubicBezTo>
                  <a:cubicBezTo>
                    <a:pt x="9177" y="17197"/>
                    <a:pt x="8701" y="17197"/>
                    <a:pt x="8157" y="17197"/>
                  </a:cubicBezTo>
                  <a:cubicBezTo>
                    <a:pt x="7546" y="17197"/>
                    <a:pt x="6866" y="17129"/>
                    <a:pt x="6322" y="17061"/>
                  </a:cubicBezTo>
                  <a:cubicBezTo>
                    <a:pt x="5711" y="16993"/>
                    <a:pt x="5167" y="16721"/>
                    <a:pt x="4691" y="16449"/>
                  </a:cubicBezTo>
                  <a:cubicBezTo>
                    <a:pt x="4147" y="16109"/>
                    <a:pt x="3807" y="15769"/>
                    <a:pt x="3467" y="15293"/>
                  </a:cubicBezTo>
                  <a:cubicBezTo>
                    <a:pt x="3264" y="14886"/>
                    <a:pt x="3060" y="14274"/>
                    <a:pt x="3128" y="13458"/>
                  </a:cubicBezTo>
                  <a:lnTo>
                    <a:pt x="1" y="13458"/>
                  </a:lnTo>
                  <a:cubicBezTo>
                    <a:pt x="69" y="14682"/>
                    <a:pt x="341" y="15701"/>
                    <a:pt x="749" y="16517"/>
                  </a:cubicBezTo>
                  <a:cubicBezTo>
                    <a:pt x="1224" y="17401"/>
                    <a:pt x="1768" y="18080"/>
                    <a:pt x="2584" y="18556"/>
                  </a:cubicBezTo>
                  <a:cubicBezTo>
                    <a:pt x="3264" y="19100"/>
                    <a:pt x="4147" y="19440"/>
                    <a:pt x="5099" y="19712"/>
                  </a:cubicBezTo>
                  <a:cubicBezTo>
                    <a:pt x="6050" y="19915"/>
                    <a:pt x="7070" y="20051"/>
                    <a:pt x="8157" y="20051"/>
                  </a:cubicBezTo>
                  <a:cubicBezTo>
                    <a:pt x="9109" y="20051"/>
                    <a:pt x="10061" y="19915"/>
                    <a:pt x="11080" y="19780"/>
                  </a:cubicBezTo>
                  <a:cubicBezTo>
                    <a:pt x="11964" y="19508"/>
                    <a:pt x="12915" y="19236"/>
                    <a:pt x="13663" y="18760"/>
                  </a:cubicBezTo>
                  <a:cubicBezTo>
                    <a:pt x="14479" y="18216"/>
                    <a:pt x="15023" y="17672"/>
                    <a:pt x="15566" y="16857"/>
                  </a:cubicBezTo>
                  <a:cubicBezTo>
                    <a:pt x="16042" y="16109"/>
                    <a:pt x="16314" y="15158"/>
                    <a:pt x="16314" y="14002"/>
                  </a:cubicBezTo>
                  <a:cubicBezTo>
                    <a:pt x="16314" y="13050"/>
                    <a:pt x="16178" y="12303"/>
                    <a:pt x="15838" y="11691"/>
                  </a:cubicBezTo>
                  <a:cubicBezTo>
                    <a:pt x="15362" y="11079"/>
                    <a:pt x="14955" y="10603"/>
                    <a:pt x="14343" y="10196"/>
                  </a:cubicBezTo>
                  <a:cubicBezTo>
                    <a:pt x="13799" y="9720"/>
                    <a:pt x="13119" y="9380"/>
                    <a:pt x="12304" y="9176"/>
                  </a:cubicBezTo>
                  <a:cubicBezTo>
                    <a:pt x="11624" y="8972"/>
                    <a:pt x="10808" y="8700"/>
                    <a:pt x="10061" y="8564"/>
                  </a:cubicBezTo>
                  <a:cubicBezTo>
                    <a:pt x="9381" y="8360"/>
                    <a:pt x="8565" y="8224"/>
                    <a:pt x="7818" y="8021"/>
                  </a:cubicBezTo>
                  <a:cubicBezTo>
                    <a:pt x="7070" y="7885"/>
                    <a:pt x="6390" y="7681"/>
                    <a:pt x="5779" y="7477"/>
                  </a:cubicBezTo>
                  <a:cubicBezTo>
                    <a:pt x="5167" y="7205"/>
                    <a:pt x="4759" y="6865"/>
                    <a:pt x="4351" y="6525"/>
                  </a:cubicBezTo>
                  <a:cubicBezTo>
                    <a:pt x="3943" y="6185"/>
                    <a:pt x="3739" y="5642"/>
                    <a:pt x="3739" y="5166"/>
                  </a:cubicBezTo>
                  <a:cubicBezTo>
                    <a:pt x="3739" y="4622"/>
                    <a:pt x="3807" y="4282"/>
                    <a:pt x="4079" y="3942"/>
                  </a:cubicBezTo>
                  <a:cubicBezTo>
                    <a:pt x="4351" y="3602"/>
                    <a:pt x="4623" y="3399"/>
                    <a:pt x="5031" y="3195"/>
                  </a:cubicBezTo>
                  <a:cubicBezTo>
                    <a:pt x="5439" y="2923"/>
                    <a:pt x="5846" y="2855"/>
                    <a:pt x="6390" y="2787"/>
                  </a:cubicBezTo>
                  <a:cubicBezTo>
                    <a:pt x="6866" y="2719"/>
                    <a:pt x="7342" y="2719"/>
                    <a:pt x="7818" y="2719"/>
                  </a:cubicBezTo>
                  <a:cubicBezTo>
                    <a:pt x="8361" y="2719"/>
                    <a:pt x="8837" y="2787"/>
                    <a:pt x="9381" y="2855"/>
                  </a:cubicBezTo>
                  <a:cubicBezTo>
                    <a:pt x="9857" y="2923"/>
                    <a:pt x="10265" y="3127"/>
                    <a:pt x="10740" y="3399"/>
                  </a:cubicBezTo>
                  <a:cubicBezTo>
                    <a:pt x="11148" y="3602"/>
                    <a:pt x="11488" y="3942"/>
                    <a:pt x="11760" y="4418"/>
                  </a:cubicBezTo>
                  <a:cubicBezTo>
                    <a:pt x="12100" y="4826"/>
                    <a:pt x="12168" y="5302"/>
                    <a:pt x="12236" y="5913"/>
                  </a:cubicBezTo>
                  <a:lnTo>
                    <a:pt x="15362" y="5913"/>
                  </a:lnTo>
                  <a:cubicBezTo>
                    <a:pt x="15294" y="4826"/>
                    <a:pt x="15023" y="3806"/>
                    <a:pt x="14615" y="3059"/>
                  </a:cubicBezTo>
                  <a:cubicBezTo>
                    <a:pt x="14207" y="2243"/>
                    <a:pt x="13595" y="1563"/>
                    <a:pt x="12915" y="1156"/>
                  </a:cubicBezTo>
                  <a:cubicBezTo>
                    <a:pt x="12168" y="748"/>
                    <a:pt x="11420" y="408"/>
                    <a:pt x="10469" y="204"/>
                  </a:cubicBezTo>
                  <a:cubicBezTo>
                    <a:pt x="9517" y="68"/>
                    <a:pt x="8497" y="0"/>
                    <a:pt x="7410" y="0"/>
                  </a:cubicBezTo>
                  <a:close/>
                </a:path>
              </a:pathLst>
            </a:custGeom>
            <a:solidFill>
              <a:srgbClr val="0451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8"/>
            <p:cNvSpPr/>
            <p:nvPr/>
          </p:nvSpPr>
          <p:spPr>
            <a:xfrm>
              <a:off x="2002040" y="1508741"/>
              <a:ext cx="157344" cy="263123"/>
            </a:xfrm>
            <a:custGeom>
              <a:rect b="b" l="l" r="r" t="t"/>
              <a:pathLst>
                <a:path extrusionOk="0" h="26713" w="15974">
                  <a:moveTo>
                    <a:pt x="1" y="0"/>
                  </a:moveTo>
                  <a:lnTo>
                    <a:pt x="1" y="26713"/>
                  </a:lnTo>
                  <a:lnTo>
                    <a:pt x="3127" y="26713"/>
                  </a:lnTo>
                  <a:lnTo>
                    <a:pt x="3127" y="15769"/>
                  </a:lnTo>
                  <a:cubicBezTo>
                    <a:pt x="3127" y="14954"/>
                    <a:pt x="3263" y="14206"/>
                    <a:pt x="3467" y="13458"/>
                  </a:cubicBezTo>
                  <a:cubicBezTo>
                    <a:pt x="3739" y="12643"/>
                    <a:pt x="4079" y="11963"/>
                    <a:pt x="4623" y="11487"/>
                  </a:cubicBezTo>
                  <a:cubicBezTo>
                    <a:pt x="5098" y="10875"/>
                    <a:pt x="5710" y="10536"/>
                    <a:pt x="6390" y="10196"/>
                  </a:cubicBezTo>
                  <a:cubicBezTo>
                    <a:pt x="7138" y="9924"/>
                    <a:pt x="8021" y="9788"/>
                    <a:pt x="8905" y="9788"/>
                  </a:cubicBezTo>
                  <a:cubicBezTo>
                    <a:pt x="10196" y="9788"/>
                    <a:pt x="11148" y="10128"/>
                    <a:pt x="11828" y="10807"/>
                  </a:cubicBezTo>
                  <a:cubicBezTo>
                    <a:pt x="12507" y="11487"/>
                    <a:pt x="12847" y="12371"/>
                    <a:pt x="12847" y="13594"/>
                  </a:cubicBezTo>
                  <a:lnTo>
                    <a:pt x="12847" y="26713"/>
                  </a:lnTo>
                  <a:lnTo>
                    <a:pt x="15974" y="26713"/>
                  </a:lnTo>
                  <a:lnTo>
                    <a:pt x="15974" y="14002"/>
                  </a:lnTo>
                  <a:cubicBezTo>
                    <a:pt x="15974" y="12914"/>
                    <a:pt x="15770" y="11963"/>
                    <a:pt x="15634" y="11147"/>
                  </a:cubicBezTo>
                  <a:cubicBezTo>
                    <a:pt x="15362" y="10264"/>
                    <a:pt x="15022" y="9516"/>
                    <a:pt x="14546" y="8904"/>
                  </a:cubicBezTo>
                  <a:cubicBezTo>
                    <a:pt x="14003" y="8360"/>
                    <a:pt x="13323" y="7817"/>
                    <a:pt x="12507" y="7477"/>
                  </a:cubicBezTo>
                  <a:cubicBezTo>
                    <a:pt x="11624" y="7137"/>
                    <a:pt x="10604" y="7001"/>
                    <a:pt x="9313" y="7001"/>
                  </a:cubicBezTo>
                  <a:cubicBezTo>
                    <a:pt x="8769" y="7001"/>
                    <a:pt x="8157" y="7069"/>
                    <a:pt x="7545" y="7137"/>
                  </a:cubicBezTo>
                  <a:cubicBezTo>
                    <a:pt x="6866" y="7341"/>
                    <a:pt x="6390" y="7477"/>
                    <a:pt x="5778" y="7749"/>
                  </a:cubicBezTo>
                  <a:cubicBezTo>
                    <a:pt x="5166" y="8021"/>
                    <a:pt x="4691" y="8360"/>
                    <a:pt x="4215" y="8768"/>
                  </a:cubicBezTo>
                  <a:cubicBezTo>
                    <a:pt x="3807" y="9176"/>
                    <a:pt x="3467" y="9720"/>
                    <a:pt x="3263" y="10264"/>
                  </a:cubicBezTo>
                  <a:lnTo>
                    <a:pt x="3127" y="10264"/>
                  </a:lnTo>
                  <a:lnTo>
                    <a:pt x="3127" y="68"/>
                  </a:lnTo>
                  <a:lnTo>
                    <a:pt x="3127" y="0"/>
                  </a:lnTo>
                  <a:close/>
                </a:path>
              </a:pathLst>
            </a:custGeom>
            <a:solidFill>
              <a:srgbClr val="0451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8"/>
            <p:cNvSpPr/>
            <p:nvPr/>
          </p:nvSpPr>
          <p:spPr>
            <a:xfrm>
              <a:off x="2208250" y="1508741"/>
              <a:ext cx="31481" cy="263123"/>
            </a:xfrm>
            <a:custGeom>
              <a:rect b="b" l="l" r="r" t="t"/>
              <a:pathLst>
                <a:path extrusionOk="0" h="26713" w="3196">
                  <a:moveTo>
                    <a:pt x="1" y="0"/>
                  </a:moveTo>
                  <a:lnTo>
                    <a:pt x="1" y="3942"/>
                  </a:lnTo>
                  <a:lnTo>
                    <a:pt x="3127" y="3942"/>
                  </a:lnTo>
                  <a:lnTo>
                    <a:pt x="3127" y="0"/>
                  </a:lnTo>
                  <a:close/>
                  <a:moveTo>
                    <a:pt x="69" y="7409"/>
                  </a:moveTo>
                  <a:lnTo>
                    <a:pt x="69" y="26713"/>
                  </a:lnTo>
                  <a:lnTo>
                    <a:pt x="3195" y="26713"/>
                  </a:lnTo>
                  <a:lnTo>
                    <a:pt x="3195" y="7409"/>
                  </a:lnTo>
                  <a:close/>
                </a:path>
              </a:pathLst>
            </a:custGeom>
            <a:solidFill>
              <a:srgbClr val="0451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8"/>
            <p:cNvSpPr/>
            <p:nvPr/>
          </p:nvSpPr>
          <p:spPr>
            <a:xfrm>
              <a:off x="2289266" y="1577031"/>
              <a:ext cx="180107" cy="267142"/>
            </a:xfrm>
            <a:custGeom>
              <a:rect b="b" l="l" r="r" t="t"/>
              <a:pathLst>
                <a:path extrusionOk="0" h="27121" w="18285">
                  <a:moveTo>
                    <a:pt x="8972" y="2855"/>
                  </a:moveTo>
                  <a:cubicBezTo>
                    <a:pt x="9992" y="2855"/>
                    <a:pt x="10875" y="2991"/>
                    <a:pt x="11623" y="3467"/>
                  </a:cubicBezTo>
                  <a:cubicBezTo>
                    <a:pt x="12371" y="3874"/>
                    <a:pt x="12983" y="4350"/>
                    <a:pt x="13526" y="5030"/>
                  </a:cubicBezTo>
                  <a:cubicBezTo>
                    <a:pt x="14002" y="5710"/>
                    <a:pt x="14342" y="6525"/>
                    <a:pt x="14614" y="7341"/>
                  </a:cubicBezTo>
                  <a:cubicBezTo>
                    <a:pt x="14750" y="8225"/>
                    <a:pt x="14954" y="9040"/>
                    <a:pt x="14954" y="9924"/>
                  </a:cubicBezTo>
                  <a:cubicBezTo>
                    <a:pt x="14954" y="10807"/>
                    <a:pt x="14750" y="11691"/>
                    <a:pt x="14614" y="12643"/>
                  </a:cubicBezTo>
                  <a:cubicBezTo>
                    <a:pt x="14410" y="13458"/>
                    <a:pt x="14070" y="14342"/>
                    <a:pt x="13662" y="15022"/>
                  </a:cubicBezTo>
                  <a:cubicBezTo>
                    <a:pt x="13254" y="15701"/>
                    <a:pt x="12643" y="16245"/>
                    <a:pt x="11895" y="16721"/>
                  </a:cubicBezTo>
                  <a:cubicBezTo>
                    <a:pt x="11215" y="17129"/>
                    <a:pt x="10264" y="17265"/>
                    <a:pt x="9176" y="17265"/>
                  </a:cubicBezTo>
                  <a:cubicBezTo>
                    <a:pt x="8089" y="17265"/>
                    <a:pt x="7137" y="17129"/>
                    <a:pt x="6389" y="16721"/>
                  </a:cubicBezTo>
                  <a:cubicBezTo>
                    <a:pt x="5574" y="16245"/>
                    <a:pt x="5030" y="15769"/>
                    <a:pt x="4486" y="15090"/>
                  </a:cubicBezTo>
                  <a:cubicBezTo>
                    <a:pt x="4010" y="14478"/>
                    <a:pt x="3671" y="13662"/>
                    <a:pt x="3399" y="12779"/>
                  </a:cubicBezTo>
                  <a:cubicBezTo>
                    <a:pt x="3127" y="11963"/>
                    <a:pt x="3059" y="11011"/>
                    <a:pt x="3059" y="10060"/>
                  </a:cubicBezTo>
                  <a:cubicBezTo>
                    <a:pt x="3059" y="9244"/>
                    <a:pt x="3195" y="8293"/>
                    <a:pt x="3399" y="7409"/>
                  </a:cubicBezTo>
                  <a:cubicBezTo>
                    <a:pt x="3535" y="6593"/>
                    <a:pt x="3874" y="5846"/>
                    <a:pt x="4418" y="5166"/>
                  </a:cubicBezTo>
                  <a:cubicBezTo>
                    <a:pt x="4894" y="4350"/>
                    <a:pt x="5506" y="3874"/>
                    <a:pt x="6253" y="3467"/>
                  </a:cubicBezTo>
                  <a:cubicBezTo>
                    <a:pt x="7069" y="2991"/>
                    <a:pt x="7885" y="2855"/>
                    <a:pt x="8972" y="2855"/>
                  </a:cubicBezTo>
                  <a:close/>
                  <a:moveTo>
                    <a:pt x="9312" y="0"/>
                  </a:moveTo>
                  <a:cubicBezTo>
                    <a:pt x="8089" y="0"/>
                    <a:pt x="6797" y="272"/>
                    <a:pt x="5710" y="816"/>
                  </a:cubicBezTo>
                  <a:cubicBezTo>
                    <a:pt x="4554" y="1224"/>
                    <a:pt x="3739" y="1971"/>
                    <a:pt x="3195" y="3127"/>
                  </a:cubicBezTo>
                  <a:lnTo>
                    <a:pt x="3127" y="3127"/>
                  </a:lnTo>
                  <a:lnTo>
                    <a:pt x="3127" y="476"/>
                  </a:lnTo>
                  <a:lnTo>
                    <a:pt x="0" y="476"/>
                  </a:lnTo>
                  <a:lnTo>
                    <a:pt x="0" y="27120"/>
                  </a:lnTo>
                  <a:lnTo>
                    <a:pt x="3127" y="27120"/>
                  </a:lnTo>
                  <a:lnTo>
                    <a:pt x="3127" y="17197"/>
                  </a:lnTo>
                  <a:lnTo>
                    <a:pt x="3399" y="17197"/>
                  </a:lnTo>
                  <a:cubicBezTo>
                    <a:pt x="3739" y="17808"/>
                    <a:pt x="4146" y="18216"/>
                    <a:pt x="4690" y="18624"/>
                  </a:cubicBezTo>
                  <a:cubicBezTo>
                    <a:pt x="5166" y="19032"/>
                    <a:pt x="5710" y="19304"/>
                    <a:pt x="6253" y="19576"/>
                  </a:cubicBezTo>
                  <a:cubicBezTo>
                    <a:pt x="6797" y="19848"/>
                    <a:pt x="7409" y="19984"/>
                    <a:pt x="7953" y="20051"/>
                  </a:cubicBezTo>
                  <a:cubicBezTo>
                    <a:pt x="8564" y="20187"/>
                    <a:pt x="9108" y="20255"/>
                    <a:pt x="9584" y="20255"/>
                  </a:cubicBezTo>
                  <a:cubicBezTo>
                    <a:pt x="11011" y="20255"/>
                    <a:pt x="12303" y="19984"/>
                    <a:pt x="13390" y="19508"/>
                  </a:cubicBezTo>
                  <a:cubicBezTo>
                    <a:pt x="14546" y="18964"/>
                    <a:pt x="15362" y="18284"/>
                    <a:pt x="16109" y="17333"/>
                  </a:cubicBezTo>
                  <a:cubicBezTo>
                    <a:pt x="16789" y="16449"/>
                    <a:pt x="17401" y="15294"/>
                    <a:pt x="17741" y="14138"/>
                  </a:cubicBezTo>
                  <a:cubicBezTo>
                    <a:pt x="18080" y="12847"/>
                    <a:pt x="18284" y="11555"/>
                    <a:pt x="18284" y="10196"/>
                  </a:cubicBezTo>
                  <a:cubicBezTo>
                    <a:pt x="18284" y="8836"/>
                    <a:pt x="18012" y="7477"/>
                    <a:pt x="17673" y="6321"/>
                  </a:cubicBezTo>
                  <a:cubicBezTo>
                    <a:pt x="17265" y="5098"/>
                    <a:pt x="16721" y="4010"/>
                    <a:pt x="15973" y="3059"/>
                  </a:cubicBezTo>
                  <a:cubicBezTo>
                    <a:pt x="15294" y="2175"/>
                    <a:pt x="14342" y="1359"/>
                    <a:pt x="13254" y="884"/>
                  </a:cubicBezTo>
                  <a:cubicBezTo>
                    <a:pt x="12167" y="272"/>
                    <a:pt x="10875" y="0"/>
                    <a:pt x="9312" y="0"/>
                  </a:cubicBezTo>
                  <a:close/>
                </a:path>
              </a:pathLst>
            </a:custGeom>
            <a:solidFill>
              <a:srgbClr val="0451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8"/>
            <p:cNvSpPr/>
            <p:nvPr/>
          </p:nvSpPr>
          <p:spPr>
            <a:xfrm>
              <a:off x="543166" y="728079"/>
              <a:ext cx="10" cy="1116094"/>
            </a:xfrm>
            <a:custGeom>
              <a:rect b="b" l="l" r="r" t="t"/>
              <a:pathLst>
                <a:path extrusionOk="0" fill="none" h="113309" w="1">
                  <a:moveTo>
                    <a:pt x="1" y="1"/>
                  </a:moveTo>
                  <a:lnTo>
                    <a:pt x="1" y="113308"/>
                  </a:lnTo>
                </a:path>
              </a:pathLst>
            </a:custGeom>
            <a:noFill/>
            <a:ln cap="flat" cmpd="sng" w="28575">
              <a:solidFill>
                <a:srgbClr val="00A279"/>
              </a:solidFill>
              <a:prstDash val="solid"/>
              <a:miter lim="6797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extLst>
    <p:ext uri="{DCECCB84-F9BA-43D5-87BE-67443E8EF086}">
      <p15:sldGuideLst>
        <p15:guide id="1" pos="342">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7" name="Shape 127"/>
        <p:cNvGrpSpPr/>
        <p:nvPr/>
      </p:nvGrpSpPr>
      <p:grpSpPr>
        <a:xfrm>
          <a:off x="0" y="0"/>
          <a:ext cx="0" cy="0"/>
          <a:chOff x="0" y="0"/>
          <a:chExt cx="0" cy="0"/>
        </a:xfrm>
      </p:grpSpPr>
      <p:sp>
        <p:nvSpPr>
          <p:cNvPr id="128" name="Google Shape;128;p1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5200"/>
              <a:buChar char="●"/>
              <a:defRPr sz="5200"/>
            </a:lvl1pPr>
            <a:lvl2pPr lvl="1" rtl="0" algn="ctr">
              <a:spcBef>
                <a:spcPts val="0"/>
              </a:spcBef>
              <a:spcAft>
                <a:spcPts val="0"/>
              </a:spcAft>
              <a:buSzPts val="5200"/>
              <a:buChar char="○"/>
              <a:defRPr sz="5200"/>
            </a:lvl2pPr>
            <a:lvl3pPr lvl="2" rtl="0" algn="ctr">
              <a:spcBef>
                <a:spcPts val="0"/>
              </a:spcBef>
              <a:spcAft>
                <a:spcPts val="0"/>
              </a:spcAft>
              <a:buSzPts val="5200"/>
              <a:buChar char="■"/>
              <a:defRPr sz="5200"/>
            </a:lvl3pPr>
            <a:lvl4pPr lvl="3" rtl="0" algn="ctr">
              <a:spcBef>
                <a:spcPts val="0"/>
              </a:spcBef>
              <a:spcAft>
                <a:spcPts val="0"/>
              </a:spcAft>
              <a:buSzPts val="5200"/>
              <a:buChar char="●"/>
              <a:defRPr sz="5200"/>
            </a:lvl4pPr>
            <a:lvl5pPr lvl="4" rtl="0" algn="ctr">
              <a:spcBef>
                <a:spcPts val="0"/>
              </a:spcBef>
              <a:spcAft>
                <a:spcPts val="0"/>
              </a:spcAft>
              <a:buSzPts val="5200"/>
              <a:buChar char="○"/>
              <a:defRPr sz="5200"/>
            </a:lvl5pPr>
            <a:lvl6pPr lvl="5" rtl="0" algn="ctr">
              <a:spcBef>
                <a:spcPts val="0"/>
              </a:spcBef>
              <a:spcAft>
                <a:spcPts val="0"/>
              </a:spcAft>
              <a:buSzPts val="5200"/>
              <a:buChar char="■"/>
              <a:defRPr sz="5200"/>
            </a:lvl6pPr>
            <a:lvl7pPr lvl="6" rtl="0" algn="ctr">
              <a:spcBef>
                <a:spcPts val="0"/>
              </a:spcBef>
              <a:spcAft>
                <a:spcPts val="0"/>
              </a:spcAft>
              <a:buSzPts val="5200"/>
              <a:buChar char="●"/>
              <a:defRPr sz="5200"/>
            </a:lvl7pPr>
            <a:lvl8pPr lvl="7" rtl="0" algn="ctr">
              <a:spcBef>
                <a:spcPts val="0"/>
              </a:spcBef>
              <a:spcAft>
                <a:spcPts val="0"/>
              </a:spcAft>
              <a:buSzPts val="5200"/>
              <a:buChar char="○"/>
              <a:defRPr sz="5200"/>
            </a:lvl8pPr>
            <a:lvl9pPr lvl="8" rtl="0" algn="ctr">
              <a:spcBef>
                <a:spcPts val="0"/>
              </a:spcBef>
              <a:spcAft>
                <a:spcPts val="0"/>
              </a:spcAft>
              <a:buSzPts val="5200"/>
              <a:buChar char="■"/>
              <a:defRPr sz="5200"/>
            </a:lvl9pPr>
          </a:lstStyle>
          <a:p/>
        </p:txBody>
      </p:sp>
      <p:sp>
        <p:nvSpPr>
          <p:cNvPr id="129" name="Google Shape;129;p19"/>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0" name="Google Shape;130;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EBEB"/>
        </a:solidFill>
      </p:bgPr>
    </p:bg>
    <p:spTree>
      <p:nvGrpSpPr>
        <p:cNvPr id="50" name="Shape 50"/>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hyperlink" Target="https://www.gov.uk/government/publications/data-science-accelerator-programme/introduction-to-the-data-science-accelerator-programme#how-to-apply" TargetMode="External"/><Relationship Id="rId4" Type="http://schemas.openxmlformats.org/officeDocument/2006/relationships/hyperlink" Target="https://www.gov.uk/government/publications/data-science-accelerator-programme/introduction-to-the-data-science-accelerator-programme#how-to-apply" TargetMode="External"/><Relationship Id="rId5"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hyperlink" Target="https://www.gov.uk/service-manual/communities/data-science-community" TargetMode="External"/><Relationship Id="rId4" Type="http://schemas.openxmlformats.org/officeDocument/2006/relationships/hyperlink" Target="https://dataingovernment.blog.gov.uk/2020/07/02/government-data-science-community-meetup-may-2020/" TargetMode="External"/><Relationship Id="rId10" Type="http://schemas.openxmlformats.org/officeDocument/2006/relationships/hyperlink" Target="https://assets.publishing.service.gov.uk/government/uploads/system/uploads/attachment_data/file/877248/AF_CF_March20.pdf" TargetMode="External"/><Relationship Id="rId9" Type="http://schemas.openxmlformats.org/officeDocument/2006/relationships/hyperlink" Target="https://www.udemy.com/course/reproducible-analytical-pipelines/" TargetMode="External"/><Relationship Id="rId5" Type="http://schemas.openxmlformats.org/officeDocument/2006/relationships/hyperlink" Target="https://www.gov.uk/government/publications/the-dstl-biscuit-book" TargetMode="External"/><Relationship Id="rId6" Type="http://schemas.openxmlformats.org/officeDocument/2006/relationships/hyperlink" Target="https://datasciencecampus.ons.gov.uk/" TargetMode="External"/><Relationship Id="rId7" Type="http://schemas.openxmlformats.org/officeDocument/2006/relationships/hyperlink" Target="https://datasciencecampus.github.io/" TargetMode="External"/><Relationship Id="rId8" Type="http://schemas.openxmlformats.org/officeDocument/2006/relationships/hyperlink" Target="https://www.eventbrite.co.uk/e/government-data-science-community-of-interest-tickets-12620438571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hyperlink" Target="https://gss.civilservice.gov.uk/about-us/champion-networks/reproducible-analytical-pipeline-rap-champions/#network-meetups" TargetMode="External"/><Relationship Id="rId4" Type="http://schemas.openxmlformats.org/officeDocument/2006/relationships/hyperlink" Target="https://github.com/datasciencecampus/coffee-and-codi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hyperlink" Target="https://github.com/datasciencecampus/coffee-and-codin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hyperlink" Target="https://govdatascience.slack.com/" TargetMode="External"/><Relationship Id="rId4" Type="http://schemas.openxmlformats.org/officeDocument/2006/relationships/hyperlink" Target="https://urldefense.com/v3/__https:/blog.us15.list-manage.com/subscribe?u=fe5d4a0d2b6e6ba6201b54e01&amp;id=d7630ed182__;!!CVb4j_0G!EUiklgjqpNwmwekeD3l9msyO-NtbpnBLpV087behn5hhGDNasbZUTWiv8a6kDutRvxYb9VLLWP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34" name="Shape 134"/>
        <p:cNvGrpSpPr/>
        <p:nvPr/>
      </p:nvGrpSpPr>
      <p:grpSpPr>
        <a:xfrm>
          <a:off x="0" y="0"/>
          <a:ext cx="0" cy="0"/>
          <a:chOff x="0" y="0"/>
          <a:chExt cx="0" cy="0"/>
        </a:xfrm>
      </p:grpSpPr>
      <p:sp>
        <p:nvSpPr>
          <p:cNvPr id="135" name="Google Shape;135;p20"/>
          <p:cNvSpPr txBox="1"/>
          <p:nvPr>
            <p:ph type="ctrTitle"/>
          </p:nvPr>
        </p:nvSpPr>
        <p:spPr>
          <a:xfrm>
            <a:off x="311708" y="2725375"/>
            <a:ext cx="8520600" cy="205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3500">
                <a:solidFill>
                  <a:schemeClr val="dk1"/>
                </a:solidFill>
                <a:latin typeface="Helvetica Neue"/>
                <a:ea typeface="Helvetica Neue"/>
                <a:cs typeface="Helvetica Neue"/>
                <a:sym typeface="Helvetica Neue"/>
              </a:rPr>
              <a:t>Coming together</a:t>
            </a:r>
            <a:endParaRPr b="1" sz="3500">
              <a:latin typeface="Helvetica Neue"/>
              <a:ea typeface="Helvetica Neue"/>
              <a:cs typeface="Helvetica Neue"/>
              <a:sym typeface="Helvetica Neue"/>
            </a:endParaRPr>
          </a:p>
          <a:p>
            <a:pPr indent="0" lvl="0" marL="0" rtl="0" algn="l">
              <a:spcBef>
                <a:spcPts val="0"/>
              </a:spcBef>
              <a:spcAft>
                <a:spcPts val="0"/>
              </a:spcAft>
              <a:buNone/>
            </a:pPr>
            <a:r>
              <a:rPr lang="en-GB" sz="3000">
                <a:latin typeface="Helvetica Neue"/>
                <a:ea typeface="Helvetica Neue"/>
                <a:cs typeface="Helvetica Neue"/>
                <a:sym typeface="Helvetica Neue"/>
              </a:rPr>
              <a:t>Hillary Juma </a:t>
            </a:r>
            <a:endParaRPr sz="3000">
              <a:latin typeface="Helvetica Neue"/>
              <a:ea typeface="Helvetica Neue"/>
              <a:cs typeface="Helvetica Neue"/>
              <a:sym typeface="Helvetica Neue"/>
            </a:endParaRPr>
          </a:p>
          <a:p>
            <a:pPr indent="0" lvl="0" marL="0" rtl="0" algn="l">
              <a:spcBef>
                <a:spcPts val="0"/>
              </a:spcBef>
              <a:spcAft>
                <a:spcPts val="0"/>
              </a:spcAft>
              <a:buNone/>
            </a:pPr>
            <a:r>
              <a:rPr lang="en-GB" sz="3000">
                <a:latin typeface="Helvetica Neue"/>
                <a:ea typeface="Helvetica Neue"/>
                <a:cs typeface="Helvetica Neue"/>
                <a:sym typeface="Helvetica Neue"/>
              </a:rPr>
              <a:t>Data Science Community and Engagement Manager, ONS Data Science Campus</a:t>
            </a:r>
            <a:endParaRPr sz="3000">
              <a:latin typeface="Helvetica Neue"/>
              <a:ea typeface="Helvetica Neue"/>
              <a:cs typeface="Helvetica Neue"/>
              <a:sym typeface="Helvetica Neue"/>
            </a:endParaRPr>
          </a:p>
          <a:p>
            <a:pPr indent="0" lvl="0" marL="0" rtl="0" algn="l">
              <a:spcBef>
                <a:spcPts val="0"/>
              </a:spcBef>
              <a:spcAft>
                <a:spcPts val="0"/>
              </a:spcAft>
              <a:buNone/>
            </a:pPr>
            <a:r>
              <a:rPr lang="en-GB" sz="2300">
                <a:latin typeface="Helvetica Neue"/>
                <a:ea typeface="Helvetica Neue"/>
                <a:cs typeface="Helvetica Neue"/>
                <a:sym typeface="Helvetica Neue"/>
              </a:rPr>
              <a:t>she/her, </a:t>
            </a:r>
            <a:r>
              <a:rPr lang="en-GB" sz="2300">
                <a:latin typeface="Helvetica Neue"/>
                <a:ea typeface="Helvetica Neue"/>
                <a:cs typeface="Helvetica Neue"/>
                <a:sym typeface="Helvetica Neue"/>
              </a:rPr>
              <a:t>delightfully</a:t>
            </a:r>
            <a:r>
              <a:rPr lang="en-GB" sz="2300">
                <a:latin typeface="Helvetica Neue"/>
                <a:ea typeface="Helvetica Neue"/>
                <a:cs typeface="Helvetica Neue"/>
                <a:sym typeface="Helvetica Neue"/>
              </a:rPr>
              <a:t> dyslexic </a:t>
            </a:r>
            <a:endParaRPr sz="2300">
              <a:latin typeface="Helvetica Neue"/>
              <a:ea typeface="Helvetica Neue"/>
              <a:cs typeface="Helvetica Neue"/>
              <a:sym typeface="Helvetica Neue"/>
            </a:endParaRPr>
          </a:p>
          <a:p>
            <a:pPr indent="0" lvl="0" marL="0" rtl="0" algn="l">
              <a:spcBef>
                <a:spcPts val="0"/>
              </a:spcBef>
              <a:spcAft>
                <a:spcPts val="0"/>
              </a:spcAft>
              <a:buNone/>
            </a:pPr>
            <a:r>
              <a:rPr b="1" lang="en-GB" sz="4000">
                <a:latin typeface="Helvetica Neue"/>
                <a:ea typeface="Helvetica Neue"/>
                <a:cs typeface="Helvetica Neue"/>
                <a:sym typeface="Helvetica Neue"/>
              </a:rPr>
              <a:t> </a:t>
            </a:r>
            <a:endParaRPr b="1" sz="4000">
              <a:latin typeface="Helvetica Neue"/>
              <a:ea typeface="Helvetica Neue"/>
              <a:cs typeface="Helvetica Neue"/>
              <a:sym typeface="Helvetica Neue"/>
            </a:endParaRPr>
          </a:p>
        </p:txBody>
      </p:sp>
      <p:sp>
        <p:nvSpPr>
          <p:cNvPr id="136" name="Google Shape;136;p20"/>
          <p:cNvSpPr txBox="1"/>
          <p:nvPr/>
        </p:nvSpPr>
        <p:spPr>
          <a:xfrm>
            <a:off x="852725" y="4711450"/>
            <a:ext cx="8214000" cy="212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GB">
                <a:solidFill>
                  <a:srgbClr val="999999"/>
                </a:solidFill>
                <a:latin typeface="Helvetica Neue"/>
                <a:ea typeface="Helvetica Neue"/>
                <a:cs typeface="Helvetica Neue"/>
                <a:sym typeface="Helvetica Neue"/>
              </a:rPr>
              <a:t>Government Data Science Partnership is a collaboration between ONS, GDS and GoScience</a:t>
            </a:r>
            <a:endParaRPr>
              <a:solidFill>
                <a:srgbClr val="999999"/>
              </a:solidFill>
              <a:latin typeface="Helvetica Neue"/>
              <a:ea typeface="Helvetica Neue"/>
              <a:cs typeface="Helvetica Neue"/>
              <a:sym typeface="Helvetica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nvSpPr>
        <p:spPr>
          <a:xfrm>
            <a:off x="240000" y="432150"/>
            <a:ext cx="3224100" cy="297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3200" u="sng">
                <a:solidFill>
                  <a:schemeClr val="hlink"/>
                </a:solidFill>
                <a:latin typeface="Helvetica Neue"/>
                <a:ea typeface="Helvetica Neue"/>
                <a:cs typeface="Helvetica Neue"/>
                <a:sym typeface="Helvetica Neue"/>
                <a:hlinkClick r:id="rId3"/>
              </a:rPr>
              <a:t>Data Science </a:t>
            </a:r>
            <a:r>
              <a:rPr b="1" lang="en-GB" sz="3200" u="sng">
                <a:solidFill>
                  <a:schemeClr val="hlink"/>
                </a:solidFill>
                <a:latin typeface="Helvetica Neue"/>
                <a:ea typeface="Helvetica Neue"/>
                <a:cs typeface="Helvetica Neue"/>
                <a:sym typeface="Helvetica Neue"/>
                <a:hlinkClick r:id="rId4"/>
              </a:rPr>
              <a:t>Accelerator</a:t>
            </a:r>
            <a:endParaRPr b="1" sz="3200">
              <a:latin typeface="Helvetica Neue"/>
              <a:ea typeface="Helvetica Neue"/>
              <a:cs typeface="Helvetica Neue"/>
              <a:sym typeface="Helvetica Neue"/>
            </a:endParaRPr>
          </a:p>
          <a:p>
            <a:pPr indent="0" lvl="0" marL="0" rtl="0" algn="l">
              <a:spcBef>
                <a:spcPts val="0"/>
              </a:spcBef>
              <a:spcAft>
                <a:spcPts val="0"/>
              </a:spcAft>
              <a:buNone/>
            </a:pPr>
            <a:r>
              <a:t/>
            </a:r>
            <a:endParaRPr sz="3200">
              <a:latin typeface="Helvetica Neue"/>
              <a:ea typeface="Helvetica Neue"/>
              <a:cs typeface="Helvetica Neue"/>
              <a:sym typeface="Helvetica Neue"/>
            </a:endParaRPr>
          </a:p>
          <a:p>
            <a:pPr indent="0" lvl="0" marL="0" rtl="0" algn="l">
              <a:spcBef>
                <a:spcPts val="0"/>
              </a:spcBef>
              <a:spcAft>
                <a:spcPts val="0"/>
              </a:spcAft>
              <a:buNone/>
            </a:pPr>
            <a:r>
              <a:rPr lang="en-GB" sz="3200">
                <a:latin typeface="Helvetica Neue"/>
                <a:ea typeface="Helvetica Neue"/>
                <a:cs typeface="Helvetica Neue"/>
                <a:sym typeface="Helvetica Neue"/>
              </a:rPr>
              <a:t>Develop your data science skills through mentorship and applied learning.</a:t>
            </a:r>
            <a:endParaRPr sz="3200">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p:txBody>
      </p:sp>
      <p:pic>
        <p:nvPicPr>
          <p:cNvPr id="184" name="Google Shape;184;p29"/>
          <p:cNvPicPr preferRelativeResize="0"/>
          <p:nvPr/>
        </p:nvPicPr>
        <p:blipFill>
          <a:blip r:embed="rId5">
            <a:alphaModFix/>
          </a:blip>
          <a:stretch>
            <a:fillRect/>
          </a:stretch>
        </p:blipFill>
        <p:spPr>
          <a:xfrm>
            <a:off x="3983100" y="0"/>
            <a:ext cx="5198925" cy="5190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88" name="Shape 188"/>
        <p:cNvGrpSpPr/>
        <p:nvPr/>
      </p:nvGrpSpPr>
      <p:grpSpPr>
        <a:xfrm>
          <a:off x="0" y="0"/>
          <a:ext cx="0" cy="0"/>
          <a:chOff x="0" y="0"/>
          <a:chExt cx="0" cy="0"/>
        </a:xfrm>
      </p:grpSpPr>
      <p:sp>
        <p:nvSpPr>
          <p:cNvPr id="189" name="Google Shape;189;p30"/>
          <p:cNvSpPr txBox="1"/>
          <p:nvPr/>
        </p:nvSpPr>
        <p:spPr>
          <a:xfrm>
            <a:off x="403425" y="335100"/>
            <a:ext cx="8597700" cy="426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800">
                <a:solidFill>
                  <a:srgbClr val="FFFFFF"/>
                </a:solidFill>
                <a:latin typeface="Helvetica Neue"/>
                <a:ea typeface="Helvetica Neue"/>
                <a:cs typeface="Helvetica Neue"/>
                <a:sym typeface="Helvetica Neue"/>
              </a:rPr>
              <a:t>I</a:t>
            </a:r>
            <a:r>
              <a:rPr lang="en-GB" sz="2800">
                <a:solidFill>
                  <a:srgbClr val="FFFFFF"/>
                </a:solidFill>
                <a:latin typeface="Helvetica Neue"/>
                <a:ea typeface="Helvetica Neue"/>
                <a:cs typeface="Helvetica Neue"/>
                <a:sym typeface="Helvetica Neue"/>
              </a:rPr>
              <a:t> </a:t>
            </a:r>
            <a:r>
              <a:rPr b="1" lang="en-GB" sz="2800">
                <a:solidFill>
                  <a:srgbClr val="FFFFFF"/>
                </a:solidFill>
                <a:latin typeface="Helvetica Neue"/>
                <a:ea typeface="Helvetica Neue"/>
                <a:cs typeface="Helvetica Neue"/>
                <a:sym typeface="Helvetica Neue"/>
              </a:rPr>
              <a:t>can help if you'll only let me try</a:t>
            </a:r>
            <a:endParaRPr b="1" sz="28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t/>
            </a:r>
            <a:endParaRPr sz="28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t/>
            </a:r>
            <a:endParaRPr sz="28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t/>
            </a:r>
            <a:endParaRPr sz="28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t/>
            </a:r>
            <a:endParaRPr sz="28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t/>
            </a:r>
            <a:endParaRPr sz="28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t/>
            </a:r>
            <a:endParaRPr sz="28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t/>
            </a:r>
            <a:endParaRPr sz="28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rPr b="1" lang="en-GB" sz="5100">
                <a:solidFill>
                  <a:srgbClr val="FFFFFF"/>
                </a:solidFill>
                <a:latin typeface="Helvetica Neue"/>
                <a:ea typeface="Helvetica Neue"/>
                <a:cs typeface="Helvetica Neue"/>
                <a:sym typeface="Helvetica Neue"/>
              </a:rPr>
              <a:t>Radical Inclusion</a:t>
            </a:r>
            <a:r>
              <a:rPr lang="en-GB" sz="2800">
                <a:solidFill>
                  <a:srgbClr val="FFFFFF"/>
                </a:solidFill>
                <a:latin typeface="Helvetica Neue"/>
                <a:ea typeface="Helvetica Neue"/>
                <a:cs typeface="Helvetica Neue"/>
                <a:sym typeface="Helvetica Neue"/>
              </a:rPr>
              <a:t> </a:t>
            </a:r>
            <a:endParaRPr sz="2800">
              <a:solidFill>
                <a:srgbClr val="FFFFFF"/>
              </a:solidFill>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nvSpPr>
        <p:spPr>
          <a:xfrm>
            <a:off x="373950" y="486350"/>
            <a:ext cx="8396100" cy="36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3700">
                <a:latin typeface="Helvetica Neue"/>
                <a:ea typeface="Helvetica Neue"/>
                <a:cs typeface="Helvetica Neue"/>
                <a:sym typeface="Helvetica Neue"/>
              </a:rPr>
              <a:t>Who are we excluding ?</a:t>
            </a:r>
            <a:endParaRPr sz="3700">
              <a:latin typeface="Helvetica Neue"/>
              <a:ea typeface="Helvetica Neue"/>
              <a:cs typeface="Helvetica Neue"/>
              <a:sym typeface="Helvetica Neue"/>
            </a:endParaRPr>
          </a:p>
          <a:p>
            <a:pPr indent="0" lvl="0" marL="0" rtl="0" algn="l">
              <a:spcBef>
                <a:spcPts val="0"/>
              </a:spcBef>
              <a:spcAft>
                <a:spcPts val="0"/>
              </a:spcAft>
              <a:buNone/>
            </a:pPr>
            <a:r>
              <a:rPr lang="en-GB" sz="3700">
                <a:latin typeface="Helvetica Neue"/>
                <a:ea typeface="Helvetica Neue"/>
                <a:cs typeface="Helvetica Neue"/>
                <a:sym typeface="Helvetica Neue"/>
              </a:rPr>
              <a:t>How do we enable new ideas from members ?</a:t>
            </a:r>
            <a:endParaRPr sz="3700">
              <a:latin typeface="Helvetica Neue"/>
              <a:ea typeface="Helvetica Neue"/>
              <a:cs typeface="Helvetica Neue"/>
              <a:sym typeface="Helvetica Neue"/>
            </a:endParaRPr>
          </a:p>
          <a:p>
            <a:pPr indent="0" lvl="0" marL="0" rtl="0" algn="l">
              <a:spcBef>
                <a:spcPts val="0"/>
              </a:spcBef>
              <a:spcAft>
                <a:spcPts val="0"/>
              </a:spcAft>
              <a:buNone/>
            </a:pPr>
            <a:r>
              <a:rPr lang="en-GB" sz="3700">
                <a:solidFill>
                  <a:schemeClr val="dk1"/>
                </a:solidFill>
                <a:latin typeface="Helvetica Neue"/>
                <a:ea typeface="Helvetica Neue"/>
                <a:cs typeface="Helvetica Neue"/>
                <a:sym typeface="Helvetica Neue"/>
              </a:rPr>
              <a:t>When do we take time to reflect ?</a:t>
            </a:r>
            <a:endParaRPr sz="3700">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rPr lang="en-GB" sz="3700">
                <a:solidFill>
                  <a:schemeClr val="dk1"/>
                </a:solidFill>
                <a:latin typeface="Helvetica Neue"/>
                <a:ea typeface="Helvetica Neue"/>
                <a:cs typeface="Helvetica Neue"/>
                <a:sym typeface="Helvetica Neue"/>
              </a:rPr>
              <a:t>What could we do better and what should we stop doing ? </a:t>
            </a:r>
            <a:endParaRPr sz="37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98" name="Shape 198"/>
        <p:cNvGrpSpPr/>
        <p:nvPr/>
      </p:nvGrpSpPr>
      <p:grpSpPr>
        <a:xfrm>
          <a:off x="0" y="0"/>
          <a:ext cx="0" cy="0"/>
          <a:chOff x="0" y="0"/>
          <a:chExt cx="0" cy="0"/>
        </a:xfrm>
      </p:grpSpPr>
      <p:sp>
        <p:nvSpPr>
          <p:cNvPr id="199" name="Google Shape;199;p32"/>
          <p:cNvSpPr txBox="1"/>
          <p:nvPr/>
        </p:nvSpPr>
        <p:spPr>
          <a:xfrm>
            <a:off x="361375" y="343475"/>
            <a:ext cx="8597700" cy="426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800">
                <a:solidFill>
                  <a:srgbClr val="FFFFFF"/>
                </a:solidFill>
                <a:latin typeface="Helvetica Neue"/>
                <a:ea typeface="Helvetica Neue"/>
                <a:cs typeface="Helvetica Neue"/>
                <a:sym typeface="Helvetica Neue"/>
              </a:rPr>
              <a:t>You touched me and something in me knew</a:t>
            </a:r>
            <a:endParaRPr b="1" sz="28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rPr b="1" lang="en-GB" sz="2800">
                <a:solidFill>
                  <a:srgbClr val="FFFFFF"/>
                </a:solidFill>
                <a:latin typeface="Helvetica Neue"/>
                <a:ea typeface="Helvetica Neue"/>
                <a:cs typeface="Helvetica Neue"/>
                <a:sym typeface="Helvetica Neue"/>
              </a:rPr>
              <a:t>What I could have with you</a:t>
            </a:r>
            <a:endParaRPr b="1" sz="28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t/>
            </a:r>
            <a:endParaRPr b="1" sz="28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t/>
            </a:r>
            <a:endParaRPr b="1" sz="28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t/>
            </a:r>
            <a:endParaRPr b="1" sz="28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t/>
            </a:r>
            <a:endParaRPr b="1" sz="28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t/>
            </a:r>
            <a:endParaRPr b="1" sz="28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t/>
            </a:r>
            <a:endParaRPr b="1" sz="28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rPr b="1" lang="en-GB" sz="5100">
                <a:solidFill>
                  <a:srgbClr val="FFFFFF"/>
                </a:solidFill>
                <a:latin typeface="Helvetica Neue"/>
                <a:ea typeface="Helvetica Neue"/>
                <a:cs typeface="Helvetica Neue"/>
                <a:sym typeface="Helvetica Neue"/>
              </a:rPr>
              <a:t>I</a:t>
            </a:r>
            <a:r>
              <a:rPr b="1" lang="en-GB" sz="5100">
                <a:solidFill>
                  <a:srgbClr val="FFFFFF"/>
                </a:solidFill>
                <a:latin typeface="Helvetica Neue"/>
                <a:ea typeface="Helvetica Neue"/>
                <a:cs typeface="Helvetica Neue"/>
                <a:sym typeface="Helvetica Neue"/>
              </a:rPr>
              <a:t>mpact and beyond</a:t>
            </a:r>
            <a:endParaRPr b="1" sz="51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t/>
            </a:r>
            <a:endParaRPr b="1" sz="2800">
              <a:solidFill>
                <a:srgbClr val="FFFFFF"/>
              </a:solidFill>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33"/>
          <p:cNvPicPr preferRelativeResize="0"/>
          <p:nvPr/>
        </p:nvPicPr>
        <p:blipFill rotWithShape="1">
          <a:blip r:embed="rId3">
            <a:alphaModFix/>
          </a:blip>
          <a:srcRect b="4265" l="0" r="0" t="19159"/>
          <a:stretch/>
        </p:blipFill>
        <p:spPr>
          <a:xfrm>
            <a:off x="0" y="53250"/>
            <a:ext cx="9185901" cy="52757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4"/>
          <p:cNvSpPr txBox="1"/>
          <p:nvPr/>
        </p:nvSpPr>
        <p:spPr>
          <a:xfrm>
            <a:off x="385800" y="858525"/>
            <a:ext cx="8372400" cy="324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3900">
                <a:latin typeface="Helvetica Neue"/>
                <a:ea typeface="Helvetica Neue"/>
                <a:cs typeface="Helvetica Neue"/>
                <a:sym typeface="Helvetica Neue"/>
              </a:rPr>
              <a:t>Impact and beyond</a:t>
            </a:r>
            <a:endParaRPr b="1" sz="3900">
              <a:latin typeface="Helvetica Neue"/>
              <a:ea typeface="Helvetica Neue"/>
              <a:cs typeface="Helvetica Neue"/>
              <a:sym typeface="Helvetica Neue"/>
            </a:endParaRPr>
          </a:p>
          <a:p>
            <a:pPr indent="0" lvl="0" marL="0" rtl="0" algn="l">
              <a:spcBef>
                <a:spcPts val="0"/>
              </a:spcBef>
              <a:spcAft>
                <a:spcPts val="0"/>
              </a:spcAft>
              <a:buNone/>
            </a:pPr>
            <a:r>
              <a:rPr lang="en-GB" sz="3900">
                <a:latin typeface="Helvetica Neue"/>
                <a:ea typeface="Helvetica Neue"/>
                <a:cs typeface="Helvetica Neue"/>
                <a:sym typeface="Helvetica Neue"/>
              </a:rPr>
              <a:t>Collaboration metrics </a:t>
            </a:r>
            <a:endParaRPr sz="3900">
              <a:latin typeface="Helvetica Neue"/>
              <a:ea typeface="Helvetica Neue"/>
              <a:cs typeface="Helvetica Neue"/>
              <a:sym typeface="Helvetica Neue"/>
            </a:endParaRPr>
          </a:p>
          <a:p>
            <a:pPr indent="0" lvl="0" marL="0" rtl="0" algn="l">
              <a:spcBef>
                <a:spcPts val="0"/>
              </a:spcBef>
              <a:spcAft>
                <a:spcPts val="0"/>
              </a:spcAft>
              <a:buNone/>
            </a:pPr>
            <a:r>
              <a:rPr lang="en-GB" sz="3900">
                <a:latin typeface="Helvetica Neue"/>
                <a:ea typeface="Helvetica Neue"/>
                <a:cs typeface="Helvetica Neue"/>
                <a:sym typeface="Helvetica Neue"/>
              </a:rPr>
              <a:t>Social Audits  </a:t>
            </a:r>
            <a:endParaRPr sz="3900">
              <a:latin typeface="Helvetica Neue"/>
              <a:ea typeface="Helvetica Neue"/>
              <a:cs typeface="Helvetica Neue"/>
              <a:sym typeface="Helvetica Neue"/>
            </a:endParaRPr>
          </a:p>
          <a:p>
            <a:pPr indent="0" lvl="0" marL="0" rtl="0" algn="l">
              <a:spcBef>
                <a:spcPts val="0"/>
              </a:spcBef>
              <a:spcAft>
                <a:spcPts val="0"/>
              </a:spcAft>
              <a:buNone/>
            </a:pPr>
            <a:r>
              <a:rPr lang="en-GB" sz="3900">
                <a:latin typeface="Helvetica Neue"/>
                <a:ea typeface="Helvetica Neue"/>
                <a:cs typeface="Helvetica Neue"/>
                <a:sym typeface="Helvetica Neue"/>
              </a:rPr>
              <a:t>Community history</a:t>
            </a:r>
            <a:endParaRPr sz="3900">
              <a:latin typeface="Helvetica Neue"/>
              <a:ea typeface="Helvetica Neue"/>
              <a:cs typeface="Helvetica Neue"/>
              <a:sym typeface="Helvetica Neue"/>
            </a:endParaRPr>
          </a:p>
          <a:p>
            <a:pPr indent="0" lvl="0" marL="0" rtl="0" algn="l">
              <a:spcBef>
                <a:spcPts val="0"/>
              </a:spcBef>
              <a:spcAft>
                <a:spcPts val="0"/>
              </a:spcAft>
              <a:buNone/>
            </a:pPr>
            <a:r>
              <a:rPr lang="en-GB" sz="3900">
                <a:latin typeface="Helvetica Neue"/>
                <a:ea typeface="Helvetica Neue"/>
                <a:cs typeface="Helvetica Neue"/>
                <a:sym typeface="Helvetica Neue"/>
              </a:rPr>
              <a:t>Reach, retro and renewal </a:t>
            </a:r>
            <a:endParaRPr sz="1900">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13" name="Shape 213"/>
        <p:cNvGrpSpPr/>
        <p:nvPr/>
      </p:nvGrpSpPr>
      <p:grpSpPr>
        <a:xfrm>
          <a:off x="0" y="0"/>
          <a:ext cx="0" cy="0"/>
          <a:chOff x="0" y="0"/>
          <a:chExt cx="0" cy="0"/>
        </a:xfrm>
      </p:grpSpPr>
      <p:sp>
        <p:nvSpPr>
          <p:cNvPr id="214" name="Google Shape;214;p35"/>
          <p:cNvSpPr txBox="1"/>
          <p:nvPr>
            <p:ph type="ctrTitle"/>
          </p:nvPr>
        </p:nvSpPr>
        <p:spPr>
          <a:xfrm>
            <a:off x="383900" y="652400"/>
            <a:ext cx="8520600" cy="3964500"/>
          </a:xfrm>
          <a:prstGeom prst="rect">
            <a:avLst/>
          </a:prstGeom>
          <a:noFill/>
          <a:ln>
            <a:noFill/>
          </a:ln>
        </p:spPr>
        <p:txBody>
          <a:bodyPr anchorCtr="0" anchor="ctr" bIns="91425" lIns="91425" spcFirstLastPara="1" rIns="91425" wrap="square" tIns="18000">
            <a:noAutofit/>
          </a:bodyPr>
          <a:lstStyle/>
          <a:p>
            <a:pPr indent="0" lvl="0" marL="0" rtl="0" algn="l">
              <a:lnSpc>
                <a:spcPct val="100000"/>
              </a:lnSpc>
              <a:spcBef>
                <a:spcPts val="0"/>
              </a:spcBef>
              <a:spcAft>
                <a:spcPts val="0"/>
              </a:spcAft>
              <a:buNone/>
            </a:pPr>
            <a:r>
              <a:t/>
            </a:r>
            <a:endParaRPr b="1" sz="3300">
              <a:highlight>
                <a:srgbClr val="FFFFFF"/>
              </a:highlight>
              <a:latin typeface="Helvetica Neue"/>
              <a:ea typeface="Helvetica Neue"/>
              <a:cs typeface="Helvetica Neue"/>
              <a:sym typeface="Helvetica Neue"/>
            </a:endParaRPr>
          </a:p>
          <a:p>
            <a:pPr indent="0" lvl="0" marL="0" rtl="0" algn="l">
              <a:lnSpc>
                <a:spcPct val="100000"/>
              </a:lnSpc>
              <a:spcBef>
                <a:spcPts val="0"/>
              </a:spcBef>
              <a:spcAft>
                <a:spcPts val="0"/>
              </a:spcAft>
              <a:buNone/>
            </a:pPr>
            <a:r>
              <a:t/>
            </a:r>
            <a:endParaRPr b="1" sz="3300">
              <a:highlight>
                <a:srgbClr val="FFFFFF"/>
              </a:highlight>
              <a:latin typeface="Helvetica Neue"/>
              <a:ea typeface="Helvetica Neue"/>
              <a:cs typeface="Helvetica Neue"/>
              <a:sym typeface="Helvetica Neue"/>
            </a:endParaRPr>
          </a:p>
          <a:p>
            <a:pPr indent="0" lvl="0" marL="0" rtl="0" algn="l">
              <a:lnSpc>
                <a:spcPct val="100000"/>
              </a:lnSpc>
              <a:spcBef>
                <a:spcPts val="0"/>
              </a:spcBef>
              <a:spcAft>
                <a:spcPts val="0"/>
              </a:spcAft>
              <a:buNone/>
            </a:pPr>
            <a:r>
              <a:t/>
            </a:r>
            <a:endParaRPr b="1" sz="3300">
              <a:highlight>
                <a:srgbClr val="FFFFFF"/>
              </a:highlight>
              <a:latin typeface="Helvetica Neue"/>
              <a:ea typeface="Helvetica Neue"/>
              <a:cs typeface="Helvetica Neue"/>
              <a:sym typeface="Helvetica Neue"/>
            </a:endParaRPr>
          </a:p>
          <a:p>
            <a:pPr indent="0" lvl="0" marL="0" rtl="0" algn="l">
              <a:lnSpc>
                <a:spcPct val="100000"/>
              </a:lnSpc>
              <a:spcBef>
                <a:spcPts val="0"/>
              </a:spcBef>
              <a:spcAft>
                <a:spcPts val="0"/>
              </a:spcAft>
              <a:buNone/>
            </a:pPr>
            <a:r>
              <a:rPr lang="en-GB" sz="3600">
                <a:solidFill>
                  <a:srgbClr val="FFFFFF"/>
                </a:solidFill>
                <a:latin typeface="Helvetica Neue"/>
                <a:ea typeface="Helvetica Neue"/>
                <a:cs typeface="Helvetica Neue"/>
                <a:sym typeface="Helvetica Neue"/>
              </a:rPr>
              <a:t>Communities thrive on….</a:t>
            </a:r>
            <a:endParaRPr sz="3600">
              <a:solidFill>
                <a:srgbClr val="FFFFFF"/>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rPr lang="en-GB" sz="3600">
                <a:solidFill>
                  <a:srgbClr val="FFFFFF"/>
                </a:solidFill>
                <a:latin typeface="Helvetica Neue"/>
                <a:ea typeface="Helvetica Neue"/>
                <a:cs typeface="Helvetica Neue"/>
                <a:sym typeface="Helvetica Neue"/>
              </a:rPr>
              <a:t>Purpose</a:t>
            </a:r>
            <a:endParaRPr sz="3600">
              <a:solidFill>
                <a:srgbClr val="FFFFFF"/>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rPr lang="en-GB" sz="3600">
                <a:solidFill>
                  <a:srgbClr val="FFFFFF"/>
                </a:solidFill>
                <a:latin typeface="Helvetica Neue"/>
                <a:ea typeface="Helvetica Neue"/>
                <a:cs typeface="Helvetica Neue"/>
                <a:sym typeface="Helvetica Neue"/>
              </a:rPr>
              <a:t>People </a:t>
            </a:r>
            <a:endParaRPr sz="3600">
              <a:solidFill>
                <a:srgbClr val="FFFFFF"/>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rPr lang="en-GB" sz="3600">
                <a:solidFill>
                  <a:srgbClr val="FFFFFF"/>
                </a:solidFill>
                <a:latin typeface="Helvetica Neue"/>
                <a:ea typeface="Helvetica Neue"/>
                <a:cs typeface="Helvetica Neue"/>
                <a:sym typeface="Helvetica Neue"/>
              </a:rPr>
              <a:t>Platform</a:t>
            </a:r>
            <a:endParaRPr sz="3600">
              <a:solidFill>
                <a:srgbClr val="FFFFFF"/>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rPr lang="en-GB" sz="3600">
                <a:solidFill>
                  <a:srgbClr val="FFFFFF"/>
                </a:solidFill>
                <a:latin typeface="Helvetica Neue"/>
                <a:ea typeface="Helvetica Neue"/>
                <a:cs typeface="Helvetica Neue"/>
                <a:sym typeface="Helvetica Neue"/>
              </a:rPr>
              <a:t>Programme </a:t>
            </a:r>
            <a:endParaRPr sz="3600">
              <a:solidFill>
                <a:srgbClr val="FFFFFF"/>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rPr lang="en-GB" sz="3600">
                <a:solidFill>
                  <a:srgbClr val="FFFFFF"/>
                </a:solidFill>
                <a:latin typeface="Helvetica Neue"/>
                <a:ea typeface="Helvetica Neue"/>
                <a:cs typeface="Helvetica Neue"/>
                <a:sym typeface="Helvetica Neue"/>
              </a:rPr>
              <a:t>And most importantly philia</a:t>
            </a:r>
            <a:endParaRPr sz="3600">
              <a:solidFill>
                <a:srgbClr val="FFFFFF"/>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t/>
            </a:r>
            <a:endParaRPr sz="3600">
              <a:solidFill>
                <a:schemeClr val="dk1"/>
              </a:solidFill>
              <a:latin typeface="Helvetica Neue"/>
              <a:ea typeface="Helvetica Neue"/>
              <a:cs typeface="Helvetica Neue"/>
              <a:sym typeface="Helvetica Neu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18" name="Shape 218"/>
        <p:cNvGrpSpPr/>
        <p:nvPr/>
      </p:nvGrpSpPr>
      <p:grpSpPr>
        <a:xfrm>
          <a:off x="0" y="0"/>
          <a:ext cx="0" cy="0"/>
          <a:chOff x="0" y="0"/>
          <a:chExt cx="0" cy="0"/>
        </a:xfrm>
      </p:grpSpPr>
      <p:sp>
        <p:nvSpPr>
          <p:cNvPr id="219" name="Google Shape;219;p36"/>
          <p:cNvSpPr txBox="1"/>
          <p:nvPr>
            <p:ph type="ctrTitle"/>
          </p:nvPr>
        </p:nvSpPr>
        <p:spPr>
          <a:xfrm>
            <a:off x="311708" y="2725375"/>
            <a:ext cx="8520600" cy="205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3200">
                <a:solidFill>
                  <a:schemeClr val="dk1"/>
                </a:solidFill>
                <a:latin typeface="Helvetica Neue"/>
                <a:ea typeface="Helvetica Neue"/>
                <a:cs typeface="Helvetica Neue"/>
                <a:sym typeface="Helvetica Neue"/>
              </a:rPr>
              <a:t>Thank you, I’m happy to take questions</a:t>
            </a:r>
            <a:endParaRPr b="1" sz="3200">
              <a:latin typeface="Helvetica Neue"/>
              <a:ea typeface="Helvetica Neue"/>
              <a:cs typeface="Helvetica Neue"/>
              <a:sym typeface="Helvetica Neue"/>
            </a:endParaRPr>
          </a:p>
          <a:p>
            <a:pPr indent="0" lvl="0" marL="0" rtl="0" algn="l">
              <a:spcBef>
                <a:spcPts val="0"/>
              </a:spcBef>
              <a:spcAft>
                <a:spcPts val="0"/>
              </a:spcAft>
              <a:buNone/>
            </a:pPr>
            <a:r>
              <a:rPr lang="en-GB" sz="2700">
                <a:latin typeface="Helvetica Neue"/>
                <a:ea typeface="Helvetica Neue"/>
                <a:cs typeface="Helvetica Neue"/>
                <a:sym typeface="Helvetica Neue"/>
              </a:rPr>
              <a:t>Hillary Juma </a:t>
            </a:r>
            <a:endParaRPr sz="2700">
              <a:latin typeface="Helvetica Neue"/>
              <a:ea typeface="Helvetica Neue"/>
              <a:cs typeface="Helvetica Neue"/>
              <a:sym typeface="Helvetica Neue"/>
            </a:endParaRPr>
          </a:p>
          <a:p>
            <a:pPr indent="0" lvl="0" marL="0" rtl="0" algn="l">
              <a:spcBef>
                <a:spcPts val="0"/>
              </a:spcBef>
              <a:spcAft>
                <a:spcPts val="0"/>
              </a:spcAft>
              <a:buNone/>
            </a:pPr>
            <a:r>
              <a:rPr lang="en-GB" sz="2700">
                <a:latin typeface="Helvetica Neue"/>
                <a:ea typeface="Helvetica Neue"/>
                <a:cs typeface="Helvetica Neue"/>
                <a:sym typeface="Helvetica Neue"/>
              </a:rPr>
              <a:t>Data Science Community and Engagement Manager, ONS Data Science Campus</a:t>
            </a:r>
            <a:endParaRPr sz="2700">
              <a:latin typeface="Helvetica Neue"/>
              <a:ea typeface="Helvetica Neue"/>
              <a:cs typeface="Helvetica Neue"/>
              <a:sym typeface="Helvetica Neue"/>
            </a:endParaRPr>
          </a:p>
          <a:p>
            <a:pPr indent="0" lvl="0" marL="0" rtl="0" algn="l">
              <a:spcBef>
                <a:spcPts val="0"/>
              </a:spcBef>
              <a:spcAft>
                <a:spcPts val="0"/>
              </a:spcAft>
              <a:buNone/>
            </a:pPr>
            <a:r>
              <a:rPr lang="en-GB" sz="2700">
                <a:latin typeface="Helvetica Neue"/>
                <a:ea typeface="Helvetica Neue"/>
                <a:cs typeface="Helvetica Neue"/>
                <a:sym typeface="Helvetica Neue"/>
              </a:rPr>
              <a:t>hillary.juma@ons.gov.uk</a:t>
            </a:r>
            <a:endParaRPr sz="2700">
              <a:latin typeface="Helvetica Neue"/>
              <a:ea typeface="Helvetica Neue"/>
              <a:cs typeface="Helvetica Neue"/>
              <a:sym typeface="Helvetica Neue"/>
            </a:endParaRPr>
          </a:p>
          <a:p>
            <a:pPr indent="0" lvl="0" marL="0" rtl="0" algn="l">
              <a:spcBef>
                <a:spcPts val="0"/>
              </a:spcBef>
              <a:spcAft>
                <a:spcPts val="0"/>
              </a:spcAft>
              <a:buNone/>
            </a:pPr>
            <a:r>
              <a:rPr b="1" lang="en-GB" sz="4000">
                <a:latin typeface="Helvetica Neue"/>
                <a:ea typeface="Helvetica Neue"/>
                <a:cs typeface="Helvetica Neue"/>
                <a:sym typeface="Helvetica Neue"/>
              </a:rPr>
              <a:t> </a:t>
            </a:r>
            <a:endParaRPr b="1" sz="4000">
              <a:latin typeface="Helvetica Neue"/>
              <a:ea typeface="Helvetica Neue"/>
              <a:cs typeface="Helvetica Neue"/>
              <a:sym typeface="Helvetica Neue"/>
            </a:endParaRPr>
          </a:p>
        </p:txBody>
      </p:sp>
      <p:sp>
        <p:nvSpPr>
          <p:cNvPr id="220" name="Google Shape;220;p36"/>
          <p:cNvSpPr txBox="1"/>
          <p:nvPr/>
        </p:nvSpPr>
        <p:spPr>
          <a:xfrm>
            <a:off x="852725" y="4711450"/>
            <a:ext cx="8214000" cy="212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GB">
                <a:solidFill>
                  <a:srgbClr val="999999"/>
                </a:solidFill>
                <a:latin typeface="Helvetica Neue"/>
                <a:ea typeface="Helvetica Neue"/>
                <a:cs typeface="Helvetica Neue"/>
                <a:sym typeface="Helvetica Neue"/>
              </a:rPr>
              <a:t>Government Data Science Partnership is a collaboration between ONS, GDS and GoScience</a:t>
            </a:r>
            <a:endParaRPr>
              <a:solidFill>
                <a:srgbClr val="999999"/>
              </a:solidFill>
              <a:latin typeface="Helvetica Neue"/>
              <a:ea typeface="Helvetica Neue"/>
              <a:cs typeface="Helvetica Neue"/>
              <a:sym typeface="Helvetica Neu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7"/>
          <p:cNvSpPr txBox="1"/>
          <p:nvPr/>
        </p:nvSpPr>
        <p:spPr>
          <a:xfrm>
            <a:off x="466500" y="617550"/>
            <a:ext cx="8349300" cy="41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3100">
                <a:latin typeface="Helvetica Neue"/>
                <a:ea typeface="Helvetica Neue"/>
                <a:cs typeface="Helvetica Neue"/>
                <a:sym typeface="Helvetica Neue"/>
              </a:rPr>
              <a:t>Index</a:t>
            </a:r>
            <a:endParaRPr b="1" sz="3100">
              <a:latin typeface="Helvetica Neue"/>
              <a:ea typeface="Helvetica Neue"/>
              <a:cs typeface="Helvetica Neue"/>
              <a:sym typeface="Helvetica Neue"/>
            </a:endParaRPr>
          </a:p>
          <a:p>
            <a:pPr indent="0" lvl="0" marL="0" rtl="0" algn="l">
              <a:spcBef>
                <a:spcPts val="0"/>
              </a:spcBef>
              <a:spcAft>
                <a:spcPts val="0"/>
              </a:spcAft>
              <a:buNone/>
            </a:pPr>
            <a:r>
              <a:rPr b="1" lang="en-GB" sz="3100" u="sng">
                <a:latin typeface="Helvetica Neue"/>
                <a:ea typeface="Helvetica Neue"/>
                <a:cs typeface="Helvetica Neue"/>
                <a:sym typeface="Helvetica Neue"/>
              </a:rPr>
              <a:t>Data Science</a:t>
            </a:r>
            <a:endParaRPr b="1" sz="3100" u="sng">
              <a:latin typeface="Helvetica Neue"/>
              <a:ea typeface="Helvetica Neue"/>
              <a:cs typeface="Helvetica Neue"/>
              <a:sym typeface="Helvetica Neue"/>
            </a:endParaRPr>
          </a:p>
          <a:p>
            <a:pPr indent="0" lvl="0" marL="0" rtl="0" algn="l">
              <a:spcBef>
                <a:spcPts val="0"/>
              </a:spcBef>
              <a:spcAft>
                <a:spcPts val="0"/>
              </a:spcAft>
              <a:buNone/>
            </a:pPr>
            <a:r>
              <a:rPr b="1" lang="en-GB" sz="3100" u="sng">
                <a:latin typeface="Helvetica Neue"/>
                <a:ea typeface="Helvetica Neue"/>
                <a:cs typeface="Helvetica Neue"/>
                <a:sym typeface="Helvetica Neue"/>
              </a:rPr>
              <a:t>Data Science Campus</a:t>
            </a:r>
            <a:endParaRPr b="1" sz="3100" u="sng">
              <a:latin typeface="Helvetica Neue"/>
              <a:ea typeface="Helvetica Neue"/>
              <a:cs typeface="Helvetica Neue"/>
              <a:sym typeface="Helvetica Neue"/>
            </a:endParaRPr>
          </a:p>
          <a:p>
            <a:pPr indent="0" lvl="0" marL="0" rtl="0" algn="l">
              <a:spcBef>
                <a:spcPts val="0"/>
              </a:spcBef>
              <a:spcAft>
                <a:spcPts val="0"/>
              </a:spcAft>
              <a:buNone/>
            </a:pPr>
            <a:r>
              <a:t/>
            </a:r>
            <a:endParaRPr b="1" sz="3100">
              <a:latin typeface="Helvetica Neue"/>
              <a:ea typeface="Helvetica Neue"/>
              <a:cs typeface="Helvetica Neue"/>
              <a:sym typeface="Helvetica Neue"/>
            </a:endParaRPr>
          </a:p>
          <a:p>
            <a:pPr indent="0" lvl="0" marL="0" rtl="0" algn="l">
              <a:spcBef>
                <a:spcPts val="0"/>
              </a:spcBef>
              <a:spcAft>
                <a:spcPts val="0"/>
              </a:spcAft>
              <a:buNone/>
            </a:pPr>
            <a:r>
              <a:rPr b="1" lang="en-GB" sz="3100">
                <a:latin typeface="Helvetica Neue"/>
                <a:ea typeface="Helvetica Neue"/>
                <a:cs typeface="Helvetica Neue"/>
                <a:sym typeface="Helvetica Neue"/>
              </a:rPr>
              <a:t>Applying the tools, methods and practices of the digital and data age to create new understanding and improve decision-making.</a:t>
            </a:r>
            <a:endParaRPr b="1" sz="3100">
              <a:latin typeface="Helvetica Neue"/>
              <a:ea typeface="Helvetica Neue"/>
              <a:cs typeface="Helvetica Neue"/>
              <a:sym typeface="Helvetica Neu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8"/>
          <p:cNvSpPr txBox="1"/>
          <p:nvPr/>
        </p:nvSpPr>
        <p:spPr>
          <a:xfrm>
            <a:off x="466500" y="311250"/>
            <a:ext cx="8349300" cy="44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4500">
                <a:latin typeface="Helvetica Neue"/>
                <a:ea typeface="Helvetica Neue"/>
                <a:cs typeface="Helvetica Neue"/>
                <a:sym typeface="Helvetica Neue"/>
              </a:rPr>
              <a:t>Useful Links </a:t>
            </a:r>
            <a:endParaRPr b="1" sz="4500">
              <a:latin typeface="Helvetica Neue"/>
              <a:ea typeface="Helvetica Neue"/>
              <a:cs typeface="Helvetica Neue"/>
              <a:sym typeface="Helvetica Neue"/>
            </a:endParaRPr>
          </a:p>
          <a:p>
            <a:pPr indent="-368300" lvl="0" marL="457200" rtl="0" algn="l">
              <a:lnSpc>
                <a:spcPct val="115000"/>
              </a:lnSpc>
              <a:spcBef>
                <a:spcPts val="0"/>
              </a:spcBef>
              <a:spcAft>
                <a:spcPts val="0"/>
              </a:spcAft>
              <a:buClr>
                <a:srgbClr val="000000"/>
              </a:buClr>
              <a:buSzPts val="2200"/>
              <a:buFont typeface="Helvetica Neue"/>
              <a:buChar char="●"/>
            </a:pPr>
            <a:r>
              <a:rPr lang="en-GB" sz="2200" u="sng">
                <a:latin typeface="Helvetica Neue"/>
                <a:ea typeface="Helvetica Neue"/>
                <a:cs typeface="Helvetica Neue"/>
                <a:sym typeface="Helvetica Neue"/>
                <a:hlinkClick r:id="rId3"/>
              </a:rPr>
              <a:t>Data Science Community Service Manual</a:t>
            </a:r>
            <a:endParaRPr sz="2200" u="sng">
              <a:latin typeface="Helvetica Neue"/>
              <a:ea typeface="Helvetica Neue"/>
              <a:cs typeface="Helvetica Neue"/>
              <a:sym typeface="Helvetica Neue"/>
            </a:endParaRPr>
          </a:p>
          <a:p>
            <a:pPr indent="-368300" lvl="0" marL="457200" rtl="0" algn="l">
              <a:lnSpc>
                <a:spcPct val="115000"/>
              </a:lnSpc>
              <a:spcBef>
                <a:spcPts val="0"/>
              </a:spcBef>
              <a:spcAft>
                <a:spcPts val="0"/>
              </a:spcAft>
              <a:buClr>
                <a:srgbClr val="000000"/>
              </a:buClr>
              <a:buSzPts val="2200"/>
              <a:buFont typeface="Helvetica Neue"/>
              <a:buChar char="●"/>
            </a:pPr>
            <a:r>
              <a:rPr lang="en-GB" sz="2200" u="sng">
                <a:latin typeface="Helvetica Neue"/>
                <a:ea typeface="Helvetica Neue"/>
                <a:cs typeface="Helvetica Neue"/>
                <a:sym typeface="Helvetica Neue"/>
                <a:hlinkClick r:id="rId4"/>
              </a:rPr>
              <a:t>Data in Government Blog</a:t>
            </a:r>
            <a:endParaRPr sz="2200" u="sng">
              <a:latin typeface="Helvetica Neue"/>
              <a:ea typeface="Helvetica Neue"/>
              <a:cs typeface="Helvetica Neue"/>
              <a:sym typeface="Helvetica Neue"/>
            </a:endParaRPr>
          </a:p>
          <a:p>
            <a:pPr indent="-368300" lvl="0" marL="457200" rtl="0" algn="l">
              <a:lnSpc>
                <a:spcPct val="115000"/>
              </a:lnSpc>
              <a:spcBef>
                <a:spcPts val="0"/>
              </a:spcBef>
              <a:spcAft>
                <a:spcPts val="0"/>
              </a:spcAft>
              <a:buClr>
                <a:srgbClr val="000000"/>
              </a:buClr>
              <a:buSzPts val="2200"/>
              <a:buFont typeface="Helvetica Neue"/>
              <a:buChar char="●"/>
            </a:pPr>
            <a:r>
              <a:rPr lang="en-GB" sz="2200" u="sng">
                <a:latin typeface="Helvetica Neue"/>
                <a:ea typeface="Helvetica Neue"/>
                <a:cs typeface="Helvetica Neue"/>
                <a:sym typeface="Helvetica Neue"/>
                <a:hlinkClick r:id="rId5"/>
              </a:rPr>
              <a:t>The Dstl Biscuit Book on Artificial Intelligence (AI), Data Science and Machine Learning</a:t>
            </a:r>
            <a:endParaRPr sz="2200" u="sng">
              <a:latin typeface="Helvetica Neue"/>
              <a:ea typeface="Helvetica Neue"/>
              <a:cs typeface="Helvetica Neue"/>
              <a:sym typeface="Helvetica Neue"/>
            </a:endParaRPr>
          </a:p>
          <a:p>
            <a:pPr indent="-368300" lvl="0" marL="457200" rtl="0" algn="l">
              <a:lnSpc>
                <a:spcPct val="115000"/>
              </a:lnSpc>
              <a:spcBef>
                <a:spcPts val="0"/>
              </a:spcBef>
              <a:spcAft>
                <a:spcPts val="0"/>
              </a:spcAft>
              <a:buClr>
                <a:srgbClr val="000000"/>
              </a:buClr>
              <a:buSzPts val="2200"/>
              <a:buFont typeface="Helvetica Neue"/>
              <a:buChar char="●"/>
            </a:pPr>
            <a:r>
              <a:rPr lang="en-GB" sz="2200" u="sng">
                <a:latin typeface="Helvetica Neue"/>
                <a:ea typeface="Helvetica Neue"/>
                <a:cs typeface="Helvetica Neue"/>
                <a:sym typeface="Helvetica Neue"/>
                <a:hlinkClick r:id="rId6"/>
              </a:rPr>
              <a:t>Data Science Campus</a:t>
            </a:r>
            <a:r>
              <a:rPr lang="en-GB" sz="2200" u="sng">
                <a:latin typeface="Helvetica Neue"/>
                <a:ea typeface="Helvetica Neue"/>
                <a:cs typeface="Helvetica Neue"/>
                <a:sym typeface="Helvetica Neue"/>
              </a:rPr>
              <a:t> </a:t>
            </a:r>
            <a:endParaRPr sz="2200" u="sng">
              <a:latin typeface="Helvetica Neue"/>
              <a:ea typeface="Helvetica Neue"/>
              <a:cs typeface="Helvetica Neue"/>
              <a:sym typeface="Helvetica Neue"/>
            </a:endParaRPr>
          </a:p>
          <a:p>
            <a:pPr indent="-368300" lvl="0" marL="457200" rtl="0" algn="l">
              <a:lnSpc>
                <a:spcPct val="115000"/>
              </a:lnSpc>
              <a:spcBef>
                <a:spcPts val="0"/>
              </a:spcBef>
              <a:spcAft>
                <a:spcPts val="0"/>
              </a:spcAft>
              <a:buClr>
                <a:srgbClr val="000000"/>
              </a:buClr>
              <a:buSzPts val="2200"/>
              <a:buFont typeface="Helvetica Neue"/>
              <a:buChar char="●"/>
            </a:pPr>
            <a:r>
              <a:rPr lang="en-GB" sz="2200" u="sng">
                <a:latin typeface="Helvetica Neue"/>
                <a:ea typeface="Helvetica Neue"/>
                <a:cs typeface="Helvetica Neue"/>
                <a:sym typeface="Helvetica Neue"/>
                <a:hlinkClick r:id="rId7"/>
              </a:rPr>
              <a:t>Data Science Campus Github</a:t>
            </a:r>
            <a:endParaRPr sz="2200" u="sng">
              <a:latin typeface="Helvetica Neue"/>
              <a:ea typeface="Helvetica Neue"/>
              <a:cs typeface="Helvetica Neue"/>
              <a:sym typeface="Helvetica Neue"/>
            </a:endParaRPr>
          </a:p>
          <a:p>
            <a:pPr indent="-368300" lvl="0" marL="457200" rtl="0" algn="l">
              <a:lnSpc>
                <a:spcPct val="115000"/>
              </a:lnSpc>
              <a:spcBef>
                <a:spcPts val="0"/>
              </a:spcBef>
              <a:spcAft>
                <a:spcPts val="0"/>
              </a:spcAft>
              <a:buClr>
                <a:srgbClr val="000000"/>
              </a:buClr>
              <a:buSzPts val="2200"/>
              <a:buFont typeface="Helvetica Neue"/>
              <a:buChar char="●"/>
            </a:pPr>
            <a:r>
              <a:rPr lang="en-GB" sz="2200" u="sng">
                <a:latin typeface="Helvetica Neue"/>
                <a:ea typeface="Helvetica Neue"/>
                <a:cs typeface="Helvetica Neue"/>
                <a:sym typeface="Helvetica Neue"/>
                <a:hlinkClick r:id="rId8"/>
              </a:rPr>
              <a:t>Government Data Science Community of Interest</a:t>
            </a:r>
            <a:endParaRPr sz="2200" u="sng">
              <a:latin typeface="Helvetica Neue"/>
              <a:ea typeface="Helvetica Neue"/>
              <a:cs typeface="Helvetica Neue"/>
              <a:sym typeface="Helvetica Neue"/>
            </a:endParaRPr>
          </a:p>
          <a:p>
            <a:pPr indent="-368300" lvl="0" marL="457200" rtl="0" algn="l">
              <a:lnSpc>
                <a:spcPct val="115000"/>
              </a:lnSpc>
              <a:spcBef>
                <a:spcPts val="0"/>
              </a:spcBef>
              <a:spcAft>
                <a:spcPts val="0"/>
              </a:spcAft>
              <a:buClr>
                <a:srgbClr val="000000"/>
              </a:buClr>
              <a:buSzPts val="2200"/>
              <a:buFont typeface="Helvetica Neue"/>
              <a:buChar char="●"/>
            </a:pPr>
            <a:r>
              <a:rPr lang="en-GB" sz="2200" u="sng">
                <a:latin typeface="Helvetica Neue"/>
                <a:ea typeface="Helvetica Neue"/>
                <a:cs typeface="Helvetica Neue"/>
                <a:sym typeface="Helvetica Neue"/>
                <a:hlinkClick r:id="rId9"/>
              </a:rPr>
              <a:t>Reproducible Analytical Pipelines in R, Udemy </a:t>
            </a:r>
            <a:endParaRPr sz="2200" u="sng">
              <a:latin typeface="Helvetica Neue"/>
              <a:ea typeface="Helvetica Neue"/>
              <a:cs typeface="Helvetica Neue"/>
              <a:sym typeface="Helvetica Neue"/>
            </a:endParaRPr>
          </a:p>
          <a:p>
            <a:pPr indent="-368300" lvl="0" marL="457200" rtl="0" algn="l">
              <a:lnSpc>
                <a:spcPct val="115000"/>
              </a:lnSpc>
              <a:spcBef>
                <a:spcPts val="0"/>
              </a:spcBef>
              <a:spcAft>
                <a:spcPts val="0"/>
              </a:spcAft>
              <a:buClr>
                <a:srgbClr val="000000"/>
              </a:buClr>
              <a:buSzPts val="2200"/>
              <a:buFont typeface="Helvetica Neue"/>
              <a:buChar char="●"/>
            </a:pPr>
            <a:r>
              <a:rPr lang="en-GB" sz="2200" u="sng">
                <a:latin typeface="Helvetica Neue"/>
                <a:ea typeface="Helvetica Neue"/>
                <a:cs typeface="Helvetica Neue"/>
                <a:sym typeface="Helvetica Neue"/>
                <a:hlinkClick r:id="rId10"/>
              </a:rPr>
              <a:t>Government Analytical Function Career Framework</a:t>
            </a:r>
            <a:endParaRPr sz="2200" u="sng">
              <a:latin typeface="Helvetica Neue"/>
              <a:ea typeface="Helvetica Neue"/>
              <a:cs typeface="Helvetica Neue"/>
              <a:sym typeface="Helvetica Neue"/>
            </a:endParaRPr>
          </a:p>
          <a:p>
            <a:pPr indent="0" lvl="0" marL="0" rtl="0" algn="l">
              <a:spcBef>
                <a:spcPts val="0"/>
              </a:spcBef>
              <a:spcAft>
                <a:spcPts val="0"/>
              </a:spcAft>
              <a:buNone/>
            </a:pPr>
            <a:r>
              <a:t/>
            </a:r>
            <a:endParaRPr b="1" sz="3100">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40" name="Shape 140"/>
        <p:cNvGrpSpPr/>
        <p:nvPr/>
      </p:nvGrpSpPr>
      <p:grpSpPr>
        <a:xfrm>
          <a:off x="0" y="0"/>
          <a:ext cx="0" cy="0"/>
          <a:chOff x="0" y="0"/>
          <a:chExt cx="0" cy="0"/>
        </a:xfrm>
      </p:grpSpPr>
      <p:sp>
        <p:nvSpPr>
          <p:cNvPr id="141" name="Google Shape;141;p21"/>
          <p:cNvSpPr txBox="1"/>
          <p:nvPr/>
        </p:nvSpPr>
        <p:spPr>
          <a:xfrm>
            <a:off x="361375" y="343475"/>
            <a:ext cx="8597700" cy="426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800">
                <a:solidFill>
                  <a:srgbClr val="FFFFFF"/>
                </a:solidFill>
                <a:latin typeface="Helvetica Neue"/>
                <a:ea typeface="Helvetica Neue"/>
                <a:cs typeface="Helvetica Neue"/>
                <a:sym typeface="Helvetica Neue"/>
              </a:rPr>
              <a:t>For a chance at </a:t>
            </a:r>
            <a:r>
              <a:rPr b="1" lang="en-GB" sz="2800">
                <a:solidFill>
                  <a:srgbClr val="FFFFFF"/>
                </a:solidFill>
                <a:latin typeface="Helvetica Neue"/>
                <a:ea typeface="Helvetica Neue"/>
                <a:cs typeface="Helvetica Neue"/>
                <a:sym typeface="Helvetica Neue"/>
              </a:rPr>
              <a:t>loving you </a:t>
            </a:r>
            <a:endParaRPr b="1" sz="28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rPr b="1" lang="en-GB" sz="2800">
                <a:solidFill>
                  <a:srgbClr val="FFFFFF"/>
                </a:solidFill>
                <a:latin typeface="Helvetica Neue"/>
                <a:ea typeface="Helvetica Neue"/>
                <a:cs typeface="Helvetica Neue"/>
                <a:sym typeface="Helvetica Neue"/>
              </a:rPr>
              <a:t>I'd take it all the way</a:t>
            </a:r>
            <a:endParaRPr b="1" sz="28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t/>
            </a:r>
            <a:endParaRPr b="1" sz="28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t/>
            </a:r>
            <a:endParaRPr b="1" sz="28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t/>
            </a:r>
            <a:endParaRPr b="1" sz="28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t/>
            </a:r>
            <a:endParaRPr b="1" sz="28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t/>
            </a:r>
            <a:endParaRPr b="1" sz="28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t/>
            </a:r>
            <a:endParaRPr b="1" sz="28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rPr b="1" lang="en-GB" sz="5100">
                <a:solidFill>
                  <a:srgbClr val="FFFFFF"/>
                </a:solidFill>
                <a:latin typeface="Helvetica Neue"/>
                <a:ea typeface="Helvetica Neue"/>
                <a:cs typeface="Helvetica Neue"/>
                <a:sym typeface="Helvetica Neue"/>
              </a:rPr>
              <a:t>A philia type of love</a:t>
            </a:r>
            <a:endParaRPr b="1" sz="51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t/>
            </a:r>
            <a:endParaRPr b="1" sz="2800">
              <a:solidFill>
                <a:srgbClr val="FFFFFF"/>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nvSpPr>
        <p:spPr>
          <a:xfrm>
            <a:off x="294150" y="435925"/>
            <a:ext cx="8555700" cy="40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7800">
                <a:latin typeface="Helvetica Neue"/>
                <a:ea typeface="Helvetica Neue"/>
                <a:cs typeface="Helvetica Neue"/>
                <a:sym typeface="Helvetica Neue"/>
              </a:rPr>
              <a:t>What is the gov data science community ? </a:t>
            </a:r>
            <a:endParaRPr sz="7800">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50" name="Shape 150"/>
        <p:cNvGrpSpPr/>
        <p:nvPr/>
      </p:nvGrpSpPr>
      <p:grpSpPr>
        <a:xfrm>
          <a:off x="0" y="0"/>
          <a:ext cx="0" cy="0"/>
          <a:chOff x="0" y="0"/>
          <a:chExt cx="0" cy="0"/>
        </a:xfrm>
      </p:grpSpPr>
      <p:pic>
        <p:nvPicPr>
          <p:cNvPr id="151" name="Google Shape;151;p23"/>
          <p:cNvPicPr preferRelativeResize="0"/>
          <p:nvPr/>
        </p:nvPicPr>
        <p:blipFill>
          <a:blip r:embed="rId3">
            <a:alphaModFix/>
          </a:blip>
          <a:stretch>
            <a:fillRect/>
          </a:stretch>
        </p:blipFill>
        <p:spPr>
          <a:xfrm>
            <a:off x="3949800" y="-51375"/>
            <a:ext cx="5270400" cy="5261651"/>
          </a:xfrm>
          <a:prstGeom prst="rect">
            <a:avLst/>
          </a:prstGeom>
          <a:noFill/>
          <a:ln>
            <a:noFill/>
          </a:ln>
        </p:spPr>
      </p:pic>
      <p:sp>
        <p:nvSpPr>
          <p:cNvPr id="152" name="Google Shape;152;p23"/>
          <p:cNvSpPr txBox="1"/>
          <p:nvPr/>
        </p:nvSpPr>
        <p:spPr>
          <a:xfrm>
            <a:off x="94025" y="195700"/>
            <a:ext cx="3970500" cy="475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800">
                <a:latin typeface="Helvetica Neue"/>
                <a:ea typeface="Helvetica Neue"/>
                <a:cs typeface="Helvetica Neue"/>
                <a:sym typeface="Helvetica Neue"/>
              </a:rPr>
              <a:t>Learning and Development</a:t>
            </a:r>
            <a:endParaRPr b="1" sz="2800">
              <a:latin typeface="Helvetica Neue"/>
              <a:ea typeface="Helvetica Neue"/>
              <a:cs typeface="Helvetica Neue"/>
              <a:sym typeface="Helvetica Neue"/>
            </a:endParaRPr>
          </a:p>
          <a:p>
            <a:pPr indent="0" lvl="0" marL="0" rtl="0" algn="l">
              <a:spcBef>
                <a:spcPts val="0"/>
              </a:spcBef>
              <a:spcAft>
                <a:spcPts val="0"/>
              </a:spcAft>
              <a:buNone/>
            </a:pPr>
            <a:r>
              <a:t/>
            </a:r>
            <a:endParaRPr sz="2800">
              <a:latin typeface="Helvetica Neue"/>
              <a:ea typeface="Helvetica Neue"/>
              <a:cs typeface="Helvetica Neue"/>
              <a:sym typeface="Helvetica Neue"/>
            </a:endParaRPr>
          </a:p>
          <a:p>
            <a:pPr indent="0" lvl="0" marL="0" rtl="0" algn="l">
              <a:spcBef>
                <a:spcPts val="0"/>
              </a:spcBef>
              <a:spcAft>
                <a:spcPts val="0"/>
              </a:spcAft>
              <a:buNone/>
            </a:pPr>
            <a:r>
              <a:rPr lang="en-GB" sz="2800">
                <a:latin typeface="Helvetica Neue"/>
                <a:ea typeface="Helvetica Neue"/>
                <a:cs typeface="Helvetica Neue"/>
                <a:sym typeface="Helvetica Neue"/>
              </a:rPr>
              <a:t>70 % Challenging assignments </a:t>
            </a:r>
            <a:endParaRPr sz="2800">
              <a:latin typeface="Helvetica Neue"/>
              <a:ea typeface="Helvetica Neue"/>
              <a:cs typeface="Helvetica Neue"/>
              <a:sym typeface="Helvetica Neue"/>
            </a:endParaRPr>
          </a:p>
          <a:p>
            <a:pPr indent="0" lvl="0" marL="0" rtl="0" algn="l">
              <a:spcBef>
                <a:spcPts val="0"/>
              </a:spcBef>
              <a:spcAft>
                <a:spcPts val="0"/>
              </a:spcAft>
              <a:buNone/>
            </a:pPr>
            <a:r>
              <a:t/>
            </a:r>
            <a:endParaRPr sz="2800">
              <a:latin typeface="Helvetica Neue"/>
              <a:ea typeface="Helvetica Neue"/>
              <a:cs typeface="Helvetica Neue"/>
              <a:sym typeface="Helvetica Neue"/>
            </a:endParaRPr>
          </a:p>
          <a:p>
            <a:pPr indent="0" lvl="0" marL="0" rtl="0" algn="l">
              <a:spcBef>
                <a:spcPts val="0"/>
              </a:spcBef>
              <a:spcAft>
                <a:spcPts val="0"/>
              </a:spcAft>
              <a:buNone/>
            </a:pPr>
            <a:r>
              <a:rPr lang="en-GB" sz="2800">
                <a:latin typeface="Helvetica Neue"/>
                <a:ea typeface="Helvetica Neue"/>
                <a:cs typeface="Helvetica Neue"/>
                <a:sym typeface="Helvetica Neue"/>
              </a:rPr>
              <a:t>20 %Developmental relationships</a:t>
            </a:r>
            <a:endParaRPr sz="2800">
              <a:latin typeface="Helvetica Neue"/>
              <a:ea typeface="Helvetica Neue"/>
              <a:cs typeface="Helvetica Neue"/>
              <a:sym typeface="Helvetica Neue"/>
            </a:endParaRPr>
          </a:p>
          <a:p>
            <a:pPr indent="0" lvl="0" marL="0" rtl="0" algn="l">
              <a:spcBef>
                <a:spcPts val="0"/>
              </a:spcBef>
              <a:spcAft>
                <a:spcPts val="0"/>
              </a:spcAft>
              <a:buNone/>
            </a:pPr>
            <a:r>
              <a:t/>
            </a:r>
            <a:endParaRPr sz="2800">
              <a:latin typeface="Helvetica Neue"/>
              <a:ea typeface="Helvetica Neue"/>
              <a:cs typeface="Helvetica Neue"/>
              <a:sym typeface="Helvetica Neue"/>
            </a:endParaRPr>
          </a:p>
          <a:p>
            <a:pPr indent="0" lvl="0" marL="0" rtl="0" algn="l">
              <a:spcBef>
                <a:spcPts val="0"/>
              </a:spcBef>
              <a:spcAft>
                <a:spcPts val="0"/>
              </a:spcAft>
              <a:buNone/>
            </a:pPr>
            <a:r>
              <a:rPr lang="en-GB" sz="2800">
                <a:latin typeface="Helvetica Neue"/>
                <a:ea typeface="Helvetica Neue"/>
                <a:cs typeface="Helvetica Neue"/>
                <a:sym typeface="Helvetica Neue"/>
              </a:rPr>
              <a:t>10 %Formal Training </a:t>
            </a:r>
            <a:endParaRPr sz="2800">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56" name="Shape 156"/>
        <p:cNvGrpSpPr/>
        <p:nvPr/>
      </p:nvGrpSpPr>
      <p:grpSpPr>
        <a:xfrm>
          <a:off x="0" y="0"/>
          <a:ext cx="0" cy="0"/>
          <a:chOff x="0" y="0"/>
          <a:chExt cx="0" cy="0"/>
        </a:xfrm>
      </p:grpSpPr>
      <p:sp>
        <p:nvSpPr>
          <p:cNvPr id="157" name="Google Shape;157;p24"/>
          <p:cNvSpPr txBox="1"/>
          <p:nvPr/>
        </p:nvSpPr>
        <p:spPr>
          <a:xfrm>
            <a:off x="361375" y="343475"/>
            <a:ext cx="8597700" cy="426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800">
                <a:solidFill>
                  <a:srgbClr val="FFFFFF"/>
                </a:solidFill>
                <a:latin typeface="Helvetica Neue"/>
                <a:ea typeface="Helvetica Neue"/>
                <a:cs typeface="Helvetica Neue"/>
                <a:sym typeface="Helvetica Neue"/>
              </a:rPr>
              <a:t>Right down to the wire, </a:t>
            </a:r>
            <a:r>
              <a:rPr b="1" lang="en-GB" sz="2800">
                <a:solidFill>
                  <a:srgbClr val="FFFFFF"/>
                </a:solidFill>
                <a:latin typeface="Helvetica Neue"/>
                <a:ea typeface="Helvetica Neue"/>
                <a:cs typeface="Helvetica Neue"/>
                <a:sym typeface="Helvetica Neue"/>
              </a:rPr>
              <a:t>even through the fire</a:t>
            </a:r>
            <a:endParaRPr b="1" sz="28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t/>
            </a:r>
            <a:endParaRPr sz="28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t/>
            </a:r>
            <a:endParaRPr sz="28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t/>
            </a:r>
            <a:endParaRPr sz="28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t/>
            </a:r>
            <a:endParaRPr sz="28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t/>
            </a:r>
            <a:endParaRPr sz="28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t/>
            </a:r>
            <a:endParaRPr sz="28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t/>
            </a:r>
            <a:endParaRPr sz="28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rPr b="1" lang="en-GB" sz="5100">
                <a:solidFill>
                  <a:srgbClr val="FFFFFF"/>
                </a:solidFill>
                <a:latin typeface="Helvetica Neue"/>
                <a:ea typeface="Helvetica Neue"/>
                <a:cs typeface="Helvetica Neue"/>
                <a:sym typeface="Helvetica Neue"/>
              </a:rPr>
              <a:t>Life</a:t>
            </a:r>
            <a:endParaRPr b="1" sz="5100">
              <a:solidFill>
                <a:srgbClr val="FFFFFF"/>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25"/>
          <p:cNvPicPr preferRelativeResize="0"/>
          <p:nvPr/>
        </p:nvPicPr>
        <p:blipFill rotWithShape="1">
          <a:blip r:embed="rId3">
            <a:alphaModFix/>
          </a:blip>
          <a:srcRect b="52301" l="21302" r="23552" t="4399"/>
          <a:stretch/>
        </p:blipFill>
        <p:spPr>
          <a:xfrm>
            <a:off x="625801" y="342612"/>
            <a:ext cx="4303584" cy="3890047"/>
          </a:xfrm>
          <a:prstGeom prst="rect">
            <a:avLst/>
          </a:prstGeom>
          <a:noFill/>
          <a:ln>
            <a:noFill/>
          </a:ln>
        </p:spPr>
      </p:pic>
      <p:pic>
        <p:nvPicPr>
          <p:cNvPr id="163" name="Google Shape;163;p25"/>
          <p:cNvPicPr preferRelativeResize="0"/>
          <p:nvPr/>
        </p:nvPicPr>
        <p:blipFill>
          <a:blip r:embed="rId4">
            <a:alphaModFix/>
          </a:blip>
          <a:stretch>
            <a:fillRect/>
          </a:stretch>
        </p:blipFill>
        <p:spPr>
          <a:xfrm>
            <a:off x="4845424" y="972299"/>
            <a:ext cx="3871273" cy="26306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67" name="Shape 167"/>
        <p:cNvGrpSpPr/>
        <p:nvPr/>
      </p:nvGrpSpPr>
      <p:grpSpPr>
        <a:xfrm>
          <a:off x="0" y="0"/>
          <a:ext cx="0" cy="0"/>
          <a:chOff x="0" y="0"/>
          <a:chExt cx="0" cy="0"/>
        </a:xfrm>
      </p:grpSpPr>
      <p:sp>
        <p:nvSpPr>
          <p:cNvPr id="168" name="Google Shape;168;p26"/>
          <p:cNvSpPr txBox="1"/>
          <p:nvPr>
            <p:ph type="ctrTitle"/>
          </p:nvPr>
        </p:nvSpPr>
        <p:spPr>
          <a:xfrm>
            <a:off x="311700" y="299575"/>
            <a:ext cx="8520600" cy="3964500"/>
          </a:xfrm>
          <a:prstGeom prst="rect">
            <a:avLst/>
          </a:prstGeom>
          <a:noFill/>
          <a:ln>
            <a:noFill/>
          </a:ln>
        </p:spPr>
        <p:txBody>
          <a:bodyPr anchorCtr="0" anchor="ctr" bIns="91425" lIns="91425" spcFirstLastPara="1" rIns="91425" wrap="square" tIns="18000">
            <a:noAutofit/>
          </a:bodyPr>
          <a:lstStyle/>
          <a:p>
            <a:pPr indent="0" lvl="0" marL="0" rtl="0" algn="l">
              <a:lnSpc>
                <a:spcPct val="100000"/>
              </a:lnSpc>
              <a:spcBef>
                <a:spcPts val="0"/>
              </a:spcBef>
              <a:spcAft>
                <a:spcPts val="0"/>
              </a:spcAft>
              <a:buNone/>
            </a:pPr>
            <a:r>
              <a:rPr b="1" lang="en-GB" sz="3300">
                <a:latin typeface="Helvetica Neue"/>
                <a:ea typeface="Helvetica Neue"/>
                <a:cs typeface="Helvetica Neue"/>
                <a:sym typeface="Helvetica Neue"/>
              </a:rPr>
              <a:t>Community groups</a:t>
            </a:r>
            <a:endParaRPr b="1" sz="3300">
              <a:latin typeface="Helvetica Neue"/>
              <a:ea typeface="Helvetica Neue"/>
              <a:cs typeface="Helvetica Neue"/>
              <a:sym typeface="Helvetica Neue"/>
            </a:endParaRPr>
          </a:p>
          <a:p>
            <a:pPr indent="0" lvl="0" marL="0" rtl="0" algn="l">
              <a:lnSpc>
                <a:spcPct val="100000"/>
              </a:lnSpc>
              <a:spcBef>
                <a:spcPts val="0"/>
              </a:spcBef>
              <a:spcAft>
                <a:spcPts val="0"/>
              </a:spcAft>
              <a:buNone/>
            </a:pPr>
            <a:r>
              <a:rPr lang="en-GB" sz="3000" u="sng">
                <a:solidFill>
                  <a:schemeClr val="hlink"/>
                </a:solidFill>
                <a:latin typeface="Helvetica Neue"/>
                <a:ea typeface="Helvetica Neue"/>
                <a:cs typeface="Helvetica Neue"/>
                <a:sym typeface="Helvetica Neue"/>
                <a:hlinkClick r:id="rId3"/>
              </a:rPr>
              <a:t>RAP Champions</a:t>
            </a:r>
            <a:endParaRPr sz="3000">
              <a:latin typeface="Helvetica Neue"/>
              <a:ea typeface="Helvetica Neue"/>
              <a:cs typeface="Helvetica Neue"/>
              <a:sym typeface="Helvetica Neue"/>
            </a:endParaRPr>
          </a:p>
          <a:p>
            <a:pPr indent="0" lvl="0" marL="0" rtl="0" algn="l">
              <a:spcBef>
                <a:spcPts val="0"/>
              </a:spcBef>
              <a:spcAft>
                <a:spcPts val="0"/>
              </a:spcAft>
              <a:buNone/>
            </a:pPr>
            <a:r>
              <a:rPr lang="en-GB" sz="3000" u="sng">
                <a:solidFill>
                  <a:schemeClr val="hlink"/>
                </a:solidFill>
                <a:latin typeface="Helvetica Neue"/>
                <a:ea typeface="Helvetica Neue"/>
                <a:cs typeface="Helvetica Neue"/>
                <a:sym typeface="Helvetica Neue"/>
                <a:hlinkClick r:id="rId4"/>
              </a:rPr>
              <a:t>Departmental Coffee and Codings </a:t>
            </a:r>
            <a:r>
              <a:rPr lang="en-GB" sz="3000">
                <a:solidFill>
                  <a:schemeClr val="dk1"/>
                </a:solidFill>
                <a:latin typeface="Helvetica Neue"/>
                <a:ea typeface="Helvetica Neue"/>
                <a:cs typeface="Helvetica Neue"/>
                <a:sym typeface="Helvetica Neue"/>
              </a:rPr>
              <a:t>  </a:t>
            </a:r>
            <a:endParaRPr sz="3000">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rPr lang="en-GB" sz="3000">
                <a:solidFill>
                  <a:schemeClr val="dk1"/>
                </a:solidFill>
                <a:latin typeface="Helvetica Neue"/>
                <a:ea typeface="Helvetica Neue"/>
                <a:cs typeface="Helvetica Neue"/>
                <a:sym typeface="Helvetica Neue"/>
              </a:rPr>
              <a:t>Analytical Platforms </a:t>
            </a:r>
            <a:endParaRPr sz="30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None/>
            </a:pPr>
            <a:r>
              <a:t/>
            </a:r>
            <a:endParaRPr sz="3000">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72" name="Shape 172"/>
        <p:cNvGrpSpPr/>
        <p:nvPr/>
      </p:nvGrpSpPr>
      <p:grpSpPr>
        <a:xfrm>
          <a:off x="0" y="0"/>
          <a:ext cx="0" cy="0"/>
          <a:chOff x="0" y="0"/>
          <a:chExt cx="0" cy="0"/>
        </a:xfrm>
      </p:grpSpPr>
      <p:sp>
        <p:nvSpPr>
          <p:cNvPr id="173" name="Google Shape;173;p27"/>
          <p:cNvSpPr txBox="1"/>
          <p:nvPr>
            <p:ph type="ctrTitle"/>
          </p:nvPr>
        </p:nvSpPr>
        <p:spPr>
          <a:xfrm>
            <a:off x="311700" y="207950"/>
            <a:ext cx="8520600" cy="3964500"/>
          </a:xfrm>
          <a:prstGeom prst="rect">
            <a:avLst/>
          </a:prstGeom>
          <a:noFill/>
          <a:ln>
            <a:noFill/>
          </a:ln>
        </p:spPr>
        <p:txBody>
          <a:bodyPr anchorCtr="0" anchor="ctr" bIns="91425" lIns="91425" spcFirstLastPara="1" rIns="91425" wrap="square" tIns="18000">
            <a:noAutofit/>
          </a:bodyPr>
          <a:lstStyle/>
          <a:p>
            <a:pPr indent="0" lvl="0" marL="0" rtl="0" algn="l">
              <a:lnSpc>
                <a:spcPct val="100000"/>
              </a:lnSpc>
              <a:spcBef>
                <a:spcPts val="0"/>
              </a:spcBef>
              <a:spcAft>
                <a:spcPts val="0"/>
              </a:spcAft>
              <a:buNone/>
            </a:pPr>
            <a:r>
              <a:t/>
            </a:r>
            <a:endParaRPr b="1" sz="2800">
              <a:highlight>
                <a:srgbClr val="FFFFFF"/>
              </a:highlight>
              <a:latin typeface="Helvetica Neue"/>
              <a:ea typeface="Helvetica Neue"/>
              <a:cs typeface="Helvetica Neue"/>
              <a:sym typeface="Helvetica Neue"/>
            </a:endParaRPr>
          </a:p>
          <a:p>
            <a:pPr indent="0" lvl="0" marL="0" rtl="0" algn="l">
              <a:lnSpc>
                <a:spcPct val="100000"/>
              </a:lnSpc>
              <a:spcBef>
                <a:spcPts val="0"/>
              </a:spcBef>
              <a:spcAft>
                <a:spcPts val="0"/>
              </a:spcAft>
              <a:buNone/>
            </a:pPr>
            <a:r>
              <a:t/>
            </a:r>
            <a:endParaRPr b="1" sz="3200">
              <a:highlight>
                <a:srgbClr val="FFFFFF"/>
              </a:highlight>
              <a:latin typeface="Helvetica Neue"/>
              <a:ea typeface="Helvetica Neue"/>
              <a:cs typeface="Helvetica Neue"/>
              <a:sym typeface="Helvetica Neue"/>
            </a:endParaRPr>
          </a:p>
          <a:p>
            <a:pPr indent="0" lvl="0" marL="0" rtl="0" algn="l">
              <a:lnSpc>
                <a:spcPct val="100000"/>
              </a:lnSpc>
              <a:spcBef>
                <a:spcPts val="0"/>
              </a:spcBef>
              <a:spcAft>
                <a:spcPts val="0"/>
              </a:spcAft>
              <a:buNone/>
            </a:pPr>
            <a:r>
              <a:rPr b="1" lang="en-GB" sz="3300">
                <a:latin typeface="Helvetica Neue"/>
                <a:ea typeface="Helvetica Neue"/>
                <a:cs typeface="Helvetica Neue"/>
                <a:sym typeface="Helvetica Neue"/>
              </a:rPr>
              <a:t>Community groups  </a:t>
            </a:r>
            <a:endParaRPr b="1" sz="3300">
              <a:latin typeface="Helvetica Neue"/>
              <a:ea typeface="Helvetica Neue"/>
              <a:cs typeface="Helvetica Neue"/>
              <a:sym typeface="Helvetica Neue"/>
            </a:endParaRPr>
          </a:p>
          <a:p>
            <a:pPr indent="0" lvl="0" marL="0" rtl="0" algn="l">
              <a:lnSpc>
                <a:spcPct val="100000"/>
              </a:lnSpc>
              <a:spcBef>
                <a:spcPts val="0"/>
              </a:spcBef>
              <a:spcAft>
                <a:spcPts val="0"/>
              </a:spcAft>
              <a:buNone/>
            </a:pPr>
            <a:r>
              <a:rPr lang="en-GB" sz="3000">
                <a:latin typeface="Helvetica Neue"/>
                <a:ea typeface="Helvetica Neue"/>
                <a:cs typeface="Helvetica Neue"/>
                <a:sym typeface="Helvetica Neue"/>
              </a:rPr>
              <a:t>Text Analytical Community</a:t>
            </a:r>
            <a:endParaRPr sz="3000">
              <a:latin typeface="Helvetica Neue"/>
              <a:ea typeface="Helvetica Neue"/>
              <a:cs typeface="Helvetica Neue"/>
              <a:sym typeface="Helvetica Neue"/>
            </a:endParaRPr>
          </a:p>
          <a:p>
            <a:pPr indent="0" lvl="0" marL="0" rtl="0" algn="l">
              <a:lnSpc>
                <a:spcPct val="100000"/>
              </a:lnSpc>
              <a:spcBef>
                <a:spcPts val="0"/>
              </a:spcBef>
              <a:spcAft>
                <a:spcPts val="0"/>
              </a:spcAft>
              <a:buNone/>
            </a:pPr>
            <a:r>
              <a:rPr lang="en-GB" sz="3000">
                <a:latin typeface="Helvetica Neue"/>
                <a:ea typeface="Helvetica Neue"/>
                <a:cs typeface="Helvetica Neue"/>
                <a:sym typeface="Helvetica Neue"/>
              </a:rPr>
              <a:t>X-GOV C-19 Coffee Mornings</a:t>
            </a:r>
            <a:endParaRPr sz="3000">
              <a:latin typeface="Helvetica Neue"/>
              <a:ea typeface="Helvetica Neue"/>
              <a:cs typeface="Helvetica Neue"/>
              <a:sym typeface="Helvetica Neue"/>
            </a:endParaRPr>
          </a:p>
          <a:p>
            <a:pPr indent="0" lvl="0" marL="0" rtl="0" algn="l">
              <a:lnSpc>
                <a:spcPct val="100000"/>
              </a:lnSpc>
              <a:spcBef>
                <a:spcPts val="0"/>
              </a:spcBef>
              <a:spcAft>
                <a:spcPts val="0"/>
              </a:spcAft>
              <a:buNone/>
            </a:pPr>
            <a:r>
              <a:rPr lang="en-GB" sz="3000" u="sng">
                <a:solidFill>
                  <a:schemeClr val="hlink"/>
                </a:solidFill>
                <a:latin typeface="Helvetica Neue"/>
                <a:ea typeface="Helvetica Neue"/>
                <a:cs typeface="Helvetica Neue"/>
                <a:sym typeface="Helvetica Neue"/>
                <a:hlinkClick r:id="rId3"/>
              </a:rPr>
              <a:t>Data Science: Ethics and Society Reading Group</a:t>
            </a:r>
            <a:r>
              <a:rPr lang="en-GB" sz="3000">
                <a:latin typeface="Helvetica Neue"/>
                <a:ea typeface="Helvetica Neue"/>
                <a:cs typeface="Helvetica Neue"/>
                <a:sym typeface="Helvetica Neue"/>
              </a:rPr>
              <a:t> </a:t>
            </a:r>
            <a:endParaRPr sz="3000">
              <a:latin typeface="Helvetica Neue"/>
              <a:ea typeface="Helvetica Neue"/>
              <a:cs typeface="Helvetica Neue"/>
              <a:sym typeface="Helvetica Neue"/>
            </a:endParaRPr>
          </a:p>
          <a:p>
            <a:pPr indent="0" lvl="0" marL="0" rtl="0" algn="l">
              <a:lnSpc>
                <a:spcPct val="100000"/>
              </a:lnSpc>
              <a:spcBef>
                <a:spcPts val="0"/>
              </a:spcBef>
              <a:spcAft>
                <a:spcPts val="0"/>
              </a:spcAft>
              <a:buNone/>
            </a:pPr>
            <a:r>
              <a:t/>
            </a:r>
            <a:endParaRPr sz="3000">
              <a:latin typeface="Helvetica Neue"/>
              <a:ea typeface="Helvetica Neue"/>
              <a:cs typeface="Helvetica Neue"/>
              <a:sym typeface="Helvetica Neue"/>
            </a:endParaRPr>
          </a:p>
          <a:p>
            <a:pPr indent="0" lvl="0" marL="0" rtl="0" algn="l">
              <a:lnSpc>
                <a:spcPct val="100000"/>
              </a:lnSpc>
              <a:spcBef>
                <a:spcPts val="0"/>
              </a:spcBef>
              <a:spcAft>
                <a:spcPts val="0"/>
              </a:spcAft>
              <a:buNone/>
            </a:pPr>
            <a:r>
              <a:t/>
            </a:r>
            <a:endParaRPr sz="3000">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77" name="Shape 177"/>
        <p:cNvGrpSpPr/>
        <p:nvPr/>
      </p:nvGrpSpPr>
      <p:grpSpPr>
        <a:xfrm>
          <a:off x="0" y="0"/>
          <a:ext cx="0" cy="0"/>
          <a:chOff x="0" y="0"/>
          <a:chExt cx="0" cy="0"/>
        </a:xfrm>
      </p:grpSpPr>
      <p:sp>
        <p:nvSpPr>
          <p:cNvPr id="178" name="Google Shape;178;p28"/>
          <p:cNvSpPr txBox="1"/>
          <p:nvPr>
            <p:ph type="ctrTitle"/>
          </p:nvPr>
        </p:nvSpPr>
        <p:spPr>
          <a:xfrm>
            <a:off x="311700" y="543200"/>
            <a:ext cx="8520600" cy="3703500"/>
          </a:xfrm>
          <a:prstGeom prst="rect">
            <a:avLst/>
          </a:prstGeom>
          <a:noFill/>
          <a:ln>
            <a:noFill/>
          </a:ln>
        </p:spPr>
        <p:txBody>
          <a:bodyPr anchorCtr="0" anchor="ctr" bIns="91425" lIns="91425" spcFirstLastPara="1" rIns="91425" wrap="square" tIns="18000">
            <a:noAutofit/>
          </a:bodyPr>
          <a:lstStyle/>
          <a:p>
            <a:pPr indent="0" lvl="0" marL="0" rtl="0" algn="l">
              <a:lnSpc>
                <a:spcPct val="100000"/>
              </a:lnSpc>
              <a:spcBef>
                <a:spcPts val="0"/>
              </a:spcBef>
              <a:spcAft>
                <a:spcPts val="0"/>
              </a:spcAft>
              <a:buNone/>
            </a:pPr>
            <a:r>
              <a:t/>
            </a:r>
            <a:endParaRPr b="1" sz="3300">
              <a:highlight>
                <a:srgbClr val="FFFFFF"/>
              </a:highlight>
              <a:latin typeface="Helvetica Neue"/>
              <a:ea typeface="Helvetica Neue"/>
              <a:cs typeface="Helvetica Neue"/>
              <a:sym typeface="Helvetica Neue"/>
            </a:endParaRPr>
          </a:p>
          <a:p>
            <a:pPr indent="0" lvl="0" marL="0" rtl="0" algn="l">
              <a:lnSpc>
                <a:spcPct val="100000"/>
              </a:lnSpc>
              <a:spcBef>
                <a:spcPts val="0"/>
              </a:spcBef>
              <a:spcAft>
                <a:spcPts val="0"/>
              </a:spcAft>
              <a:buNone/>
            </a:pPr>
            <a:r>
              <a:rPr b="1" lang="en-GB" sz="3300">
                <a:latin typeface="Helvetica Neue"/>
                <a:ea typeface="Helvetica Neue"/>
                <a:cs typeface="Helvetica Neue"/>
                <a:sym typeface="Helvetica Neue"/>
              </a:rPr>
              <a:t>Community Platforms  </a:t>
            </a:r>
            <a:endParaRPr b="1" sz="3300">
              <a:latin typeface="Helvetica Neue"/>
              <a:ea typeface="Helvetica Neue"/>
              <a:cs typeface="Helvetica Neue"/>
              <a:sym typeface="Helvetica Neue"/>
            </a:endParaRPr>
          </a:p>
          <a:p>
            <a:pPr indent="0" lvl="0" marL="0" rtl="0" algn="l">
              <a:lnSpc>
                <a:spcPct val="100000"/>
              </a:lnSpc>
              <a:spcBef>
                <a:spcPts val="0"/>
              </a:spcBef>
              <a:spcAft>
                <a:spcPts val="0"/>
              </a:spcAft>
              <a:buNone/>
            </a:pPr>
            <a:r>
              <a:rPr lang="en-GB" sz="3300" u="sng">
                <a:solidFill>
                  <a:schemeClr val="hlink"/>
                </a:solidFill>
                <a:latin typeface="Helvetica Neue"/>
                <a:ea typeface="Helvetica Neue"/>
                <a:cs typeface="Helvetica Neue"/>
                <a:sym typeface="Helvetica Neue"/>
                <a:hlinkClick r:id="rId3"/>
              </a:rPr>
              <a:t>Government Data Science Slack </a:t>
            </a:r>
            <a:endParaRPr sz="3300">
              <a:latin typeface="Helvetica Neue"/>
              <a:ea typeface="Helvetica Neue"/>
              <a:cs typeface="Helvetica Neue"/>
              <a:sym typeface="Helvetica Neue"/>
            </a:endParaRPr>
          </a:p>
          <a:p>
            <a:pPr indent="0" lvl="0" marL="0" rtl="0" algn="l">
              <a:lnSpc>
                <a:spcPct val="100000"/>
              </a:lnSpc>
              <a:spcBef>
                <a:spcPts val="0"/>
              </a:spcBef>
              <a:spcAft>
                <a:spcPts val="0"/>
              </a:spcAft>
              <a:buNone/>
            </a:pPr>
            <a:r>
              <a:rPr lang="en-GB" sz="2600">
                <a:latin typeface="Helvetica Neue"/>
                <a:ea typeface="Helvetica Neue"/>
                <a:cs typeface="Helvetica Neue"/>
                <a:sym typeface="Helvetica Neue"/>
              </a:rPr>
              <a:t>Example channels </a:t>
            </a:r>
            <a:r>
              <a:rPr lang="en-GB" sz="2600">
                <a:latin typeface="Helvetica Neue"/>
                <a:ea typeface="Helvetica Neue"/>
                <a:cs typeface="Helvetica Neue"/>
                <a:sym typeface="Helvetica Neue"/>
              </a:rPr>
              <a:t>#R #Python #Training  #NLP #connect #analytical_platforms #RAPchampions</a:t>
            </a:r>
            <a:endParaRPr sz="2600">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rPr lang="en-GB" sz="3300" u="sng">
                <a:solidFill>
                  <a:schemeClr val="hlink"/>
                </a:solidFill>
                <a:latin typeface="Helvetica Neue"/>
                <a:ea typeface="Helvetica Neue"/>
                <a:cs typeface="Helvetica Neue"/>
                <a:sym typeface="Helvetica Neue"/>
                <a:hlinkClick r:id="rId4"/>
              </a:rPr>
              <a:t>Mailing lists/ distribution lists </a:t>
            </a:r>
            <a:endParaRPr sz="3300">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rPr lang="en-GB" sz="3300">
                <a:solidFill>
                  <a:schemeClr val="dk1"/>
                </a:solidFill>
                <a:latin typeface="Helvetica Neue"/>
                <a:ea typeface="Helvetica Neue"/>
                <a:cs typeface="Helvetica Neue"/>
                <a:sym typeface="Helvetica Neue"/>
              </a:rPr>
              <a:t>Data in Government Blog</a:t>
            </a:r>
            <a:endParaRPr sz="3300">
              <a:latin typeface="Helvetica Neue"/>
              <a:ea typeface="Helvetica Neue"/>
              <a:cs typeface="Helvetica Neue"/>
              <a:sym typeface="Helvetica Neue"/>
            </a:endParaRPr>
          </a:p>
          <a:p>
            <a:pPr indent="0" lvl="0" marL="0" rtl="0" algn="l">
              <a:lnSpc>
                <a:spcPct val="100000"/>
              </a:lnSpc>
              <a:spcBef>
                <a:spcPts val="0"/>
              </a:spcBef>
              <a:spcAft>
                <a:spcPts val="0"/>
              </a:spcAft>
              <a:buNone/>
            </a:pPr>
            <a:r>
              <a:t/>
            </a:r>
            <a:endParaRPr b="1" sz="3300">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DS Presentation Template 16:9">
  <a:themeElements>
    <a:clrScheme name="White">
      <a:dk1>
        <a:srgbClr val="000000"/>
      </a:dk1>
      <a:lt1>
        <a:srgbClr val="FFFFFF"/>
      </a:lt1>
      <a:dk2>
        <a:srgbClr val="53585F"/>
      </a:dk2>
      <a:lt2>
        <a:srgbClr val="DCDEE0"/>
      </a:lt2>
      <a:accent1>
        <a:srgbClr val="0365C0"/>
      </a:accent1>
      <a:accent2>
        <a:srgbClr val="00882B"/>
      </a:accent2>
      <a:accent3>
        <a:srgbClr val="FFFFFF"/>
      </a:accent3>
      <a:accent4>
        <a:srgbClr val="0365C0"/>
      </a:accent4>
      <a:accent5>
        <a:srgbClr val="00882B"/>
      </a:accent5>
      <a:accent6>
        <a:srgbClr val="FFFFF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