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49561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033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4171684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544464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94372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860581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314913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3513443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90819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59666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408312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39731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356499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32808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241EB5C9-1307-BA42-ABA2-0BC069CD8E7F}"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31796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87660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390478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241EB5C9-1307-BA42-ABA2-0BC069CD8E7F}" type="datetimeFigureOut">
              <a:rPr lang="en-US" smtClean="0"/>
              <a:t>11/10/2020</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2592143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bi.nlm.nih.gov/pmc/articles/PMC3059453/" TargetMode="External"/><Relationship Id="rId2" Type="http://schemas.openxmlformats.org/officeDocument/2006/relationships/hyperlink" Target="https://www.analyticsvidhya.com/blog/2014/04/solving-survival-model/" TargetMode="External"/><Relationship Id="rId1" Type="http://schemas.openxmlformats.org/officeDocument/2006/relationships/slideLayout" Target="../slideLayouts/slideLayout2.xml"/><Relationship Id="rId5" Type="http://schemas.openxmlformats.org/officeDocument/2006/relationships/hyperlink" Target="https://stat.ethz.ch/R-manual/R-patched/library/survival/html/ovarian.html" TargetMode="External"/><Relationship Id="rId4" Type="http://schemas.openxmlformats.org/officeDocument/2006/relationships/hyperlink" Target="https://rviews.rstudio.com/2017/09/25/survival-analysis-with-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a:t>NHS Presentation- Applied Survival Analysis</a:t>
            </a:r>
          </a:p>
        </p:txBody>
      </p:sp>
      <p:sp>
        <p:nvSpPr>
          <p:cNvPr id="3" name="Subtitle 2"/>
          <p:cNvSpPr>
            <a:spLocks noGrp="1"/>
          </p:cNvSpPr>
          <p:nvPr>
            <p:ph type="subTitle" idx="1"/>
          </p:nvPr>
        </p:nvSpPr>
        <p:spPr/>
        <p:txBody>
          <a:bodyPr>
            <a:normAutofit lnSpcReduction="10000"/>
          </a:bodyPr>
          <a:lstStyle/>
          <a:p>
            <a:pPr marL="0" lvl="0" indent="0">
              <a:buNone/>
            </a:pPr>
            <a:r>
              <a:t/>
            </a:r>
            <a:br/>
            <a:r>
              <a:t/>
            </a:r>
            <a:br/>
            <a:r>
              <a:rPr/>
              <a:t>EDNA MWENDA</a:t>
            </a:r>
          </a:p>
        </p:txBody>
      </p:sp>
      <p:sp>
        <p:nvSpPr>
          <p:cNvPr id="4" name="Date Placeholder 3"/>
          <p:cNvSpPr>
            <a:spLocks noGrp="1"/>
          </p:cNvSpPr>
          <p:nvPr>
            <p:ph type="dt" sz="half" idx="10"/>
          </p:nvPr>
        </p:nvSpPr>
        <p:spPr/>
        <p:txBody>
          <a:bodyPr/>
          <a:lstStyle/>
          <a:p>
            <a:pPr marL="0" lvl="0" indent="0">
              <a:buNone/>
            </a:pPr>
            <a:r>
              <a:rPr/>
              <a:t>11/8/2020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07" y="4148682"/>
            <a:ext cx="3178224" cy="21188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Case study - The Lung dataset in the </a:t>
            </a:r>
            <a:r>
              <a:rPr sz="1800">
                <a:latin typeface="Courier"/>
              </a:rPr>
              <a:t>survival</a:t>
            </a:r>
            <a:r>
              <a:rPr/>
              <a:t> R package</a:t>
            </a:r>
          </a:p>
        </p:txBody>
      </p:sp>
      <p:sp>
        <p:nvSpPr>
          <p:cNvPr id="3" name="Content Placeholder 2"/>
          <p:cNvSpPr>
            <a:spLocks noGrp="1"/>
          </p:cNvSpPr>
          <p:nvPr>
            <p:ph idx="1"/>
          </p:nvPr>
        </p:nvSpPr>
        <p:spPr>
          <a:xfrm>
            <a:off x="477673" y="2489199"/>
            <a:ext cx="8202304" cy="3857009"/>
          </a:xfrm>
        </p:spPr>
        <p:txBody>
          <a:bodyPr>
            <a:noAutofit/>
          </a:bodyPr>
          <a:lstStyle/>
          <a:p>
            <a:pPr marL="0" lvl="0" indent="0">
              <a:buNone/>
            </a:pPr>
            <a:r>
              <a:rPr sz="1100" dirty="0"/>
              <a:t>The R package named </a:t>
            </a:r>
            <a:r>
              <a:rPr sz="1100" dirty="0">
                <a:latin typeface="Courier"/>
              </a:rPr>
              <a:t>survival</a:t>
            </a:r>
            <a:r>
              <a:rPr sz="1100" dirty="0"/>
              <a:t> is used to carry out survival analysis. This package contains the function </a:t>
            </a:r>
            <a:r>
              <a:rPr sz="1100" dirty="0" err="1">
                <a:latin typeface="Courier"/>
              </a:rPr>
              <a:t>Surv</a:t>
            </a:r>
            <a:r>
              <a:rPr sz="1100" dirty="0">
                <a:latin typeface="Courier"/>
              </a:rPr>
              <a:t>()</a:t>
            </a:r>
            <a:r>
              <a:rPr sz="1100" dirty="0"/>
              <a:t> which takes the input data as a R formula and creates a survival object among the chosen variables for analysis. Then we use the function </a:t>
            </a:r>
            <a:r>
              <a:rPr sz="1100" dirty="0" err="1">
                <a:latin typeface="Courier"/>
              </a:rPr>
              <a:t>survfit</a:t>
            </a:r>
            <a:r>
              <a:rPr sz="1100" dirty="0">
                <a:latin typeface="Courier"/>
              </a:rPr>
              <a:t>()</a:t>
            </a:r>
            <a:r>
              <a:rPr sz="1100" dirty="0"/>
              <a:t> to create a plot for the analysis.</a:t>
            </a:r>
          </a:p>
          <a:p>
            <a:pPr marL="0" lvl="0" indent="0">
              <a:buNone/>
            </a:pPr>
            <a:r>
              <a:rPr sz="1100" dirty="0"/>
              <a:t>First you install/and load the required packages</a:t>
            </a:r>
          </a:p>
          <a:p>
            <a:pPr marL="1270000" lvl="0" indent="0">
              <a:buNone/>
            </a:pPr>
            <a:r>
              <a:rPr lang="en-US" sz="1100" b="1" dirty="0" smtClean="0">
                <a:solidFill>
                  <a:srgbClr val="007020"/>
                </a:solidFill>
                <a:latin typeface="Courier"/>
              </a:rPr>
              <a:t>d</a:t>
            </a:r>
            <a:r>
              <a:rPr sz="1100" b="1" dirty="0" smtClean="0">
                <a:solidFill>
                  <a:srgbClr val="007020"/>
                </a:solidFill>
                <a:latin typeface="Courier"/>
              </a:rPr>
              <a:t>ata</a:t>
            </a:r>
            <a:r>
              <a:rPr sz="1100" dirty="0" smtClean="0">
                <a:latin typeface="Courier"/>
              </a:rPr>
              <a:t>(lung</a:t>
            </a:r>
            <a:r>
              <a:rPr sz="1100" dirty="0">
                <a:latin typeface="Courier"/>
              </a:rPr>
              <a:t>)</a:t>
            </a:r>
            <a:r>
              <a:rPr sz="1100" dirty="0"/>
              <a:t/>
            </a:r>
            <a:br>
              <a:rPr sz="1100" dirty="0"/>
            </a:br>
            <a:r>
              <a:rPr sz="1100" dirty="0">
                <a:latin typeface="Courier"/>
              </a:rPr>
              <a:t>lung </a:t>
            </a:r>
            <a:r>
              <a:rPr sz="1100" dirty="0">
                <a:solidFill>
                  <a:srgbClr val="666666"/>
                </a:solidFill>
                <a:latin typeface="Courier"/>
              </a:rPr>
              <a:t>%&gt;%</a:t>
            </a:r>
            <a:r>
              <a:rPr sz="1100" dirty="0">
                <a:solidFill>
                  <a:srgbClr val="4070A0"/>
                </a:solidFill>
                <a:latin typeface="Courier"/>
              </a:rPr>
              <a:t> </a:t>
            </a:r>
            <a:r>
              <a:rPr sz="1100" b="1" dirty="0">
                <a:solidFill>
                  <a:srgbClr val="007020"/>
                </a:solidFill>
                <a:latin typeface="Courier"/>
              </a:rPr>
              <a:t>head</a:t>
            </a:r>
            <a:r>
              <a:rPr sz="1100" dirty="0">
                <a:latin typeface="Courier"/>
              </a:rPr>
              <a:t>(</a:t>
            </a:r>
            <a:r>
              <a:rPr sz="1100" dirty="0">
                <a:solidFill>
                  <a:srgbClr val="902000"/>
                </a:solidFill>
                <a:latin typeface="Courier"/>
              </a:rPr>
              <a:t>n=</a:t>
            </a:r>
            <a:r>
              <a:rPr sz="1100" dirty="0">
                <a:solidFill>
                  <a:srgbClr val="40A070"/>
                </a:solidFill>
                <a:latin typeface="Courier"/>
              </a:rPr>
              <a:t>5</a:t>
            </a:r>
            <a:r>
              <a:rPr sz="1100" dirty="0">
                <a:latin typeface="Courier"/>
              </a:rPr>
              <a:t>)</a:t>
            </a:r>
          </a:p>
          <a:p>
            <a:pPr marL="1270000" lvl="0" indent="0">
              <a:buNone/>
            </a:pPr>
            <a:r>
              <a:rPr sz="1100" dirty="0">
                <a:latin typeface="Courier"/>
              </a:rPr>
              <a:t>##   </a:t>
            </a:r>
            <a:r>
              <a:rPr sz="1100" dirty="0" err="1">
                <a:latin typeface="Courier"/>
              </a:rPr>
              <a:t>inst</a:t>
            </a:r>
            <a:r>
              <a:rPr sz="1100" dirty="0">
                <a:latin typeface="Courier"/>
              </a:rPr>
              <a:t> time status age sex </a:t>
            </a:r>
            <a:r>
              <a:rPr sz="1100" dirty="0" err="1">
                <a:latin typeface="Courier"/>
              </a:rPr>
              <a:t>ph.ecog</a:t>
            </a:r>
            <a:r>
              <a:rPr sz="1100" dirty="0">
                <a:latin typeface="Courier"/>
              </a:rPr>
              <a:t> </a:t>
            </a:r>
            <a:r>
              <a:rPr sz="1100" dirty="0" err="1">
                <a:latin typeface="Courier"/>
              </a:rPr>
              <a:t>ph.karno</a:t>
            </a:r>
            <a:r>
              <a:rPr sz="1100" dirty="0">
                <a:latin typeface="Courier"/>
              </a:rPr>
              <a:t> </a:t>
            </a:r>
            <a:r>
              <a:rPr sz="1100" dirty="0" err="1">
                <a:latin typeface="Courier"/>
              </a:rPr>
              <a:t>pat.karno</a:t>
            </a:r>
            <a:r>
              <a:rPr sz="1100" dirty="0">
                <a:latin typeface="Courier"/>
              </a:rPr>
              <a:t> </a:t>
            </a:r>
            <a:r>
              <a:rPr sz="1100" dirty="0" err="1">
                <a:latin typeface="Courier"/>
              </a:rPr>
              <a:t>meal.cal</a:t>
            </a:r>
            <a:r>
              <a:rPr sz="1100" dirty="0">
                <a:latin typeface="Courier"/>
              </a:rPr>
              <a:t> </a:t>
            </a:r>
            <a:r>
              <a:rPr sz="1100" dirty="0" err="1">
                <a:latin typeface="Courier"/>
              </a:rPr>
              <a:t>wt.loss</a:t>
            </a:r>
            <a:r>
              <a:rPr sz="1100" dirty="0">
                <a:latin typeface="Courier"/>
              </a:rPr>
              <a:t>
## 1    3  306      2  74   1       1       90       100     1175      NA
## 2    3  455      2  68   1       0       90        90     1225      15
## 3    3 1010      1  56   1       0       90        90       NA      15
## 4    5  210      2  57   1       1       90        60     1150      11
## 5    1  883      2  60   1       0      100        90       NA       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Understanding the data</a:t>
            </a:r>
          </a:p>
        </p:txBody>
      </p:sp>
      <p:sp>
        <p:nvSpPr>
          <p:cNvPr id="3" name="Content Placeholder 2"/>
          <p:cNvSpPr>
            <a:spLocks noGrp="1"/>
          </p:cNvSpPr>
          <p:nvPr>
            <p:ph idx="1"/>
          </p:nvPr>
        </p:nvSpPr>
        <p:spPr>
          <a:xfrm>
            <a:off x="864382" y="2156345"/>
            <a:ext cx="6345260" cy="4203511"/>
          </a:xfrm>
        </p:spPr>
        <p:txBody>
          <a:bodyPr>
            <a:normAutofit fontScale="92500" lnSpcReduction="10000"/>
          </a:bodyPr>
          <a:lstStyle/>
          <a:p>
            <a:pPr marL="0" lvl="0" indent="0">
              <a:buNone/>
            </a:pPr>
            <a:r>
              <a:rPr dirty="0"/>
              <a:t>The following are the variables and what they mean in the lung dataset;</a:t>
            </a:r>
          </a:p>
          <a:p>
            <a:pPr marL="0" lvl="0" indent="0">
              <a:buNone/>
            </a:pPr>
            <a:r>
              <a:rPr dirty="0" err="1"/>
              <a:t>inst</a:t>
            </a:r>
            <a:r>
              <a:rPr dirty="0"/>
              <a:t>: Institution code </a:t>
            </a:r>
            <a:endParaRPr lang="en-US" dirty="0" smtClean="0"/>
          </a:p>
          <a:p>
            <a:pPr marL="0" lvl="0" indent="0">
              <a:buNone/>
            </a:pPr>
            <a:r>
              <a:rPr dirty="0" smtClean="0"/>
              <a:t>time</a:t>
            </a:r>
            <a:r>
              <a:rPr dirty="0"/>
              <a:t>: Survival time in days </a:t>
            </a:r>
            <a:endParaRPr lang="en-US" dirty="0" smtClean="0"/>
          </a:p>
          <a:p>
            <a:pPr marL="0" lvl="0" indent="0">
              <a:buNone/>
            </a:pPr>
            <a:r>
              <a:rPr dirty="0" smtClean="0"/>
              <a:t>status</a:t>
            </a:r>
            <a:r>
              <a:rPr dirty="0"/>
              <a:t>: censoring status 1=censored, 2=dead age: </a:t>
            </a:r>
            <a:endParaRPr lang="en-US" dirty="0" smtClean="0"/>
          </a:p>
          <a:p>
            <a:pPr marL="0" lvl="0" indent="0">
              <a:buNone/>
            </a:pPr>
            <a:r>
              <a:rPr dirty="0" smtClean="0"/>
              <a:t>Age </a:t>
            </a:r>
            <a:r>
              <a:rPr dirty="0"/>
              <a:t>in years sex: Male=1 Female=2 </a:t>
            </a:r>
            <a:endParaRPr lang="en-US" dirty="0" smtClean="0"/>
          </a:p>
          <a:p>
            <a:pPr marL="0" lvl="0" indent="0">
              <a:buNone/>
            </a:pPr>
            <a:r>
              <a:rPr dirty="0" err="1" smtClean="0"/>
              <a:t>ph.ecog</a:t>
            </a:r>
            <a:r>
              <a:rPr dirty="0"/>
              <a:t>: ECOG performance score (0=good 5=dead) </a:t>
            </a:r>
            <a:r>
              <a:rPr dirty="0" err="1"/>
              <a:t>ph.karno</a:t>
            </a:r>
            <a:r>
              <a:rPr dirty="0"/>
              <a:t>: </a:t>
            </a:r>
            <a:r>
              <a:rPr dirty="0" err="1"/>
              <a:t>Karnofsky</a:t>
            </a:r>
            <a:r>
              <a:rPr dirty="0"/>
              <a:t> performance score (bad=0-good=100) rated by </a:t>
            </a:r>
            <a:r>
              <a:rPr dirty="0" smtClean="0"/>
              <a:t>physician</a:t>
            </a:r>
            <a:endParaRPr lang="en-US" dirty="0" smtClean="0"/>
          </a:p>
          <a:p>
            <a:pPr marL="0" lvl="0" indent="0">
              <a:buNone/>
            </a:pPr>
            <a:r>
              <a:rPr dirty="0" smtClean="0"/>
              <a:t> </a:t>
            </a:r>
            <a:r>
              <a:rPr dirty="0" err="1"/>
              <a:t>pat.karno</a:t>
            </a:r>
            <a:r>
              <a:rPr dirty="0"/>
              <a:t>: </a:t>
            </a:r>
            <a:r>
              <a:rPr dirty="0" err="1"/>
              <a:t>Karnofsky</a:t>
            </a:r>
            <a:r>
              <a:rPr dirty="0"/>
              <a:t> performance score as rated by patient </a:t>
            </a:r>
            <a:endParaRPr lang="en-US" dirty="0" smtClean="0"/>
          </a:p>
          <a:p>
            <a:pPr marL="0" lvl="0" indent="0">
              <a:buNone/>
            </a:pPr>
            <a:r>
              <a:rPr dirty="0" err="1" smtClean="0"/>
              <a:t>meal.cal</a:t>
            </a:r>
            <a:r>
              <a:rPr dirty="0"/>
              <a:t>: Calories consumed at meals </a:t>
            </a:r>
            <a:endParaRPr lang="en-US" dirty="0" smtClean="0"/>
          </a:p>
          <a:p>
            <a:pPr marL="0" lvl="0" indent="0">
              <a:buNone/>
            </a:pPr>
            <a:r>
              <a:rPr dirty="0" err="1" smtClean="0"/>
              <a:t>wt.loss</a:t>
            </a:r>
            <a:r>
              <a:rPr dirty="0"/>
              <a:t>: Weight loss in last six months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Let’s get coding</a:t>
            </a:r>
          </a:p>
        </p:txBody>
      </p:sp>
      <p:sp>
        <p:nvSpPr>
          <p:cNvPr id="3" name="Content Placeholder 2"/>
          <p:cNvSpPr>
            <a:spLocks noGrp="1"/>
          </p:cNvSpPr>
          <p:nvPr>
            <p:ph idx="1"/>
          </p:nvPr>
        </p:nvSpPr>
        <p:spPr/>
        <p:txBody>
          <a:bodyPr>
            <a:normAutofit fontScale="92500" lnSpcReduction="20000"/>
          </a:bodyPr>
          <a:lstStyle/>
          <a:p>
            <a:pPr marL="1270000" lvl="0" indent="0">
              <a:buNone/>
            </a:pPr>
            <a:r>
              <a:rPr sz="1800" b="1">
                <a:solidFill>
                  <a:srgbClr val="007020"/>
                </a:solidFill>
                <a:latin typeface="Courier"/>
              </a:rPr>
              <a:t>library</a:t>
            </a:r>
            <a:r>
              <a:rPr sz="1800">
                <a:latin typeface="Courier"/>
              </a:rPr>
              <a:t>(survminer)</a:t>
            </a:r>
          </a:p>
          <a:p>
            <a:pPr marL="1270000" lvl="0" indent="0">
              <a:buNone/>
            </a:pPr>
            <a:r>
              <a:rPr sz="1800">
                <a:latin typeface="Courier"/>
              </a:rPr>
              <a:t>## Warning: package 'survminer' was built under R version 4.0.3</a:t>
            </a:r>
          </a:p>
          <a:p>
            <a:pPr marL="1270000" lvl="0" indent="0">
              <a:buNone/>
            </a:pPr>
            <a:r>
              <a:rPr sz="1800">
                <a:latin typeface="Courier"/>
              </a:rPr>
              <a:t>## Loading required package: ggpubr</a:t>
            </a:r>
          </a:p>
          <a:p>
            <a:pPr marL="1270000" lvl="0" indent="0">
              <a:buNone/>
            </a:pPr>
            <a:r>
              <a:rPr sz="1800">
                <a:latin typeface="Courier"/>
              </a:rPr>
              <a:t>## Warning: package 'ggpubr' was built under R version 4.0.3</a:t>
            </a:r>
          </a:p>
          <a:p>
            <a:pPr marL="1270000" lvl="0" indent="0">
              <a:buNone/>
            </a:pPr>
            <a:r>
              <a:rPr sz="1800">
                <a:latin typeface="Courier"/>
              </a:rPr>
              <a:t>data&lt;-</a:t>
            </a:r>
            <a:r>
              <a:rPr sz="1800">
                <a:solidFill>
                  <a:srgbClr val="4070A0"/>
                </a:solidFill>
                <a:latin typeface="Courier"/>
              </a:rPr>
              <a:t> </a:t>
            </a:r>
            <a:r>
              <a:rPr sz="1800" b="1">
                <a:solidFill>
                  <a:srgbClr val="007020"/>
                </a:solidFill>
                <a:latin typeface="Courier"/>
              </a:rPr>
              <a:t>Surv</a:t>
            </a:r>
            <a:r>
              <a:rPr sz="1800">
                <a:latin typeface="Courier"/>
              </a:rPr>
              <a:t>(lung</a:t>
            </a:r>
            <a:r>
              <a:rPr sz="1800">
                <a:solidFill>
                  <a:srgbClr val="666666"/>
                </a:solidFill>
                <a:latin typeface="Courier"/>
              </a:rPr>
              <a:t>$</a:t>
            </a:r>
            <a:r>
              <a:rPr sz="1800">
                <a:latin typeface="Courier"/>
              </a:rPr>
              <a:t>time, lung</a:t>
            </a:r>
            <a:r>
              <a:rPr sz="1800">
                <a:solidFill>
                  <a:srgbClr val="666666"/>
                </a:solidFill>
                <a:latin typeface="Courier"/>
              </a:rPr>
              <a:t>$</a:t>
            </a:r>
            <a:r>
              <a:rPr sz="1800">
                <a:latin typeface="Courier"/>
              </a:rPr>
              <a:t>stat)</a:t>
            </a:r>
            <a:r>
              <a:t/>
            </a:r>
            <a:br/>
            <a:r>
              <a:rPr sz="1800" b="1">
                <a:solidFill>
                  <a:srgbClr val="007020"/>
                </a:solidFill>
                <a:latin typeface="Courier"/>
              </a:rPr>
              <a:t>head</a:t>
            </a:r>
            <a:r>
              <a:rPr sz="1800">
                <a:latin typeface="Courier"/>
              </a:rPr>
              <a:t>(data,  </a:t>
            </a:r>
            <a:r>
              <a:rPr sz="1800">
                <a:solidFill>
                  <a:srgbClr val="902000"/>
                </a:solidFill>
                <a:latin typeface="Courier"/>
              </a:rPr>
              <a:t>n=</a:t>
            </a:r>
            <a:r>
              <a:rPr sz="1800">
                <a:solidFill>
                  <a:srgbClr val="40A070"/>
                </a:solidFill>
                <a:latin typeface="Courier"/>
              </a:rPr>
              <a:t>10</a:t>
            </a:r>
            <a:r>
              <a:rPr sz="1800">
                <a:latin typeface="Courier"/>
              </a:rPr>
              <a:t>)</a:t>
            </a:r>
          </a:p>
          <a:p>
            <a:pPr marL="1270000" lvl="0" indent="0">
              <a:buNone/>
            </a:pPr>
            <a:r>
              <a:rPr sz="1800">
                <a:latin typeface="Courier"/>
              </a:rPr>
              <a:t>##  [1]  306   455  1010+  210   883  1022+  310   361   218   166</a:t>
            </a:r>
          </a:p>
          <a:p>
            <a:pPr marL="0" lvl="0" indent="0">
              <a:buNone/>
            </a:pPr>
            <a:r>
              <a:rPr/>
              <a:t>The + behind the survival times represents censored data points at that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641446"/>
            <a:ext cx="6343672" cy="995518"/>
          </a:xfrm>
        </p:spPr>
        <p:txBody>
          <a:bodyPr/>
          <a:lstStyle/>
          <a:p>
            <a:pPr marL="0" lvl="0" indent="0">
              <a:buNone/>
            </a:pPr>
            <a:r>
              <a:rPr dirty="0"/>
              <a:t>Estimating survival distribution using the Kaplan-Meier method</a:t>
            </a:r>
          </a:p>
        </p:txBody>
      </p:sp>
      <p:sp>
        <p:nvSpPr>
          <p:cNvPr id="3" name="Content Placeholder 2"/>
          <p:cNvSpPr>
            <a:spLocks noGrp="1"/>
          </p:cNvSpPr>
          <p:nvPr>
            <p:ph idx="1"/>
          </p:nvPr>
        </p:nvSpPr>
        <p:spPr>
          <a:xfrm>
            <a:off x="865970" y="2033517"/>
            <a:ext cx="7392514" cy="4660710"/>
          </a:xfrm>
        </p:spPr>
        <p:txBody>
          <a:bodyPr>
            <a:noAutofit/>
          </a:bodyPr>
          <a:lstStyle/>
          <a:p>
            <a:pPr marL="1270000" lvl="0" indent="0">
              <a:buNone/>
            </a:pPr>
            <a:r>
              <a:rPr sz="1000" dirty="0" err="1" smtClean="0">
                <a:latin typeface="Courier"/>
              </a:rPr>
              <a:t>km_fit</a:t>
            </a:r>
            <a:r>
              <a:rPr sz="1000" dirty="0" smtClean="0">
                <a:latin typeface="Courier"/>
              </a:rPr>
              <a:t> </a:t>
            </a:r>
            <a:r>
              <a:rPr sz="1000" dirty="0">
                <a:latin typeface="Courier"/>
              </a:rPr>
              <a:t>&lt;-</a:t>
            </a:r>
            <a:r>
              <a:rPr sz="1000" dirty="0">
                <a:solidFill>
                  <a:srgbClr val="4070A0"/>
                </a:solidFill>
                <a:latin typeface="Courier"/>
              </a:rPr>
              <a:t> </a:t>
            </a:r>
            <a:r>
              <a:rPr sz="1000" b="1" dirty="0" err="1">
                <a:solidFill>
                  <a:srgbClr val="007020"/>
                </a:solidFill>
                <a:latin typeface="Courier"/>
              </a:rPr>
              <a:t>survfit</a:t>
            </a:r>
            <a:r>
              <a:rPr sz="1000" dirty="0">
                <a:latin typeface="Courier"/>
              </a:rPr>
              <a:t>(</a:t>
            </a:r>
            <a:r>
              <a:rPr sz="1000" b="1" dirty="0" err="1">
                <a:solidFill>
                  <a:srgbClr val="007020"/>
                </a:solidFill>
                <a:latin typeface="Courier"/>
              </a:rPr>
              <a:t>Surv</a:t>
            </a:r>
            <a:r>
              <a:rPr sz="1000" dirty="0">
                <a:latin typeface="Courier"/>
              </a:rPr>
              <a:t>(time, status) </a:t>
            </a:r>
            <a:r>
              <a:rPr sz="1000" dirty="0">
                <a:solidFill>
                  <a:srgbClr val="666666"/>
                </a:solidFill>
                <a:latin typeface="Courier"/>
              </a:rPr>
              <a:t>~</a:t>
            </a:r>
            <a:r>
              <a:rPr sz="1000" dirty="0">
                <a:solidFill>
                  <a:srgbClr val="4070A0"/>
                </a:solidFill>
                <a:latin typeface="Courier"/>
              </a:rPr>
              <a:t> </a:t>
            </a:r>
            <a:r>
              <a:rPr sz="1000" dirty="0">
                <a:solidFill>
                  <a:srgbClr val="40A070"/>
                </a:solidFill>
                <a:latin typeface="Courier"/>
              </a:rPr>
              <a:t>1</a:t>
            </a:r>
            <a:r>
              <a:rPr sz="1000" dirty="0">
                <a:latin typeface="Courier"/>
              </a:rPr>
              <a:t>, </a:t>
            </a:r>
            <a:r>
              <a:rPr sz="1000" dirty="0">
                <a:solidFill>
                  <a:srgbClr val="902000"/>
                </a:solidFill>
                <a:latin typeface="Courier"/>
              </a:rPr>
              <a:t>data =</a:t>
            </a:r>
            <a:r>
              <a:rPr sz="1000" dirty="0">
                <a:latin typeface="Courier"/>
              </a:rPr>
              <a:t> lung)</a:t>
            </a:r>
            <a:r>
              <a:rPr sz="1000" dirty="0"/>
              <a:t/>
            </a:r>
            <a:br>
              <a:rPr sz="1000" dirty="0"/>
            </a:br>
            <a:r>
              <a:rPr sz="1000" i="1" dirty="0">
                <a:solidFill>
                  <a:srgbClr val="60A0B0"/>
                </a:solidFill>
                <a:latin typeface="Courier"/>
              </a:rPr>
              <a:t>#quantile(</a:t>
            </a:r>
            <a:r>
              <a:rPr sz="1000" i="1" dirty="0" err="1">
                <a:solidFill>
                  <a:srgbClr val="60A0B0"/>
                </a:solidFill>
                <a:latin typeface="Courier"/>
              </a:rPr>
              <a:t>km_fit,probs</a:t>
            </a:r>
            <a:r>
              <a:rPr sz="1000" i="1" dirty="0">
                <a:solidFill>
                  <a:srgbClr val="60A0B0"/>
                </a:solidFill>
                <a:latin typeface="Courier"/>
              </a:rPr>
              <a:t>= 1-c(0.7,0.6))</a:t>
            </a:r>
            <a:r>
              <a:rPr sz="1000" dirty="0"/>
              <a:t/>
            </a:r>
            <a:br>
              <a:rPr sz="1000" dirty="0"/>
            </a:br>
            <a:r>
              <a:rPr sz="1000" b="1" dirty="0">
                <a:solidFill>
                  <a:srgbClr val="007020"/>
                </a:solidFill>
                <a:latin typeface="Courier"/>
              </a:rPr>
              <a:t>summary</a:t>
            </a:r>
            <a:r>
              <a:rPr sz="1000" dirty="0">
                <a:latin typeface="Courier"/>
              </a:rPr>
              <a:t>(</a:t>
            </a:r>
            <a:r>
              <a:rPr sz="1000" dirty="0" err="1">
                <a:latin typeface="Courier"/>
              </a:rPr>
              <a:t>km_fit</a:t>
            </a:r>
            <a:r>
              <a:rPr sz="1000" dirty="0">
                <a:latin typeface="Courier"/>
              </a:rPr>
              <a:t>, </a:t>
            </a:r>
            <a:r>
              <a:rPr sz="1000" dirty="0">
                <a:solidFill>
                  <a:srgbClr val="902000"/>
                </a:solidFill>
                <a:latin typeface="Courier"/>
              </a:rPr>
              <a:t>times =</a:t>
            </a:r>
            <a:r>
              <a:rPr sz="1000" dirty="0">
                <a:latin typeface="Courier"/>
              </a:rPr>
              <a:t> </a:t>
            </a:r>
            <a:r>
              <a:rPr sz="1000" b="1" dirty="0">
                <a:solidFill>
                  <a:srgbClr val="007020"/>
                </a:solidFill>
                <a:latin typeface="Courier"/>
              </a:rPr>
              <a:t>c</a:t>
            </a:r>
            <a:r>
              <a:rPr sz="1000" dirty="0">
                <a:latin typeface="Courier"/>
              </a:rPr>
              <a:t>(</a:t>
            </a:r>
            <a:r>
              <a:rPr sz="1000" dirty="0">
                <a:solidFill>
                  <a:srgbClr val="40A070"/>
                </a:solidFill>
                <a:latin typeface="Courier"/>
              </a:rPr>
              <a:t>1</a:t>
            </a:r>
            <a:r>
              <a:rPr sz="1000" dirty="0">
                <a:latin typeface="Courier"/>
              </a:rPr>
              <a:t>,</a:t>
            </a:r>
            <a:r>
              <a:rPr sz="1000" dirty="0">
                <a:solidFill>
                  <a:srgbClr val="40A070"/>
                </a:solidFill>
                <a:latin typeface="Courier"/>
              </a:rPr>
              <a:t>5</a:t>
            </a:r>
            <a:r>
              <a:rPr sz="1000" dirty="0">
                <a:latin typeface="Courier"/>
              </a:rPr>
              <a:t>,</a:t>
            </a:r>
            <a:r>
              <a:rPr sz="1000" dirty="0">
                <a:solidFill>
                  <a:srgbClr val="40A070"/>
                </a:solidFill>
                <a:latin typeface="Courier"/>
              </a:rPr>
              <a:t>10</a:t>
            </a:r>
            <a:r>
              <a:rPr sz="1000" dirty="0">
                <a:latin typeface="Courier"/>
              </a:rPr>
              <a:t>,</a:t>
            </a:r>
            <a:r>
              <a:rPr sz="1000" dirty="0">
                <a:solidFill>
                  <a:srgbClr val="40A070"/>
                </a:solidFill>
                <a:latin typeface="Courier"/>
              </a:rPr>
              <a:t>20</a:t>
            </a:r>
            <a:r>
              <a:rPr sz="1000" dirty="0">
                <a:solidFill>
                  <a:srgbClr val="666666"/>
                </a:solidFill>
                <a:latin typeface="Courier"/>
              </a:rPr>
              <a:t>*</a:t>
            </a:r>
            <a:r>
              <a:rPr sz="1000" dirty="0">
                <a:latin typeface="Courier"/>
              </a:rPr>
              <a:t>(</a:t>
            </a:r>
            <a:r>
              <a:rPr sz="1000" dirty="0">
                <a:solidFill>
                  <a:srgbClr val="40A070"/>
                </a:solidFill>
                <a:latin typeface="Courier"/>
              </a:rPr>
              <a:t>1</a:t>
            </a:r>
            <a:r>
              <a:rPr sz="1000" dirty="0">
                <a:solidFill>
                  <a:srgbClr val="666666"/>
                </a:solidFill>
                <a:latin typeface="Courier"/>
              </a:rPr>
              <a:t>:</a:t>
            </a:r>
            <a:r>
              <a:rPr sz="1000" dirty="0">
                <a:solidFill>
                  <a:srgbClr val="40A070"/>
                </a:solidFill>
                <a:latin typeface="Courier"/>
              </a:rPr>
              <a:t>10</a:t>
            </a:r>
            <a:r>
              <a:rPr sz="1000" dirty="0">
                <a:latin typeface="Courier"/>
              </a:rPr>
              <a:t>)))</a:t>
            </a:r>
          </a:p>
          <a:p>
            <a:pPr marL="1270000" lvl="0" indent="0">
              <a:buNone/>
            </a:pPr>
            <a:r>
              <a:rPr sz="1000" dirty="0">
                <a:latin typeface="Courier"/>
              </a:rPr>
              <a:t>## Call: </a:t>
            </a:r>
            <a:r>
              <a:rPr sz="1000" dirty="0" err="1">
                <a:latin typeface="Courier"/>
              </a:rPr>
              <a:t>survfit</a:t>
            </a:r>
            <a:r>
              <a:rPr sz="1000" dirty="0">
                <a:latin typeface="Courier"/>
              </a:rPr>
              <a:t>(formula = </a:t>
            </a:r>
            <a:r>
              <a:rPr sz="1000" dirty="0" err="1">
                <a:latin typeface="Courier"/>
              </a:rPr>
              <a:t>Surv</a:t>
            </a:r>
            <a:r>
              <a:rPr sz="1000" dirty="0">
                <a:latin typeface="Courier"/>
              </a:rPr>
              <a:t>(time, status) ~ 1, data = lung)
## 
##  time </a:t>
            </a:r>
            <a:r>
              <a:rPr sz="1000" dirty="0" err="1">
                <a:latin typeface="Courier"/>
              </a:rPr>
              <a:t>n.risk</a:t>
            </a:r>
            <a:r>
              <a:rPr sz="1000" dirty="0">
                <a:latin typeface="Courier"/>
              </a:rPr>
              <a:t> </a:t>
            </a:r>
            <a:r>
              <a:rPr sz="1000" dirty="0" err="1">
                <a:latin typeface="Courier"/>
              </a:rPr>
              <a:t>n.event</a:t>
            </a:r>
            <a:r>
              <a:rPr sz="1000" dirty="0">
                <a:latin typeface="Courier"/>
              </a:rPr>
              <a:t> survival </a:t>
            </a:r>
            <a:r>
              <a:rPr sz="1000" dirty="0" err="1">
                <a:latin typeface="Courier"/>
              </a:rPr>
              <a:t>std.err</a:t>
            </a:r>
            <a:r>
              <a:rPr sz="1000" dirty="0">
                <a:latin typeface="Courier"/>
              </a:rPr>
              <a:t> lower 95% CI upper 95% CI
##     1    228       0    1.000 0.00000        1.000        1.000
##     5    228       1    0.996 0.00438        0.987        1.000
##    10    227       0    0.996 0.00438        0.987        1.000
##    20    220       7    0.965 0.01219        0.941        0.989
##    40    217       3    0.952 0.01419        0.924        0.980
##    60    213       6    0.925 0.01740        0.892        0.960
##    80    205       6    0.899 0.01995        0.861        0.939
##   100    196       8    0.864 0.02271        0.821        0.910
##   120    189       6    0.837 0.02446        0.791        0.887
##   140    184       5    0.815 0.02575        0.766        0.867
##   160    176       8    0.780 0.02751        0.728        0.836
##   180    160      13    0.722 0.02981        0.666        0.783
##   200    144       9    0.680 0.03113        0.622        0.744</a:t>
            </a:r>
          </a:p>
          <a:p>
            <a:pPr marL="0" lvl="0" indent="0">
              <a:buNone/>
            </a:pPr>
            <a:r>
              <a:rPr sz="1000" dirty="0"/>
              <a:t>To fit the survival curve, we use the function </a:t>
            </a:r>
            <a:r>
              <a:rPr sz="1000" dirty="0" err="1">
                <a:latin typeface="Courier"/>
              </a:rPr>
              <a:t>survfit</a:t>
            </a:r>
            <a:r>
              <a:rPr sz="1000" dirty="0"/>
              <a:t> to compute the Kaplan-Meier estimate.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The Kaplan-Meier survival estimator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lvl="0" indent="0">
                  <a:buNone/>
                </a:pPr>
                <a:r>
                  <a:rPr/>
                  <a:t>Kaplan meier estimate is a nonparametric maximum likelihood estimate (MLE) of the survival function, </a:t>
                </a:r>
                <a14:m>
                  <m:oMath xmlns:m="http://schemas.openxmlformats.org/officeDocument/2006/math">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r>
                  <a:rPr/>
                  <a:t>. The Kaplan-Meier estimate is fit in R using the function survfit() in the survival function.</a:t>
                </a:r>
              </a:p>
              <a:p>
                <a:pPr marL="1270000" lvl="0" indent="0">
                  <a:buNone/>
                </a:pPr>
                <a:r>
                  <a:rPr sz="1800" i="1">
                    <a:solidFill>
                      <a:srgbClr val="60A0B0"/>
                    </a:solidFill>
                    <a:latin typeface="Courier"/>
                  </a:rPr>
                  <a:t>#survfit(Surv(time, status)~1, data=lung)</a:t>
                </a:r>
                <a:r>
                  <a:t/>
                </a:r>
                <a:br/>
                <a:r>
                  <a:rPr sz="1800">
                    <a:latin typeface="Courier"/>
                  </a:rPr>
                  <a:t>kmfit &lt;-</a:t>
                </a:r>
                <a:r>
                  <a:rPr sz="1800">
                    <a:solidFill>
                      <a:srgbClr val="4070A0"/>
                    </a:solidFill>
                    <a:latin typeface="Courier"/>
                  </a:rPr>
                  <a:t> </a:t>
                </a:r>
                <a:r>
                  <a:rPr sz="1800" b="1">
                    <a:solidFill>
                      <a:srgbClr val="007020"/>
                    </a:solidFill>
                    <a:latin typeface="Courier"/>
                  </a:rPr>
                  <a:t>survfit</a:t>
                </a:r>
                <a:r>
                  <a:rPr sz="1800">
                    <a:latin typeface="Courier"/>
                  </a:rPr>
                  <a:t>(</a:t>
                </a:r>
                <a:r>
                  <a:rPr sz="1800" b="1">
                    <a:solidFill>
                      <a:srgbClr val="007020"/>
                    </a:solidFill>
                    <a:latin typeface="Courier"/>
                  </a:rPr>
                  <a:t>Surv</a:t>
                </a:r>
                <a:r>
                  <a:rPr sz="1800">
                    <a:latin typeface="Courier"/>
                  </a:rPr>
                  <a:t>(time, status)</a:t>
                </a:r>
                <a:r>
                  <a:rPr sz="1800">
                    <a:solidFill>
                      <a:srgbClr val="666666"/>
                    </a:solidFill>
                    <a:latin typeface="Courier"/>
                  </a:rPr>
                  <a:t>~</a:t>
                </a:r>
                <a:r>
                  <a:rPr sz="1800">
                    <a:latin typeface="Courier"/>
                  </a:rPr>
                  <a:t>sex, </a:t>
                </a:r>
                <a:r>
                  <a:rPr sz="1800">
                    <a:solidFill>
                      <a:srgbClr val="902000"/>
                    </a:solidFill>
                    <a:latin typeface="Courier"/>
                  </a:rPr>
                  <a:t>data=</a:t>
                </a:r>
                <a:r>
                  <a:rPr sz="1800">
                    <a:latin typeface="Courier"/>
                  </a:rPr>
                  <a:t>lung)</a:t>
                </a:r>
                <a:r>
                  <a:t/>
                </a:r>
                <a:br/>
                <a:r>
                  <a:rPr sz="1800">
                    <a:latin typeface="Courier"/>
                  </a:rPr>
                  <a:t>kmfit</a:t>
                </a:r>
              </a:p>
              <a:p>
                <a:pPr marL="1270000" lvl="0" indent="0">
                  <a:buNone/>
                </a:pPr>
                <a:r>
                  <a:rPr sz="1800">
                    <a:latin typeface="Courier"/>
                  </a:rPr>
                  <a:t>## Call: survfit(formula = Surv(time, status) ~ sex, data = lung)
## 
##         n events median 0.95LCL 0.95UCL
## sex=1 138    112    270     212     310
## sex=2  90     53    426     348     550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84" t="-862" b="-2069"/>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Comparing survival times for different groups</a:t>
            </a:r>
          </a:p>
        </p:txBody>
      </p:sp>
      <p:sp>
        <p:nvSpPr>
          <p:cNvPr id="3" name="Content Placeholder 2"/>
          <p:cNvSpPr>
            <a:spLocks noGrp="1"/>
          </p:cNvSpPr>
          <p:nvPr>
            <p:ph idx="1"/>
          </p:nvPr>
        </p:nvSpPr>
        <p:spPr/>
        <p:txBody>
          <a:bodyPr/>
          <a:lstStyle/>
          <a:p>
            <a:pPr marL="0" lvl="0" indent="0">
              <a:buNone/>
            </a:pPr>
            <a:r>
              <a:rPr/>
              <a:t>In this example, we compare the male and female lung cancer patients.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Cumulative Hazard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dirty="0"/>
                  <a:t>The </a:t>
                </a:r>
                <a:r>
                  <a:rPr dirty="0" smtClean="0"/>
                  <a:t>cumulative </a:t>
                </a:r>
                <a:r>
                  <a:rPr dirty="0"/>
                  <a:t>hazard is commonly used to estimate the hazard probability. It’s defined as </a:t>
                </a:r>
                <a:r>
                  <a:rPr i="1" dirty="0" smtClean="0"/>
                  <a:t>H(t</a:t>
                </a:r>
                <a:r>
                  <a:rPr i="1" dirty="0"/>
                  <a:t>)=−log(</a:t>
                </a:r>
                <a:r>
                  <a:rPr i="1" dirty="0" err="1"/>
                  <a:t>survivalfunction</a:t>
                </a:r>
                <a:r>
                  <a:rPr i="1" dirty="0"/>
                  <a:t>)=−log(S(t</a:t>
                </a:r>
                <a:r>
                  <a:rPr i="1" dirty="0" smtClean="0"/>
                  <a:t>)). </a:t>
                </a:r>
                <a:endParaRPr lang="en-US" i="1" dirty="0" smtClean="0"/>
              </a:p>
              <a:p>
                <a:pPr marL="0" lvl="0" indent="0">
                  <a:buNone/>
                </a:pPr>
                <a:r>
                  <a:rPr dirty="0" smtClean="0"/>
                  <a:t>The </a:t>
                </a:r>
                <a:r>
                  <a:rPr dirty="0"/>
                  <a:t>cumulative hazard </a:t>
                </a:r>
                <a14:m>
                  <m:oMath xmlns:m="http://schemas.openxmlformats.org/officeDocument/2006/math">
                    <m:r>
                      <a:rPr>
                        <a:latin typeface="Cambria Math" panose="02040503050406030204" pitchFamily="18" charset="0"/>
                      </a:rPr>
                      <m:t>(</m:t>
                    </m:r>
                    <m:r>
                      <a:rPr>
                        <a:latin typeface="Cambria Math" panose="02040503050406030204" pitchFamily="18" charset="0"/>
                      </a:rPr>
                      <m:t>𝐻</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r>
                  <a:rPr dirty="0"/>
                  <a:t> can be interpreted as the cumulative force of mortality. In other words, it corresponds to the number of events that would be expected for each individual by time </a:t>
                </a:r>
                <a14:m>
                  <m:oMath xmlns:m="http://schemas.openxmlformats.org/officeDocument/2006/math">
                    <m:r>
                      <a:rPr>
                        <a:latin typeface="Cambria Math" panose="02040503050406030204" pitchFamily="18" charset="0"/>
                      </a:rPr>
                      <m:t>𝑡</m:t>
                    </m:r>
                  </m:oMath>
                </a14:m>
                <a:r>
                  <a:rPr dirty="0"/>
                  <a:t> if the event were a repeatable process.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65" t="-862" r="-1633"/>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Model selection</a:t>
            </a:r>
          </a:p>
        </p:txBody>
      </p:sp>
      <p:sp>
        <p:nvSpPr>
          <p:cNvPr id="3" name="Content Placeholder 2"/>
          <p:cNvSpPr>
            <a:spLocks noGrp="1"/>
          </p:cNvSpPr>
          <p:nvPr>
            <p:ph idx="1"/>
          </p:nvPr>
        </p:nvSpPr>
        <p:spPr>
          <a:xfrm>
            <a:off x="864381" y="2224585"/>
            <a:ext cx="7447105" cy="4176215"/>
          </a:xfrm>
        </p:spPr>
        <p:txBody>
          <a:bodyPr>
            <a:normAutofit/>
          </a:bodyPr>
          <a:lstStyle/>
          <a:p>
            <a:pPr marL="0" lvl="0" indent="0">
              <a:buNone/>
            </a:pPr>
            <a:r>
              <a:rPr dirty="0"/>
              <a:t>We use the p-value of the Log-Rank test to compare the groups using </a:t>
            </a:r>
            <a:r>
              <a:rPr dirty="0" err="1"/>
              <a:t>pval</a:t>
            </a:r>
            <a:r>
              <a:rPr dirty="0"/>
              <a:t> = TRUE.</a:t>
            </a:r>
          </a:p>
          <a:p>
            <a:pPr marL="0" lvl="0" indent="0">
              <a:buNone/>
            </a:pPr>
            <a:r>
              <a:rPr dirty="0"/>
              <a:t>The log-rank test is the most widely used method of comparing two or more survival curves. </a:t>
            </a:r>
            <a:endParaRPr lang="en-US" dirty="0" smtClean="0"/>
          </a:p>
          <a:p>
            <a:pPr marL="0" lvl="0" indent="0">
              <a:buNone/>
            </a:pPr>
            <a:r>
              <a:rPr dirty="0" smtClean="0"/>
              <a:t>The </a:t>
            </a:r>
            <a:r>
              <a:rPr dirty="0"/>
              <a:t>null hypothesis is that there is no difference in survival between the two groups. </a:t>
            </a:r>
            <a:endParaRPr lang="en-US" dirty="0" smtClean="0"/>
          </a:p>
          <a:p>
            <a:pPr marL="0" lvl="0" indent="0">
              <a:buNone/>
            </a:pPr>
            <a:r>
              <a:rPr dirty="0" smtClean="0"/>
              <a:t>The </a:t>
            </a:r>
            <a:r>
              <a:rPr dirty="0"/>
              <a:t>log rank test is a non-parametric test, which makes no assumptions about the survival distributions. Essentially, the log rank test compares the observed number of events in each group to what would be expected if the null hypothesis were true (i.e., if the survival curves were identical). The log rank statistic is approximately distributed as a chi-square test statistic.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REFERENCES</a:t>
            </a:r>
          </a:p>
        </p:txBody>
      </p:sp>
      <p:sp>
        <p:nvSpPr>
          <p:cNvPr id="3" name="Content Placeholder 2"/>
          <p:cNvSpPr>
            <a:spLocks noGrp="1"/>
          </p:cNvSpPr>
          <p:nvPr>
            <p:ph idx="1"/>
          </p:nvPr>
        </p:nvSpPr>
        <p:spPr/>
        <p:txBody>
          <a:bodyPr/>
          <a:lstStyle/>
          <a:p>
            <a:pPr marL="0" lvl="0" indent="0">
              <a:buNone/>
            </a:pPr>
            <a:r>
              <a:rPr/>
              <a:t>[Analytics Vidhya] </a:t>
            </a:r>
            <a:r>
              <a:rPr>
                <a:hlinkClick r:id="rId2"/>
              </a:rPr>
              <a:t>https://www.analyticsvidhya.com/blog/2014/04/solving-survival-model/</a:t>
            </a:r>
          </a:p>
          <a:p>
            <a:pPr marL="0" lvl="0" indent="0">
              <a:buNone/>
            </a:pPr>
            <a:r>
              <a:rPr/>
              <a:t>[NCBI] (</a:t>
            </a:r>
            <a:r>
              <a:rPr>
                <a:hlinkClick r:id="rId3"/>
              </a:rPr>
              <a:t>https://www.ncbi.nlm.nih.gov/pmc/articles/PMC3059453/</a:t>
            </a:r>
            <a:r>
              <a:rPr/>
              <a:t>)</a:t>
            </a:r>
          </a:p>
          <a:p>
            <a:pPr marL="0" lvl="0" indent="0">
              <a:buNone/>
            </a:pPr>
            <a:r>
              <a:rPr/>
              <a:t>[Rstudio] (</a:t>
            </a:r>
            <a:r>
              <a:rPr>
                <a:hlinkClick r:id="rId4"/>
              </a:rPr>
              <a:t>https://rviews.rstudio.com/2017/09/25/survival-analysis-with-r/</a:t>
            </a:r>
            <a:r>
              <a:rPr/>
              <a:t>)</a:t>
            </a:r>
          </a:p>
          <a:p>
            <a:pPr marL="0" lvl="0" indent="0">
              <a:buNone/>
            </a:pPr>
            <a:r>
              <a:rPr/>
              <a:t>[More] (</a:t>
            </a:r>
            <a:r>
              <a:rPr>
                <a:hlinkClick r:id="rId5"/>
              </a:rPr>
              <a:t>https://stat.ethz.ch/R-manual/R-patched/library/survival/html/ovarian.html</a:t>
            </a:r>
            <a:r>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Thank youuu!!!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Introduction</a:t>
            </a:r>
          </a:p>
        </p:txBody>
      </p:sp>
      <p:sp>
        <p:nvSpPr>
          <p:cNvPr id="3" name="Content Placeholder 2"/>
          <p:cNvSpPr>
            <a:spLocks noGrp="1"/>
          </p:cNvSpPr>
          <p:nvPr>
            <p:ph idx="1"/>
          </p:nvPr>
        </p:nvSpPr>
        <p:spPr/>
        <p:txBody>
          <a:bodyPr/>
          <a:lstStyle/>
          <a:p>
            <a:pPr marL="0" lvl="0" indent="0">
              <a:buNone/>
            </a:pPr>
            <a:r>
              <a:rPr/>
              <a:t>What is survival analysis?</a:t>
            </a:r>
          </a:p>
          <a:p>
            <a:pPr marL="0" lvl="0" indent="0">
              <a:buNone/>
            </a:pPr>
            <a:r>
              <a:rPr/>
              <a:t>Survival analysis is a branch of statistics for analyzing the expected duration of time until one or more events happen, such as death in biological organisms and failure in mechanical systems. It can also be defined as the study of survival times and what affects them(times). Since survival analysis deals with predicting the time when a specific event is going to occur. It is also known as failure time analysis or analysis of time to death.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Survival Times</a:t>
            </a:r>
          </a:p>
        </p:txBody>
      </p:sp>
      <p:sp>
        <p:nvSpPr>
          <p:cNvPr id="3" name="Content Placeholder 2"/>
          <p:cNvSpPr>
            <a:spLocks noGrp="1"/>
          </p:cNvSpPr>
          <p:nvPr>
            <p:ph idx="1"/>
          </p:nvPr>
        </p:nvSpPr>
        <p:spPr/>
        <p:txBody>
          <a:bodyPr/>
          <a:lstStyle/>
          <a:p>
            <a:pPr marL="0" lvl="0" indent="0">
              <a:buNone/>
            </a:pPr>
            <a:r>
              <a:rPr/>
              <a:t>Examples of survival times include time from birth until death, time from entry into a clinical trial until death or disease progression, or time from birth to development/ age of onset of breast cancer.</a:t>
            </a:r>
          </a:p>
          <a:p>
            <a:pPr marL="0" lvl="0" indent="0">
              <a:buNone/>
            </a:pPr>
            <a:r>
              <a:rPr/>
              <a:t>NB: In survival analysis, the time to the occurence of an event is very important. It is the end and be all for this subject.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Applied Survival Analysis</a:t>
            </a:r>
          </a:p>
        </p:txBody>
      </p:sp>
      <p:sp>
        <p:nvSpPr>
          <p:cNvPr id="3" name="Content Placeholder 2"/>
          <p:cNvSpPr>
            <a:spLocks noGrp="1"/>
          </p:cNvSpPr>
          <p:nvPr>
            <p:ph idx="1"/>
          </p:nvPr>
        </p:nvSpPr>
        <p:spPr/>
        <p:txBody>
          <a:bodyPr>
            <a:normAutofit/>
          </a:bodyPr>
          <a:lstStyle/>
          <a:p>
            <a:pPr marL="0" lvl="0" indent="0">
              <a:buNone/>
            </a:pPr>
            <a:r>
              <a:rPr sz="1400" dirty="0"/>
              <a:t>This is survival analysis in real life, in real life scenarios and applications. Survival analysis models are important in Engineering, Insurance, Marketing, Medicine, and many more application areas.</a:t>
            </a:r>
          </a:p>
          <a:p>
            <a:pPr marL="0" lvl="0" indent="0">
              <a:buNone/>
            </a:pPr>
            <a:r>
              <a:rPr sz="1400" dirty="0"/>
              <a:t>Some of the aliases of survival analysis from other fields include;</a:t>
            </a:r>
          </a:p>
          <a:p>
            <a:pPr lvl="1"/>
            <a:r>
              <a:rPr sz="1400" dirty="0"/>
              <a:t>Reliability analysis</a:t>
            </a:r>
          </a:p>
          <a:p>
            <a:pPr lvl="1"/>
            <a:r>
              <a:rPr sz="1400" dirty="0"/>
              <a:t>Duration analysis</a:t>
            </a:r>
          </a:p>
          <a:p>
            <a:pPr lvl="1"/>
            <a:r>
              <a:rPr sz="1400" dirty="0"/>
              <a:t>Event history analysis</a:t>
            </a:r>
          </a:p>
          <a:p>
            <a:pPr lvl="1"/>
            <a:r>
              <a:rPr sz="1400" dirty="0"/>
              <a:t>Time-to-event analysis</a:t>
            </a:r>
          </a:p>
          <a:p>
            <a:pPr marL="0" lvl="0" indent="0">
              <a:buNone/>
            </a:pPr>
            <a:r>
              <a:rPr sz="1400" dirty="0" err="1"/>
              <a:t>Eg</a:t>
            </a:r>
            <a:r>
              <a:rPr sz="1400" dirty="0"/>
              <a:t>; A survival model can be used in predicting the number of days a person with cancer will survive or predicting the time when a mechanical system is going to fail.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Functions used in Survival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a:t>Survival data is generally described and modelled in terms of two related functions that is the;</a:t>
                </a:r>
              </a:p>
              <a:p>
                <a:pPr lvl="1"/>
                <a:r>
                  <a:rPr/>
                  <a:t>Survivor function</a:t>
                </a:r>
              </a:p>
              <a:p>
                <a:pPr marL="0" lvl="0" indent="0">
                  <a:buNone/>
                </a:pPr>
                <a:r>
                  <a:rPr/>
                  <a:t>It represents the probability that an individual survives from the time of origin to some time beyond a time T. It directly describes the survival experience of a study cohort, and is usually estimated by the KM (Kaplan-Meir) method.</a:t>
                </a:r>
              </a:p>
              <a:p>
                <a:pPr marL="0" lvl="0" indent="0">
                  <a:buNone/>
                </a:pPr>
                <a:r>
                  <a:rPr/>
                  <a:t>The function is given by; </a:t>
                </a:r>
                <a14:m>
                  <m:oMath xmlns:m="http://schemas.openxmlformats.org/officeDocument/2006/math">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r>
                  <a:rPr/>
                  <a:t> = </a:t>
                </a:r>
                <a14:m>
                  <m:oMath xmlns:m="http://schemas.openxmlformats.org/officeDocument/2006/math">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&gt;</m:t>
                    </m:r>
                    <m:r>
                      <a:rPr>
                        <a:latin typeface="Cambria Math" panose="02040503050406030204" pitchFamily="18" charset="0"/>
                      </a:rPr>
                      <m:t>𝑡</m:t>
                    </m:r>
                    <m:r>
                      <a:rPr>
                        <a:latin typeface="Cambria Math" panose="02040503050406030204" pitchFamily="18" charset="0"/>
                      </a:rPr>
                      <m:t>)</m:t>
                    </m:r>
                  </m:oMath>
                </a14:m>
                <a:r>
                  <a:rPr/>
                  <a:t> = </a:t>
                </a:r>
                <a14:m>
                  <m:oMath xmlns:m="http://schemas.openxmlformats.org/officeDocument/2006/math">
                    <m:r>
                      <a:rPr>
                        <a:latin typeface="Cambria Math" panose="02040503050406030204" pitchFamily="18" charset="0"/>
                      </a:rPr>
                      <m:t>1−</m:t>
                    </m:r>
                    <m:r>
                      <a:rPr>
                        <a:latin typeface="Cambria Math" panose="02040503050406030204" pitchFamily="18" charset="0"/>
                      </a:rPr>
                      <m:t>𝐹</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endParaRPr/>
              </a:p>
              <a:p>
                <a:pPr lvl="1"/>
                <a:r>
                  <a:rPr/>
                  <a:t>Hazard function</a:t>
                </a:r>
              </a:p>
              <a:p>
                <a:pPr marL="0" lvl="0" indent="0">
                  <a:buNone/>
                </a:pPr>
                <a:r>
                  <a:rPr/>
                  <a:t>It gives the instantaneous potential of having an event at a time, given survival up to that time.</a:t>
                </a:r>
              </a:p>
              <a:p>
                <a:pPr marL="0" lvl="0" indent="0">
                  <a:buNone/>
                </a:pPr>
                <a:r>
                  <a:rPr/>
                  <a:t>The function is given by; </a:t>
                </a:r>
                <a14:m>
                  <m:oMath xmlns:m="http://schemas.openxmlformats.org/officeDocument/2006/math">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oMath>
                </a14:m>
                <a:r>
                  <a:rPr/>
                  <a:t> = </a:t>
                </a:r>
                <a14:m>
                  <m:oMath xmlns:m="http://schemas.openxmlformats.org/officeDocument/2006/math">
                    <m:r>
                      <a:rPr>
                        <a:latin typeface="Cambria Math" panose="02040503050406030204" pitchFamily="18" charset="0"/>
                      </a:rPr>
                      <m:t>𝑃𝑟</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&gt;=</m:t>
                    </m:r>
                    <m:r>
                      <a:rPr>
                        <a:latin typeface="Cambria Math" panose="02040503050406030204" pitchFamily="18" charset="0"/>
                      </a:rPr>
                      <m:t>𝑡</m:t>
                    </m:r>
                    <m:r>
                      <a:rPr>
                        <a:latin typeface="Cambria Math" panose="02040503050406030204" pitchFamily="18" charset="0"/>
                      </a:rPr>
                      <m:t>)</m:t>
                    </m:r>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72" t="-1897" r="-48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Other terms used in survival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lvl="0" indent="0">
                  <a:buNone/>
                </a:pPr>
                <a:r>
                  <a:rPr/>
                  <a:t>They include; failure, success, censoring, hazard etc</a:t>
                </a:r>
              </a:p>
              <a:p>
                <a:pPr marL="0" lvl="0" indent="0">
                  <a:buNone/>
                </a:pPr>
                <a:r>
                  <a:rPr/>
                  <a:t>In survival analysis, the term ‘failure’ is used to define the occurence of the event of interest. -Survival time specifies the length of time taken for failure to occur.</a:t>
                </a:r>
              </a:p>
              <a:p>
                <a:pPr lvl="1"/>
                <a:r>
                  <a:rPr/>
                  <a:t>Censoring is a form of missing data problem in which time to event is not observed. A subject may be censored due to:</a:t>
                </a:r>
              </a:p>
              <a:p>
                <a:pPr lvl="1">
                  <a:buAutoNum type="arabicPeriod"/>
                </a:pPr>
                <a:r>
                  <a:rPr/>
                  <a:t>Loss to follow-up</a:t>
                </a:r>
              </a:p>
              <a:p>
                <a:pPr lvl="1">
                  <a:buAutoNum type="arabicPeriod"/>
                </a:pPr>
                <a:r>
                  <a:rPr/>
                  <a:t>Withdrawal from study-the subject has left the study prior to experiencing an event.</a:t>
                </a:r>
              </a:p>
              <a:p>
                <a:pPr lvl="1">
                  <a:buAutoNum type="arabicPeriod"/>
                </a:pPr>
                <a:r>
                  <a:rPr/>
                  <a:t>Termination of study before all recruited subjects have shown the event of interest by end of fixed study period</a:t>
                </a:r>
              </a:p>
              <a:p>
                <a:pPr marL="0" lvl="0" indent="0">
                  <a:buNone/>
                </a:pPr>
                <a:r>
                  <a:rPr/>
                  <a:t>The term “censoring” refers to incomplete data. The number of censored observations is always </a:t>
                </a:r>
                <a14:m>
                  <m:oMath xmlns:m="http://schemas.openxmlformats.org/officeDocument/2006/math">
                    <m:r>
                      <a:rPr>
                        <a:latin typeface="Cambria Math" panose="02040503050406030204" pitchFamily="18" charset="0"/>
                      </a:rPr>
                      <m:t>𝑛</m:t>
                    </m:r>
                    <m:r>
                      <a:rPr>
                        <a:latin typeface="Cambria Math" panose="02040503050406030204" pitchFamily="18" charset="0"/>
                      </a:rPr>
                      <m:t>&gt;=0</m:t>
                    </m:r>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84" t="-862"/>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Types of censoring</a:t>
            </a:r>
          </a:p>
        </p:txBody>
      </p:sp>
      <p:sp>
        <p:nvSpPr>
          <p:cNvPr id="3" name="Content Placeholder 2"/>
          <p:cNvSpPr>
            <a:spLocks noGrp="1"/>
          </p:cNvSpPr>
          <p:nvPr>
            <p:ph idx="1"/>
          </p:nvPr>
        </p:nvSpPr>
        <p:spPr/>
        <p:txBody>
          <a:bodyPr>
            <a:normAutofit fontScale="92500" lnSpcReduction="20000"/>
          </a:bodyPr>
          <a:lstStyle/>
          <a:p>
            <a:pPr lvl="1">
              <a:buAutoNum type="arabicPeriod"/>
            </a:pPr>
            <a:r>
              <a:rPr/>
              <a:t>Right censoring - occurs when a subject leaves the study before an event occurs or the study ends before the event has occurred. There are 3 types of right censoring;</a:t>
            </a:r>
          </a:p>
          <a:p>
            <a:pPr lvl="1"/>
            <a:r>
              <a:rPr/>
              <a:t>Fixed type I censoring-occurs when failure hasn’t happened during the termination of the study period.</a:t>
            </a:r>
          </a:p>
          <a:p>
            <a:pPr lvl="1"/>
            <a:r>
              <a:rPr/>
              <a:t>Random type I censoring- occurs during the study period and not at a fixed time i.e completely random dropout (eg emigration).</a:t>
            </a:r>
          </a:p>
          <a:p>
            <a:pPr lvl="1"/>
            <a:r>
              <a:rPr/>
              <a:t>Type II- study ends when a fixed prespecified no. of events amongst the subjects has occurred.</a:t>
            </a:r>
          </a:p>
          <a:p>
            <a:pPr lvl="1">
              <a:buAutoNum type="arabicPeriod"/>
            </a:pPr>
            <a:r>
              <a:rPr/>
              <a:t>Left censoring is when the event of interest has already occurred before enrolment. This is very rarely encountered.</a:t>
            </a:r>
          </a:p>
          <a:p>
            <a:pPr lvl="1">
              <a:buAutoNum type="arabicPeriod"/>
            </a:pPr>
            <a:r>
              <a:rPr/>
              <a:t>Interval censoring- occurs if a subject true but unobserved survival time is within a known time interval.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Objectives</a:t>
            </a:r>
          </a:p>
        </p:txBody>
      </p:sp>
      <p:sp>
        <p:nvSpPr>
          <p:cNvPr id="3" name="Content Placeholder 2"/>
          <p:cNvSpPr>
            <a:spLocks noGrp="1"/>
          </p:cNvSpPr>
          <p:nvPr>
            <p:ph idx="1"/>
          </p:nvPr>
        </p:nvSpPr>
        <p:spPr/>
        <p:txBody>
          <a:bodyPr/>
          <a:lstStyle/>
          <a:p>
            <a:pPr lvl="1"/>
            <a:r>
              <a:rPr/>
              <a:t>To estimate the survivor function using Kaplan-Meir</a:t>
            </a:r>
          </a:p>
          <a:p>
            <a:pPr lvl="1"/>
            <a:r>
              <a:rPr/>
              <a:t>To interpret the survivor function</a:t>
            </a:r>
          </a:p>
          <a:p>
            <a:pPr lvl="1"/>
            <a:r>
              <a:rPr/>
              <a:t>To compare the distribution of survival times in diferent groups</a:t>
            </a:r>
          </a:p>
          <a:p>
            <a:pPr lvl="1"/>
            <a:r>
              <a:rPr/>
              <a:t>To assess the relationship of the explanatory variable to the survival times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Non-parametric modelling of survival distribution</a:t>
            </a:r>
          </a:p>
        </p:txBody>
      </p:sp>
      <p:sp>
        <p:nvSpPr>
          <p:cNvPr id="3" name="Content Placeholder 2"/>
          <p:cNvSpPr>
            <a:spLocks noGrp="1"/>
          </p:cNvSpPr>
          <p:nvPr>
            <p:ph idx="1"/>
          </p:nvPr>
        </p:nvSpPr>
        <p:spPr/>
        <p:txBody>
          <a:bodyPr/>
          <a:lstStyle/>
          <a:p>
            <a:pPr marL="0" lvl="0" indent="0">
              <a:buNone/>
            </a:pPr>
            <a:r>
              <a:rPr/>
              <a:t>Here;</a:t>
            </a:r>
          </a:p>
          <a:p>
            <a:pPr marL="0" lvl="0" indent="0">
              <a:buNone/>
            </a:pPr>
            <a:r>
              <a:rPr/>
              <a:t>The distribution form of data is NOT necessary. We consider these approaches;</a:t>
            </a:r>
          </a:p>
          <a:p>
            <a:pPr lvl="1"/>
            <a:r>
              <a:rPr/>
              <a:t>Kaplan-Meier estimator of the survivor function</a:t>
            </a:r>
          </a:p>
          <a:p>
            <a:pPr lvl="1"/>
            <a:r>
              <a:rPr/>
              <a:t>Nelson-Aalen estimator of the cumulative hazard</a:t>
            </a:r>
          </a:p>
          <a:p>
            <a:pPr lvl="1"/>
            <a:r>
              <a:rPr/>
              <a:t>Actuarial estimator (life table estimator)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8D3552BA4D54EA7D6349B957E6F80" ma:contentTypeVersion="12" ma:contentTypeDescription="Create a new document." ma:contentTypeScope="" ma:versionID="d6b4c87a83b381ad360fee2f63f6c0ad">
  <xsd:schema xmlns:xsd="http://www.w3.org/2001/XMLSchema" xmlns:xs="http://www.w3.org/2001/XMLSchema" xmlns:p="http://schemas.microsoft.com/office/2006/metadata/properties" xmlns:ns2="b632ed8f-4da2-450d-be64-a21447441809" xmlns:ns3="a8393aab-0c98-47e5-9894-d3a389a13a61" targetNamespace="http://schemas.microsoft.com/office/2006/metadata/properties" ma:root="true" ma:fieldsID="06d1cfd5520d9fd6bb40bca2eb3c5e4c" ns2:_="" ns3:_="">
    <xsd:import namespace="b632ed8f-4da2-450d-be64-a21447441809"/>
    <xsd:import namespace="a8393aab-0c98-47e5-9894-d3a389a13a6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2ed8f-4da2-450d-be64-a2144744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393aab-0c98-47e5-9894-d3a389a13a6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A0E5D6-D059-4944-AF90-5963EBFBA262}"/>
</file>

<file path=customXml/itemProps2.xml><?xml version="1.0" encoding="utf-8"?>
<ds:datastoreItem xmlns:ds="http://schemas.openxmlformats.org/officeDocument/2006/customXml" ds:itemID="{52D9BE4A-68B1-4429-9F39-79CFE323BCF6}"/>
</file>

<file path=customXml/itemProps3.xml><?xml version="1.0" encoding="utf-8"?>
<ds:datastoreItem xmlns:ds="http://schemas.openxmlformats.org/officeDocument/2006/customXml" ds:itemID="{6805EEB8-5012-4CAC-B25F-B7145B18EE49}"/>
</file>

<file path=docProps/app.xml><?xml version="1.0" encoding="utf-8"?>
<Properties xmlns="http://schemas.openxmlformats.org/officeDocument/2006/extended-properties" xmlns:vt="http://schemas.openxmlformats.org/officeDocument/2006/docPropsVTypes">
  <Template>Ion Boardroom</Template>
  <TotalTime>22</TotalTime>
  <Words>1250</Words>
  <Application>Microsoft Office PowerPoint</Application>
  <PresentationFormat>On-screen Show (4:3)</PresentationFormat>
  <Paragraphs>98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Cambria Math</vt:lpstr>
      <vt:lpstr>Century Gothic</vt:lpstr>
      <vt:lpstr>Courier</vt:lpstr>
      <vt:lpstr>Wingdings 3</vt:lpstr>
      <vt:lpstr>Ion Boardroom</vt:lpstr>
      <vt:lpstr>NHS Presentation- Applied Survival Analysis</vt:lpstr>
      <vt:lpstr>Introduction</vt:lpstr>
      <vt:lpstr>Survival Times</vt:lpstr>
      <vt:lpstr>Applied Survival Analysis</vt:lpstr>
      <vt:lpstr>Functions used in Survival Analysis</vt:lpstr>
      <vt:lpstr>Other terms used in survival analysis</vt:lpstr>
      <vt:lpstr>Types of censoring</vt:lpstr>
      <vt:lpstr>Objectives</vt:lpstr>
      <vt:lpstr>Non-parametric modelling of survival distribution</vt:lpstr>
      <vt:lpstr>Case study - The Lung dataset in the survival R package</vt:lpstr>
      <vt:lpstr>Understanding the data</vt:lpstr>
      <vt:lpstr>Let’s get coding</vt:lpstr>
      <vt:lpstr>Estimating survival distribution using the Kaplan-Meier method</vt:lpstr>
      <vt:lpstr>The Kaplan-Meier survival estimator</vt:lpstr>
      <vt:lpstr>Comparing survival times for different groups</vt:lpstr>
      <vt:lpstr>Cumulative Hazard</vt:lpstr>
      <vt:lpstr>Model selection</vt:lpstr>
      <vt:lpstr>REFERENCES</vt:lpstr>
      <vt:lpstr>Thank youuu!!!</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NHS Presentation- Applied Survival Analysis</dc:title>
  <dc:creator>EDNA MWENDA</dc:creator>
  <cp:keywords/>
  <cp:lastModifiedBy>Mwenda</cp:lastModifiedBy>
  <cp:revision>5</cp:revision>
  <dcterms:created xsi:type="dcterms:W3CDTF">2020-11-10T07:41:17Z</dcterms:created>
  <dcterms:modified xsi:type="dcterms:W3CDTF">2020-11-10T08:30:29Z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11/8/2020</vt:lpwstr>
  </property>
  <property fmtid="{D5CDD505-2E9C-101B-9397-08002B2CF9AE}" pid="3" name="fontsize">
    <vt:lpwstr>13pt</vt:lpwstr>
  </property>
  <property fmtid="{D5CDD505-2E9C-101B-9397-08002B2CF9AE}" pid="4" name="output">
    <vt:lpwstr/>
  </property>
  <property fmtid="{D5CDD505-2E9C-101B-9397-08002B2CF9AE}" pid="5" name="ContentTypeId">
    <vt:lpwstr>0x0101001A48D3552BA4D54EA7D6349B957E6F80</vt:lpwstr>
  </property>
</Properties>
</file>