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2" r:id="rId6"/>
    <p:sldId id="257" r:id="rId7"/>
    <p:sldId id="259" r:id="rId8"/>
    <p:sldId id="260" r:id="rId9"/>
    <p:sldId id="261" r:id="rId10"/>
    <p:sldId id="263" r:id="rId11"/>
    <p:sldId id="264" r:id="rId12"/>
    <p:sldId id="266" r:id="rId13"/>
    <p:sldId id="265" r:id="rId14"/>
    <p:sldId id="268" r:id="rId15"/>
    <p:sldId id="267" r:id="rId16"/>
    <p:sldId id="270" r:id="rId17"/>
    <p:sldId id="269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74" autoAdjust="0"/>
  </p:normalViewPr>
  <p:slideViewPr>
    <p:cSldViewPr snapToGrid="0" snapToObjects="1">
      <p:cViewPr varScale="1">
        <p:scale>
          <a:sx n="86" d="100"/>
          <a:sy n="86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A331-7ADD-4391-8CA5-606C9BFD26F5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NHS Improvement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16CE-1862-465F-9912-D0001C1A0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674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AE991-F138-4FD8-982E-957F3CA6A0F6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NHS Improvement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AB7D-FC04-41BF-88F7-E47891A06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110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49539" y="3660487"/>
            <a:ext cx="7886700" cy="689541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539" y="4364955"/>
            <a:ext cx="6858000" cy="4732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baseline="0">
                <a:solidFill>
                  <a:srgbClr val="005EB8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9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7959884-1B4F-43C5-92F7-E44DF373C9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159" y="293024"/>
            <a:ext cx="1080655" cy="436418"/>
          </a:xfrm>
          <a:prstGeom prst="rect">
            <a:avLst/>
          </a:prstGeom>
        </p:spPr>
      </p:pic>
      <p:pic>
        <p:nvPicPr>
          <p:cNvPr id="5" name="Content Placeholder 16">
            <a:extLst>
              <a:ext uri="{FF2B5EF4-FFF2-40B4-BE49-F238E27FC236}">
                <a16:creationId xmlns:a16="http://schemas.microsoft.com/office/drawing/2014/main" id="{5FDDE1C8-218E-4901-92BB-E0ADB27DCE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5236"/>
            <a:ext cx="9144000" cy="309465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733EB1D2-9EB5-4BBA-9043-DD9322866AB7}"/>
              </a:ext>
            </a:extLst>
          </p:cNvPr>
          <p:cNvSpPr txBox="1"/>
          <p:nvPr userDrawn="1"/>
        </p:nvSpPr>
        <p:spPr>
          <a:xfrm>
            <a:off x="2575560" y="5792942"/>
            <a:ext cx="3992880" cy="4064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NHS England and NHS Improvement</a:t>
            </a: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65180" y="2053244"/>
            <a:ext cx="8311634" cy="415636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1190" y="854464"/>
            <a:ext cx="8315624" cy="61164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ADC841C-5A22-4563-A975-9750BB6F94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159" y="293024"/>
            <a:ext cx="1080655" cy="436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662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univ-paris1.fr/web/packages/officer/vignettes/powerpoin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9734-97B5-4B18-BB88-C0084552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NHS R Community: officeR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DCA2B-3D83-4711-AC90-8CA3A87C8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9 November 2020</a:t>
            </a:r>
          </a:p>
        </p:txBody>
      </p:sp>
    </p:spTree>
    <p:extLst>
      <p:ext uri="{BB962C8B-B14F-4D97-AF65-F5344CB8AC3E}">
        <p14:creationId xmlns:p14="http://schemas.microsoft.com/office/powerpoint/2010/main" val="261199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40D3DE-BA05-4977-94AE-3777F37E77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1800" b="1" i="1" dirty="0" err="1">
                <a:solidFill>
                  <a:srgbClr val="005EB8"/>
                </a:solidFill>
              </a:rPr>
              <a:t>function_line_chart</a:t>
            </a:r>
            <a:r>
              <a:rPr lang="en-GB" sz="1800" b="1" i="1" dirty="0">
                <a:solidFill>
                  <a:srgbClr val="005EB8"/>
                </a:solidFill>
              </a:rPr>
              <a:t> </a:t>
            </a:r>
            <a:r>
              <a:rPr lang="en-GB" sz="1800" dirty="0"/>
              <a:t>was created to plot a line graph of the selected organisation name and measure</a:t>
            </a: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endParaRPr lang="en-GB" sz="1800" dirty="0"/>
          </a:p>
          <a:p>
            <a:r>
              <a:rPr lang="en-GB" sz="1800" b="1" i="1" dirty="0" err="1">
                <a:solidFill>
                  <a:srgbClr val="005EB8"/>
                </a:solidFill>
              </a:rPr>
              <a:t>ph_location_fullsize</a:t>
            </a:r>
            <a:r>
              <a:rPr lang="en-GB" sz="1800" dirty="0"/>
              <a:t> shows the chart on a full slide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EA8528-E6C9-4F10-BBDB-0580979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0449E-02D6-41A5-AE83-05937B2A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09" y="2892056"/>
            <a:ext cx="7016381" cy="19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29998D-346C-460B-BAED-3BF3F685E3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1800" dirty="0"/>
              <a:t>The </a:t>
            </a:r>
            <a:r>
              <a:rPr lang="en-GB" sz="1800" b="1" i="1" dirty="0" err="1">
                <a:solidFill>
                  <a:srgbClr val="005EB8"/>
                </a:solidFill>
              </a:rPr>
              <a:t>ph_location</a:t>
            </a:r>
            <a:r>
              <a:rPr lang="en-GB" sz="1800" b="1" i="1" dirty="0">
                <a:solidFill>
                  <a:srgbClr val="005EB8"/>
                </a:solidFill>
              </a:rPr>
              <a:t> </a:t>
            </a:r>
            <a:r>
              <a:rPr lang="en-GB" sz="1800" dirty="0"/>
              <a:t>function can be used to place and size the object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419BE6-A633-430B-BEB2-698ADA00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 charts with a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4F3F0-2BD8-44D6-9133-CD981736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27" y="2767786"/>
            <a:ext cx="6552913" cy="30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2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/>
          </p:nvPr>
        </p:nvSpPr>
        <p:spPr>
          <a:xfrm>
            <a:off x="461190" y="854464"/>
            <a:ext cx="8315624" cy="611649"/>
          </a:xfrm>
        </p:spPr>
        <p:txBody>
          <a:bodyPr/>
          <a:lstStyle/>
          <a:p>
            <a:r>
              <a:t>A&amp;E attendances</a:t>
            </a:r>
          </a:p>
        </p:txBody>
      </p:sp>
      <p:pic>
        <p:nvPicPr>
          <p:cNvPr id="3" name="Content Placeholder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914400" y="22860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29998D-346C-460B-BAED-3BF3F685E3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1800" dirty="0"/>
              <a:t>The </a:t>
            </a:r>
            <a:r>
              <a:rPr lang="en-GB" sz="1800" b="1" i="1" dirty="0" err="1">
                <a:solidFill>
                  <a:srgbClr val="005EB8"/>
                </a:solidFill>
              </a:rPr>
              <a:t>grid.arrange</a:t>
            </a:r>
            <a:r>
              <a:rPr lang="en-GB" sz="1800" dirty="0"/>
              <a:t> function can be used to put multiple graphs in one area; use the </a:t>
            </a:r>
            <a:r>
              <a:rPr lang="en-GB" sz="1800" b="1" i="1" dirty="0" err="1">
                <a:solidFill>
                  <a:srgbClr val="005EB8"/>
                </a:solidFill>
              </a:rPr>
              <a:t>nrow</a:t>
            </a:r>
            <a:r>
              <a:rPr lang="en-GB" sz="1800" dirty="0"/>
              <a:t> to identify the number of rows</a:t>
            </a:r>
          </a:p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The newer version of the </a:t>
            </a:r>
            <a:r>
              <a:rPr lang="en-GB" sz="1800" b="1" i="1" dirty="0" err="1">
                <a:solidFill>
                  <a:schemeClr val="bg1">
                    <a:lumMod val="50000"/>
                  </a:schemeClr>
                </a:solidFill>
              </a:rPr>
              <a:t>rvg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requires the </a:t>
            </a:r>
            <a:r>
              <a:rPr lang="en-GB" sz="1800" b="1" i="1" dirty="0" err="1">
                <a:solidFill>
                  <a:schemeClr val="bg1">
                    <a:lumMod val="50000"/>
                  </a:schemeClr>
                </a:solidFill>
              </a:rPr>
              <a:t>dml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function is also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419BE6-A633-430B-BEB2-698ADA00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multiple 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95080-8B8D-444A-8887-12018C30E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5"/>
          <a:stretch/>
        </p:blipFill>
        <p:spPr>
          <a:xfrm>
            <a:off x="1010093" y="3140878"/>
            <a:ext cx="7341892" cy="30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9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29998D-346C-460B-BAED-3BF3F685E3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1800" b="1" i="1" dirty="0" err="1">
                <a:solidFill>
                  <a:srgbClr val="005EB8"/>
                </a:solidFill>
              </a:rPr>
              <a:t>function_text</a:t>
            </a:r>
            <a:r>
              <a:rPr lang="en-GB" sz="1800" b="1" i="1" dirty="0">
                <a:solidFill>
                  <a:srgbClr val="005EB8"/>
                </a:solidFill>
              </a:rPr>
              <a:t> </a:t>
            </a:r>
            <a:r>
              <a:rPr lang="en-GB" sz="1800" dirty="0"/>
              <a:t>was created to find the maximum value and date for the selected organisation name and measure</a:t>
            </a:r>
          </a:p>
          <a:p>
            <a:r>
              <a:rPr lang="en-GB" sz="1800" dirty="0"/>
              <a:t>The features of the text can be stated in the </a:t>
            </a:r>
            <a:r>
              <a:rPr lang="en-GB" sz="1800" b="1" i="1" dirty="0" err="1">
                <a:solidFill>
                  <a:srgbClr val="005EB8"/>
                </a:solidFill>
              </a:rPr>
              <a:t>ftext</a:t>
            </a:r>
            <a:r>
              <a:rPr lang="en-GB" sz="1800" dirty="0">
                <a:solidFill>
                  <a:srgbClr val="005EB8"/>
                </a:solidFill>
              </a:rPr>
              <a:t> </a:t>
            </a:r>
            <a:r>
              <a:rPr lang="en-GB" sz="1800" dirty="0"/>
              <a:t>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419BE6-A633-430B-BEB2-698ADA00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6EE4F-7CCD-4192-95C1-1A9E7E58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0" y="3248025"/>
            <a:ext cx="7658094" cy="38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64AB0-78F4-422A-95EF-24B3FE2A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4" y="3932119"/>
            <a:ext cx="8650272" cy="22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3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/>
          </p:nvPr>
        </p:nvSpPr>
        <p:spPr>
          <a:xfrm>
            <a:off x="461190" y="854464"/>
            <a:ext cx="8315624" cy="611649"/>
          </a:xfrm>
        </p:spPr>
        <p:txBody>
          <a:bodyPr/>
          <a:lstStyle/>
          <a:p>
            <a:r>
              <a:t>Attendances, breaches &amp; admissions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1371600"/>
            <a:ext cx="4572000" cy="5486400"/>
            <a:chOff x="914400" y="1371600"/>
            <a:chExt cx="45720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4572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1450603" y="2390814"/>
              <a:ext cx="3966207" cy="0"/>
            </a:xfrm>
            <a:custGeom>
              <a:avLst/>
              <a:gdLst/>
              <a:ahLst/>
              <a:cxnLst/>
              <a:rect l="0" t="0" r="0" b="0"/>
              <a:pathLst>
                <a:path w="3966207">
                  <a:moveTo>
                    <a:pt x="0" y="0"/>
                  </a:moveTo>
                  <a:lnTo>
                    <a:pt x="3966207" y="0"/>
                  </a:lnTo>
                  <a:lnTo>
                    <a:pt x="39662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1450603" y="2121097"/>
              <a:ext cx="3966207" cy="0"/>
            </a:xfrm>
            <a:custGeom>
              <a:avLst/>
              <a:gdLst/>
              <a:ahLst/>
              <a:cxnLst/>
              <a:rect l="0" t="0" r="0" b="0"/>
              <a:pathLst>
                <a:path w="3966207">
                  <a:moveTo>
                    <a:pt x="0" y="0"/>
                  </a:moveTo>
                  <a:lnTo>
                    <a:pt x="3966207" y="0"/>
                  </a:lnTo>
                  <a:lnTo>
                    <a:pt x="39662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1450603" y="1851381"/>
              <a:ext cx="3966207" cy="0"/>
            </a:xfrm>
            <a:custGeom>
              <a:avLst/>
              <a:gdLst/>
              <a:ahLst/>
              <a:cxnLst/>
              <a:rect l="0" t="0" r="0" b="0"/>
              <a:pathLst>
                <a:path w="3966207">
                  <a:moveTo>
                    <a:pt x="0" y="0"/>
                  </a:moveTo>
                  <a:lnTo>
                    <a:pt x="3966207" y="0"/>
                  </a:lnTo>
                  <a:lnTo>
                    <a:pt x="39662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1450603" y="2255956"/>
              <a:ext cx="3966207" cy="0"/>
            </a:xfrm>
            <a:custGeom>
              <a:avLst/>
              <a:gdLst/>
              <a:ahLst/>
              <a:cxnLst/>
              <a:rect l="0" t="0" r="0" b="0"/>
              <a:pathLst>
                <a:path w="3966207">
                  <a:moveTo>
                    <a:pt x="0" y="0"/>
                  </a:moveTo>
                  <a:lnTo>
                    <a:pt x="3966207" y="0"/>
                  </a:lnTo>
                  <a:lnTo>
                    <a:pt x="39662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450603" y="1986239"/>
              <a:ext cx="3966207" cy="0"/>
            </a:xfrm>
            <a:custGeom>
              <a:avLst/>
              <a:gdLst/>
              <a:ahLst/>
              <a:cxnLst/>
              <a:rect l="0" t="0" r="0" b="0"/>
              <a:pathLst>
                <a:path w="3966207">
                  <a:moveTo>
                    <a:pt x="0" y="0"/>
                  </a:moveTo>
                  <a:lnTo>
                    <a:pt x="3966207" y="0"/>
                  </a:lnTo>
                  <a:lnTo>
                    <a:pt x="39662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1450603" y="1716523"/>
              <a:ext cx="3966207" cy="0"/>
            </a:xfrm>
            <a:custGeom>
              <a:avLst/>
              <a:gdLst/>
              <a:ahLst/>
              <a:cxnLst/>
              <a:rect l="0" t="0" r="0" b="0"/>
              <a:pathLst>
                <a:path w="3966207">
                  <a:moveTo>
                    <a:pt x="0" y="0"/>
                  </a:moveTo>
                  <a:lnTo>
                    <a:pt x="3966207" y="0"/>
                  </a:lnTo>
                  <a:lnTo>
                    <a:pt x="39662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1645662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1970761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2295860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2620959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2946058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3271157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3596256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3921355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4246454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4571553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4896652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5221751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1645662" y="1824841"/>
              <a:ext cx="3576088" cy="605607"/>
            </a:xfrm>
            <a:custGeom>
              <a:avLst/>
              <a:gdLst/>
              <a:ahLst/>
              <a:cxnLst/>
              <a:rect l="0" t="0" r="0" b="0"/>
              <a:pathLst>
                <a:path w="3576088" h="605607">
                  <a:moveTo>
                    <a:pt x="0" y="605607"/>
                  </a:moveTo>
                  <a:lnTo>
                    <a:pt x="325098" y="0"/>
                  </a:lnTo>
                  <a:lnTo>
                    <a:pt x="650197" y="215813"/>
                  </a:lnTo>
                  <a:lnTo>
                    <a:pt x="975296" y="7201"/>
                  </a:lnTo>
                  <a:lnTo>
                    <a:pt x="1300395" y="288138"/>
                  </a:lnTo>
                  <a:lnTo>
                    <a:pt x="1625494" y="230661"/>
                  </a:lnTo>
                  <a:lnTo>
                    <a:pt x="1950593" y="145215"/>
                  </a:lnTo>
                  <a:lnTo>
                    <a:pt x="2275692" y="417669"/>
                  </a:lnTo>
                  <a:lnTo>
                    <a:pt x="2600791" y="318966"/>
                  </a:lnTo>
                  <a:lnTo>
                    <a:pt x="2925890" y="303228"/>
                  </a:lnTo>
                  <a:lnTo>
                    <a:pt x="3250989" y="601332"/>
                  </a:lnTo>
                  <a:lnTo>
                    <a:pt x="3576088" y="132929"/>
                  </a:lnTo>
                </a:path>
              </a:pathLst>
            </a:custGeom>
            <a:ln w="32521" cap="flat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645662" y="1853107"/>
              <a:ext cx="3576088" cy="568171"/>
            </a:xfrm>
            <a:custGeom>
              <a:avLst/>
              <a:gdLst/>
              <a:ahLst/>
              <a:cxnLst/>
              <a:rect l="0" t="0" r="0" b="0"/>
              <a:pathLst>
                <a:path w="3576088" h="568171">
                  <a:moveTo>
                    <a:pt x="0" y="218483"/>
                  </a:moveTo>
                  <a:lnTo>
                    <a:pt x="325098" y="0"/>
                  </a:lnTo>
                  <a:lnTo>
                    <a:pt x="650197" y="178147"/>
                  </a:lnTo>
                  <a:lnTo>
                    <a:pt x="975296" y="34307"/>
                  </a:lnTo>
                  <a:lnTo>
                    <a:pt x="1300395" y="270201"/>
                  </a:lnTo>
                  <a:lnTo>
                    <a:pt x="1625494" y="278684"/>
                  </a:lnTo>
                  <a:lnTo>
                    <a:pt x="1950593" y="98365"/>
                  </a:lnTo>
                  <a:lnTo>
                    <a:pt x="2275692" y="282946"/>
                  </a:lnTo>
                  <a:lnTo>
                    <a:pt x="2600791" y="129989"/>
                  </a:lnTo>
                  <a:lnTo>
                    <a:pt x="2925890" y="294705"/>
                  </a:lnTo>
                  <a:lnTo>
                    <a:pt x="3250989" y="568171"/>
                  </a:lnTo>
                  <a:lnTo>
                    <a:pt x="3576088" y="203528"/>
                  </a:lnTo>
                </a:path>
              </a:pathLst>
            </a:custGeom>
            <a:ln w="32521" cap="flat">
              <a:solidFill>
                <a:srgbClr val="8DB4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645662" y="1702457"/>
              <a:ext cx="3576088" cy="426300"/>
            </a:xfrm>
            <a:custGeom>
              <a:avLst/>
              <a:gdLst/>
              <a:ahLst/>
              <a:cxnLst/>
              <a:rect l="0" t="0" r="0" b="0"/>
              <a:pathLst>
                <a:path w="3576088" h="426300">
                  <a:moveTo>
                    <a:pt x="0" y="350186"/>
                  </a:moveTo>
                  <a:lnTo>
                    <a:pt x="325098" y="25569"/>
                  </a:lnTo>
                  <a:lnTo>
                    <a:pt x="650197" y="205712"/>
                  </a:lnTo>
                  <a:lnTo>
                    <a:pt x="975296" y="0"/>
                  </a:lnTo>
                  <a:lnTo>
                    <a:pt x="1300395" y="331508"/>
                  </a:lnTo>
                  <a:lnTo>
                    <a:pt x="1625494" y="305939"/>
                  </a:lnTo>
                  <a:lnTo>
                    <a:pt x="1950593" y="120913"/>
                  </a:lnTo>
                  <a:lnTo>
                    <a:pt x="2275692" y="280639"/>
                  </a:lnTo>
                  <a:lnTo>
                    <a:pt x="2600791" y="205955"/>
                  </a:lnTo>
                  <a:lnTo>
                    <a:pt x="2925890" y="97219"/>
                  </a:lnTo>
                  <a:lnTo>
                    <a:pt x="3250989" y="426300"/>
                  </a:lnTo>
                  <a:lnTo>
                    <a:pt x="3576088" y="61468"/>
                  </a:lnTo>
                </a:path>
              </a:pathLst>
            </a:custGeom>
            <a:ln w="32521" cap="flat">
              <a:solidFill>
                <a:srgbClr val="007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5"/>
            <p:cNvSpPr/>
            <p:nvPr/>
          </p:nvSpPr>
          <p:spPr>
            <a:xfrm>
              <a:off x="983989" y="2199803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240,000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83989" y="1930086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260,000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983989" y="1660370"/>
              <a:ext cx="403984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280,000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704" y="2507268"/>
              <a:ext cx="173915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865195" y="2505959"/>
              <a:ext cx="211132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05765" y="2528114"/>
              <a:ext cx="18019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549527" y="2528114"/>
              <a:ext cx="142865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846631" y="2505959"/>
              <a:ext cx="198854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171730" y="2505904"/>
              <a:ext cx="19885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509326" y="2526695"/>
              <a:ext cx="173861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821983" y="2528169"/>
              <a:ext cx="198745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147082" y="2528169"/>
              <a:ext cx="198745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481457" y="2528114"/>
              <a:ext cx="18019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800363" y="2528169"/>
              <a:ext cx="19257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125516" y="2528169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2136914" y="29514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1"/>
            <p:cNvSpPr/>
            <p:nvPr/>
          </p:nvSpPr>
          <p:spPr>
            <a:xfrm>
              <a:off x="3062466" y="29514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8DB4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2"/>
            <p:cNvSpPr/>
            <p:nvPr/>
          </p:nvSpPr>
          <p:spPr>
            <a:xfrm>
              <a:off x="3988017" y="29514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007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43"/>
            <p:cNvSpPr/>
            <p:nvPr/>
          </p:nvSpPr>
          <p:spPr>
            <a:xfrm>
              <a:off x="2404014" y="28980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16/17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329565" y="28980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17/18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255116" y="28980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18/19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101222" y="1407382"/>
              <a:ext cx="2664968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NEY attendances: Apr-16 to Mar-19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1388447" y="4251250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1388447" y="4072716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1388447" y="3894182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1388447" y="3715647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1388447" y="3537113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1388447" y="4161983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1388447" y="3983449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1388447" y="3804914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1388447" y="3626380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1586563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1916757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2246951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9"/>
            <p:cNvSpPr/>
            <p:nvPr/>
          </p:nvSpPr>
          <p:spPr>
            <a:xfrm>
              <a:off x="2577144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2907338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1"/>
            <p:cNvSpPr/>
            <p:nvPr/>
          </p:nvSpPr>
          <p:spPr>
            <a:xfrm>
              <a:off x="3237532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2"/>
            <p:cNvSpPr/>
            <p:nvPr/>
          </p:nvSpPr>
          <p:spPr>
            <a:xfrm>
              <a:off x="3567726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3"/>
            <p:cNvSpPr/>
            <p:nvPr/>
          </p:nvSpPr>
          <p:spPr>
            <a:xfrm>
              <a:off x="3897919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4"/>
            <p:cNvSpPr/>
            <p:nvPr/>
          </p:nvSpPr>
          <p:spPr>
            <a:xfrm>
              <a:off x="4228113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5"/>
            <p:cNvSpPr/>
            <p:nvPr/>
          </p:nvSpPr>
          <p:spPr>
            <a:xfrm>
              <a:off x="4558307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6"/>
            <p:cNvSpPr/>
            <p:nvPr/>
          </p:nvSpPr>
          <p:spPr>
            <a:xfrm>
              <a:off x="4888501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7"/>
            <p:cNvSpPr/>
            <p:nvPr/>
          </p:nvSpPr>
          <p:spPr>
            <a:xfrm>
              <a:off x="5218694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8"/>
            <p:cNvSpPr/>
            <p:nvPr/>
          </p:nvSpPr>
          <p:spPr>
            <a:xfrm>
              <a:off x="1586563" y="3640306"/>
              <a:ext cx="3632130" cy="618942"/>
            </a:xfrm>
            <a:custGeom>
              <a:avLst/>
              <a:gdLst/>
              <a:ahLst/>
              <a:cxnLst/>
              <a:rect l="0" t="0" r="0" b="0"/>
              <a:pathLst>
                <a:path w="3632130" h="618942">
                  <a:moveTo>
                    <a:pt x="0" y="618942"/>
                  </a:moveTo>
                  <a:lnTo>
                    <a:pt x="330193" y="472794"/>
                  </a:lnTo>
                  <a:lnTo>
                    <a:pt x="660387" y="488719"/>
                  </a:lnTo>
                  <a:lnTo>
                    <a:pt x="990581" y="463475"/>
                  </a:lnTo>
                  <a:lnTo>
                    <a:pt x="1320774" y="598232"/>
                  </a:lnTo>
                  <a:lnTo>
                    <a:pt x="1650968" y="573809"/>
                  </a:lnTo>
                  <a:lnTo>
                    <a:pt x="1981162" y="288511"/>
                  </a:lnTo>
                  <a:lnTo>
                    <a:pt x="2311356" y="231523"/>
                  </a:lnTo>
                  <a:lnTo>
                    <a:pt x="2641549" y="0"/>
                  </a:lnTo>
                  <a:lnTo>
                    <a:pt x="2971743" y="285"/>
                  </a:lnTo>
                  <a:lnTo>
                    <a:pt x="3301937" y="243699"/>
                  </a:lnTo>
                  <a:lnTo>
                    <a:pt x="3632130" y="580093"/>
                  </a:lnTo>
                </a:path>
              </a:pathLst>
            </a:custGeom>
            <a:ln w="32521" cap="flat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9"/>
            <p:cNvSpPr/>
            <p:nvPr/>
          </p:nvSpPr>
          <p:spPr>
            <a:xfrm>
              <a:off x="1586563" y="3592566"/>
              <a:ext cx="3632130" cy="598197"/>
            </a:xfrm>
            <a:custGeom>
              <a:avLst/>
              <a:gdLst/>
              <a:ahLst/>
              <a:cxnLst/>
              <a:rect l="0" t="0" r="0" b="0"/>
              <a:pathLst>
                <a:path w="3632130" h="598197">
                  <a:moveTo>
                    <a:pt x="0" y="589877"/>
                  </a:moveTo>
                  <a:lnTo>
                    <a:pt x="330193" y="378207"/>
                  </a:lnTo>
                  <a:lnTo>
                    <a:pt x="660387" y="598197"/>
                  </a:lnTo>
                  <a:lnTo>
                    <a:pt x="990581" y="482542"/>
                  </a:lnTo>
                  <a:lnTo>
                    <a:pt x="1320774" y="553670"/>
                  </a:lnTo>
                  <a:lnTo>
                    <a:pt x="1650968" y="483149"/>
                  </a:lnTo>
                  <a:lnTo>
                    <a:pt x="1981162" y="465010"/>
                  </a:lnTo>
                  <a:lnTo>
                    <a:pt x="2311356" y="497646"/>
                  </a:lnTo>
                  <a:lnTo>
                    <a:pt x="2641549" y="30457"/>
                  </a:lnTo>
                  <a:lnTo>
                    <a:pt x="2971743" y="0"/>
                  </a:lnTo>
                  <a:lnTo>
                    <a:pt x="3301937" y="139863"/>
                  </a:lnTo>
                  <a:lnTo>
                    <a:pt x="3632130" y="27387"/>
                  </a:lnTo>
                </a:path>
              </a:pathLst>
            </a:custGeom>
            <a:ln w="32521" cap="flat">
              <a:solidFill>
                <a:srgbClr val="8DB4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0"/>
            <p:cNvSpPr/>
            <p:nvPr/>
          </p:nvSpPr>
          <p:spPr>
            <a:xfrm>
              <a:off x="1586563" y="3531257"/>
              <a:ext cx="3632130" cy="616871"/>
            </a:xfrm>
            <a:custGeom>
              <a:avLst/>
              <a:gdLst/>
              <a:ahLst/>
              <a:cxnLst/>
              <a:rect l="0" t="0" r="0" b="0"/>
              <a:pathLst>
                <a:path w="3632130" h="616871">
                  <a:moveTo>
                    <a:pt x="0" y="432660"/>
                  </a:moveTo>
                  <a:lnTo>
                    <a:pt x="330193" y="605802"/>
                  </a:lnTo>
                  <a:lnTo>
                    <a:pt x="660387" y="616871"/>
                  </a:lnTo>
                  <a:lnTo>
                    <a:pt x="990581" y="383598"/>
                  </a:lnTo>
                  <a:lnTo>
                    <a:pt x="1320774" y="574345"/>
                  </a:lnTo>
                  <a:lnTo>
                    <a:pt x="1650968" y="484149"/>
                  </a:lnTo>
                  <a:lnTo>
                    <a:pt x="1981162" y="465617"/>
                  </a:lnTo>
                  <a:lnTo>
                    <a:pt x="2311356" y="415842"/>
                  </a:lnTo>
                  <a:lnTo>
                    <a:pt x="2641549" y="220061"/>
                  </a:lnTo>
                  <a:lnTo>
                    <a:pt x="2971743" y="0"/>
                  </a:lnTo>
                  <a:lnTo>
                    <a:pt x="3301937" y="143827"/>
                  </a:lnTo>
                  <a:lnTo>
                    <a:pt x="3632130" y="354712"/>
                  </a:lnTo>
                </a:path>
              </a:pathLst>
            </a:custGeom>
            <a:ln w="32521" cap="flat">
              <a:solidFill>
                <a:srgbClr val="007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1"/>
            <p:cNvSpPr/>
            <p:nvPr/>
          </p:nvSpPr>
          <p:spPr>
            <a:xfrm>
              <a:off x="983989" y="4105830"/>
              <a:ext cx="341828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20,000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983989" y="3927296"/>
              <a:ext cx="341828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25,000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983989" y="3748762"/>
              <a:ext cx="341828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30,000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983989" y="3570227"/>
              <a:ext cx="341828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35,000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499606" y="4336068"/>
              <a:ext cx="173915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811191" y="4334759"/>
              <a:ext cx="211132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156855" y="4356914"/>
              <a:ext cx="18019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505712" y="4356914"/>
              <a:ext cx="142865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807911" y="4334759"/>
              <a:ext cx="198854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138105" y="4334704"/>
              <a:ext cx="19885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480795" y="4355495"/>
              <a:ext cx="173861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798547" y="4356969"/>
              <a:ext cx="198745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128741" y="4356969"/>
              <a:ext cx="198745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468211" y="4356914"/>
              <a:ext cx="18019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792211" y="4356969"/>
              <a:ext cx="19257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122459" y="4356969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2105836" y="47802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3031388" y="47802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8DB4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3956939" y="47802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007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tx90"/>
            <p:cNvSpPr/>
            <p:nvPr/>
          </p:nvSpPr>
          <p:spPr>
            <a:xfrm>
              <a:off x="2372936" y="47268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16/17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298487" y="47268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17/18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224039" y="47268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18/19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041" y="3236182"/>
              <a:ext cx="2441175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NEY breaches: Apr-16 to Mar-19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1388447" y="5977417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1388447" y="5702350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1388447" y="5427283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1388447" y="6114950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1388447" y="5839883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9"/>
            <p:cNvSpPr/>
            <p:nvPr/>
          </p:nvSpPr>
          <p:spPr>
            <a:xfrm>
              <a:off x="1388447" y="5564817"/>
              <a:ext cx="4028363" cy="0"/>
            </a:xfrm>
            <a:custGeom>
              <a:avLst/>
              <a:gdLst/>
              <a:ahLst/>
              <a:cxnLst/>
              <a:rect l="0" t="0" r="0" b="0"/>
              <a:pathLst>
                <a:path w="4028363">
                  <a:moveTo>
                    <a:pt x="0" y="0"/>
                  </a:moveTo>
                  <a:lnTo>
                    <a:pt x="4028363" y="0"/>
                  </a:lnTo>
                  <a:lnTo>
                    <a:pt x="40283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0"/>
            <p:cNvSpPr/>
            <p:nvPr/>
          </p:nvSpPr>
          <p:spPr>
            <a:xfrm>
              <a:off x="1586563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1"/>
            <p:cNvSpPr/>
            <p:nvPr/>
          </p:nvSpPr>
          <p:spPr>
            <a:xfrm>
              <a:off x="1916757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2"/>
            <p:cNvSpPr/>
            <p:nvPr/>
          </p:nvSpPr>
          <p:spPr>
            <a:xfrm>
              <a:off x="2246951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3"/>
            <p:cNvSpPr/>
            <p:nvPr/>
          </p:nvSpPr>
          <p:spPr>
            <a:xfrm>
              <a:off x="2577144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4"/>
            <p:cNvSpPr/>
            <p:nvPr/>
          </p:nvSpPr>
          <p:spPr>
            <a:xfrm>
              <a:off x="2907338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5"/>
            <p:cNvSpPr/>
            <p:nvPr/>
          </p:nvSpPr>
          <p:spPr>
            <a:xfrm>
              <a:off x="3237532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6"/>
            <p:cNvSpPr/>
            <p:nvPr/>
          </p:nvSpPr>
          <p:spPr>
            <a:xfrm>
              <a:off x="3567726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7"/>
            <p:cNvSpPr/>
            <p:nvPr/>
          </p:nvSpPr>
          <p:spPr>
            <a:xfrm>
              <a:off x="3897919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8"/>
            <p:cNvSpPr/>
            <p:nvPr/>
          </p:nvSpPr>
          <p:spPr>
            <a:xfrm>
              <a:off x="4228113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9"/>
            <p:cNvSpPr/>
            <p:nvPr/>
          </p:nvSpPr>
          <p:spPr>
            <a:xfrm>
              <a:off x="4558307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0"/>
            <p:cNvSpPr/>
            <p:nvPr/>
          </p:nvSpPr>
          <p:spPr>
            <a:xfrm>
              <a:off x="4888501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1"/>
            <p:cNvSpPr/>
            <p:nvPr/>
          </p:nvSpPr>
          <p:spPr>
            <a:xfrm>
              <a:off x="5218694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2"/>
            <p:cNvSpPr/>
            <p:nvPr/>
          </p:nvSpPr>
          <p:spPr>
            <a:xfrm>
              <a:off x="1586563" y="5656304"/>
              <a:ext cx="3632130" cy="431744"/>
            </a:xfrm>
            <a:custGeom>
              <a:avLst/>
              <a:gdLst/>
              <a:ahLst/>
              <a:cxnLst/>
              <a:rect l="0" t="0" r="0" b="0"/>
              <a:pathLst>
                <a:path w="3632130" h="431744">
                  <a:moveTo>
                    <a:pt x="0" y="431744"/>
                  </a:moveTo>
                  <a:lnTo>
                    <a:pt x="330193" y="75808"/>
                  </a:lnTo>
                  <a:lnTo>
                    <a:pt x="660387" y="221153"/>
                  </a:lnTo>
                  <a:lnTo>
                    <a:pt x="990581" y="69866"/>
                  </a:lnTo>
                  <a:lnTo>
                    <a:pt x="1320774" y="228800"/>
                  </a:lnTo>
                  <a:lnTo>
                    <a:pt x="1650968" y="207730"/>
                  </a:lnTo>
                  <a:lnTo>
                    <a:pt x="1981162" y="153267"/>
                  </a:lnTo>
                  <a:lnTo>
                    <a:pt x="2311356" y="234301"/>
                  </a:lnTo>
                  <a:lnTo>
                    <a:pt x="2641549" y="41315"/>
                  </a:lnTo>
                  <a:lnTo>
                    <a:pt x="2971743" y="31632"/>
                  </a:lnTo>
                  <a:lnTo>
                    <a:pt x="3301937" y="313080"/>
                  </a:lnTo>
                  <a:lnTo>
                    <a:pt x="3632130" y="0"/>
                  </a:lnTo>
                </a:path>
              </a:pathLst>
            </a:custGeom>
            <a:ln w="32521" cap="flat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3"/>
            <p:cNvSpPr/>
            <p:nvPr/>
          </p:nvSpPr>
          <p:spPr>
            <a:xfrm>
              <a:off x="1586563" y="5436911"/>
              <a:ext cx="3632130" cy="343173"/>
            </a:xfrm>
            <a:custGeom>
              <a:avLst/>
              <a:gdLst/>
              <a:ahLst/>
              <a:cxnLst/>
              <a:rect l="0" t="0" r="0" b="0"/>
              <a:pathLst>
                <a:path w="3632130" h="343173">
                  <a:moveTo>
                    <a:pt x="0" y="325238"/>
                  </a:moveTo>
                  <a:lnTo>
                    <a:pt x="330193" y="188805"/>
                  </a:lnTo>
                  <a:lnTo>
                    <a:pt x="660387" y="313301"/>
                  </a:lnTo>
                  <a:lnTo>
                    <a:pt x="990581" y="184129"/>
                  </a:lnTo>
                  <a:lnTo>
                    <a:pt x="1320774" y="328759"/>
                  </a:lnTo>
                  <a:lnTo>
                    <a:pt x="1650968" y="317647"/>
                  </a:lnTo>
                  <a:lnTo>
                    <a:pt x="1981162" y="175932"/>
                  </a:lnTo>
                  <a:lnTo>
                    <a:pt x="2311356" y="206135"/>
                  </a:lnTo>
                  <a:lnTo>
                    <a:pt x="2641549" y="0"/>
                  </a:lnTo>
                  <a:lnTo>
                    <a:pt x="2971743" y="98583"/>
                  </a:lnTo>
                  <a:lnTo>
                    <a:pt x="3301937" y="343173"/>
                  </a:lnTo>
                  <a:lnTo>
                    <a:pt x="3632130" y="99849"/>
                  </a:lnTo>
                </a:path>
              </a:pathLst>
            </a:custGeom>
            <a:ln w="32521" cap="flat">
              <a:solidFill>
                <a:srgbClr val="8DB4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4"/>
            <p:cNvSpPr/>
            <p:nvPr/>
          </p:nvSpPr>
          <p:spPr>
            <a:xfrm>
              <a:off x="1586563" y="5360057"/>
              <a:ext cx="3632130" cy="364133"/>
            </a:xfrm>
            <a:custGeom>
              <a:avLst/>
              <a:gdLst/>
              <a:ahLst/>
              <a:cxnLst/>
              <a:rect l="0" t="0" r="0" b="0"/>
              <a:pathLst>
                <a:path w="3632130" h="364133">
                  <a:moveTo>
                    <a:pt x="0" y="292010"/>
                  </a:moveTo>
                  <a:lnTo>
                    <a:pt x="330193" y="113877"/>
                  </a:lnTo>
                  <a:lnTo>
                    <a:pt x="660387" y="291460"/>
                  </a:lnTo>
                  <a:lnTo>
                    <a:pt x="990581" y="138688"/>
                  </a:lnTo>
                  <a:lnTo>
                    <a:pt x="1320774" y="236117"/>
                  </a:lnTo>
                  <a:lnTo>
                    <a:pt x="1650968" y="232541"/>
                  </a:lnTo>
                  <a:lnTo>
                    <a:pt x="1981162" y="117728"/>
                  </a:lnTo>
                  <a:lnTo>
                    <a:pt x="2311356" y="207950"/>
                  </a:lnTo>
                  <a:lnTo>
                    <a:pt x="2641549" y="58864"/>
                  </a:lnTo>
                  <a:lnTo>
                    <a:pt x="2971743" y="0"/>
                  </a:lnTo>
                  <a:lnTo>
                    <a:pt x="3301937" y="364133"/>
                  </a:lnTo>
                  <a:lnTo>
                    <a:pt x="3632130" y="87141"/>
                  </a:lnTo>
                </a:path>
              </a:pathLst>
            </a:custGeom>
            <a:ln w="32521" cap="flat">
              <a:solidFill>
                <a:srgbClr val="007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tx115"/>
            <p:cNvSpPr/>
            <p:nvPr/>
          </p:nvSpPr>
          <p:spPr>
            <a:xfrm>
              <a:off x="983989" y="6058797"/>
              <a:ext cx="341828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45,000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983989" y="5783731"/>
              <a:ext cx="341828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50,000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983989" y="5508664"/>
              <a:ext cx="341828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55,000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499606" y="6164868"/>
              <a:ext cx="173915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811191" y="6163559"/>
              <a:ext cx="211132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156855" y="6185714"/>
              <a:ext cx="18019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505712" y="6185714"/>
              <a:ext cx="142865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2807911" y="6163559"/>
              <a:ext cx="198854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138105" y="6163504"/>
              <a:ext cx="19885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480795" y="6184295"/>
              <a:ext cx="173861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98547" y="6185769"/>
              <a:ext cx="198745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128741" y="6185769"/>
              <a:ext cx="198745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468211" y="6185714"/>
              <a:ext cx="18019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792211" y="6185769"/>
              <a:ext cx="19257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122459" y="6185769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1" name="pl130"/>
            <p:cNvSpPr/>
            <p:nvPr/>
          </p:nvSpPr>
          <p:spPr>
            <a:xfrm>
              <a:off x="2105836" y="66090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1"/>
            <p:cNvSpPr/>
            <p:nvPr/>
          </p:nvSpPr>
          <p:spPr>
            <a:xfrm>
              <a:off x="3031388" y="66090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8DB4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2"/>
            <p:cNvSpPr/>
            <p:nvPr/>
          </p:nvSpPr>
          <p:spPr>
            <a:xfrm>
              <a:off x="3956939" y="66090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007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tx133"/>
            <p:cNvSpPr/>
            <p:nvPr/>
          </p:nvSpPr>
          <p:spPr>
            <a:xfrm>
              <a:off x="2372936" y="65556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16/17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298487" y="65556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17/18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224039" y="65556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18/19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107593" y="5064982"/>
              <a:ext cx="2590070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NEY admissions: Apr-16 to Mar-19</a:t>
              </a:r>
            </a:p>
          </p:txBody>
        </p:sp>
      </p:grpSp>
      <p:sp>
        <p:nvSpPr>
          <p:cNvPr id="138" name="Content Placeholder 137"/>
          <p:cNvSpPr>
            <a:spLocks noGrp="1"/>
          </p:cNvSpPr>
          <p:nvPr>
            <p:ph/>
          </p:nvPr>
        </p:nvSpPr>
        <p:spPr>
          <a:xfrm>
            <a:off x="5486400" y="1828800"/>
            <a:ext cx="2743200" cy="3657600"/>
          </a:xfrm>
        </p:spPr>
        <p:txBody>
          <a:bodyPr/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buNone/>
            </a:pPr>
            <a:r>
              <a:rPr sz="1600" b="1" cap="none">
                <a:solidFill>
                  <a:srgbClr val="0070C0">
                    <a:alpha val="100000"/>
                  </a:srgbClr>
                </a:solidFill>
                <a:latin typeface="Arial"/>
                <a:cs typeface="Arial"/>
              </a:rPr>
              <a:t>This slide shows information for North East and Yorkshire.</a:t>
            </a:r>
            <a:r>
              <a:rPr sz="1400" cap="none">
                <a:solidFill>
                  <a:srgbClr val="808080">
                    <a:alpha val="100000"/>
                  </a:srgbClr>
                </a:solidFill>
                <a:latin typeface="Arial"/>
                <a:cs typeface="Arial"/>
              </a:rPr>
              <a:t> 
The maximum number of attendances is 281,043; this was in Jul-2018. 
The maximum number of breaches is 37,664; this was in Jan-2019. 
The maximum number of admissions is 58,722; this was in Jan-2019.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/>
          </p:nvPr>
        </p:nvSpPr>
        <p:spPr>
          <a:xfrm>
            <a:off x="461190" y="854464"/>
            <a:ext cx="8315624" cy="611649"/>
          </a:xfrm>
        </p:spPr>
        <p:txBody>
          <a:bodyPr/>
          <a:lstStyle/>
          <a:p>
            <a:r>
              <a:t>Attendances, breaches &amp; admissions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1371600"/>
            <a:ext cx="4572000" cy="5486400"/>
            <a:chOff x="914400" y="1371600"/>
            <a:chExt cx="45720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4572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1326292" y="2352985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1326292" y="2144749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1326292" y="1936514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1326292" y="1728278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326292" y="2457103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1326292" y="2248867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1326292" y="2040632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1326292" y="1832396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1527465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1862753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2198041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2533330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2868618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3203907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3539195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3874484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4209772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4545061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4880349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5215637" y="16660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527465" y="2048961"/>
              <a:ext cx="3688172" cy="381487"/>
            </a:xfrm>
            <a:custGeom>
              <a:avLst/>
              <a:gdLst/>
              <a:ahLst/>
              <a:cxnLst/>
              <a:rect l="0" t="0" r="0" b="0"/>
              <a:pathLst>
                <a:path w="3688172" h="381487">
                  <a:moveTo>
                    <a:pt x="0" y="381487"/>
                  </a:moveTo>
                  <a:lnTo>
                    <a:pt x="335288" y="160341"/>
                  </a:lnTo>
                  <a:lnTo>
                    <a:pt x="670576" y="339424"/>
                  </a:lnTo>
                  <a:lnTo>
                    <a:pt x="1005865" y="148263"/>
                  </a:lnTo>
                  <a:lnTo>
                    <a:pt x="1341153" y="297776"/>
                  </a:lnTo>
                  <a:lnTo>
                    <a:pt x="1676442" y="315268"/>
                  </a:lnTo>
                  <a:lnTo>
                    <a:pt x="2011730" y="261543"/>
                  </a:lnTo>
                  <a:lnTo>
                    <a:pt x="2347019" y="372741"/>
                  </a:lnTo>
                  <a:lnTo>
                    <a:pt x="2682307" y="60388"/>
                  </a:lnTo>
                  <a:lnTo>
                    <a:pt x="3017595" y="201572"/>
                  </a:lnTo>
                  <a:lnTo>
                    <a:pt x="3352884" y="376073"/>
                  </a:lnTo>
                  <a:lnTo>
                    <a:pt x="3688172" y="0"/>
                  </a:lnTo>
                </a:path>
              </a:pathLst>
            </a:custGeom>
            <a:ln w="32521" cap="flat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1527465" y="1883206"/>
              <a:ext cx="3688172" cy="469363"/>
            </a:xfrm>
            <a:custGeom>
              <a:avLst/>
              <a:gdLst/>
              <a:ahLst/>
              <a:cxnLst/>
              <a:rect l="0" t="0" r="0" b="0"/>
              <a:pathLst>
                <a:path w="3688172" h="469363">
                  <a:moveTo>
                    <a:pt x="0" y="233223"/>
                  </a:moveTo>
                  <a:lnTo>
                    <a:pt x="335288" y="47477"/>
                  </a:lnTo>
                  <a:lnTo>
                    <a:pt x="670576" y="189077"/>
                  </a:lnTo>
                  <a:lnTo>
                    <a:pt x="1005865" y="44978"/>
                  </a:lnTo>
                  <a:lnTo>
                    <a:pt x="1341153" y="271955"/>
                  </a:lnTo>
                  <a:lnTo>
                    <a:pt x="1676442" y="141600"/>
                  </a:lnTo>
                  <a:lnTo>
                    <a:pt x="2011730" y="137851"/>
                  </a:lnTo>
                  <a:lnTo>
                    <a:pt x="2347019" y="192409"/>
                  </a:lnTo>
                  <a:lnTo>
                    <a:pt x="2682307" y="0"/>
                  </a:lnTo>
                  <a:lnTo>
                    <a:pt x="3017595" y="190743"/>
                  </a:lnTo>
                  <a:lnTo>
                    <a:pt x="3352884" y="469363"/>
                  </a:lnTo>
                  <a:lnTo>
                    <a:pt x="3688172" y="153677"/>
                  </a:lnTo>
                </a:path>
              </a:pathLst>
            </a:custGeom>
            <a:ln w="32521" cap="flat">
              <a:solidFill>
                <a:srgbClr val="8DB4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1527465" y="1702457"/>
              <a:ext cx="3688172" cy="394814"/>
            </a:xfrm>
            <a:custGeom>
              <a:avLst/>
              <a:gdLst/>
              <a:ahLst/>
              <a:cxnLst/>
              <a:rect l="0" t="0" r="0" b="0"/>
              <a:pathLst>
                <a:path w="3688172" h="394814">
                  <a:moveTo>
                    <a:pt x="0" y="366078"/>
                  </a:moveTo>
                  <a:lnTo>
                    <a:pt x="335288" y="0"/>
                  </a:lnTo>
                  <a:lnTo>
                    <a:pt x="670576" y="236972"/>
                  </a:lnTo>
                  <a:lnTo>
                    <a:pt x="1005865" y="92873"/>
                  </a:lnTo>
                  <a:lnTo>
                    <a:pt x="1341153" y="219896"/>
                  </a:lnTo>
                  <a:lnTo>
                    <a:pt x="1676442" y="256546"/>
                  </a:lnTo>
                  <a:lnTo>
                    <a:pt x="2011730" y="141600"/>
                  </a:lnTo>
                  <a:lnTo>
                    <a:pt x="2347019" y="324431"/>
                  </a:lnTo>
                  <a:lnTo>
                    <a:pt x="2682307" y="220313"/>
                  </a:lnTo>
                  <a:lnTo>
                    <a:pt x="3017595" y="197407"/>
                  </a:lnTo>
                  <a:lnTo>
                    <a:pt x="3352884" y="394814"/>
                  </a:lnTo>
                  <a:lnTo>
                    <a:pt x="3688172" y="166172"/>
                  </a:lnTo>
                </a:path>
              </a:pathLst>
            </a:custGeom>
            <a:ln w="32521" cap="flat">
              <a:solidFill>
                <a:srgbClr val="007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7"/>
            <p:cNvSpPr/>
            <p:nvPr/>
          </p:nvSpPr>
          <p:spPr>
            <a:xfrm>
              <a:off x="983989" y="2400950"/>
              <a:ext cx="27967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4,500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83989" y="2192714"/>
              <a:ext cx="27967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5,000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83989" y="1984479"/>
              <a:ext cx="27967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5,500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83989" y="1776243"/>
              <a:ext cx="27967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6,000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40507" y="2507268"/>
              <a:ext cx="173915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757187" y="2505959"/>
              <a:ext cx="211132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07946" y="2528114"/>
              <a:ext cx="18019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461897" y="2528114"/>
              <a:ext cx="142865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769191" y="2505959"/>
              <a:ext cx="198854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104480" y="2505904"/>
              <a:ext cx="19885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452265" y="2526695"/>
              <a:ext cx="173861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775111" y="2528169"/>
              <a:ext cx="198745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110400" y="2528169"/>
              <a:ext cx="198745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454965" y="2528114"/>
              <a:ext cx="18019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784060" y="2528169"/>
              <a:ext cx="19257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119403" y="2528169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074759" y="29514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4"/>
            <p:cNvSpPr/>
            <p:nvPr/>
          </p:nvSpPr>
          <p:spPr>
            <a:xfrm>
              <a:off x="3000310" y="29514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8DB4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5"/>
            <p:cNvSpPr/>
            <p:nvPr/>
          </p:nvSpPr>
          <p:spPr>
            <a:xfrm>
              <a:off x="3925861" y="29514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007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6"/>
            <p:cNvSpPr/>
            <p:nvPr/>
          </p:nvSpPr>
          <p:spPr>
            <a:xfrm>
              <a:off x="2341858" y="28980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16/17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267409" y="28980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17/18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192961" y="28980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18/19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046692" y="1405827"/>
              <a:ext cx="4649718" cy="155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Airedale NHS Foundation Trust attendances: Apr-16 to Mar-19</a:t>
              </a:r>
            </a:p>
          </p:txBody>
        </p:sp>
        <p:sp>
          <p:nvSpPr>
            <p:cNvPr id="51" name="pl50"/>
            <p:cNvSpPr/>
            <p:nvPr/>
          </p:nvSpPr>
          <p:spPr>
            <a:xfrm>
              <a:off x="1233085" y="4260794"/>
              <a:ext cx="4183725" cy="0"/>
            </a:xfrm>
            <a:custGeom>
              <a:avLst/>
              <a:gdLst/>
              <a:ahLst/>
              <a:cxnLst/>
              <a:rect l="0" t="0" r="0" b="0"/>
              <a:pathLst>
                <a:path w="4183725">
                  <a:moveTo>
                    <a:pt x="0" y="0"/>
                  </a:moveTo>
                  <a:lnTo>
                    <a:pt x="4183725" y="0"/>
                  </a:lnTo>
                  <a:lnTo>
                    <a:pt x="418372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1233085" y="4106231"/>
              <a:ext cx="4183725" cy="0"/>
            </a:xfrm>
            <a:custGeom>
              <a:avLst/>
              <a:gdLst/>
              <a:ahLst/>
              <a:cxnLst/>
              <a:rect l="0" t="0" r="0" b="0"/>
              <a:pathLst>
                <a:path w="4183725">
                  <a:moveTo>
                    <a:pt x="0" y="0"/>
                  </a:moveTo>
                  <a:lnTo>
                    <a:pt x="4183725" y="0"/>
                  </a:lnTo>
                  <a:lnTo>
                    <a:pt x="418372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1233085" y="3951668"/>
              <a:ext cx="4183725" cy="0"/>
            </a:xfrm>
            <a:custGeom>
              <a:avLst/>
              <a:gdLst/>
              <a:ahLst/>
              <a:cxnLst/>
              <a:rect l="0" t="0" r="0" b="0"/>
              <a:pathLst>
                <a:path w="4183725">
                  <a:moveTo>
                    <a:pt x="0" y="0"/>
                  </a:moveTo>
                  <a:lnTo>
                    <a:pt x="4183725" y="0"/>
                  </a:lnTo>
                  <a:lnTo>
                    <a:pt x="418372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1233085" y="3797105"/>
              <a:ext cx="4183725" cy="0"/>
            </a:xfrm>
            <a:custGeom>
              <a:avLst/>
              <a:gdLst/>
              <a:ahLst/>
              <a:cxnLst/>
              <a:rect l="0" t="0" r="0" b="0"/>
              <a:pathLst>
                <a:path w="4183725">
                  <a:moveTo>
                    <a:pt x="0" y="0"/>
                  </a:moveTo>
                  <a:lnTo>
                    <a:pt x="4183725" y="0"/>
                  </a:lnTo>
                  <a:lnTo>
                    <a:pt x="418372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1233085" y="3642542"/>
              <a:ext cx="4183725" cy="0"/>
            </a:xfrm>
            <a:custGeom>
              <a:avLst/>
              <a:gdLst/>
              <a:ahLst/>
              <a:cxnLst/>
              <a:rect l="0" t="0" r="0" b="0"/>
              <a:pathLst>
                <a:path w="4183725">
                  <a:moveTo>
                    <a:pt x="0" y="0"/>
                  </a:moveTo>
                  <a:lnTo>
                    <a:pt x="4183725" y="0"/>
                  </a:lnTo>
                  <a:lnTo>
                    <a:pt x="418372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1233085" y="4183513"/>
              <a:ext cx="4183725" cy="0"/>
            </a:xfrm>
            <a:custGeom>
              <a:avLst/>
              <a:gdLst/>
              <a:ahLst/>
              <a:cxnLst/>
              <a:rect l="0" t="0" r="0" b="0"/>
              <a:pathLst>
                <a:path w="4183725">
                  <a:moveTo>
                    <a:pt x="0" y="0"/>
                  </a:moveTo>
                  <a:lnTo>
                    <a:pt x="4183725" y="0"/>
                  </a:lnTo>
                  <a:lnTo>
                    <a:pt x="418372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1233085" y="4028950"/>
              <a:ext cx="4183725" cy="0"/>
            </a:xfrm>
            <a:custGeom>
              <a:avLst/>
              <a:gdLst/>
              <a:ahLst/>
              <a:cxnLst/>
              <a:rect l="0" t="0" r="0" b="0"/>
              <a:pathLst>
                <a:path w="4183725">
                  <a:moveTo>
                    <a:pt x="0" y="0"/>
                  </a:moveTo>
                  <a:lnTo>
                    <a:pt x="4183725" y="0"/>
                  </a:lnTo>
                  <a:lnTo>
                    <a:pt x="418372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1233085" y="3874387"/>
              <a:ext cx="4183725" cy="0"/>
            </a:xfrm>
            <a:custGeom>
              <a:avLst/>
              <a:gdLst/>
              <a:ahLst/>
              <a:cxnLst/>
              <a:rect l="0" t="0" r="0" b="0"/>
              <a:pathLst>
                <a:path w="4183725">
                  <a:moveTo>
                    <a:pt x="0" y="0"/>
                  </a:moveTo>
                  <a:lnTo>
                    <a:pt x="4183725" y="0"/>
                  </a:lnTo>
                  <a:lnTo>
                    <a:pt x="418372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1233085" y="3719824"/>
              <a:ext cx="4183725" cy="0"/>
            </a:xfrm>
            <a:custGeom>
              <a:avLst/>
              <a:gdLst/>
              <a:ahLst/>
              <a:cxnLst/>
              <a:rect l="0" t="0" r="0" b="0"/>
              <a:pathLst>
                <a:path w="4183725">
                  <a:moveTo>
                    <a:pt x="0" y="0"/>
                  </a:moveTo>
                  <a:lnTo>
                    <a:pt x="4183725" y="0"/>
                  </a:lnTo>
                  <a:lnTo>
                    <a:pt x="418372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9"/>
            <p:cNvSpPr/>
            <p:nvPr/>
          </p:nvSpPr>
          <p:spPr>
            <a:xfrm>
              <a:off x="1233085" y="3565261"/>
              <a:ext cx="4183725" cy="0"/>
            </a:xfrm>
            <a:custGeom>
              <a:avLst/>
              <a:gdLst/>
              <a:ahLst/>
              <a:cxnLst/>
              <a:rect l="0" t="0" r="0" b="0"/>
              <a:pathLst>
                <a:path w="4183725">
                  <a:moveTo>
                    <a:pt x="0" y="0"/>
                  </a:moveTo>
                  <a:lnTo>
                    <a:pt x="4183725" y="0"/>
                  </a:lnTo>
                  <a:lnTo>
                    <a:pt x="418372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1438842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1"/>
            <p:cNvSpPr/>
            <p:nvPr/>
          </p:nvSpPr>
          <p:spPr>
            <a:xfrm>
              <a:off x="1781771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2"/>
            <p:cNvSpPr/>
            <p:nvPr/>
          </p:nvSpPr>
          <p:spPr>
            <a:xfrm>
              <a:off x="2124699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3"/>
            <p:cNvSpPr/>
            <p:nvPr/>
          </p:nvSpPr>
          <p:spPr>
            <a:xfrm>
              <a:off x="2467627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4"/>
            <p:cNvSpPr/>
            <p:nvPr/>
          </p:nvSpPr>
          <p:spPr>
            <a:xfrm>
              <a:off x="2810556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5"/>
            <p:cNvSpPr/>
            <p:nvPr/>
          </p:nvSpPr>
          <p:spPr>
            <a:xfrm>
              <a:off x="3153484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6"/>
            <p:cNvSpPr/>
            <p:nvPr/>
          </p:nvSpPr>
          <p:spPr>
            <a:xfrm>
              <a:off x="3496412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7"/>
            <p:cNvSpPr/>
            <p:nvPr/>
          </p:nvSpPr>
          <p:spPr>
            <a:xfrm>
              <a:off x="3839340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8"/>
            <p:cNvSpPr/>
            <p:nvPr/>
          </p:nvSpPr>
          <p:spPr>
            <a:xfrm>
              <a:off x="4182269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9"/>
            <p:cNvSpPr/>
            <p:nvPr/>
          </p:nvSpPr>
          <p:spPr>
            <a:xfrm>
              <a:off x="4525197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0"/>
            <p:cNvSpPr/>
            <p:nvPr/>
          </p:nvSpPr>
          <p:spPr>
            <a:xfrm>
              <a:off x="4868125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1"/>
            <p:cNvSpPr/>
            <p:nvPr/>
          </p:nvSpPr>
          <p:spPr>
            <a:xfrm>
              <a:off x="5211053" y="34948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2"/>
            <p:cNvSpPr/>
            <p:nvPr/>
          </p:nvSpPr>
          <p:spPr>
            <a:xfrm>
              <a:off x="1438842" y="3574535"/>
              <a:ext cx="3772211" cy="680077"/>
            </a:xfrm>
            <a:custGeom>
              <a:avLst/>
              <a:gdLst/>
              <a:ahLst/>
              <a:cxnLst/>
              <a:rect l="0" t="0" r="0" b="0"/>
              <a:pathLst>
                <a:path w="3772211" h="680077">
                  <a:moveTo>
                    <a:pt x="0" y="613615"/>
                  </a:moveTo>
                  <a:lnTo>
                    <a:pt x="342928" y="476054"/>
                  </a:lnTo>
                  <a:lnTo>
                    <a:pt x="685856" y="650710"/>
                  </a:lnTo>
                  <a:lnTo>
                    <a:pt x="1028784" y="306034"/>
                  </a:lnTo>
                  <a:lnTo>
                    <a:pt x="1371713" y="248846"/>
                  </a:lnTo>
                  <a:lnTo>
                    <a:pt x="1714641" y="440504"/>
                  </a:lnTo>
                  <a:lnTo>
                    <a:pt x="2057569" y="335401"/>
                  </a:lnTo>
                  <a:lnTo>
                    <a:pt x="2400497" y="421956"/>
                  </a:lnTo>
                  <a:lnTo>
                    <a:pt x="2743426" y="0"/>
                  </a:lnTo>
                  <a:lnTo>
                    <a:pt x="3086354" y="176201"/>
                  </a:lnTo>
                  <a:lnTo>
                    <a:pt x="3429282" y="680077"/>
                  </a:lnTo>
                  <a:lnTo>
                    <a:pt x="3772211" y="486873"/>
                  </a:lnTo>
                </a:path>
              </a:pathLst>
            </a:custGeom>
            <a:ln w="32521" cap="flat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3"/>
            <p:cNvSpPr/>
            <p:nvPr/>
          </p:nvSpPr>
          <p:spPr>
            <a:xfrm>
              <a:off x="1438842" y="3817199"/>
              <a:ext cx="3772211" cy="442050"/>
            </a:xfrm>
            <a:custGeom>
              <a:avLst/>
              <a:gdLst/>
              <a:ahLst/>
              <a:cxnLst/>
              <a:rect l="0" t="0" r="0" b="0"/>
              <a:pathLst>
                <a:path w="3772211" h="442050">
                  <a:moveTo>
                    <a:pt x="0" y="276667"/>
                  </a:moveTo>
                  <a:lnTo>
                    <a:pt x="342928" y="272030"/>
                  </a:lnTo>
                  <a:lnTo>
                    <a:pt x="685856" y="429685"/>
                  </a:lnTo>
                  <a:lnTo>
                    <a:pt x="1028784" y="442050"/>
                  </a:lnTo>
                  <a:lnTo>
                    <a:pt x="1371713" y="278213"/>
                  </a:lnTo>
                  <a:lnTo>
                    <a:pt x="1714641" y="244209"/>
                  </a:lnTo>
                  <a:lnTo>
                    <a:pt x="2057569" y="326127"/>
                  </a:lnTo>
                  <a:lnTo>
                    <a:pt x="2400497" y="231844"/>
                  </a:lnTo>
                  <a:lnTo>
                    <a:pt x="2743426" y="0"/>
                  </a:lnTo>
                  <a:lnTo>
                    <a:pt x="3086354" y="207114"/>
                  </a:lnTo>
                  <a:lnTo>
                    <a:pt x="3429282" y="194749"/>
                  </a:lnTo>
                  <a:lnTo>
                    <a:pt x="3772211" y="268939"/>
                  </a:lnTo>
                </a:path>
              </a:pathLst>
            </a:custGeom>
            <a:ln w="32521" cap="flat">
              <a:solidFill>
                <a:srgbClr val="8DB4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4"/>
            <p:cNvSpPr/>
            <p:nvPr/>
          </p:nvSpPr>
          <p:spPr>
            <a:xfrm>
              <a:off x="1438842" y="3531257"/>
              <a:ext cx="3772211" cy="556426"/>
            </a:xfrm>
            <a:custGeom>
              <a:avLst/>
              <a:gdLst/>
              <a:ahLst/>
              <a:cxnLst/>
              <a:rect l="0" t="0" r="0" b="0"/>
              <a:pathLst>
                <a:path w="3772211" h="556426">
                  <a:moveTo>
                    <a:pt x="0" y="466780"/>
                  </a:moveTo>
                  <a:lnTo>
                    <a:pt x="342928" y="432776"/>
                  </a:lnTo>
                  <a:lnTo>
                    <a:pt x="685856" y="513149"/>
                  </a:lnTo>
                  <a:lnTo>
                    <a:pt x="1028784" y="329219"/>
                  </a:lnTo>
                  <a:lnTo>
                    <a:pt x="1371713" y="202477"/>
                  </a:lnTo>
                  <a:lnTo>
                    <a:pt x="1714641" y="256574"/>
                  </a:lnTo>
                  <a:lnTo>
                    <a:pt x="2057569" y="443595"/>
                  </a:lnTo>
                  <a:lnTo>
                    <a:pt x="2400497" y="556426"/>
                  </a:lnTo>
                  <a:lnTo>
                    <a:pt x="2743426" y="3091"/>
                  </a:lnTo>
                  <a:lnTo>
                    <a:pt x="3086354" y="10819"/>
                  </a:lnTo>
                  <a:lnTo>
                    <a:pt x="3429282" y="170019"/>
                  </a:lnTo>
                  <a:lnTo>
                    <a:pt x="3772211" y="0"/>
                  </a:lnTo>
                </a:path>
              </a:pathLst>
            </a:custGeom>
            <a:ln w="32521" cap="flat">
              <a:solidFill>
                <a:srgbClr val="007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tx75"/>
            <p:cNvSpPr/>
            <p:nvPr/>
          </p:nvSpPr>
          <p:spPr>
            <a:xfrm>
              <a:off x="983989" y="4141767"/>
              <a:ext cx="186466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83989" y="3987258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983989" y="383269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983989" y="367813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983989" y="3523569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351885" y="4336068"/>
              <a:ext cx="173915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676204" y="4334759"/>
              <a:ext cx="211132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034603" y="4356914"/>
              <a:ext cx="18019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396195" y="4356914"/>
              <a:ext cx="142865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711128" y="4334759"/>
              <a:ext cx="198854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054057" y="4334704"/>
              <a:ext cx="19885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409482" y="4355495"/>
              <a:ext cx="173861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739968" y="4356969"/>
              <a:ext cx="198745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4082896" y="4356969"/>
              <a:ext cx="198745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4435101" y="4356914"/>
              <a:ext cx="18019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771836" y="4356969"/>
              <a:ext cx="19257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114819" y="4356969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93" name="pl92"/>
            <p:cNvSpPr/>
            <p:nvPr/>
          </p:nvSpPr>
          <p:spPr>
            <a:xfrm>
              <a:off x="2028155" y="47802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2953707" y="47802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8DB4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3879258" y="47802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007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tx95"/>
            <p:cNvSpPr/>
            <p:nvPr/>
          </p:nvSpPr>
          <p:spPr>
            <a:xfrm>
              <a:off x="2295255" y="47268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16/17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220806" y="47268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17/18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146358" y="47268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18/19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11985" y="3234627"/>
              <a:ext cx="4425925" cy="155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Airedale NHS Foundation Trust breaches: Apr-16 to Mar-19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326292" y="6119264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0"/>
            <p:cNvSpPr/>
            <p:nvPr/>
          </p:nvSpPr>
          <p:spPr>
            <a:xfrm>
              <a:off x="1326292" y="5896296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1"/>
            <p:cNvSpPr/>
            <p:nvPr/>
          </p:nvSpPr>
          <p:spPr>
            <a:xfrm>
              <a:off x="1326292" y="5673328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2"/>
            <p:cNvSpPr/>
            <p:nvPr/>
          </p:nvSpPr>
          <p:spPr>
            <a:xfrm>
              <a:off x="1326292" y="5450359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3"/>
            <p:cNvSpPr/>
            <p:nvPr/>
          </p:nvSpPr>
          <p:spPr>
            <a:xfrm>
              <a:off x="1326292" y="6007780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4"/>
            <p:cNvSpPr/>
            <p:nvPr/>
          </p:nvSpPr>
          <p:spPr>
            <a:xfrm>
              <a:off x="1326292" y="5784812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5"/>
            <p:cNvSpPr/>
            <p:nvPr/>
          </p:nvSpPr>
          <p:spPr>
            <a:xfrm>
              <a:off x="1326292" y="5561843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6"/>
            <p:cNvSpPr/>
            <p:nvPr/>
          </p:nvSpPr>
          <p:spPr>
            <a:xfrm>
              <a:off x="1326292" y="5338875"/>
              <a:ext cx="4090518" cy="0"/>
            </a:xfrm>
            <a:custGeom>
              <a:avLst/>
              <a:gdLst/>
              <a:ahLst/>
              <a:cxnLst/>
              <a:rect l="0" t="0" r="0" b="0"/>
              <a:pathLst>
                <a:path w="4090518">
                  <a:moveTo>
                    <a:pt x="0" y="0"/>
                  </a:moveTo>
                  <a:lnTo>
                    <a:pt x="4090518" y="0"/>
                  </a:lnTo>
                  <a:lnTo>
                    <a:pt x="40905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7"/>
            <p:cNvSpPr/>
            <p:nvPr/>
          </p:nvSpPr>
          <p:spPr>
            <a:xfrm>
              <a:off x="1527465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8"/>
            <p:cNvSpPr/>
            <p:nvPr/>
          </p:nvSpPr>
          <p:spPr>
            <a:xfrm>
              <a:off x="1862753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9"/>
            <p:cNvSpPr/>
            <p:nvPr/>
          </p:nvSpPr>
          <p:spPr>
            <a:xfrm>
              <a:off x="2198041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0"/>
            <p:cNvSpPr/>
            <p:nvPr/>
          </p:nvSpPr>
          <p:spPr>
            <a:xfrm>
              <a:off x="2533330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1"/>
            <p:cNvSpPr/>
            <p:nvPr/>
          </p:nvSpPr>
          <p:spPr>
            <a:xfrm>
              <a:off x="2868618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2"/>
            <p:cNvSpPr/>
            <p:nvPr/>
          </p:nvSpPr>
          <p:spPr>
            <a:xfrm>
              <a:off x="3203907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3"/>
            <p:cNvSpPr/>
            <p:nvPr/>
          </p:nvSpPr>
          <p:spPr>
            <a:xfrm>
              <a:off x="3539195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4"/>
            <p:cNvSpPr/>
            <p:nvPr/>
          </p:nvSpPr>
          <p:spPr>
            <a:xfrm>
              <a:off x="3874484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5"/>
            <p:cNvSpPr/>
            <p:nvPr/>
          </p:nvSpPr>
          <p:spPr>
            <a:xfrm>
              <a:off x="4209772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6"/>
            <p:cNvSpPr/>
            <p:nvPr/>
          </p:nvSpPr>
          <p:spPr>
            <a:xfrm>
              <a:off x="4545061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7"/>
            <p:cNvSpPr/>
            <p:nvPr/>
          </p:nvSpPr>
          <p:spPr>
            <a:xfrm>
              <a:off x="4880349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8"/>
            <p:cNvSpPr/>
            <p:nvPr/>
          </p:nvSpPr>
          <p:spPr>
            <a:xfrm>
              <a:off x="5215637" y="5323657"/>
              <a:ext cx="0" cy="800790"/>
            </a:xfrm>
            <a:custGeom>
              <a:avLst/>
              <a:gdLst/>
              <a:ahLst/>
              <a:cxnLst/>
              <a:rect l="0" t="0" r="0" b="0"/>
              <a:pathLst>
                <a:path h="800790">
                  <a:moveTo>
                    <a:pt x="0" y="8007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9"/>
            <p:cNvSpPr/>
            <p:nvPr/>
          </p:nvSpPr>
          <p:spPr>
            <a:xfrm>
              <a:off x="1527465" y="5892951"/>
              <a:ext cx="3688172" cy="195097"/>
            </a:xfrm>
            <a:custGeom>
              <a:avLst/>
              <a:gdLst/>
              <a:ahLst/>
              <a:cxnLst/>
              <a:rect l="0" t="0" r="0" b="0"/>
              <a:pathLst>
                <a:path w="3688172" h="195097">
                  <a:moveTo>
                    <a:pt x="0" y="107024"/>
                  </a:moveTo>
                  <a:lnTo>
                    <a:pt x="335288" y="83613"/>
                  </a:lnTo>
                  <a:lnTo>
                    <a:pt x="670576" y="138240"/>
                  </a:lnTo>
                  <a:lnTo>
                    <a:pt x="1005865" y="0"/>
                  </a:lnTo>
                  <a:lnTo>
                    <a:pt x="1341153" y="59086"/>
                  </a:lnTo>
                  <a:lnTo>
                    <a:pt x="1676442" y="195097"/>
                  </a:lnTo>
                  <a:lnTo>
                    <a:pt x="2011730" y="157192"/>
                  </a:lnTo>
                  <a:lnTo>
                    <a:pt x="2347019" y="153848"/>
                  </a:lnTo>
                  <a:lnTo>
                    <a:pt x="2682307" y="68005"/>
                  </a:lnTo>
                  <a:lnTo>
                    <a:pt x="3017595" y="118173"/>
                  </a:lnTo>
                  <a:lnTo>
                    <a:pt x="3352884" y="147159"/>
                  </a:lnTo>
                  <a:lnTo>
                    <a:pt x="3688172" y="27871"/>
                  </a:lnTo>
                </a:path>
              </a:pathLst>
            </a:custGeom>
            <a:ln w="32521" cap="flat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0"/>
            <p:cNvSpPr/>
            <p:nvPr/>
          </p:nvSpPr>
          <p:spPr>
            <a:xfrm>
              <a:off x="1527465" y="5773663"/>
              <a:ext cx="3688172" cy="288744"/>
            </a:xfrm>
            <a:custGeom>
              <a:avLst/>
              <a:gdLst/>
              <a:ahLst/>
              <a:cxnLst/>
              <a:rect l="0" t="0" r="0" b="0"/>
              <a:pathLst>
                <a:path w="3688172" h="288744">
                  <a:moveTo>
                    <a:pt x="0" y="200671"/>
                  </a:moveTo>
                  <a:lnTo>
                    <a:pt x="335288" y="167226"/>
                  </a:lnTo>
                  <a:lnTo>
                    <a:pt x="670576" y="288744"/>
                  </a:lnTo>
                  <a:lnTo>
                    <a:pt x="1005865" y="186178"/>
                  </a:lnTo>
                  <a:lnTo>
                    <a:pt x="1341153" y="192867"/>
                  </a:lnTo>
                  <a:lnTo>
                    <a:pt x="1676442" y="91417"/>
                  </a:lnTo>
                  <a:lnTo>
                    <a:pt x="2011730" y="95876"/>
                  </a:lnTo>
                  <a:lnTo>
                    <a:pt x="2347019" y="136010"/>
                  </a:lnTo>
                  <a:lnTo>
                    <a:pt x="2682307" y="0"/>
                  </a:lnTo>
                  <a:lnTo>
                    <a:pt x="3017595" y="36789"/>
                  </a:lnTo>
                  <a:lnTo>
                    <a:pt x="3352884" y="147159"/>
                  </a:lnTo>
                  <a:lnTo>
                    <a:pt x="3688172" y="86957"/>
                  </a:lnTo>
                </a:path>
              </a:pathLst>
            </a:custGeom>
            <a:ln w="32521" cap="flat">
              <a:solidFill>
                <a:srgbClr val="8DB4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1"/>
            <p:cNvSpPr/>
            <p:nvPr/>
          </p:nvSpPr>
          <p:spPr>
            <a:xfrm>
              <a:off x="1527465" y="5360057"/>
              <a:ext cx="3688172" cy="530664"/>
            </a:xfrm>
            <a:custGeom>
              <a:avLst/>
              <a:gdLst/>
              <a:ahLst/>
              <a:cxnLst/>
              <a:rect l="0" t="0" r="0" b="0"/>
              <a:pathLst>
                <a:path w="3688172" h="530664">
                  <a:moveTo>
                    <a:pt x="0" y="530664"/>
                  </a:moveTo>
                  <a:lnTo>
                    <a:pt x="335288" y="381275"/>
                  </a:lnTo>
                  <a:lnTo>
                    <a:pt x="670576" y="220738"/>
                  </a:lnTo>
                  <a:lnTo>
                    <a:pt x="1005865" y="215164"/>
                  </a:lnTo>
                  <a:lnTo>
                    <a:pt x="1341153" y="215164"/>
                  </a:lnTo>
                  <a:lnTo>
                    <a:pt x="1676442" y="265332"/>
                  </a:lnTo>
                  <a:lnTo>
                    <a:pt x="2011730" y="161652"/>
                  </a:lnTo>
                  <a:lnTo>
                    <a:pt x="2347019" y="234116"/>
                  </a:lnTo>
                  <a:lnTo>
                    <a:pt x="2682307" y="31215"/>
                  </a:lnTo>
                  <a:lnTo>
                    <a:pt x="3017595" y="0"/>
                  </a:lnTo>
                  <a:lnTo>
                    <a:pt x="3352884" y="100335"/>
                  </a:lnTo>
                  <a:lnTo>
                    <a:pt x="3688172" y="40134"/>
                  </a:lnTo>
                </a:path>
              </a:pathLst>
            </a:custGeom>
            <a:ln w="32521" cap="flat">
              <a:solidFill>
                <a:srgbClr val="007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tx122"/>
            <p:cNvSpPr/>
            <p:nvPr/>
          </p:nvSpPr>
          <p:spPr>
            <a:xfrm>
              <a:off x="983989" y="5951627"/>
              <a:ext cx="27967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983989" y="5728659"/>
              <a:ext cx="27967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1,200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983989" y="5505691"/>
              <a:ext cx="27967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1,400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983989" y="5282722"/>
              <a:ext cx="279672" cy="961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1,600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440507" y="6164868"/>
              <a:ext cx="173915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1757187" y="6163559"/>
              <a:ext cx="211132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107946" y="6185714"/>
              <a:ext cx="18019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2461897" y="6185714"/>
              <a:ext cx="142865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769191" y="6163559"/>
              <a:ext cx="198854" cy="1035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104480" y="6163504"/>
              <a:ext cx="19885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452265" y="6184295"/>
              <a:ext cx="173861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775111" y="6185769"/>
              <a:ext cx="198745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110400" y="6185769"/>
              <a:ext cx="198745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454965" y="6185714"/>
              <a:ext cx="18019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784060" y="6185769"/>
              <a:ext cx="19257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5119403" y="6185769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9" name="pl138"/>
            <p:cNvSpPr/>
            <p:nvPr/>
          </p:nvSpPr>
          <p:spPr>
            <a:xfrm>
              <a:off x="2074759" y="66090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9"/>
            <p:cNvSpPr/>
            <p:nvPr/>
          </p:nvSpPr>
          <p:spPr>
            <a:xfrm>
              <a:off x="3000310" y="66090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8DB4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0"/>
            <p:cNvSpPr/>
            <p:nvPr/>
          </p:nvSpPr>
          <p:spPr>
            <a:xfrm>
              <a:off x="3925861" y="66090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007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tx141"/>
            <p:cNvSpPr/>
            <p:nvPr/>
          </p:nvSpPr>
          <p:spPr>
            <a:xfrm>
              <a:off x="2341858" y="65556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16/17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267409" y="65556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17/18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92961" y="6555683"/>
              <a:ext cx="566917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FY 18/19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1084141" y="5063427"/>
              <a:ext cx="4574820" cy="155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595959">
                      <a:alpha val="100000"/>
                    </a:srgbClr>
                  </a:solidFill>
                  <a:latin typeface="Arial"/>
                  <a:cs typeface="Arial"/>
                </a:rPr>
                <a:t>Airedale NHS Foundation Trust admissions: Apr-16 to Mar-19</a:t>
              </a:r>
            </a:p>
          </p:txBody>
        </p:sp>
      </p:grpSp>
      <p:sp>
        <p:nvSpPr>
          <p:cNvPr id="146" name="Content Placeholder 145"/>
          <p:cNvSpPr>
            <a:spLocks noGrp="1"/>
          </p:cNvSpPr>
          <p:nvPr>
            <p:ph/>
          </p:nvPr>
        </p:nvSpPr>
        <p:spPr>
          <a:xfrm>
            <a:off x="5486400" y="1828800"/>
            <a:ext cx="2743200" cy="3657600"/>
          </a:xfrm>
        </p:spPr>
        <p:txBody>
          <a:bodyPr/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buNone/>
            </a:pPr>
            <a:r>
              <a:rPr sz="1600" b="1" cap="none">
                <a:solidFill>
                  <a:srgbClr val="0070C0">
                    <a:alpha val="100000"/>
                  </a:srgbClr>
                </a:solidFill>
                <a:latin typeface="Arial"/>
                <a:cs typeface="Arial"/>
              </a:rPr>
              <a:t>This slide shows information for Airedale.</a:t>
            </a:r>
            <a:r>
              <a:rPr sz="1400" cap="none">
                <a:solidFill>
                  <a:srgbClr val="808080">
                    <a:alpha val="100000"/>
                  </a:srgbClr>
                </a:solidFill>
                <a:latin typeface="Arial"/>
                <a:cs typeface="Arial"/>
              </a:rPr>
              <a:t> 
The maximum number of attendances is 6,312; this was in May-2018. 
The maximum number of breaches is 722; this was in Mar-2019. 
The maximum number of admissions is 1,581; this was in Jan-2019.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C7F382-6B0C-4C61-9674-D4C92A6D00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1800" b="1" i="1" dirty="0" err="1">
                <a:solidFill>
                  <a:srgbClr val="005EB8"/>
                </a:solidFill>
              </a:rPr>
              <a:t>flextable</a:t>
            </a:r>
            <a:r>
              <a:rPr lang="en-GB" sz="1800" b="1" i="1" dirty="0">
                <a:solidFill>
                  <a:srgbClr val="005EB8"/>
                </a:solidFill>
              </a:rPr>
              <a:t> </a:t>
            </a:r>
            <a:r>
              <a:rPr lang="en-GB" sz="1800" dirty="0"/>
              <a:t>can be used to create and format tables 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Images using </a:t>
            </a:r>
            <a:r>
              <a:rPr lang="en-GB" sz="1800" b="1" i="1" dirty="0" err="1">
                <a:solidFill>
                  <a:srgbClr val="005EB8"/>
                </a:solidFill>
              </a:rPr>
              <a:t>external_img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Lists using </a:t>
            </a:r>
            <a:r>
              <a:rPr lang="en-GB" sz="1800" b="1" i="1" dirty="0" err="1">
                <a:solidFill>
                  <a:srgbClr val="005EB8"/>
                </a:solidFill>
              </a:rPr>
              <a:t>unordered_list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Hyperlinks using </a:t>
            </a:r>
            <a:r>
              <a:rPr lang="en-GB" sz="1800" b="1" i="1" dirty="0" err="1">
                <a:solidFill>
                  <a:srgbClr val="005EB8"/>
                </a:solidFill>
              </a:rPr>
              <a:t>ph_hyperlink</a:t>
            </a:r>
            <a:br>
              <a:rPr lang="en-GB" sz="1800" dirty="0"/>
            </a:br>
            <a:endParaRPr lang="en-GB" sz="1800" dirty="0"/>
          </a:p>
          <a:p>
            <a:r>
              <a:rPr lang="en-GB" sz="1800" b="1" i="1" dirty="0" err="1">
                <a:solidFill>
                  <a:srgbClr val="005EB8"/>
                </a:solidFill>
              </a:rPr>
              <a:t>ph_add_text</a:t>
            </a:r>
            <a:r>
              <a:rPr lang="en-GB" sz="1800" b="1" i="1" dirty="0">
                <a:solidFill>
                  <a:srgbClr val="005EB8"/>
                </a:solidFill>
              </a:rPr>
              <a:t> </a:t>
            </a:r>
            <a:r>
              <a:rPr lang="en-GB" sz="1800" dirty="0"/>
              <a:t>to insert text with links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For more information see David </a:t>
            </a:r>
            <a:r>
              <a:rPr lang="en-GB" sz="1800" dirty="0" err="1"/>
              <a:t>Gohel’s</a:t>
            </a:r>
            <a:r>
              <a:rPr lang="en-GB" sz="1800" dirty="0"/>
              <a:t> PowerPoint generation page:</a:t>
            </a:r>
            <a:br>
              <a:rPr lang="en-GB" sz="1800" dirty="0">
                <a:hlinkClick r:id="rId2"/>
              </a:rPr>
            </a:br>
            <a:r>
              <a:rPr lang="en-GB" sz="1800" dirty="0">
                <a:hlinkClick r:id="rId2"/>
              </a:rPr>
              <a:t>https://cran.univ-paris1.fr/web/packages/officer/vignettes/powerpoint.html</a:t>
            </a:r>
            <a:r>
              <a:rPr lang="en-GB" sz="18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E68DDF-2AC6-477E-95DB-83BECDA0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375588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41AD68-09C7-4B83-82DF-3EC7C9C8E1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1800" dirty="0"/>
              <a:t>Analyst in NHSE/I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Produce lots of slide packs!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Work with SUS data and weekly activity returns data on hospital activity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Use Excel, SQL and RStudio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CFD0A-30F0-46F1-B716-725C811F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2591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53A2C-4740-4933-9D99-2F89743A4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80" y="2053244"/>
            <a:ext cx="4106820" cy="4156362"/>
          </a:xfrm>
        </p:spPr>
        <p:txBody>
          <a:bodyPr/>
          <a:lstStyle/>
          <a:p>
            <a:r>
              <a:rPr lang="en-GB" sz="1800" dirty="0"/>
              <a:t>If you are not able to update RStudio to see the PowerPoint option on Markdown files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To produce PowerPoint slides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To create Word documents 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Reproducibility; add images, tables, graphs and text from 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7C6B3-341F-4531-AA7A-B845A540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officeR?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1B28E-3115-4C20-840D-AF1E50F8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79" y="2313800"/>
            <a:ext cx="4451733" cy="34596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C41272-4A05-4F79-B948-7CCA90ACDF52}"/>
              </a:ext>
            </a:extLst>
          </p:cNvPr>
          <p:cNvCxnSpPr/>
          <p:nvPr/>
        </p:nvCxnSpPr>
        <p:spPr>
          <a:xfrm>
            <a:off x="3561907" y="2775098"/>
            <a:ext cx="3051544" cy="20733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05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4D82DB-402A-4629-8955-1E3442C118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1800" dirty="0"/>
              <a:t>Data from </a:t>
            </a:r>
            <a:r>
              <a:rPr lang="en-GB" sz="1800" b="1" i="1" dirty="0" err="1">
                <a:solidFill>
                  <a:srgbClr val="005EB8"/>
                </a:solidFill>
              </a:rPr>
              <a:t>NHSRdatasets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Inputting lookup file and exporting the Excel files with </a:t>
            </a:r>
            <a:r>
              <a:rPr lang="en-GB" sz="1800" b="1" i="1" dirty="0" err="1">
                <a:solidFill>
                  <a:srgbClr val="005EB8"/>
                </a:solidFill>
              </a:rPr>
              <a:t>readxl</a:t>
            </a:r>
            <a:r>
              <a:rPr lang="en-GB" sz="1800" dirty="0"/>
              <a:t> and </a:t>
            </a:r>
            <a:r>
              <a:rPr lang="en-GB" sz="1800" b="1" i="1" dirty="0" err="1">
                <a:solidFill>
                  <a:srgbClr val="005EB8"/>
                </a:solidFill>
              </a:rPr>
              <a:t>writexl</a:t>
            </a:r>
            <a:br>
              <a:rPr lang="en-GB" sz="1800" b="1" i="1" dirty="0">
                <a:solidFill>
                  <a:srgbClr val="005EB8"/>
                </a:solidFill>
              </a:rPr>
            </a:br>
            <a:endParaRPr lang="en-GB" sz="1800" b="1" i="1" dirty="0">
              <a:solidFill>
                <a:srgbClr val="005EB8"/>
              </a:solidFill>
            </a:endParaRPr>
          </a:p>
          <a:p>
            <a:r>
              <a:rPr lang="en-GB" sz="1800" dirty="0"/>
              <a:t>Wrangling the data with </a:t>
            </a:r>
            <a:r>
              <a:rPr lang="en-GB" sz="1800" b="1" i="1" dirty="0">
                <a:solidFill>
                  <a:srgbClr val="005EB8"/>
                </a:solidFill>
              </a:rPr>
              <a:t>reshape2</a:t>
            </a:r>
            <a:r>
              <a:rPr lang="en-GB" sz="1800" dirty="0"/>
              <a:t>, </a:t>
            </a:r>
            <a:r>
              <a:rPr lang="en-GB" sz="1800" b="1" i="1" dirty="0">
                <a:solidFill>
                  <a:srgbClr val="005EB8"/>
                </a:solidFill>
              </a:rPr>
              <a:t>zoo</a:t>
            </a:r>
            <a:r>
              <a:rPr lang="en-GB" sz="1800" dirty="0"/>
              <a:t>, </a:t>
            </a:r>
            <a:r>
              <a:rPr lang="en-GB" sz="1800" b="1" i="1" dirty="0" err="1">
                <a:solidFill>
                  <a:srgbClr val="005EB8"/>
                </a:solidFill>
              </a:rPr>
              <a:t>tidyverse</a:t>
            </a:r>
            <a:r>
              <a:rPr lang="en-GB" sz="1800" dirty="0"/>
              <a:t> and </a:t>
            </a:r>
            <a:r>
              <a:rPr lang="en-GB" sz="1800" b="1" i="1" dirty="0" err="1">
                <a:solidFill>
                  <a:srgbClr val="005EB8"/>
                </a:solidFill>
              </a:rPr>
              <a:t>lubridate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Producing the slides with </a:t>
            </a:r>
            <a:r>
              <a:rPr lang="en-GB" sz="1800" b="1" i="1" dirty="0">
                <a:solidFill>
                  <a:srgbClr val="005EB8"/>
                </a:solidFill>
              </a:rPr>
              <a:t>scales</a:t>
            </a:r>
            <a:r>
              <a:rPr lang="en-GB" sz="1800" dirty="0"/>
              <a:t>, </a:t>
            </a:r>
            <a:r>
              <a:rPr lang="en-GB" sz="1800" b="1" i="1" dirty="0" err="1">
                <a:solidFill>
                  <a:srgbClr val="005EB8"/>
                </a:solidFill>
              </a:rPr>
              <a:t>gridExtra</a:t>
            </a:r>
            <a:r>
              <a:rPr lang="en-GB" sz="1800" dirty="0"/>
              <a:t>, </a:t>
            </a:r>
            <a:r>
              <a:rPr lang="en-GB" sz="1800" b="1" i="1" dirty="0">
                <a:solidFill>
                  <a:srgbClr val="005EB8"/>
                </a:solidFill>
              </a:rPr>
              <a:t>officeR</a:t>
            </a:r>
            <a:r>
              <a:rPr lang="en-GB" sz="1800" dirty="0"/>
              <a:t>, </a:t>
            </a:r>
            <a:r>
              <a:rPr lang="en-GB" sz="1800" b="1" i="1" dirty="0" err="1">
                <a:solidFill>
                  <a:srgbClr val="005EB8"/>
                </a:solidFill>
              </a:rPr>
              <a:t>rvg</a:t>
            </a:r>
            <a:r>
              <a:rPr lang="en-GB" sz="1800" dirty="0"/>
              <a:t> and </a:t>
            </a:r>
            <a:r>
              <a:rPr lang="en-GB" sz="1800" b="1" i="1" dirty="0" err="1">
                <a:solidFill>
                  <a:srgbClr val="005EB8"/>
                </a:solidFill>
              </a:rPr>
              <a:t>magrittr</a:t>
            </a:r>
            <a:endParaRPr lang="en-GB" sz="1800" b="1" i="1" dirty="0">
              <a:solidFill>
                <a:srgbClr val="005EB8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01CA46-F2CE-4395-8043-E7435B11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packages</a:t>
            </a:r>
          </a:p>
        </p:txBody>
      </p:sp>
    </p:spTree>
    <p:extLst>
      <p:ext uri="{BB962C8B-B14F-4D97-AF65-F5344CB8AC3E}">
        <p14:creationId xmlns:p14="http://schemas.microsoft.com/office/powerpoint/2010/main" val="64692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AF5B67-EB07-4AB6-AE2D-B7765B9667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80" y="2053244"/>
            <a:ext cx="8311634" cy="1242849"/>
          </a:xfrm>
        </p:spPr>
        <p:txBody>
          <a:bodyPr/>
          <a:lstStyle/>
          <a:p>
            <a:r>
              <a:rPr lang="en-GB" sz="1800" dirty="0"/>
              <a:t>Data is brought from the </a:t>
            </a:r>
            <a:r>
              <a:rPr lang="en-GB" sz="1800" dirty="0" err="1"/>
              <a:t>NHSRdatasets</a:t>
            </a:r>
            <a:r>
              <a:rPr lang="en-GB" sz="1800" dirty="0"/>
              <a:t> package and combined with the template PowerPoint and the Excel lookup to create the slides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117C69-21A2-4CA7-AB2D-B77B14D8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7C5C55-E6B9-4BA1-9A96-AA68C3D9DDAE}"/>
              </a:ext>
            </a:extLst>
          </p:cNvPr>
          <p:cNvSpPr/>
          <p:nvPr/>
        </p:nvSpPr>
        <p:spPr>
          <a:xfrm>
            <a:off x="465180" y="2870790"/>
            <a:ext cx="3157869" cy="850605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5EB8"/>
                </a:solidFill>
              </a:rPr>
              <a:t>Attendance, breach and admissions data from </a:t>
            </a:r>
            <a:r>
              <a:rPr lang="en-GB" dirty="0" err="1">
                <a:solidFill>
                  <a:srgbClr val="005EB8"/>
                </a:solidFill>
              </a:rPr>
              <a:t>NHSRdatasets</a:t>
            </a:r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5D8BD6-AC0D-4C22-A2A4-B43F96745221}"/>
              </a:ext>
            </a:extLst>
          </p:cNvPr>
          <p:cNvSpPr/>
          <p:nvPr/>
        </p:nvSpPr>
        <p:spPr>
          <a:xfrm>
            <a:off x="461188" y="4113638"/>
            <a:ext cx="3157869" cy="850605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5EB8"/>
                </a:solidFill>
              </a:rPr>
              <a:t>Organisation lookup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D89306-9CA5-4A81-A988-6E0BC2212A82}"/>
              </a:ext>
            </a:extLst>
          </p:cNvPr>
          <p:cNvSpPr/>
          <p:nvPr/>
        </p:nvSpPr>
        <p:spPr>
          <a:xfrm>
            <a:off x="461189" y="5397795"/>
            <a:ext cx="3157869" cy="850605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5EB8"/>
                </a:solidFill>
              </a:rPr>
              <a:t>NHSE/I PowerPoint template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63EA272-A386-4851-A679-7F97A08EFC37}"/>
              </a:ext>
            </a:extLst>
          </p:cNvPr>
          <p:cNvSpPr/>
          <p:nvPr/>
        </p:nvSpPr>
        <p:spPr>
          <a:xfrm>
            <a:off x="3444950" y="2674668"/>
            <a:ext cx="988828" cy="3747397"/>
          </a:xfrm>
          <a:prstGeom prst="rightBrace">
            <a:avLst/>
          </a:prstGeom>
          <a:ln w="50800">
            <a:solidFill>
              <a:srgbClr val="005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4518C6-9BA5-4FDE-A822-EDDB2B2CC161}"/>
              </a:ext>
            </a:extLst>
          </p:cNvPr>
          <p:cNvSpPr/>
          <p:nvPr/>
        </p:nvSpPr>
        <p:spPr>
          <a:xfrm>
            <a:off x="4837815" y="3926942"/>
            <a:ext cx="1860697" cy="1242848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5EB8"/>
                </a:solidFill>
              </a:rPr>
              <a:t>Wrangling in 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557735-AAF3-452B-86D3-125CDA5FD832}"/>
              </a:ext>
            </a:extLst>
          </p:cNvPr>
          <p:cNvCxnSpPr>
            <a:cxnSpLocks/>
          </p:cNvCxnSpPr>
          <p:nvPr/>
        </p:nvCxnSpPr>
        <p:spPr>
          <a:xfrm>
            <a:off x="6794204" y="4527145"/>
            <a:ext cx="850605" cy="0"/>
          </a:xfrm>
          <a:prstGeom prst="straightConnector1">
            <a:avLst/>
          </a:prstGeom>
          <a:ln w="50800">
            <a:solidFill>
              <a:srgbClr val="005E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9CDAD72-3A43-43AB-A66C-E3EC3A137BF4}"/>
              </a:ext>
            </a:extLst>
          </p:cNvPr>
          <p:cNvSpPr/>
          <p:nvPr/>
        </p:nvSpPr>
        <p:spPr>
          <a:xfrm>
            <a:off x="7501269" y="3969517"/>
            <a:ext cx="1477925" cy="1138846"/>
          </a:xfrm>
          <a:prstGeom prst="triangle">
            <a:avLst/>
          </a:prstGeom>
          <a:solidFill>
            <a:schemeClr val="bg1"/>
          </a:solidFill>
          <a:ln w="5080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5EB8"/>
                </a:solidFill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280785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6EFDD6-FDAE-4F7B-9B97-F4A7F92725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5180" y="2053244"/>
            <a:ext cx="8311634" cy="2805835"/>
          </a:xfrm>
        </p:spPr>
        <p:txBody>
          <a:bodyPr/>
          <a:lstStyle/>
          <a:p>
            <a:r>
              <a:rPr lang="en-GB" sz="1800" dirty="0" err="1"/>
              <a:t>this_ppt</a:t>
            </a:r>
            <a:r>
              <a:rPr lang="en-GB" sz="1800" dirty="0"/>
              <a:t> &lt;- </a:t>
            </a:r>
            <a:r>
              <a:rPr lang="en-GB" sz="1800" dirty="0" err="1"/>
              <a:t>read_pptx</a:t>
            </a:r>
            <a:r>
              <a:rPr lang="en-GB" sz="1800" dirty="0"/>
              <a:t>(path =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paste(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</a:rPr>
              <a:t>file_path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, 'ppt_template.pptx',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</a:rPr>
              <a:t>sep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= '/')</a:t>
            </a:r>
            <a:r>
              <a:rPr lang="en-GB" sz="1800" dirty="0"/>
              <a:t>) 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x &lt;- </a:t>
            </a:r>
            <a:r>
              <a:rPr lang="en-GB" sz="1800" dirty="0" err="1"/>
              <a:t>read_pptx</a:t>
            </a:r>
            <a:r>
              <a:rPr lang="en-GB" sz="1800" dirty="0"/>
              <a:t>()       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loads the standard PowerPoint in officeR</a:t>
            </a:r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38831-138A-4E82-8330-69216ED4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your PowerPoint template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5863A-ACFB-4D20-B93B-81C1E52ED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5" t="15783" b="18341"/>
          <a:stretch/>
        </p:blipFill>
        <p:spPr>
          <a:xfrm>
            <a:off x="1658679" y="3763926"/>
            <a:ext cx="5166174" cy="701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83562-75F4-43F4-A60E-5DA6030B525A}"/>
              </a:ext>
            </a:extLst>
          </p:cNvPr>
          <p:cNvSpPr txBox="1"/>
          <p:nvPr/>
        </p:nvSpPr>
        <p:spPr>
          <a:xfrm>
            <a:off x="1531089" y="4715547"/>
            <a:ext cx="5336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global environment you will see 2 variables added.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a list of 0 because no slides are added.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EF66E-F38D-464F-A4DC-3D0AF69B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806" y="4647452"/>
            <a:ext cx="2063130" cy="20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3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6EFDD6-FDAE-4F7B-9B97-F4A7F92725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1800" dirty="0" err="1"/>
              <a:t>layout_summary</a:t>
            </a:r>
            <a:r>
              <a:rPr lang="en-GB" sz="1800" dirty="0"/>
              <a:t>(</a:t>
            </a:r>
            <a:r>
              <a:rPr lang="en-GB" sz="1800" dirty="0" err="1"/>
              <a:t>this_ppt</a:t>
            </a:r>
            <a:r>
              <a:rPr lang="en-GB" sz="1800" dirty="0"/>
              <a:t>)   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what different layouts are available?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8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800" dirty="0">
                <a:solidFill>
                  <a:schemeClr val="bg1">
                    <a:lumMod val="50000"/>
                  </a:schemeClr>
                </a:solidFill>
              </a:rPr>
            </a:br>
            <a:endParaRPr lang="en-GB" sz="1800" dirty="0"/>
          </a:p>
          <a:p>
            <a:r>
              <a:rPr lang="en-GB" sz="1800" dirty="0" err="1"/>
              <a:t>layout_summary</a:t>
            </a:r>
            <a:r>
              <a:rPr lang="en-GB" sz="1800" dirty="0"/>
              <a:t>(x)             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what different layouts are available?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800" dirty="0">
                <a:solidFill>
                  <a:schemeClr val="bg1">
                    <a:lumMod val="50000"/>
                  </a:schemeClr>
                </a:solidFill>
              </a:rPr>
            </a:br>
            <a:endParaRPr lang="en-GB" sz="1800" dirty="0"/>
          </a:p>
          <a:p>
            <a:pPr marL="0" indent="0">
              <a:buNone/>
            </a:pP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?</a:t>
            </a:r>
            <a:r>
              <a:rPr lang="en-GB" sz="1800" dirty="0" err="1"/>
              <a:t>ph_location_type</a:t>
            </a:r>
            <a:r>
              <a:rPr lang="en-GB" sz="1800" dirty="0"/>
              <a:t>()              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where can I put my object?</a:t>
            </a:r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38831-138A-4E82-8330-69216ED4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your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B40BC-8C29-4012-81C2-EEE0CEC61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"/>
          <a:stretch/>
        </p:blipFill>
        <p:spPr>
          <a:xfrm>
            <a:off x="2413591" y="2428340"/>
            <a:ext cx="2987749" cy="72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92FE2-C063-4D3E-9808-B5E8F942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91" y="3530611"/>
            <a:ext cx="3127808" cy="1509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7AC305-6071-4FF1-A5AD-EE168AD75D67}"/>
              </a:ext>
            </a:extLst>
          </p:cNvPr>
          <p:cNvSpPr txBox="1"/>
          <p:nvPr/>
        </p:nvSpPr>
        <p:spPr>
          <a:xfrm>
            <a:off x="3616699" y="5789773"/>
            <a:ext cx="496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'body', 'title', '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ctrTitle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', '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subTitle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', 'dt', '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ftr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', '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sldNum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'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1759C-789D-4526-9B3E-8C35D488BE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94" r="67326" b="11079"/>
          <a:stretch/>
        </p:blipFill>
        <p:spPr>
          <a:xfrm>
            <a:off x="5789065" y="3483521"/>
            <a:ext cx="2987749" cy="1890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173E07-4720-4F05-97E5-0D3B930F8D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527" r="74420" b="19018"/>
          <a:stretch/>
        </p:blipFill>
        <p:spPr>
          <a:xfrm>
            <a:off x="5686405" y="2325337"/>
            <a:ext cx="2339009" cy="88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3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9DE2D4-A0C4-46DB-9265-EBA66977A3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1800" dirty="0"/>
              <a:t>Use the </a:t>
            </a:r>
            <a:r>
              <a:rPr lang="en-GB" sz="1800" b="1" i="1" dirty="0" err="1">
                <a:solidFill>
                  <a:srgbClr val="005EB8"/>
                </a:solidFill>
              </a:rPr>
              <a:t>add_slide</a:t>
            </a:r>
            <a:r>
              <a:rPr lang="en-GB" sz="1800" b="1" i="1" dirty="0">
                <a:solidFill>
                  <a:srgbClr val="005EB8"/>
                </a:solidFill>
              </a:rPr>
              <a:t> </a:t>
            </a:r>
            <a:r>
              <a:rPr lang="en-GB" sz="1800" dirty="0"/>
              <a:t>function to add slides and </a:t>
            </a:r>
            <a:r>
              <a:rPr lang="en-GB" sz="1800" b="1" i="1" dirty="0" err="1">
                <a:solidFill>
                  <a:srgbClr val="005EB8"/>
                </a:solidFill>
              </a:rPr>
              <a:t>ph_with</a:t>
            </a:r>
            <a:r>
              <a:rPr lang="en-GB" sz="1800" b="1" i="1" dirty="0"/>
              <a:t> </a:t>
            </a:r>
            <a:r>
              <a:rPr lang="en-GB" sz="1800" dirty="0"/>
              <a:t>to add content onto the slide</a:t>
            </a: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endParaRPr lang="en-GB" sz="1800" dirty="0"/>
          </a:p>
          <a:p>
            <a:r>
              <a:rPr lang="en-GB" sz="1800" b="1" i="1" dirty="0">
                <a:solidFill>
                  <a:srgbClr val="005EB8"/>
                </a:solidFill>
              </a:rPr>
              <a:t>value</a:t>
            </a:r>
            <a:r>
              <a:rPr lang="en-GB" sz="1800" dirty="0"/>
              <a:t> is the text, image, picture or graph</a:t>
            </a:r>
          </a:p>
          <a:p>
            <a:r>
              <a:rPr lang="en-GB" sz="1800" b="1" i="1" dirty="0">
                <a:solidFill>
                  <a:srgbClr val="005EB8"/>
                </a:solidFill>
              </a:rPr>
              <a:t>location </a:t>
            </a:r>
            <a:r>
              <a:rPr lang="en-GB" sz="1800" dirty="0"/>
              <a:t>is where to put the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FA6322-D1F5-4226-9356-C4A7BB24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your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CC0A3-81FB-4A44-B20A-DEA74C098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22" y="2860711"/>
            <a:ext cx="7077779" cy="25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9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>
            <a:spLocks noGrp="1"/>
          </p:cNvSpPr>
          <p:nvPr>
            <p:ph type="title" hasCustomPrompt="1"/>
          </p:nvPr>
        </p:nvSpPr>
        <p:spPr>
          <a:xfrm>
            <a:off x="449539" y="3660487"/>
            <a:ext cx="7886700" cy="689541"/>
          </a:xfrm>
        </p:spPr>
        <p:txBody>
          <a:bodyPr/>
          <a:lstStyle/>
          <a:p>
            <a:r>
              <a:t>A&amp;E Example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539" y="4364955"/>
            <a:ext cx="6858000" cy="473244"/>
          </a:xfrm>
        </p:spPr>
        <p:txBody>
          <a:bodyPr/>
          <a:lstStyle/>
          <a:p>
            <a:r>
              <a:t>Attendances, Breaches and Admissions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HS Improvement">
      <a:dk1>
        <a:srgbClr val="000000"/>
      </a:dk1>
      <a:lt1>
        <a:srgbClr val="FFFFFF"/>
      </a:lt1>
      <a:dk2>
        <a:srgbClr val="003087"/>
      </a:dk2>
      <a:lt2>
        <a:srgbClr val="005EB8"/>
      </a:lt2>
      <a:accent1>
        <a:srgbClr val="005EB8"/>
      </a:accent1>
      <a:accent2>
        <a:srgbClr val="41B6E6"/>
      </a:accent2>
      <a:accent3>
        <a:srgbClr val="768692"/>
      </a:accent3>
      <a:accent4>
        <a:srgbClr val="00A499"/>
      </a:accent4>
      <a:accent5>
        <a:srgbClr val="006747"/>
      </a:accent5>
      <a:accent6>
        <a:srgbClr val="00A9CE"/>
      </a:accent6>
      <a:hlink>
        <a:srgbClr val="0072CE"/>
      </a:hlink>
      <a:folHlink>
        <a:srgbClr val="41B6E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8393aab-0c98-47e5-9894-d3a389a13a61">
      <UserInfo>
        <DisplayName>Nicola Pollard</DisplayName>
        <AccountId>2842</AccountId>
        <AccountType/>
      </UserInfo>
      <UserInfo>
        <DisplayName>Shahin Alam</DisplayName>
        <AccountId>4938</AccountId>
        <AccountType/>
      </UserInfo>
      <UserInfo>
        <DisplayName>Lisa King</DisplayName>
        <AccountId>48</AccountId>
        <AccountType/>
      </UserInfo>
      <UserInfo>
        <DisplayName>Sade Cross</DisplayName>
        <AccountId>6199</AccountId>
        <AccountType/>
      </UserInfo>
      <UserInfo>
        <DisplayName>Roger Durack</DisplayName>
        <AccountId>2106</AccountId>
        <AccountType/>
      </UserInfo>
      <UserInfo>
        <DisplayName>Sarah Cooper</DisplayName>
        <AccountId>1135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8D3552BA4D54EA7D6349B957E6F80" ma:contentTypeVersion="12" ma:contentTypeDescription="Create a new document." ma:contentTypeScope="" ma:versionID="d6b4c87a83b381ad360fee2f63f6c0ad">
  <xsd:schema xmlns:xsd="http://www.w3.org/2001/XMLSchema" xmlns:xs="http://www.w3.org/2001/XMLSchema" xmlns:p="http://schemas.microsoft.com/office/2006/metadata/properties" xmlns:ns2="b632ed8f-4da2-450d-be64-a21447441809" xmlns:ns3="a8393aab-0c98-47e5-9894-d3a389a13a61" targetNamespace="http://schemas.microsoft.com/office/2006/metadata/properties" ma:root="true" ma:fieldsID="06d1cfd5520d9fd6bb40bca2eb3c5e4c" ns2:_="" ns3:_="">
    <xsd:import namespace="b632ed8f-4da2-450d-be64-a21447441809"/>
    <xsd:import namespace="a8393aab-0c98-47e5-9894-d3a389a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2ed8f-4da2-450d-be64-a21447441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3aab-0c98-47e5-9894-d3a389a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333066-D95F-4DC9-8F45-8431A5C3C7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D9FD49-C1C5-400A-B04D-90A236984D1F}">
  <ds:schemaRefs>
    <ds:schemaRef ds:uri="f90e7bc6-a3db-487f-b513-bfabef5bed32"/>
    <ds:schemaRef ds:uri="http://purl.org/dc/terms/"/>
    <ds:schemaRef ds:uri="cccaf3ac-2de9-44d4-aa31-54302fceb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d66da30-c57e-467e-bd92-94ce3dcc2d9c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214D7D-57CD-48C3-A61B-1BBE34CA96A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545</Words>
  <Application>Microsoft Office PowerPoint</Application>
  <PresentationFormat>On-screen Show (4:3)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NHS R Community: officeR </vt:lpstr>
      <vt:lpstr>Who am I?</vt:lpstr>
      <vt:lpstr>Why use officeR?</vt:lpstr>
      <vt:lpstr>R packages</vt:lpstr>
      <vt:lpstr>Process</vt:lpstr>
      <vt:lpstr>Load your PowerPoint template </vt:lpstr>
      <vt:lpstr>Choose your layout</vt:lpstr>
      <vt:lpstr>Add your slide</vt:lpstr>
      <vt:lpstr>A&amp;E Example PowerPoint</vt:lpstr>
      <vt:lpstr>Add a graph</vt:lpstr>
      <vt:lpstr>PowerPoint Presentation</vt:lpstr>
      <vt:lpstr>Add a charts with a title</vt:lpstr>
      <vt:lpstr>A&amp;E attendances</vt:lpstr>
      <vt:lpstr>Add multiple charts</vt:lpstr>
      <vt:lpstr>Add text</vt:lpstr>
      <vt:lpstr>Attendances, breaches &amp; admissions</vt:lpstr>
      <vt:lpstr>Attendances, breaches &amp; admissions</vt:lpstr>
      <vt:lpstr>What else?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Sanderson</dc:creator>
  <cp:lastModifiedBy>Jo Mcsweeney</cp:lastModifiedBy>
  <cp:revision>72</cp:revision>
  <dcterms:created xsi:type="dcterms:W3CDTF">2017-05-03T08:06:17Z</dcterms:created>
  <dcterms:modified xsi:type="dcterms:W3CDTF">2020-11-09T08:03:35Z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0x0101001A48D3552BA4D54EA7D6349B957E6F80</vt:lpwstr>
  </property>
  <property fmtid="{D5CDD505-2E9C-101B-9397-08002B2CF9AE}" pid="3" name="TaxKeyword">
    <vt:lpwstr/>
  </property>
  <property fmtid="{D5CDD505-2E9C-101B-9397-08002B2CF9AE}" pid="4" name="Subject0">
    <vt:lpwstr/>
  </property>
  <property fmtid="{D5CDD505-2E9C-101B-9397-08002B2CF9AE}" pid="5" name="Document type0">
    <vt:lpwstr/>
  </property>
  <property fmtid="{D5CDD505-2E9C-101B-9397-08002B2CF9AE}" pid="6" name="WTTeamSiteDocumentType">
    <vt:lpwstr/>
  </property>
  <property fmtid="{D5CDD505-2E9C-101B-9397-08002B2CF9AE}" pid="7" name="WTTeamSiteDocumentTypeTaxHTField0">
    <vt:lpwstr/>
  </property>
  <property fmtid="{D5CDD505-2E9C-101B-9397-08002B2CF9AE}" pid="8" name="cebceaf3e3574cdab9f9dab6bbd34ddb">
    <vt:lpwstr/>
  </property>
  <property fmtid="{D5CDD505-2E9C-101B-9397-08002B2CF9AE}" pid="9" name="n2fe4ed80ae84f2cbc880662fe0a8735">
    <vt:lpwstr/>
  </property>
  <property fmtid="{D5CDD505-2E9C-101B-9397-08002B2CF9AE}" pid="10" name="TaxCatchAll">
    <vt:lpwstr/>
  </property>
  <property fmtid="{D5CDD505-2E9C-101B-9397-08002B2CF9AE}" pid="11" name="TaxKeywordTaxHTField">
    <vt:lpwstr/>
  </property>
</Properties>
</file>