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61" r:id="rId5"/>
    <p:sldId id="269" r:id="rId6"/>
    <p:sldId id="262" r:id="rId7"/>
    <p:sldId id="265" r:id="rId8"/>
    <p:sldId id="266" r:id="rId9"/>
    <p:sldId id="292" r:id="rId10"/>
    <p:sldId id="264" r:id="rId11"/>
    <p:sldId id="293" r:id="rId12"/>
    <p:sldId id="294" r:id="rId13"/>
    <p:sldId id="296" r:id="rId14"/>
    <p:sldId id="260" r:id="rId15"/>
  </p:sldIdLst>
  <p:sldSz cx="12192000" cy="6858000"/>
  <p:notesSz cx="6858000" cy="9144000"/>
  <p:defaultTextStyle>
    <a:defPPr>
      <a:defRPr lang="en-US"/>
    </a:defPPr>
    <a:lvl1pPr marL="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Issitt" initials="RI" lastIdx="1" clrIdx="0">
    <p:extLst>
      <p:ext uri="{19B8F6BF-5375-455C-9EA6-DF929625EA0E}">
        <p15:presenceInfo xmlns:p15="http://schemas.microsoft.com/office/powerpoint/2012/main" userId="S-1-5-21-4277556618-61961970-2848131948-87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2B72"/>
    <a:srgbClr val="113E76"/>
    <a:srgbClr val="EBEBE8"/>
    <a:srgbClr val="00A9C9"/>
    <a:srgbClr val="FFB81C"/>
    <a:srgbClr val="F3B12E"/>
    <a:srgbClr val="372A71"/>
    <a:srgbClr val="330072"/>
    <a:srgbClr val="003087"/>
    <a:srgbClr val="991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63" autoAdjust="0"/>
    <p:restoredTop sz="74729" autoAdjust="0"/>
  </p:normalViewPr>
  <p:slideViewPr>
    <p:cSldViewPr snapToGrid="0" snapToObjects="1">
      <p:cViewPr varScale="1">
        <p:scale>
          <a:sx n="84" d="100"/>
          <a:sy n="84" d="100"/>
        </p:scale>
        <p:origin x="787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B2A64-268F-4128-AB52-25E7BE6780E1}" type="datetimeFigureOut">
              <a:rPr lang="en-GB" smtClean="0"/>
              <a:t>05/11/2020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4BCE8-4F4D-4299-9F2E-5C5DCBF7D2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71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42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29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0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39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59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434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517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799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4BCE8-4F4D-4299-9F2E-5C5DCBF7D2E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90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4591753"/>
            <a:ext cx="12192000" cy="2266247"/>
          </a:xfrm>
          <a:prstGeom prst="rect">
            <a:avLst/>
          </a:prstGeom>
          <a:solidFill>
            <a:srgbClr val="00A9C9"/>
          </a:solidFill>
          <a:ln>
            <a:noFill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71123"/>
            <a:ext cx="12192000" cy="1402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240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6397574"/>
            <a:ext cx="12192000" cy="469562"/>
          </a:xfrm>
          <a:prstGeom prst="rect">
            <a:avLst/>
          </a:prstGeom>
          <a:solidFill>
            <a:srgbClr val="372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0" y="6560742"/>
            <a:ext cx="12192000" cy="1926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b="1" i="0" kern="1200" spc="40">
                <a:solidFill>
                  <a:schemeClr val="bg1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DRE</a:t>
            </a:r>
            <a:r>
              <a:rPr lang="en-US" sz="1000" b="0" i="0" kern="1200" spc="40">
                <a:solidFill>
                  <a:schemeClr val="bg1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 –</a:t>
            </a:r>
            <a:r>
              <a:rPr lang="en-US" sz="1000" b="0" i="0" kern="1200" spc="40" baseline="0">
                <a:solidFill>
                  <a:schemeClr val="bg1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00" b="0" i="0" kern="1200" spc="40">
                <a:solidFill>
                  <a:schemeClr val="bg1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DIGITAL RESEARCH ENVIRONMENT 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43166" y="3945352"/>
            <a:ext cx="10793051" cy="648000"/>
          </a:xfrm>
        </p:spPr>
        <p:txBody>
          <a:bodyPr lIns="0" tIns="0" bIns="0">
            <a:noAutofit/>
          </a:bodyPr>
          <a:lstStyle>
            <a:lvl1pPr>
              <a:defRPr sz="3200">
                <a:solidFill>
                  <a:srgbClr val="372A7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3167" y="4603801"/>
            <a:ext cx="7486434" cy="1437931"/>
          </a:xfrm>
        </p:spPr>
        <p:txBody>
          <a:bodyPr lIns="0" tIns="234000">
            <a:noAutofit/>
          </a:bodyPr>
          <a:lstStyle>
            <a:lvl1pPr marL="0" indent="0" algn="l">
              <a:buNone/>
              <a:defRPr sz="2400" spc="100" baseline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609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29601" y="4796374"/>
            <a:ext cx="3306616" cy="1245357"/>
          </a:xfrm>
        </p:spPr>
        <p:txBody>
          <a:bodyPr rIns="0">
            <a:noAutofit/>
          </a:bodyPr>
          <a:lstStyle>
            <a:lvl1pPr marL="0" indent="0" algn="r">
              <a:buNone/>
              <a:defRPr sz="2400" i="1" spc="100" baseline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609594" indent="0">
              <a:buNone/>
              <a:defRPr/>
            </a:lvl2pPr>
            <a:lvl3pPr marL="1219188" indent="0">
              <a:buNone/>
              <a:defRPr/>
            </a:lvl3pPr>
            <a:lvl4pPr marL="1828782" indent="0">
              <a:buNone/>
              <a:defRPr/>
            </a:lvl4pPr>
            <a:lvl5pPr marL="2438376" indent="0">
              <a:buNone/>
              <a:defRPr/>
            </a:lvl5pPr>
          </a:lstStyle>
          <a:p>
            <a:pPr lvl="0"/>
            <a:r>
              <a:rPr lang="en-US" dirty="0"/>
              <a:t>Month 2018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6" y="780449"/>
            <a:ext cx="2238392" cy="223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12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9" y="1330961"/>
            <a:ext cx="11462326" cy="4795204"/>
          </a:xfrm>
        </p:spPr>
        <p:txBody>
          <a:bodyPr lIns="0" tIns="46800" rIns="0" bIns="46800">
            <a:noAutofit/>
          </a:bodyPr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219" y="301367"/>
            <a:ext cx="10575636" cy="669600"/>
          </a:xfrm>
          <a:prstGeom prst="rect">
            <a:avLst/>
          </a:prstGeom>
        </p:spPr>
        <p:txBody>
          <a:bodyPr vert="horz" lIns="0" tIns="46800" rIns="0" bIns="4680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498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219" y="1330560"/>
            <a:ext cx="5622892" cy="474078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330560"/>
            <a:ext cx="5624946" cy="474078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800">
                <a:solidFill>
                  <a:srgbClr val="113E76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218" y="301367"/>
            <a:ext cx="10510982" cy="6696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380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18" y="1330562"/>
            <a:ext cx="5641415" cy="68215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609594" indent="0">
              <a:buNone/>
              <a:defRPr sz="2666" b="1"/>
            </a:lvl2pPr>
            <a:lvl3pPr marL="1219188" indent="0">
              <a:buNone/>
              <a:defRPr sz="2400" b="1"/>
            </a:lvl3pPr>
            <a:lvl4pPr marL="1828782" indent="0">
              <a:buNone/>
              <a:defRPr sz="2134" b="1"/>
            </a:lvl4pPr>
            <a:lvl5pPr marL="2438376" indent="0">
              <a:buNone/>
              <a:defRPr sz="2134" b="1"/>
            </a:lvl5pPr>
            <a:lvl6pPr marL="3047970" indent="0">
              <a:buNone/>
              <a:defRPr sz="2134" b="1"/>
            </a:lvl6pPr>
            <a:lvl7pPr marL="3657564" indent="0">
              <a:buNone/>
              <a:defRPr sz="2134" b="1"/>
            </a:lvl7pPr>
            <a:lvl8pPr marL="4267157" indent="0">
              <a:buNone/>
              <a:defRPr sz="2134" b="1"/>
            </a:lvl8pPr>
            <a:lvl9pPr marL="4876751" indent="0">
              <a:buNone/>
              <a:defRPr sz="2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218" y="2025145"/>
            <a:ext cx="5641415" cy="421309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8488" y="1330562"/>
            <a:ext cx="5651767" cy="682153"/>
          </a:xfrm>
        </p:spPr>
        <p:txBody>
          <a:bodyPr anchor="b">
            <a:noAutofit/>
          </a:bodyPr>
          <a:lstStyle>
            <a:lvl1pPr marL="0" indent="0">
              <a:buNone/>
              <a:defRPr sz="2134" b="0"/>
            </a:lvl1pPr>
            <a:lvl2pPr marL="609594" indent="0">
              <a:buNone/>
              <a:defRPr sz="2666" b="1"/>
            </a:lvl2pPr>
            <a:lvl3pPr marL="1219188" indent="0">
              <a:buNone/>
              <a:defRPr sz="2400" b="1"/>
            </a:lvl3pPr>
            <a:lvl4pPr marL="1828782" indent="0">
              <a:buNone/>
              <a:defRPr sz="2134" b="1"/>
            </a:lvl4pPr>
            <a:lvl5pPr marL="2438376" indent="0">
              <a:buNone/>
              <a:defRPr sz="2134" b="1"/>
            </a:lvl5pPr>
            <a:lvl6pPr marL="3047970" indent="0">
              <a:buNone/>
              <a:defRPr sz="2134" b="1"/>
            </a:lvl6pPr>
            <a:lvl7pPr marL="3657564" indent="0">
              <a:buNone/>
              <a:defRPr sz="2134" b="1"/>
            </a:lvl7pPr>
            <a:lvl8pPr marL="4267157" indent="0">
              <a:buNone/>
              <a:defRPr sz="2134" b="1"/>
            </a:lvl8pPr>
            <a:lvl9pPr marL="4876751" indent="0">
              <a:buNone/>
              <a:defRPr sz="2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8488" y="2025145"/>
            <a:ext cx="5651767" cy="421309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218" y="301367"/>
            <a:ext cx="10400146" cy="6696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0129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218" y="301367"/>
            <a:ext cx="10400146" cy="6696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598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110588"/>
            <a:ext cx="12192000" cy="2102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7417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35102"/>
            <a:ext cx="7046575" cy="46910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218" y="1435103"/>
            <a:ext cx="4260471" cy="469106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609594" indent="0">
              <a:buNone/>
              <a:defRPr sz="1600"/>
            </a:lvl2pPr>
            <a:lvl3pPr marL="1219188" indent="0">
              <a:buNone/>
              <a:defRPr sz="1333"/>
            </a:lvl3pPr>
            <a:lvl4pPr marL="1828782" indent="0">
              <a:buNone/>
              <a:defRPr sz="1200"/>
            </a:lvl4pPr>
            <a:lvl5pPr marL="2438376" indent="0">
              <a:buNone/>
              <a:defRPr sz="1200"/>
            </a:lvl5pPr>
            <a:lvl6pPr marL="3047970" indent="0">
              <a:buNone/>
              <a:defRPr sz="1200"/>
            </a:lvl6pPr>
            <a:lvl7pPr marL="3657564" indent="0">
              <a:buNone/>
              <a:defRPr sz="1200"/>
            </a:lvl7pPr>
            <a:lvl8pPr marL="4267157" indent="0">
              <a:buNone/>
              <a:defRPr sz="1200"/>
            </a:lvl8pPr>
            <a:lvl9pPr marL="487675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218" y="301367"/>
            <a:ext cx="10400146" cy="6696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1219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87085" y="-33092"/>
            <a:ext cx="12417552" cy="6912864"/>
          </a:xfrm>
          <a:prstGeom prst="rect">
            <a:avLst/>
          </a:prstGeom>
          <a:solidFill>
            <a:srgbClr val="00A9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-564776" y="4495803"/>
            <a:ext cx="7439709" cy="6745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vert="horz" lIns="180000" tIns="45720" rIns="270000" bIns="45720" rtlCol="0" anchor="ctr">
            <a:noAutofit/>
          </a:bodyPr>
          <a:lstStyle>
            <a:lvl1pPr algn="r">
              <a:defRPr sz="3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0" y="6484119"/>
            <a:ext cx="12192000" cy="388800"/>
          </a:xfrm>
          <a:prstGeom prst="rect">
            <a:avLst/>
          </a:prstGeom>
          <a:solidFill>
            <a:srgbClr val="00A9C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12191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66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18" y="301367"/>
            <a:ext cx="10326256" cy="66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18" y="1330560"/>
            <a:ext cx="11471564" cy="496108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665" y="301367"/>
            <a:ext cx="669600" cy="6696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503372" y="6534335"/>
            <a:ext cx="1328410" cy="2462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indent="0" algn="r" defTabSz="548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Slide </a:t>
            </a:r>
            <a:fld id="{45161DBE-4736-EE43-A824-AB4A2F59E3C4}" type="slidenum">
              <a:rPr lang="uk-UA" sz="1000" b="0" i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pPr marL="0" marR="0" indent="0" algn="r" defTabSz="548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0" i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60218" y="6534335"/>
            <a:ext cx="4962533" cy="246221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1000" b="0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DRE</a:t>
            </a:r>
          </a:p>
        </p:txBody>
      </p:sp>
    </p:spTree>
    <p:extLst>
      <p:ext uri="{BB962C8B-B14F-4D97-AF65-F5344CB8AC3E}">
        <p14:creationId xmlns:p14="http://schemas.microsoft.com/office/powerpoint/2010/main" val="304806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09594" rtl="0" eaLnBrk="1" latinLnBrk="0" hangingPunct="1">
        <a:spcBef>
          <a:spcPct val="0"/>
        </a:spcBef>
        <a:buNone/>
        <a:defRPr sz="2800" b="0" i="0" kern="1200">
          <a:solidFill>
            <a:srgbClr val="372A71"/>
          </a:solidFill>
          <a:latin typeface="Montserrat" charset="0"/>
          <a:ea typeface="Montserrat" charset="0"/>
          <a:cs typeface="Montserrat" charset="0"/>
        </a:defRPr>
      </a:lvl1pPr>
    </p:titleStyle>
    <p:bodyStyle>
      <a:lvl1pPr marL="0" indent="-360000" algn="l" defTabSz="609594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72A71"/>
          </a:solidFill>
          <a:latin typeface="Montserrat" charset="0"/>
          <a:ea typeface="Montserrat" charset="0"/>
          <a:cs typeface="Montserrat" charset="0"/>
        </a:defRPr>
      </a:lvl1pPr>
      <a:lvl2pPr marL="756000" indent="-360000" algn="l" defTabSz="609594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113E76"/>
          </a:solidFill>
          <a:latin typeface="Montserrat" charset="0"/>
          <a:ea typeface="Montserrat" charset="0"/>
          <a:cs typeface="Montserrat" charset="0"/>
        </a:defRPr>
      </a:lvl2pPr>
      <a:lvl3pPr marL="1152000" indent="-360000" algn="l" defTabSz="609594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113E76"/>
          </a:solidFill>
          <a:latin typeface="Montserrat" charset="0"/>
          <a:ea typeface="Montserrat" charset="0"/>
          <a:cs typeface="Montserrat" charset="0"/>
        </a:defRPr>
      </a:lvl3pPr>
      <a:lvl4pPr marL="1548000" indent="-360000" algn="l" defTabSz="609594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113E76"/>
          </a:solidFill>
          <a:latin typeface="Montserrat" charset="0"/>
          <a:ea typeface="Montserrat" charset="0"/>
          <a:cs typeface="Montserrat" charset="0"/>
        </a:defRPr>
      </a:lvl4pPr>
      <a:lvl5pPr marL="1944000" indent="-360000" algn="l" defTabSz="609594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113E76"/>
          </a:solidFill>
          <a:latin typeface="Montserrat" charset="0"/>
          <a:ea typeface="Montserrat" charset="0"/>
          <a:cs typeface="Montserrat" charset="0"/>
        </a:defRPr>
      </a:lvl5pPr>
      <a:lvl6pPr marL="3352766" indent="-304796" algn="l" defTabSz="609594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2360" indent="-304796" algn="l" defTabSz="609594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1954" indent="-304796" algn="l" defTabSz="609594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1548" indent="-304796" algn="l" defTabSz="609594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4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8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82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6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70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64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57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51" algn="l" defTabSz="6095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png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23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99474" y="3649011"/>
            <a:ext cx="10793051" cy="648000"/>
          </a:xfrm>
        </p:spPr>
        <p:txBody>
          <a:bodyPr/>
          <a:lstStyle/>
          <a:p>
            <a:r>
              <a:rPr lang="en-US" dirty="0"/>
              <a:t>Using R to understand the Impact of SARS-CoV-2 on </a:t>
            </a:r>
            <a:r>
              <a:rPr lang="en-US" dirty="0" err="1"/>
              <a:t>Paediatric</a:t>
            </a:r>
            <a:r>
              <a:rPr lang="en-US" dirty="0"/>
              <a:t> Patients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167" y="4562275"/>
            <a:ext cx="7486434" cy="143793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Dr</a:t>
            </a:r>
            <a:r>
              <a:rPr lang="en-US" dirty="0"/>
              <a:t> Richard Issitt </a:t>
            </a:r>
            <a:r>
              <a:rPr lang="en-GB" sz="1600" dirty="0"/>
              <a:t>B.Sc. (Hons) </a:t>
            </a:r>
            <a:r>
              <a:rPr lang="en-GB" sz="1600" dirty="0" err="1"/>
              <a:t>PgDip</a:t>
            </a:r>
            <a:r>
              <a:rPr lang="en-GB" sz="1600" dirty="0"/>
              <a:t>, </a:t>
            </a:r>
            <a:r>
              <a:rPr lang="en-GB" sz="1600" dirty="0" err="1"/>
              <a:t>DClinP</a:t>
            </a:r>
            <a:r>
              <a:rPr lang="en-GB" sz="1600" dirty="0"/>
              <a:t>, FCCP, AACP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Research Fellow, British Heart Foundation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Senior </a:t>
            </a:r>
            <a:r>
              <a:rPr lang="en-US" sz="1800" dirty="0" err="1"/>
              <a:t>Paediatric</a:t>
            </a:r>
            <a:r>
              <a:rPr lang="en-US" sz="1800" dirty="0"/>
              <a:t> </a:t>
            </a:r>
            <a:r>
              <a:rPr lang="en-US" sz="1800" dirty="0" err="1"/>
              <a:t>Perfusionist</a:t>
            </a:r>
            <a:r>
              <a:rPr lang="en-US" sz="1800" dirty="0"/>
              <a:t>, Great Ormond Street Hospital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Clinical Lead, Digital Research Environment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Honorary Lecturer, Institute of Cardiovascular Science, </a:t>
            </a:r>
            <a:r>
              <a:rPr lang="en-US" sz="1800" dirty="0" smtClean="0"/>
              <a:t>UCL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i="0" dirty="0" smtClean="0"/>
              <a:t>10</a:t>
            </a:r>
            <a:r>
              <a:rPr lang="en-US" i="0" baseline="30000" dirty="0" smtClean="0"/>
              <a:t>th</a:t>
            </a:r>
            <a:r>
              <a:rPr lang="en-US" i="0" dirty="0" smtClean="0"/>
              <a:t> November</a:t>
            </a:r>
            <a:r>
              <a:rPr lang="en-US" dirty="0" smtClean="0"/>
              <a:t> </a:t>
            </a:r>
            <a:r>
              <a:rPr lang="en-US" i="0" dirty="0" smtClean="0"/>
              <a:t>2020</a:t>
            </a:r>
            <a:endParaRPr lang="en-US" i="0" dirty="0"/>
          </a:p>
        </p:txBody>
      </p:sp>
      <p:sp>
        <p:nvSpPr>
          <p:cNvPr id="6" name="Right Triangle 5"/>
          <p:cNvSpPr/>
          <p:nvPr/>
        </p:nvSpPr>
        <p:spPr>
          <a:xfrm rot="10800000">
            <a:off x="0" y="-72669"/>
            <a:ext cx="12192000" cy="1920924"/>
          </a:xfrm>
          <a:prstGeom prst="rtTriangle">
            <a:avLst/>
          </a:prstGeom>
          <a:solidFill>
            <a:srgbClr val="372A71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609" y="136187"/>
            <a:ext cx="2035948" cy="10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8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2"/>
          <p:cNvSpPr txBox="1">
            <a:spLocks/>
          </p:cNvSpPr>
          <p:nvPr/>
        </p:nvSpPr>
        <p:spPr>
          <a:xfrm>
            <a:off x="360218" y="301367"/>
            <a:ext cx="10400146" cy="669600"/>
          </a:xfrm>
          <a:prstGeom prst="rect">
            <a:avLst/>
          </a:prstGeom>
        </p:spPr>
        <p:txBody>
          <a:bodyPr/>
          <a:lstStyle>
            <a:lvl1pPr algn="l" defTabSz="609594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372A7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 smtClean="0">
                <a:solidFill>
                  <a:srgbClr val="382B72"/>
                </a:solidFill>
              </a:rPr>
              <a:t>Summary and Future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2559" y="1305017"/>
            <a:ext cx="10449018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R we:</a:t>
            </a:r>
          </a:p>
          <a:p>
            <a:r>
              <a:rPr lang="en-US" dirty="0" smtClean="0"/>
              <a:t>	used </a:t>
            </a:r>
            <a:r>
              <a:rPr lang="en-US" i="1" dirty="0" err="1" smtClean="0"/>
              <a:t>rstatix</a:t>
            </a:r>
            <a:r>
              <a:rPr lang="en-US" dirty="0" smtClean="0"/>
              <a:t> for pipe friendly statistical comparisons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used multivariable linear regression analysis of vitamin D levels</a:t>
            </a:r>
          </a:p>
          <a:p>
            <a:r>
              <a:rPr lang="en-US" dirty="0"/>
              <a:t>	</a:t>
            </a:r>
            <a:r>
              <a:rPr lang="en-US" dirty="0" smtClean="0"/>
              <a:t>used </a:t>
            </a:r>
            <a:r>
              <a:rPr lang="en-US" i="1" dirty="0" smtClean="0"/>
              <a:t>lme4</a:t>
            </a:r>
            <a:r>
              <a:rPr lang="en-US" dirty="0" smtClean="0"/>
              <a:t> for linear mixed effects models to compare repeated laboratory measures</a:t>
            </a:r>
          </a:p>
          <a:p>
            <a:r>
              <a:rPr lang="en-US" dirty="0"/>
              <a:t>	</a:t>
            </a:r>
            <a:r>
              <a:rPr lang="en-US" dirty="0" smtClean="0"/>
              <a:t>used </a:t>
            </a:r>
            <a:r>
              <a:rPr lang="en-US" i="1" dirty="0" smtClean="0"/>
              <a:t>meditation</a:t>
            </a:r>
            <a:r>
              <a:rPr lang="en-US" dirty="0" smtClean="0"/>
              <a:t> for direct and indirect effects of vitamin D levels on inflammation</a:t>
            </a:r>
          </a:p>
          <a:p>
            <a:r>
              <a:rPr lang="en-US" dirty="0"/>
              <a:t>	</a:t>
            </a:r>
            <a:r>
              <a:rPr lang="en-US" dirty="0" smtClean="0"/>
              <a:t>created </a:t>
            </a:r>
            <a:r>
              <a:rPr lang="en-US" i="1" dirty="0" smtClean="0"/>
              <a:t>Raincloud plots</a:t>
            </a:r>
            <a:r>
              <a:rPr lang="en-US" dirty="0" smtClean="0"/>
              <a:t> for informative </a:t>
            </a:r>
            <a:r>
              <a:rPr lang="en-US" dirty="0" err="1" smtClean="0"/>
              <a:t>visualisations</a:t>
            </a:r>
            <a:r>
              <a:rPr lang="en-US" dirty="0" smtClean="0"/>
              <a:t> with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err="1" smtClean="0"/>
              <a:t>Cowplot</a:t>
            </a:r>
            <a:r>
              <a:rPr lang="en-US" i="1" dirty="0" smtClean="0"/>
              <a:t> </a:t>
            </a:r>
          </a:p>
          <a:p>
            <a:r>
              <a:rPr lang="en-US" i="1" dirty="0"/>
              <a:t>	</a:t>
            </a:r>
            <a:r>
              <a:rPr lang="en-US" i="1" dirty="0" smtClean="0"/>
              <a:t>	</a:t>
            </a:r>
            <a:r>
              <a:rPr lang="en-US" i="1" dirty="0" err="1" smtClean="0"/>
              <a:t>PupillometryR</a:t>
            </a:r>
            <a:r>
              <a:rPr lang="en-US" i="1" dirty="0" smtClean="0"/>
              <a:t> </a:t>
            </a:r>
          </a:p>
          <a:p>
            <a:r>
              <a:rPr lang="en-US" i="1" dirty="0"/>
              <a:t>	</a:t>
            </a:r>
            <a:r>
              <a:rPr lang="en-US" i="1" dirty="0" smtClean="0"/>
              <a:t>	</a:t>
            </a:r>
            <a:r>
              <a:rPr lang="en-US" i="1" dirty="0" err="1" smtClean="0"/>
              <a:t>plotrix</a:t>
            </a:r>
            <a:r>
              <a:rPr lang="en-US" i="1" dirty="0" smtClean="0"/>
              <a:t> </a:t>
            </a:r>
          </a:p>
          <a:p>
            <a:r>
              <a:rPr lang="en-US" i="1" dirty="0"/>
              <a:t>	</a:t>
            </a:r>
            <a:r>
              <a:rPr lang="en-US" i="1" dirty="0" smtClean="0"/>
              <a:t>	</a:t>
            </a:r>
            <a:r>
              <a:rPr lang="en-US" i="1" dirty="0" err="1" smtClean="0"/>
              <a:t>ggsignif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	</a:t>
            </a:r>
            <a:r>
              <a:rPr lang="en-US" i="1" dirty="0" err="1" smtClean="0"/>
              <a:t>ggpubr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Where next?</a:t>
            </a:r>
          </a:p>
          <a:p>
            <a:r>
              <a:rPr lang="en-US" dirty="0"/>
              <a:t>	</a:t>
            </a:r>
            <a:r>
              <a:rPr lang="en-US" dirty="0" smtClean="0"/>
              <a:t>Concentrate on the newly identified </a:t>
            </a:r>
            <a:r>
              <a:rPr lang="en-US" dirty="0" err="1" smtClean="0"/>
              <a:t>Paediatric</a:t>
            </a:r>
            <a:r>
              <a:rPr lang="en-US" dirty="0" smtClean="0"/>
              <a:t> Inflammatory Syndrome PIMS-TS!</a:t>
            </a:r>
          </a:p>
        </p:txBody>
      </p:sp>
    </p:spTree>
    <p:extLst>
      <p:ext uri="{BB962C8B-B14F-4D97-AF65-F5344CB8AC3E}">
        <p14:creationId xmlns:p14="http://schemas.microsoft.com/office/powerpoint/2010/main" val="2052034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47" y="1557394"/>
            <a:ext cx="3044106" cy="3044106"/>
          </a:xfrm>
          <a:prstGeom prst="rect">
            <a:avLst/>
          </a:prstGeom>
          <a:effectLst>
            <a:outerShdw blurRad="25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0714993" y="0"/>
            <a:ext cx="1385735" cy="1155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6397574"/>
            <a:ext cx="12192000" cy="469562"/>
          </a:xfrm>
          <a:prstGeom prst="rect">
            <a:avLst/>
          </a:prstGeom>
          <a:solidFill>
            <a:srgbClr val="F3B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560742"/>
            <a:ext cx="12192000" cy="1926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i="0" kern="1200" spc="40">
                <a:solidFill>
                  <a:schemeClr val="bg1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POWERED BY </a:t>
            </a:r>
            <a:r>
              <a:rPr lang="en-US" sz="1000" b="1" i="0" kern="1200" spc="40">
                <a:solidFill>
                  <a:schemeClr val="bg1"/>
                </a:solidFill>
                <a:effectLst/>
                <a:latin typeface="Montserrat" charset="0"/>
                <a:ea typeface="Montserrat" charset="0"/>
                <a:cs typeface="Montserrat" charset="0"/>
              </a:rPr>
              <a:t>ANALYTIXAGILITY</a:t>
            </a:r>
            <a:endParaRPr lang="en-US" sz="1000" b="0" i="0" kern="1200" spc="40">
              <a:solidFill>
                <a:schemeClr val="bg1"/>
              </a:solidFill>
              <a:effectLst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-11779127" y="2239837"/>
            <a:ext cx="252148" cy="252148"/>
          </a:xfrm>
          <a:prstGeom prst="ellipse">
            <a:avLst/>
          </a:prstGeom>
          <a:solidFill>
            <a:srgbClr val="113E7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12192990" y="1330961"/>
            <a:ext cx="11462326" cy="4795204"/>
          </a:xfrm>
          <a:prstGeom prst="rect">
            <a:avLst/>
          </a:prstGeom>
        </p:spPr>
        <p:txBody>
          <a:bodyPr/>
          <a:lstStyle>
            <a:lvl1pPr marL="0" indent="-360000" algn="l" defTabSz="60959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372A7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756000" indent="-360000" algn="l" defTabSz="60959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13E76"/>
                </a:solidFill>
                <a:latin typeface="Montserrat" charset="0"/>
                <a:ea typeface="Montserrat" charset="0"/>
                <a:cs typeface="Montserrat" charset="0"/>
              </a:defRPr>
            </a:lvl2pPr>
            <a:lvl3pPr marL="1152000" indent="-360000" algn="l" defTabSz="60959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13E76"/>
                </a:solidFill>
                <a:latin typeface="Montserrat" charset="0"/>
                <a:ea typeface="Montserrat" charset="0"/>
                <a:cs typeface="Montserrat" charset="0"/>
              </a:defRPr>
            </a:lvl3pPr>
            <a:lvl4pPr marL="1548000" indent="-360000" algn="l" defTabSz="60959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13E76"/>
                </a:solidFill>
                <a:latin typeface="Montserrat" charset="0"/>
                <a:ea typeface="Montserrat" charset="0"/>
                <a:cs typeface="Montserrat" charset="0"/>
              </a:defRPr>
            </a:lvl4pPr>
            <a:lvl5pPr marL="1944000" indent="-360000" algn="l" defTabSz="60959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113E76"/>
                </a:solidFill>
                <a:latin typeface="Montserrat" charset="0"/>
                <a:ea typeface="Montserrat" charset="0"/>
                <a:cs typeface="Montserrat" charset="0"/>
              </a:defRPr>
            </a:lvl5pPr>
            <a:lvl6pPr marL="3352766" indent="-304796" algn="l" defTabSz="609594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60" indent="-304796" algn="l" defTabSz="609594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54" indent="-304796" algn="l" defTabSz="609594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48" indent="-304796" algn="l" defTabSz="609594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/>
              <a:buNone/>
            </a:pPr>
            <a:r>
              <a:rPr lang="en-US" dirty="0" smtClean="0"/>
              <a:t>How do we become a “Research Hospital”?</a:t>
            </a:r>
          </a:p>
          <a:p>
            <a:pPr indent="0">
              <a:buFont typeface="Arial"/>
              <a:buNone/>
            </a:pPr>
            <a:r>
              <a:rPr lang="en-US" dirty="0" smtClean="0"/>
              <a:t>Bring the expertise, people and ideas to work with data and digital technologies.</a:t>
            </a:r>
          </a:p>
          <a:p>
            <a:pPr indent="0">
              <a:buFont typeface="Arial"/>
              <a:buNone/>
            </a:pPr>
            <a:endParaRPr lang="en-US" dirty="0" smtClean="0"/>
          </a:p>
          <a:p>
            <a:pPr indent="0">
              <a:buFont typeface="Arial"/>
              <a:buNone/>
            </a:pPr>
            <a:endParaRPr lang="en-US" dirty="0" smtClean="0"/>
          </a:p>
          <a:p>
            <a:pPr indent="0">
              <a:buFont typeface="Arial"/>
              <a:buNone/>
            </a:pPr>
            <a:endParaRPr lang="en-US" dirty="0" smtClean="0"/>
          </a:p>
          <a:p>
            <a:pPr indent="0">
              <a:buFont typeface="Arial"/>
              <a:buNone/>
            </a:pPr>
            <a:endParaRPr lang="en-US" dirty="0" smtClean="0"/>
          </a:p>
          <a:p>
            <a:pPr indent="0">
              <a:buFont typeface="Arial"/>
              <a:buNone/>
            </a:pPr>
            <a:endParaRPr lang="en-US" dirty="0" smtClean="0"/>
          </a:p>
          <a:p>
            <a:pPr indent="0">
              <a:buFont typeface="Arial"/>
              <a:buNone/>
            </a:pPr>
            <a:r>
              <a:rPr lang="en-US" dirty="0" smtClean="0"/>
              <a:t>DRE visits to every specialty to assess their data needs; </a:t>
            </a:r>
            <a:br>
              <a:rPr lang="en-US" dirty="0" smtClean="0"/>
            </a:br>
            <a:r>
              <a:rPr lang="en-US" dirty="0" smtClean="0"/>
              <a:t>what can the DRE do to make research, easier, quicker </a:t>
            </a:r>
            <a:br>
              <a:rPr lang="en-US" dirty="0" smtClean="0"/>
            </a:br>
            <a:r>
              <a:rPr lang="en-US" dirty="0" smtClean="0"/>
              <a:t>and more secure than ever before. </a:t>
            </a:r>
            <a:endParaRPr lang="en-GB" dirty="0" smtClean="0"/>
          </a:p>
          <a:p>
            <a:pPr indent="0">
              <a:buFont typeface="Arial"/>
              <a:buNone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-11832672" y="2129412"/>
            <a:ext cx="8264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“</a:t>
            </a:r>
            <a:endParaRPr lang="en-US" sz="40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1" name="Trapezoid 20"/>
          <p:cNvSpPr/>
          <p:nvPr/>
        </p:nvSpPr>
        <p:spPr>
          <a:xfrm>
            <a:off x="-12551129" y="0"/>
            <a:ext cx="12192000" cy="6478869"/>
          </a:xfrm>
          <a:prstGeom prst="trapezoid">
            <a:avLst/>
          </a:prstGeom>
          <a:solidFill>
            <a:srgbClr val="EBEB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25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apezoid 19"/>
          <p:cNvSpPr/>
          <p:nvPr/>
        </p:nvSpPr>
        <p:spPr>
          <a:xfrm>
            <a:off x="-6110011" y="0"/>
            <a:ext cx="12192000" cy="6478869"/>
          </a:xfrm>
          <a:prstGeom prst="trapezoid">
            <a:avLst/>
          </a:prstGeom>
          <a:solidFill>
            <a:srgbClr val="EBEB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5719255" y="12859994"/>
            <a:ext cx="3430666" cy="2858888"/>
            <a:chOff x="6894588" y="1359013"/>
            <a:chExt cx="1080000" cy="900000"/>
          </a:xfrm>
        </p:grpSpPr>
        <p:sp>
          <p:nvSpPr>
            <p:cNvPr id="4" name="Round Diagonal Corner Rectangle 3"/>
            <p:cNvSpPr/>
            <p:nvPr/>
          </p:nvSpPr>
          <p:spPr>
            <a:xfrm>
              <a:off x="6894588" y="1359013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Clinical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9006" y="1713018"/>
              <a:ext cx="251163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66" name="Group 65"/>
          <p:cNvGrpSpPr/>
          <p:nvPr/>
        </p:nvGrpSpPr>
        <p:grpSpPr>
          <a:xfrm>
            <a:off x="4412381" y="11925993"/>
            <a:ext cx="3430666" cy="2858888"/>
            <a:chOff x="5587714" y="1359014"/>
            <a:chExt cx="1080000" cy="900000"/>
          </a:xfrm>
        </p:grpSpPr>
        <p:sp>
          <p:nvSpPr>
            <p:cNvPr id="5" name="Round Diagonal Corner Rectangle 4"/>
            <p:cNvSpPr/>
            <p:nvPr/>
          </p:nvSpPr>
          <p:spPr>
            <a:xfrm>
              <a:off x="5587714" y="1359014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Imaging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7552" y="1703186"/>
              <a:ext cx="331535" cy="396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64" name="Group 63"/>
          <p:cNvGrpSpPr/>
          <p:nvPr/>
        </p:nvGrpSpPr>
        <p:grpSpPr>
          <a:xfrm>
            <a:off x="1798633" y="10125993"/>
            <a:ext cx="3430666" cy="2858888"/>
            <a:chOff x="2973966" y="1359013"/>
            <a:chExt cx="1080000" cy="900000"/>
          </a:xfrm>
        </p:grpSpPr>
        <p:sp>
          <p:nvSpPr>
            <p:cNvPr id="2" name="Round Diagonal Corner Rectangle 1"/>
            <p:cNvSpPr/>
            <p:nvPr/>
          </p:nvSpPr>
          <p:spPr>
            <a:xfrm>
              <a:off x="2973966" y="1359013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Longitudinal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0074" y="1713018"/>
              <a:ext cx="405000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63" name="Group 62"/>
          <p:cNvGrpSpPr/>
          <p:nvPr/>
        </p:nvGrpSpPr>
        <p:grpSpPr>
          <a:xfrm>
            <a:off x="491759" y="9016673"/>
            <a:ext cx="3430666" cy="2858888"/>
            <a:chOff x="1667092" y="1359014"/>
            <a:chExt cx="1080000" cy="900000"/>
          </a:xfrm>
        </p:grpSpPr>
        <p:sp>
          <p:nvSpPr>
            <p:cNvPr id="7" name="Round Diagonal Corner Rectangle 6"/>
            <p:cNvSpPr/>
            <p:nvPr/>
          </p:nvSpPr>
          <p:spPr>
            <a:xfrm>
              <a:off x="1667092" y="1359014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Social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46978" y="1713018"/>
              <a:ext cx="474145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65" name="Group 64"/>
          <p:cNvGrpSpPr/>
          <p:nvPr/>
        </p:nvGrpSpPr>
        <p:grpSpPr>
          <a:xfrm>
            <a:off x="3105507" y="11025993"/>
            <a:ext cx="3430666" cy="2858888"/>
            <a:chOff x="4280840" y="1359013"/>
            <a:chExt cx="1080000" cy="900000"/>
          </a:xfrm>
        </p:grpSpPr>
        <p:sp>
          <p:nvSpPr>
            <p:cNvPr id="6" name="Round Diagonal Corner Rectangle 5"/>
            <p:cNvSpPr/>
            <p:nvPr/>
          </p:nvSpPr>
          <p:spPr>
            <a:xfrm>
              <a:off x="4280840" y="1359013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Genomic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16157" y="1713018"/>
              <a:ext cx="360000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62" name="Group 61"/>
          <p:cNvGrpSpPr/>
          <p:nvPr/>
        </p:nvGrpSpPr>
        <p:grpSpPr>
          <a:xfrm>
            <a:off x="-815115" y="8116673"/>
            <a:ext cx="3430666" cy="2858888"/>
            <a:chOff x="360218" y="1359013"/>
            <a:chExt cx="1080000" cy="900000"/>
          </a:xfrm>
        </p:grpSpPr>
        <p:sp>
          <p:nvSpPr>
            <p:cNvPr id="3" name="Round Diagonal Corner Rectangle 2"/>
            <p:cNvSpPr/>
            <p:nvPr/>
          </p:nvSpPr>
          <p:spPr>
            <a:xfrm>
              <a:off x="360218" y="1359013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Lab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5154" y="1713018"/>
              <a:ext cx="256000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68" name="Group 67"/>
          <p:cNvGrpSpPr/>
          <p:nvPr/>
        </p:nvGrpSpPr>
        <p:grpSpPr>
          <a:xfrm>
            <a:off x="7026129" y="13770424"/>
            <a:ext cx="3430666" cy="2858888"/>
            <a:chOff x="8201462" y="1359013"/>
            <a:chExt cx="1080000" cy="900000"/>
          </a:xfrm>
        </p:grpSpPr>
        <p:sp>
          <p:nvSpPr>
            <p:cNvPr id="8" name="Round Diagonal Corner Rectangle 7"/>
            <p:cNvSpPr/>
            <p:nvPr/>
          </p:nvSpPr>
          <p:spPr>
            <a:xfrm>
              <a:off x="8201462" y="1359013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Sensor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91461" y="1713018"/>
              <a:ext cx="300000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69" name="Group 68"/>
          <p:cNvGrpSpPr/>
          <p:nvPr/>
        </p:nvGrpSpPr>
        <p:grpSpPr>
          <a:xfrm>
            <a:off x="8333003" y="14670424"/>
            <a:ext cx="3430666" cy="2858888"/>
            <a:chOff x="9508336" y="1359014"/>
            <a:chExt cx="1080000" cy="900000"/>
          </a:xfrm>
        </p:grpSpPr>
        <p:sp>
          <p:nvSpPr>
            <p:cNvPr id="9" name="Round Diagonal Corner Rectangle 8"/>
            <p:cNvSpPr/>
            <p:nvPr/>
          </p:nvSpPr>
          <p:spPr>
            <a:xfrm>
              <a:off x="9508336" y="1359014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Time Series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56335" y="1713018"/>
              <a:ext cx="184000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70" name="Group 69"/>
          <p:cNvGrpSpPr/>
          <p:nvPr/>
        </p:nvGrpSpPr>
        <p:grpSpPr>
          <a:xfrm>
            <a:off x="9639875" y="15570424"/>
            <a:ext cx="3430666" cy="2858888"/>
            <a:chOff x="10815208" y="1359013"/>
            <a:chExt cx="1080000" cy="900000"/>
          </a:xfrm>
        </p:grpSpPr>
        <p:sp>
          <p:nvSpPr>
            <p:cNvPr id="10" name="Round Diagonal Corner Rectangle 9"/>
            <p:cNvSpPr/>
            <p:nvPr/>
          </p:nvSpPr>
          <p:spPr>
            <a:xfrm>
              <a:off x="10815208" y="1359013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Service KPI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193272" y="1713018"/>
              <a:ext cx="410000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60218" y="17343286"/>
            <a:ext cx="10400146" cy="669600"/>
          </a:xfrm>
        </p:spPr>
        <p:txBody>
          <a:bodyPr/>
          <a:lstStyle/>
          <a:p>
            <a:r>
              <a:rPr lang="en-US"/>
              <a:t>Bring your data</a:t>
            </a:r>
          </a:p>
        </p:txBody>
      </p:sp>
      <p:sp>
        <p:nvSpPr>
          <p:cNvPr id="43" name="Title 22"/>
          <p:cNvSpPr txBox="1">
            <a:spLocks/>
          </p:cNvSpPr>
          <p:nvPr/>
        </p:nvSpPr>
        <p:spPr>
          <a:xfrm>
            <a:off x="360218" y="-11399134"/>
            <a:ext cx="10400146" cy="6696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609594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372A7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/>
              <a:t>Invite your multi-disciplinary team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-931975" y="-5123569"/>
            <a:ext cx="4276386" cy="3364526"/>
            <a:chOff x="360218" y="3513150"/>
            <a:chExt cx="1692000" cy="1331211"/>
          </a:xfrm>
        </p:grpSpPr>
        <p:sp>
          <p:nvSpPr>
            <p:cNvPr id="26" name="Round Diagonal Corner Rectangle 25"/>
            <p:cNvSpPr/>
            <p:nvPr/>
          </p:nvSpPr>
          <p:spPr>
            <a:xfrm>
              <a:off x="360218" y="3513150"/>
              <a:ext cx="1692000" cy="1331211"/>
            </a:xfrm>
            <a:prstGeom prst="round2DiagRect">
              <a:avLst/>
            </a:prstGeom>
            <a:solidFill>
              <a:srgbClr val="113E76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Clinician</a:t>
              </a: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71018" y="3889641"/>
              <a:ext cx="470400" cy="720000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1036623" y="-6454780"/>
            <a:ext cx="4276386" cy="3364526"/>
            <a:chOff x="2328816" y="3513151"/>
            <a:chExt cx="1692000" cy="1331211"/>
          </a:xfrm>
        </p:grpSpPr>
        <p:sp>
          <p:nvSpPr>
            <p:cNvPr id="30" name="Round Diagonal Corner Rectangle 29"/>
            <p:cNvSpPr/>
            <p:nvPr/>
          </p:nvSpPr>
          <p:spPr>
            <a:xfrm>
              <a:off x="2328816" y="3513151"/>
              <a:ext cx="1692000" cy="1331211"/>
            </a:xfrm>
            <a:prstGeom prst="round2DiagRect">
              <a:avLst/>
            </a:prstGeom>
            <a:solidFill>
              <a:srgbClr val="113E76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Researcher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91591" y="3889641"/>
              <a:ext cx="566400" cy="720000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005221" y="-7785991"/>
            <a:ext cx="4276386" cy="3364526"/>
            <a:chOff x="4297414" y="3513150"/>
            <a:chExt cx="1692000" cy="1331211"/>
          </a:xfrm>
        </p:grpSpPr>
        <p:sp>
          <p:nvSpPr>
            <p:cNvPr id="25" name="Round Diagonal Corner Rectangle 24"/>
            <p:cNvSpPr/>
            <p:nvPr/>
          </p:nvSpPr>
          <p:spPr>
            <a:xfrm>
              <a:off x="4297414" y="3513150"/>
              <a:ext cx="1692000" cy="1331211"/>
            </a:xfrm>
            <a:prstGeom prst="round2DiagRect">
              <a:avLst/>
            </a:prstGeom>
            <a:solidFill>
              <a:srgbClr val="113E76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Doctor</a:t>
              </a: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947378" y="3889641"/>
              <a:ext cx="391900" cy="720000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4973819" y="-9117202"/>
            <a:ext cx="4276386" cy="3364526"/>
            <a:chOff x="6266012" y="3513150"/>
            <a:chExt cx="1692000" cy="1331211"/>
          </a:xfrm>
        </p:grpSpPr>
        <p:sp>
          <p:nvSpPr>
            <p:cNvPr id="29" name="Round Diagonal Corner Rectangle 28"/>
            <p:cNvSpPr/>
            <p:nvPr/>
          </p:nvSpPr>
          <p:spPr>
            <a:xfrm>
              <a:off x="6266012" y="3513150"/>
              <a:ext cx="1692000" cy="1331211"/>
            </a:xfrm>
            <a:prstGeom prst="round2DiagRect">
              <a:avLst/>
            </a:prstGeom>
            <a:solidFill>
              <a:srgbClr val="113E76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Academic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881900" y="3889641"/>
              <a:ext cx="410120" cy="7200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6942417" y="-10448413"/>
            <a:ext cx="4276386" cy="3364526"/>
            <a:chOff x="8234610" y="3513151"/>
            <a:chExt cx="1692000" cy="1331211"/>
          </a:xfrm>
        </p:grpSpPr>
        <p:sp>
          <p:nvSpPr>
            <p:cNvPr id="28" name="Round Diagonal Corner Rectangle 27"/>
            <p:cNvSpPr/>
            <p:nvPr/>
          </p:nvSpPr>
          <p:spPr>
            <a:xfrm>
              <a:off x="8234610" y="3513151"/>
              <a:ext cx="1692000" cy="1331211"/>
            </a:xfrm>
            <a:prstGeom prst="round2DiagRect">
              <a:avLst/>
            </a:prstGeom>
            <a:solidFill>
              <a:srgbClr val="113E76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Programme</a:t>
              </a: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 director</a:t>
              </a: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737646" y="3889641"/>
              <a:ext cx="720000" cy="720000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8911015" y="-11779624"/>
            <a:ext cx="4276386" cy="3364526"/>
            <a:chOff x="10203208" y="3513150"/>
            <a:chExt cx="1692000" cy="1331211"/>
          </a:xfrm>
        </p:grpSpPr>
        <p:sp>
          <p:nvSpPr>
            <p:cNvPr id="27" name="Round Diagonal Corner Rectangle 26"/>
            <p:cNvSpPr/>
            <p:nvPr/>
          </p:nvSpPr>
          <p:spPr>
            <a:xfrm>
              <a:off x="10203208" y="3513150"/>
              <a:ext cx="1692000" cy="1331211"/>
            </a:xfrm>
            <a:prstGeom prst="round2DiagRect">
              <a:avLst/>
            </a:prstGeom>
            <a:solidFill>
              <a:srgbClr val="113E76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Industry partner</a:t>
              </a: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600598" y="3889641"/>
              <a:ext cx="897220" cy="720000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/>
        </p:nvSpPr>
        <p:spPr>
          <a:xfrm>
            <a:off x="9078768" y="1604331"/>
            <a:ext cx="27560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2200" dirty="0">
                <a:solidFill>
                  <a:srgbClr val="113E76"/>
                </a:solidFill>
                <a:latin typeface="Montserrat" charset="0"/>
                <a:ea typeface="Montserrat" charset="0"/>
                <a:cs typeface="Montserrat" charset="0"/>
              </a:rPr>
              <a:t>Secure, </a:t>
            </a:r>
            <a:br>
              <a:rPr lang="en-GB" sz="2200" dirty="0">
                <a:solidFill>
                  <a:srgbClr val="113E76"/>
                </a:solidFill>
                <a:latin typeface="Montserrat" charset="0"/>
                <a:ea typeface="Montserrat" charset="0"/>
                <a:cs typeface="Montserrat" charset="0"/>
              </a:rPr>
            </a:br>
            <a:r>
              <a:rPr lang="en-GB" sz="2200" dirty="0">
                <a:solidFill>
                  <a:srgbClr val="113E76"/>
                </a:solidFill>
                <a:latin typeface="Montserrat" charset="0"/>
                <a:ea typeface="Montserrat" charset="0"/>
                <a:cs typeface="Montserrat" charset="0"/>
              </a:rPr>
              <a:t>self-service,                                                   cloud-based </a:t>
            </a:r>
            <a:br>
              <a:rPr lang="en-GB" sz="2200" dirty="0">
                <a:solidFill>
                  <a:srgbClr val="113E76"/>
                </a:solidFill>
                <a:latin typeface="Montserrat" charset="0"/>
                <a:ea typeface="Montserrat" charset="0"/>
                <a:cs typeface="Montserrat" charset="0"/>
              </a:rPr>
            </a:br>
            <a:r>
              <a:rPr lang="en-GB" sz="2200" b="1" dirty="0">
                <a:solidFill>
                  <a:srgbClr val="113E76"/>
                </a:solidFill>
                <a:latin typeface="Montserrat" charset="0"/>
                <a:ea typeface="Montserrat" charset="0"/>
                <a:cs typeface="Montserrat" charset="0"/>
              </a:rPr>
              <a:t>data analysis                                            platform </a:t>
            </a:r>
            <a:r>
              <a:rPr lang="en-GB" sz="2200" dirty="0">
                <a:solidFill>
                  <a:srgbClr val="113E76"/>
                </a:solidFill>
                <a:latin typeface="Montserrat" charset="0"/>
                <a:ea typeface="Montserrat" charset="0"/>
                <a:cs typeface="Montserrat" charset="0"/>
              </a:rPr>
              <a:t>for biomedical research,                               precision medicine and healthcare</a:t>
            </a:r>
            <a:endParaRPr lang="en-US" sz="2200" dirty="0">
              <a:solidFill>
                <a:srgbClr val="113E76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1" y="462028"/>
            <a:ext cx="2266787" cy="226678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33" y="408487"/>
            <a:ext cx="5921382" cy="60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11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5778"/>
          <a:stretch/>
        </p:blipFill>
        <p:spPr bwMode="auto">
          <a:xfrm>
            <a:off x="4886079" y="1205921"/>
            <a:ext cx="7305921" cy="56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949" y="1170000"/>
            <a:ext cx="6096000" cy="5688000"/>
          </a:xfrm>
          <a:prstGeom prst="rect">
            <a:avLst/>
          </a:prstGeom>
          <a:solidFill>
            <a:srgbClr val="00A9C9"/>
          </a:solidFill>
          <a:ln w="12700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Specialist Children’s Hospital</a:t>
            </a:r>
            <a:endParaRPr lang="en-US" sz="36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Do we see the same over-representation of BAME as in adults</a:t>
            </a:r>
            <a:r>
              <a:rPr lang="en-US" sz="20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? 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Are there differences in inflammatory markers and </a:t>
            </a:r>
            <a:r>
              <a:rPr lang="en-US" sz="20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other parameters </a:t>
            </a:r>
            <a:r>
              <a:rPr lang="en-US" sz="2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in patients with COVID-19</a:t>
            </a:r>
            <a:r>
              <a:rPr lang="en-US" sz="20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?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Is vitamin D level determined by disease severity in COVID-19 </a:t>
            </a:r>
            <a:r>
              <a:rPr lang="en-US" sz="20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patients when </a:t>
            </a:r>
            <a:r>
              <a:rPr lang="en-US" sz="2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adjusted by patients age, gender and ethnicity</a:t>
            </a:r>
            <a:r>
              <a:rPr lang="en-US" sz="20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?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If vitamin D is associated with inflammation and COVID-19 </a:t>
            </a:r>
            <a:r>
              <a:rPr lang="en-US" sz="20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is </a:t>
            </a:r>
            <a:r>
              <a:rPr lang="en-US" sz="2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also associated with inflammation what is the direct and indirect </a:t>
            </a:r>
            <a:r>
              <a:rPr lang="en-US" sz="20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effect of </a:t>
            </a:r>
            <a:r>
              <a:rPr lang="en-US" sz="2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vitamin D on </a:t>
            </a:r>
            <a:r>
              <a:rPr lang="en-US" sz="20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inflammation?</a:t>
            </a:r>
            <a:endParaRPr lang="en-US" sz="20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6096000" cy="1205919"/>
          </a:xfrm>
          <a:prstGeom prst="rect">
            <a:avLst/>
          </a:prstGeom>
          <a:solidFill>
            <a:srgbClr val="FFB81C"/>
          </a:solidFill>
          <a:ln w="12700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4200" b="1" i="1">
              <a:solidFill>
                <a:schemeClr val="tx2">
                  <a:lumMod val="90000"/>
                  <a:lumOff val="1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0"/>
            <a:ext cx="4762500" cy="1205919"/>
          </a:xfrm>
          <a:prstGeom prst="rect">
            <a:avLst/>
          </a:prstGeom>
          <a:solidFill>
            <a:srgbClr val="EBEBE8"/>
          </a:solidFill>
          <a:ln w="12700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4200" b="1" i="1">
              <a:solidFill>
                <a:schemeClr val="tx2">
                  <a:lumMod val="90000"/>
                  <a:lumOff val="1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58500" y="0"/>
            <a:ext cx="1333500" cy="120591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4200" b="1" i="1">
              <a:solidFill>
                <a:schemeClr val="tx2">
                  <a:lumMod val="90000"/>
                  <a:lumOff val="1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10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740464"/>
            <a:ext cx="12192000" cy="1205919"/>
          </a:xfrm>
          <a:prstGeom prst="rect">
            <a:avLst/>
          </a:prstGeom>
          <a:solidFill>
            <a:srgbClr val="FFB81C"/>
          </a:solidFill>
          <a:ln w="12700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en-US" sz="4200" b="1" i="1">
              <a:solidFill>
                <a:schemeClr val="tx2">
                  <a:lumMod val="90000"/>
                  <a:lumOff val="1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28889"/>
              </p:ext>
            </p:extLst>
          </p:nvPr>
        </p:nvGraphicFramePr>
        <p:xfrm>
          <a:off x="166324" y="1158012"/>
          <a:ext cx="7098834" cy="4789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7001">
                  <a:extLst>
                    <a:ext uri="{9D8B030D-6E8A-4147-A177-3AD203B41FA5}">
                      <a16:colId xmlns:a16="http://schemas.microsoft.com/office/drawing/2014/main" val="27786916"/>
                    </a:ext>
                  </a:extLst>
                </a:gridCol>
                <a:gridCol w="1792406">
                  <a:extLst>
                    <a:ext uri="{9D8B030D-6E8A-4147-A177-3AD203B41FA5}">
                      <a16:colId xmlns:a16="http://schemas.microsoft.com/office/drawing/2014/main" val="2687815142"/>
                    </a:ext>
                  </a:extLst>
                </a:gridCol>
                <a:gridCol w="1783307">
                  <a:extLst>
                    <a:ext uri="{9D8B030D-6E8A-4147-A177-3AD203B41FA5}">
                      <a16:colId xmlns:a16="http://schemas.microsoft.com/office/drawing/2014/main" val="1731565682"/>
                    </a:ext>
                  </a:extLst>
                </a:gridCol>
                <a:gridCol w="796120">
                  <a:extLst>
                    <a:ext uri="{9D8B030D-6E8A-4147-A177-3AD203B41FA5}">
                      <a16:colId xmlns:a16="http://schemas.microsoft.com/office/drawing/2014/main" val="1600946527"/>
                    </a:ext>
                  </a:extLst>
                </a:gridCol>
              </a:tblGrid>
              <a:tr h="382138">
                <a:tc grid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Table 1. Comparison of demographic and clinical characteristics of COVID-19 positive and negative patients during the study period.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076982"/>
                  </a:ext>
                </a:extLst>
              </a:tr>
              <a:tr h="564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COVID-19 positive</a:t>
                      </a:r>
                      <a:endParaRPr lang="en-GB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32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COVID-19 negative</a:t>
                      </a:r>
                      <a:endParaRPr lang="en-GB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 = 25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</a:rPr>
                        <a:t>P</a:t>
                      </a:r>
                      <a:endParaRPr lang="en-GB" sz="14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 anchor="ctr"/>
                </a:tc>
                <a:extLst>
                  <a:ext uri="{0D108BD9-81ED-4DB2-BD59-A6C34878D82A}">
                    <a16:rowId xmlns:a16="http://schemas.microsoft.com/office/drawing/2014/main" val="1906686818"/>
                  </a:ext>
                </a:extLst>
              </a:tr>
              <a:tr h="2370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Age (years)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9.3 [5.9 – 11.8]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5.9 [0.2 – 10.3]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extLst>
                  <a:ext uri="{0D108BD9-81ED-4DB2-BD59-A6C34878D82A}">
                    <a16:rowId xmlns:a16="http://schemas.microsoft.com/office/drawing/2014/main" val="3712927044"/>
                  </a:ext>
                </a:extLst>
              </a:tr>
              <a:tr h="2304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Weight (kg)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35.8 [20.6 – 46.3]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 [4.9 – 41]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0.006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extLst>
                  <a:ext uri="{0D108BD9-81ED-4DB2-BD59-A6C34878D82A}">
                    <a16:rowId xmlns:a16="http://schemas.microsoft.com/office/drawing/2014/main" val="2823014327"/>
                  </a:ext>
                </a:extLst>
              </a:tr>
              <a:tr h="2257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Sex (male)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 (53)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 (52)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extLst>
                  <a:ext uri="{0D108BD9-81ED-4DB2-BD59-A6C34878D82A}">
                    <a16:rowId xmlns:a16="http://schemas.microsoft.com/office/drawing/2014/main" val="2121609221"/>
                  </a:ext>
                </a:extLst>
              </a:tr>
              <a:tr h="5644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Ethnicity</a:t>
                      </a:r>
                      <a:endParaRPr lang="en-GB" sz="14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 Caucasian</a:t>
                      </a:r>
                      <a:endParaRPr lang="en-GB" sz="14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 BAME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 (34)</a:t>
                      </a:r>
                      <a:endParaRPr lang="en-GB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 (66)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 (32)</a:t>
                      </a:r>
                      <a:endParaRPr lang="en-GB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 (68)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GB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GB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extLst>
                  <a:ext uri="{0D108BD9-81ED-4DB2-BD59-A6C34878D82A}">
                    <a16:rowId xmlns:a16="http://schemas.microsoft.com/office/drawing/2014/main" val="4102043562"/>
                  </a:ext>
                </a:extLst>
              </a:tr>
              <a:tr h="217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PIM-3 at admission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1.4 [1.2 – 6.1]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2.9 [1.3 – 4.35]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extLst>
                  <a:ext uri="{0D108BD9-81ED-4DB2-BD59-A6C34878D82A}">
                    <a16:rowId xmlns:a16="http://schemas.microsoft.com/office/drawing/2014/main" val="3691619468"/>
                  </a:ext>
                </a:extLst>
              </a:tr>
              <a:tr h="6647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C-Reactive Protein (mg/L)</a:t>
                      </a:r>
                      <a:endParaRPr lang="en-GB" sz="14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 On Admission</a:t>
                      </a:r>
                      <a:endParaRPr lang="en-GB" sz="14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 Maximum during admission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229 [67.8 – 276]</a:t>
                      </a:r>
                      <a:endParaRPr lang="en-GB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262 [71.8 – 315]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 [11.8 – 103]</a:t>
                      </a:r>
                      <a:endParaRPr lang="en-GB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61 [24.5 – 181]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0.013</a:t>
                      </a:r>
                      <a:endParaRPr lang="en-GB" sz="140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0.015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extLst>
                  <a:ext uri="{0D108BD9-81ED-4DB2-BD59-A6C34878D82A}">
                    <a16:rowId xmlns:a16="http://schemas.microsoft.com/office/drawing/2014/main" val="1231702808"/>
                  </a:ext>
                </a:extLst>
              </a:tr>
              <a:tr h="2352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Total Vitamin D levels (</a:t>
                      </a:r>
                      <a:r>
                        <a:rPr lang="en-US" sz="1400" dirty="0" err="1">
                          <a:effectLst/>
                        </a:rPr>
                        <a:t>nmol</a:t>
                      </a:r>
                      <a:r>
                        <a:rPr lang="en-US" sz="1400" dirty="0">
                          <a:effectLst/>
                        </a:rPr>
                        <a:t>/L)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34 [18 – 61]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43 [27 – 55]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 b="1" dirty="0">
                          <a:effectLst/>
                        </a:rPr>
                        <a:t>&lt;0.001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extLst>
                  <a:ext uri="{0D108BD9-81ED-4DB2-BD59-A6C34878D82A}">
                    <a16:rowId xmlns:a16="http://schemas.microsoft.com/office/drawing/2014/main" val="1082136585"/>
                  </a:ext>
                </a:extLst>
              </a:tr>
              <a:tr h="6700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Calcium level (mmol/L)</a:t>
                      </a:r>
                      <a:endParaRPr lang="en-GB" sz="14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 total calcium level</a:t>
                      </a:r>
                      <a:endParaRPr lang="en-GB" sz="14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 ionized calcium level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2.04 [1.96 – 2.16]</a:t>
                      </a:r>
                      <a:endParaRPr lang="en-GB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1.16 [1.12 – 1.22]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2.11 [1.99 – 2.24]</a:t>
                      </a:r>
                      <a:endParaRPr lang="en-GB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1.19 [1.1 – 1.27]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GB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0.43</a:t>
                      </a:r>
                      <a:endParaRPr lang="en-GB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extLst>
                  <a:ext uri="{0D108BD9-81ED-4DB2-BD59-A6C34878D82A}">
                    <a16:rowId xmlns:a16="http://schemas.microsoft.com/office/drawing/2014/main" val="666307958"/>
                  </a:ext>
                </a:extLst>
              </a:tr>
              <a:tr h="2257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Vitamin D deficiency (&lt;50 nmol/L)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22 (69)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16 (64)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400">
                          <a:effectLst/>
                        </a:rPr>
                        <a:t>0.66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extLst>
                  <a:ext uri="{0D108BD9-81ED-4DB2-BD59-A6C34878D82A}">
                    <a16:rowId xmlns:a16="http://schemas.microsoft.com/office/drawing/2014/main" val="709653765"/>
                  </a:ext>
                </a:extLst>
              </a:tr>
              <a:tr h="451589">
                <a:tc grid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Results are reported as numbers (percentage) or median (interquartile range) </a:t>
                      </a:r>
                      <a:endParaRPr lang="en-GB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BAME=Black, Asian and minority ethnic, PIM-3=pediatric index of mortality score 3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757" marR="38757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7041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02212" y="598534"/>
            <a:ext cx="3205811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GB" altLang="en-US" sz="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88406" y="1528549"/>
            <a:ext cx="3807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All </a:t>
            </a:r>
            <a:r>
              <a:rPr lang="en-US" sz="2000" i="1" dirty="0" smtClean="0"/>
              <a:t>R</a:t>
            </a:r>
            <a:r>
              <a:rPr lang="en-US" sz="2000" dirty="0" smtClean="0"/>
              <a:t> scripts using </a:t>
            </a:r>
            <a:r>
              <a:rPr lang="en-US" sz="2000" i="1" dirty="0" err="1" smtClean="0"/>
              <a:t>tidyverse</a:t>
            </a:r>
            <a:r>
              <a:rPr lang="en-US" sz="2000" dirty="0" smtClean="0"/>
              <a:t> suite and statistical comparisons using the </a:t>
            </a:r>
            <a:r>
              <a:rPr lang="en-US" sz="2000" i="1" dirty="0" err="1" smtClean="0"/>
              <a:t>rstatix</a:t>
            </a:r>
            <a:r>
              <a:rPr lang="en-US" sz="2000" dirty="0" smtClean="0"/>
              <a:t> package: pipe friendly!</a:t>
            </a:r>
            <a:endParaRPr lang="en-GB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38" y="3023098"/>
            <a:ext cx="4400646" cy="1256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88406" y="4352692"/>
            <a:ext cx="3807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Although the majority of patients seen in all groups </a:t>
            </a:r>
            <a:r>
              <a:rPr lang="en-US" sz="2000" dirty="0" smtClean="0"/>
              <a:t>were BAME</a:t>
            </a:r>
            <a:r>
              <a:rPr lang="en-US" sz="2000" dirty="0"/>
              <a:t>, there was no significant difference in the proportions in </a:t>
            </a:r>
            <a:r>
              <a:rPr lang="en-US" sz="2000" dirty="0" smtClean="0"/>
              <a:t>each group.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44162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1433347"/>
            <a:ext cx="12192000" cy="5039732"/>
          </a:xfrm>
          <a:prstGeom prst="rect">
            <a:avLst/>
          </a:prstGeom>
          <a:solidFill>
            <a:srgbClr val="FFB8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5719255" y="12859994"/>
            <a:ext cx="3430666" cy="2858888"/>
            <a:chOff x="6894588" y="1359013"/>
            <a:chExt cx="1080000" cy="900000"/>
          </a:xfrm>
        </p:grpSpPr>
        <p:sp>
          <p:nvSpPr>
            <p:cNvPr id="85" name="Round Diagonal Corner Rectangle 84"/>
            <p:cNvSpPr/>
            <p:nvPr/>
          </p:nvSpPr>
          <p:spPr>
            <a:xfrm>
              <a:off x="6894588" y="1359013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Clinical</a:t>
              </a:r>
              <a:endParaRPr kumimoji="0" lang="en-US" sz="1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9006" y="1713018"/>
              <a:ext cx="251163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87" name="Group 86"/>
          <p:cNvGrpSpPr/>
          <p:nvPr/>
        </p:nvGrpSpPr>
        <p:grpSpPr>
          <a:xfrm>
            <a:off x="4412381" y="11925993"/>
            <a:ext cx="3430666" cy="2858888"/>
            <a:chOff x="5587714" y="1359014"/>
            <a:chExt cx="1080000" cy="900000"/>
          </a:xfrm>
        </p:grpSpPr>
        <p:sp>
          <p:nvSpPr>
            <p:cNvPr id="88" name="Round Diagonal Corner Rectangle 87"/>
            <p:cNvSpPr/>
            <p:nvPr/>
          </p:nvSpPr>
          <p:spPr>
            <a:xfrm>
              <a:off x="5587714" y="1359014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Imaging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7552" y="1703186"/>
              <a:ext cx="331535" cy="396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90" name="Group 89"/>
          <p:cNvGrpSpPr/>
          <p:nvPr/>
        </p:nvGrpSpPr>
        <p:grpSpPr>
          <a:xfrm>
            <a:off x="1798633" y="10125993"/>
            <a:ext cx="3430666" cy="2858888"/>
            <a:chOff x="2973966" y="1359013"/>
            <a:chExt cx="1080000" cy="900000"/>
          </a:xfrm>
        </p:grpSpPr>
        <p:sp>
          <p:nvSpPr>
            <p:cNvPr id="91" name="Round Diagonal Corner Rectangle 90"/>
            <p:cNvSpPr/>
            <p:nvPr/>
          </p:nvSpPr>
          <p:spPr>
            <a:xfrm>
              <a:off x="2973966" y="1359013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Longitudinal</a:t>
              </a:r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0074" y="1713018"/>
              <a:ext cx="405000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93" name="Group 92"/>
          <p:cNvGrpSpPr/>
          <p:nvPr/>
        </p:nvGrpSpPr>
        <p:grpSpPr>
          <a:xfrm>
            <a:off x="491759" y="9016673"/>
            <a:ext cx="3430666" cy="2858888"/>
            <a:chOff x="1667092" y="1359014"/>
            <a:chExt cx="1080000" cy="900000"/>
          </a:xfrm>
        </p:grpSpPr>
        <p:sp>
          <p:nvSpPr>
            <p:cNvPr id="94" name="Round Diagonal Corner Rectangle 93"/>
            <p:cNvSpPr/>
            <p:nvPr/>
          </p:nvSpPr>
          <p:spPr>
            <a:xfrm>
              <a:off x="1667092" y="1359014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Social</a:t>
              </a: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46978" y="1713018"/>
              <a:ext cx="474145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96" name="Group 95"/>
          <p:cNvGrpSpPr/>
          <p:nvPr/>
        </p:nvGrpSpPr>
        <p:grpSpPr>
          <a:xfrm>
            <a:off x="3105507" y="11025993"/>
            <a:ext cx="3430666" cy="2858888"/>
            <a:chOff x="4280840" y="1359013"/>
            <a:chExt cx="1080000" cy="900000"/>
          </a:xfrm>
        </p:grpSpPr>
        <p:sp>
          <p:nvSpPr>
            <p:cNvPr id="97" name="Round Diagonal Corner Rectangle 96"/>
            <p:cNvSpPr/>
            <p:nvPr/>
          </p:nvSpPr>
          <p:spPr>
            <a:xfrm>
              <a:off x="4280840" y="1359013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Genomic</a:t>
              </a:r>
              <a:endParaRPr kumimoji="0" lang="en-US" sz="1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16157" y="1713018"/>
              <a:ext cx="360000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99" name="Group 98"/>
          <p:cNvGrpSpPr/>
          <p:nvPr/>
        </p:nvGrpSpPr>
        <p:grpSpPr>
          <a:xfrm>
            <a:off x="-815115" y="8116673"/>
            <a:ext cx="3430666" cy="2858888"/>
            <a:chOff x="360218" y="1359013"/>
            <a:chExt cx="1080000" cy="900000"/>
          </a:xfrm>
        </p:grpSpPr>
        <p:sp>
          <p:nvSpPr>
            <p:cNvPr id="100" name="Round Diagonal Corner Rectangle 99"/>
            <p:cNvSpPr/>
            <p:nvPr/>
          </p:nvSpPr>
          <p:spPr>
            <a:xfrm>
              <a:off x="360218" y="1359013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Lab</a:t>
              </a: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5154" y="1713018"/>
              <a:ext cx="256000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102" name="Group 101"/>
          <p:cNvGrpSpPr/>
          <p:nvPr/>
        </p:nvGrpSpPr>
        <p:grpSpPr>
          <a:xfrm>
            <a:off x="7026129" y="13770424"/>
            <a:ext cx="3430666" cy="2858888"/>
            <a:chOff x="8201462" y="1359013"/>
            <a:chExt cx="1080000" cy="900000"/>
          </a:xfrm>
        </p:grpSpPr>
        <p:sp>
          <p:nvSpPr>
            <p:cNvPr id="103" name="Round Diagonal Corner Rectangle 102"/>
            <p:cNvSpPr/>
            <p:nvPr/>
          </p:nvSpPr>
          <p:spPr>
            <a:xfrm>
              <a:off x="8201462" y="1359013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Sensor</a:t>
              </a: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91461" y="1713018"/>
              <a:ext cx="300000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105" name="Group 104"/>
          <p:cNvGrpSpPr/>
          <p:nvPr/>
        </p:nvGrpSpPr>
        <p:grpSpPr>
          <a:xfrm>
            <a:off x="8333003" y="14670424"/>
            <a:ext cx="3430666" cy="2858888"/>
            <a:chOff x="9508336" y="1359014"/>
            <a:chExt cx="1080000" cy="900000"/>
          </a:xfrm>
        </p:grpSpPr>
        <p:sp>
          <p:nvSpPr>
            <p:cNvPr id="106" name="Round Diagonal Corner Rectangle 105"/>
            <p:cNvSpPr/>
            <p:nvPr/>
          </p:nvSpPr>
          <p:spPr>
            <a:xfrm>
              <a:off x="9508336" y="1359014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Time Series</a:t>
              </a:r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56335" y="1713018"/>
              <a:ext cx="184000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108" name="Group 107"/>
          <p:cNvGrpSpPr/>
          <p:nvPr/>
        </p:nvGrpSpPr>
        <p:grpSpPr>
          <a:xfrm>
            <a:off x="9639875" y="15570424"/>
            <a:ext cx="3430666" cy="2858888"/>
            <a:chOff x="10815208" y="1359013"/>
            <a:chExt cx="1080000" cy="900000"/>
          </a:xfrm>
        </p:grpSpPr>
        <p:sp>
          <p:nvSpPr>
            <p:cNvPr id="109" name="Round Diagonal Corner Rectangle 108"/>
            <p:cNvSpPr/>
            <p:nvPr/>
          </p:nvSpPr>
          <p:spPr>
            <a:xfrm>
              <a:off x="10815208" y="1359013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Service KPI</a:t>
              </a: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193272" y="1713018"/>
              <a:ext cx="410000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sp>
        <p:nvSpPr>
          <p:cNvPr id="111" name="Title 22"/>
          <p:cNvSpPr txBox="1">
            <a:spLocks/>
          </p:cNvSpPr>
          <p:nvPr/>
        </p:nvSpPr>
        <p:spPr>
          <a:xfrm>
            <a:off x="360218" y="17343286"/>
            <a:ext cx="10400146" cy="669600"/>
          </a:xfrm>
          <a:prstGeom prst="rect">
            <a:avLst/>
          </a:prstGeom>
        </p:spPr>
        <p:txBody>
          <a:bodyPr/>
          <a:lstStyle>
            <a:lvl1pPr algn="l" defTabSz="609594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372A7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smtClean="0"/>
              <a:t>Bring your data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" y="1531859"/>
            <a:ext cx="6869992" cy="48068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130" y="3915864"/>
            <a:ext cx="5117064" cy="2422843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7035671" y="1580572"/>
            <a:ext cx="506903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Raincloud Plots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Packages used:</a:t>
            </a:r>
          </a:p>
          <a:p>
            <a:r>
              <a:rPr lang="en-US" dirty="0" err="1" smtClean="0"/>
              <a:t>Cowplot</a:t>
            </a:r>
            <a:r>
              <a:rPr lang="en-US" dirty="0" smtClean="0"/>
              <a:t>, </a:t>
            </a:r>
            <a:r>
              <a:rPr lang="en-US" dirty="0" err="1" smtClean="0"/>
              <a:t>PupillometryR</a:t>
            </a:r>
            <a:r>
              <a:rPr lang="en-US" dirty="0" smtClean="0"/>
              <a:t>, </a:t>
            </a:r>
            <a:r>
              <a:rPr lang="en-US" dirty="0" err="1" smtClean="0"/>
              <a:t>plotrix</a:t>
            </a:r>
            <a:r>
              <a:rPr lang="en-US" dirty="0" smtClean="0"/>
              <a:t>, </a:t>
            </a:r>
            <a:r>
              <a:rPr lang="en-US" dirty="0" err="1" smtClean="0"/>
              <a:t>ggsignif</a:t>
            </a:r>
            <a:r>
              <a:rPr lang="en-US" dirty="0" smtClean="0"/>
              <a:t> and </a:t>
            </a:r>
            <a:r>
              <a:rPr lang="en-US" dirty="0" err="1" smtClean="0"/>
              <a:t>ggpubr</a:t>
            </a:r>
            <a:endParaRPr lang="en-US" dirty="0"/>
          </a:p>
          <a:p>
            <a:r>
              <a:rPr lang="en-US" b="1" dirty="0" smtClean="0"/>
              <a:t>Significantly lower </a:t>
            </a:r>
            <a:r>
              <a:rPr lang="en-US" b="1" dirty="0" err="1" smtClean="0"/>
              <a:t>Vit</a:t>
            </a:r>
            <a:r>
              <a:rPr lang="en-US" b="1" dirty="0"/>
              <a:t> </a:t>
            </a:r>
            <a:r>
              <a:rPr lang="en-US" b="1" dirty="0" smtClean="0"/>
              <a:t>D in COVID-19 patients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38988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1433347"/>
            <a:ext cx="12192000" cy="5039732"/>
          </a:xfrm>
          <a:prstGeom prst="rect">
            <a:avLst/>
          </a:prstGeom>
          <a:solidFill>
            <a:srgbClr val="FFB8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5719255" y="12859994"/>
            <a:ext cx="3430666" cy="2858888"/>
            <a:chOff x="6894588" y="1359013"/>
            <a:chExt cx="1080000" cy="900000"/>
          </a:xfrm>
        </p:grpSpPr>
        <p:sp>
          <p:nvSpPr>
            <p:cNvPr id="85" name="Round Diagonal Corner Rectangle 84"/>
            <p:cNvSpPr/>
            <p:nvPr/>
          </p:nvSpPr>
          <p:spPr>
            <a:xfrm>
              <a:off x="6894588" y="1359013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Clinical</a:t>
              </a:r>
              <a:endParaRPr kumimoji="0" lang="en-US" sz="1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9006" y="1713018"/>
              <a:ext cx="251163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87" name="Group 86"/>
          <p:cNvGrpSpPr/>
          <p:nvPr/>
        </p:nvGrpSpPr>
        <p:grpSpPr>
          <a:xfrm>
            <a:off x="4412381" y="11925993"/>
            <a:ext cx="3430666" cy="2858888"/>
            <a:chOff x="5587714" y="1359014"/>
            <a:chExt cx="1080000" cy="900000"/>
          </a:xfrm>
        </p:grpSpPr>
        <p:sp>
          <p:nvSpPr>
            <p:cNvPr id="88" name="Round Diagonal Corner Rectangle 87"/>
            <p:cNvSpPr/>
            <p:nvPr/>
          </p:nvSpPr>
          <p:spPr>
            <a:xfrm>
              <a:off x="5587714" y="1359014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Imaging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7552" y="1703186"/>
              <a:ext cx="331535" cy="396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90" name="Group 89"/>
          <p:cNvGrpSpPr/>
          <p:nvPr/>
        </p:nvGrpSpPr>
        <p:grpSpPr>
          <a:xfrm>
            <a:off x="1798633" y="10125993"/>
            <a:ext cx="3430666" cy="2858888"/>
            <a:chOff x="2973966" y="1359013"/>
            <a:chExt cx="1080000" cy="900000"/>
          </a:xfrm>
        </p:grpSpPr>
        <p:sp>
          <p:nvSpPr>
            <p:cNvPr id="91" name="Round Diagonal Corner Rectangle 90"/>
            <p:cNvSpPr/>
            <p:nvPr/>
          </p:nvSpPr>
          <p:spPr>
            <a:xfrm>
              <a:off x="2973966" y="1359013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Longitudinal</a:t>
              </a:r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0074" y="1713018"/>
              <a:ext cx="405000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93" name="Group 92"/>
          <p:cNvGrpSpPr/>
          <p:nvPr/>
        </p:nvGrpSpPr>
        <p:grpSpPr>
          <a:xfrm>
            <a:off x="491759" y="9016673"/>
            <a:ext cx="3430666" cy="2858888"/>
            <a:chOff x="1667092" y="1359014"/>
            <a:chExt cx="1080000" cy="900000"/>
          </a:xfrm>
        </p:grpSpPr>
        <p:sp>
          <p:nvSpPr>
            <p:cNvPr id="94" name="Round Diagonal Corner Rectangle 93"/>
            <p:cNvSpPr/>
            <p:nvPr/>
          </p:nvSpPr>
          <p:spPr>
            <a:xfrm>
              <a:off x="1667092" y="1359014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Social</a:t>
              </a: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46978" y="1713018"/>
              <a:ext cx="474145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96" name="Group 95"/>
          <p:cNvGrpSpPr/>
          <p:nvPr/>
        </p:nvGrpSpPr>
        <p:grpSpPr>
          <a:xfrm>
            <a:off x="3105507" y="11025993"/>
            <a:ext cx="3430666" cy="2858888"/>
            <a:chOff x="4280840" y="1359013"/>
            <a:chExt cx="1080000" cy="900000"/>
          </a:xfrm>
        </p:grpSpPr>
        <p:sp>
          <p:nvSpPr>
            <p:cNvPr id="97" name="Round Diagonal Corner Rectangle 96"/>
            <p:cNvSpPr/>
            <p:nvPr/>
          </p:nvSpPr>
          <p:spPr>
            <a:xfrm>
              <a:off x="4280840" y="1359013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Genomic</a:t>
              </a:r>
              <a:endParaRPr kumimoji="0" lang="en-US" sz="1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16157" y="1713018"/>
              <a:ext cx="360000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99" name="Group 98"/>
          <p:cNvGrpSpPr/>
          <p:nvPr/>
        </p:nvGrpSpPr>
        <p:grpSpPr>
          <a:xfrm>
            <a:off x="-815115" y="8116673"/>
            <a:ext cx="3430666" cy="2858888"/>
            <a:chOff x="360218" y="1359013"/>
            <a:chExt cx="1080000" cy="900000"/>
          </a:xfrm>
        </p:grpSpPr>
        <p:sp>
          <p:nvSpPr>
            <p:cNvPr id="100" name="Round Diagonal Corner Rectangle 99"/>
            <p:cNvSpPr/>
            <p:nvPr/>
          </p:nvSpPr>
          <p:spPr>
            <a:xfrm>
              <a:off x="360218" y="1359013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Lab</a:t>
              </a: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5154" y="1713018"/>
              <a:ext cx="256000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102" name="Group 101"/>
          <p:cNvGrpSpPr/>
          <p:nvPr/>
        </p:nvGrpSpPr>
        <p:grpSpPr>
          <a:xfrm>
            <a:off x="7026129" y="13770424"/>
            <a:ext cx="3430666" cy="2858888"/>
            <a:chOff x="8201462" y="1359013"/>
            <a:chExt cx="1080000" cy="900000"/>
          </a:xfrm>
        </p:grpSpPr>
        <p:sp>
          <p:nvSpPr>
            <p:cNvPr id="103" name="Round Diagonal Corner Rectangle 102"/>
            <p:cNvSpPr/>
            <p:nvPr/>
          </p:nvSpPr>
          <p:spPr>
            <a:xfrm>
              <a:off x="8201462" y="1359013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Sensor</a:t>
              </a: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91461" y="1713018"/>
              <a:ext cx="300000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105" name="Group 104"/>
          <p:cNvGrpSpPr/>
          <p:nvPr/>
        </p:nvGrpSpPr>
        <p:grpSpPr>
          <a:xfrm>
            <a:off x="8333003" y="14670424"/>
            <a:ext cx="3430666" cy="2858888"/>
            <a:chOff x="9508336" y="1359014"/>
            <a:chExt cx="1080000" cy="900000"/>
          </a:xfrm>
        </p:grpSpPr>
        <p:sp>
          <p:nvSpPr>
            <p:cNvPr id="106" name="Round Diagonal Corner Rectangle 105"/>
            <p:cNvSpPr/>
            <p:nvPr/>
          </p:nvSpPr>
          <p:spPr>
            <a:xfrm>
              <a:off x="9508336" y="1359014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Time Series</a:t>
              </a:r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56335" y="1713018"/>
              <a:ext cx="184000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grpSp>
        <p:nvGrpSpPr>
          <p:cNvPr id="108" name="Group 107"/>
          <p:cNvGrpSpPr/>
          <p:nvPr/>
        </p:nvGrpSpPr>
        <p:grpSpPr>
          <a:xfrm>
            <a:off x="9639875" y="15570424"/>
            <a:ext cx="3430666" cy="2858888"/>
            <a:chOff x="10815208" y="1359013"/>
            <a:chExt cx="1080000" cy="900000"/>
          </a:xfrm>
        </p:grpSpPr>
        <p:sp>
          <p:nvSpPr>
            <p:cNvPr id="109" name="Round Diagonal Corner Rectangle 108"/>
            <p:cNvSpPr/>
            <p:nvPr/>
          </p:nvSpPr>
          <p:spPr>
            <a:xfrm>
              <a:off x="10815208" y="1359013"/>
              <a:ext cx="1080000" cy="900000"/>
            </a:xfrm>
            <a:prstGeom prst="round2DiagRect">
              <a:avLst/>
            </a:prstGeom>
            <a:solidFill>
              <a:srgbClr val="00A9C9"/>
            </a:solidFill>
          </p:spPr>
          <p:txBody>
            <a:bodyPr wrap="none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Service KPI</a:t>
              </a: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193272" y="1713018"/>
              <a:ext cx="410000" cy="360000"/>
            </a:xfrm>
            <a:prstGeom prst="rect">
              <a:avLst/>
            </a:prstGeom>
            <a:effectLst>
              <a:outerShdw blurRad="12700" dist="12700" dir="5400000" algn="t" rotWithShape="0">
                <a:prstClr val="black">
                  <a:alpha val="25000"/>
                </a:prstClr>
              </a:outerShdw>
            </a:effectLst>
          </p:spPr>
        </p:pic>
      </p:grpSp>
      <p:sp>
        <p:nvSpPr>
          <p:cNvPr id="111" name="Title 22"/>
          <p:cNvSpPr txBox="1">
            <a:spLocks/>
          </p:cNvSpPr>
          <p:nvPr/>
        </p:nvSpPr>
        <p:spPr>
          <a:xfrm>
            <a:off x="360218" y="17343286"/>
            <a:ext cx="10400146" cy="669600"/>
          </a:xfrm>
          <a:prstGeom prst="rect">
            <a:avLst/>
          </a:prstGeom>
        </p:spPr>
        <p:txBody>
          <a:bodyPr/>
          <a:lstStyle>
            <a:lvl1pPr algn="l" defTabSz="609594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372A7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smtClean="0"/>
              <a:t>Bring your data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6409"/>
              </p:ext>
            </p:extLst>
          </p:nvPr>
        </p:nvGraphicFramePr>
        <p:xfrm>
          <a:off x="7093259" y="1472744"/>
          <a:ext cx="5049934" cy="487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9941">
                  <a:extLst>
                    <a:ext uri="{9D8B030D-6E8A-4147-A177-3AD203B41FA5}">
                      <a16:colId xmlns:a16="http://schemas.microsoft.com/office/drawing/2014/main" val="1729043680"/>
                    </a:ext>
                  </a:extLst>
                </a:gridCol>
                <a:gridCol w="1302073">
                  <a:extLst>
                    <a:ext uri="{9D8B030D-6E8A-4147-A177-3AD203B41FA5}">
                      <a16:colId xmlns:a16="http://schemas.microsoft.com/office/drawing/2014/main" val="506977768"/>
                    </a:ext>
                  </a:extLst>
                </a:gridCol>
                <a:gridCol w="1302073">
                  <a:extLst>
                    <a:ext uri="{9D8B030D-6E8A-4147-A177-3AD203B41FA5}">
                      <a16:colId xmlns:a16="http://schemas.microsoft.com/office/drawing/2014/main" val="3796372677"/>
                    </a:ext>
                  </a:extLst>
                </a:gridCol>
                <a:gridCol w="615847">
                  <a:extLst>
                    <a:ext uri="{9D8B030D-6E8A-4147-A177-3AD203B41FA5}">
                      <a16:colId xmlns:a16="http://schemas.microsoft.com/office/drawing/2014/main" val="166247895"/>
                    </a:ext>
                  </a:extLst>
                </a:gridCol>
              </a:tblGrid>
              <a:tr h="16951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COVID-19  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COVID-19  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p </a:t>
                      </a:r>
                      <a:endParaRPr lang="en-GB" sz="1100" b="1" i="1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1623619101"/>
                  </a:ext>
                </a:extLst>
              </a:tr>
              <a:tr h="16951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Positive 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Negative 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 smtClean="0">
                          <a:effectLst/>
                        </a:rPr>
                        <a:t> 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3547752979"/>
                  </a:ext>
                </a:extLst>
              </a:tr>
              <a:tr h="16951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Alanine Transaminase (U/L)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41.5 [29 – 74]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31 [23 – 54]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0.52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3702075157"/>
                  </a:ext>
                </a:extLst>
              </a:tr>
              <a:tr h="16951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Albumin (g/L)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32 [27 – 36]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29 [25 – 34]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0.02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1503834581"/>
                  </a:ext>
                </a:extLst>
              </a:tr>
              <a:tr h="2239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AntiDNAase B (U/mL)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310 [80.8 – 402]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69.6 [69.6 – 508]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0.58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3329608831"/>
                  </a:ext>
                </a:extLst>
              </a:tr>
              <a:tr h="16951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AntiStreptolysin O (IU/mL)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285 [134 – 384]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64.4 [12.7 – 317]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0.31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248666340"/>
                  </a:ext>
                </a:extLst>
              </a:tr>
              <a:tr h="31182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Aspartate Transaminase (U/L)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70 [43 – 100]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56 [34 – 76]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0.34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4003863599"/>
                  </a:ext>
                </a:extLst>
              </a:tr>
              <a:tr h="22396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C-Reactive Protein (mg/L)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28 [10 – 74]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22 [8 – 51]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0.002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1318163113"/>
                  </a:ext>
                </a:extLst>
              </a:tr>
              <a:tr h="18681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Creatine Kinase (U/L)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63.5 [35 – 214]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409 [96.5 – 895]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0.09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3223946567"/>
                  </a:ext>
                </a:extLst>
              </a:tr>
              <a:tr h="16951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Creatinine (µmol/L)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23 [14 – 46]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24 [15 – 52]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0.31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1170855947"/>
                  </a:ext>
                </a:extLst>
              </a:tr>
              <a:tr h="18681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D-Dimers (µg/L)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1876 [1043 – 3618]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1964 [582 – 4514]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0.13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4137046551"/>
                  </a:ext>
                </a:extLst>
              </a:tr>
              <a:tr h="16951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Ferritin (µg/L)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788 [445 – 1863]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397 [284 – 650]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3735618415"/>
                  </a:ext>
                </a:extLst>
              </a:tr>
              <a:tr h="16951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Fibrinogen (g/L)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3.65 [2.4 – 4.8]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2.4 [1.8 – 3.7]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&lt;0.001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1885746869"/>
                  </a:ext>
                </a:extLst>
              </a:tr>
              <a:tr h="16951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Interleukin-6 (pg/mL)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50 [50 – 152]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50 [50 – 50]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0.4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862227435"/>
                  </a:ext>
                </a:extLst>
              </a:tr>
              <a:tr h="16951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Interleukin-10 (pg/mL)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50 [50 – 50]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50 [50 – 50]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0.58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723865532"/>
                  </a:ext>
                </a:extLst>
              </a:tr>
              <a:tr h="31182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Lactate Dehydrogenase (U/L)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848 [654 – 1136]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923 [764 – 2106]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0.002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1533929174"/>
                  </a:ext>
                </a:extLst>
              </a:tr>
              <a:tr h="16951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Lymphocytes (x10*9/L)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1.44 [0.64 – 2.49]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1.71 [0.75 – 3.25]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0.25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1029704249"/>
                  </a:ext>
                </a:extLst>
              </a:tr>
              <a:tr h="16951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Neutrophils (x10*9/L)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3.90 [1.46 – 8.60]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3.34 [1.68 – 6.84]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0.34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620299368"/>
                  </a:ext>
                </a:extLst>
              </a:tr>
              <a:tr h="33693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NT-pro-Brain Natriuretic Peptide (pg/mL)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3550 [626 – 6992]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9004 [6522 – 21736]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0.06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2524156832"/>
                  </a:ext>
                </a:extLst>
              </a:tr>
              <a:tr h="20211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Prothrombin time (seconds)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12 [11.3 – 13]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12.1 [11.4 – 13.5]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0.2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3476407625"/>
                  </a:ext>
                </a:extLst>
              </a:tr>
              <a:tr h="16951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Total bilirubin (µmol/L)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6 [3 – 10]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9 [4 – 21]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0.053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3848655281"/>
                  </a:ext>
                </a:extLst>
              </a:tr>
              <a:tr h="16951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Triglycerides (mmol/L)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2.48 [1.65 – 3.56]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1.85 [1.43 – 2.72]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0.37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1752946735"/>
                  </a:ext>
                </a:extLst>
              </a:tr>
              <a:tr h="16951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Troponin I (ng/L)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54 [13 – 157]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147 [50 – 310]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0.11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1179462387"/>
                  </a:ext>
                </a:extLst>
              </a:tr>
              <a:tr h="16951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Urine Total Protein (g/L)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0.12 [0.12 – 0.62]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0.13 [0.11 – 0.51]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0.72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4232258342"/>
                  </a:ext>
                </a:extLst>
              </a:tr>
              <a:tr h="16951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White Blood Cells (x10*9/L)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8 [3.38 – 13.2]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7.47 [3.15 – 11.8]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0.73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93" marR="2093" marT="2093" marB="0" anchor="ctr"/>
                </a:tc>
                <a:extLst>
                  <a:ext uri="{0D108BD9-81ED-4DB2-BD59-A6C34878D82A}">
                    <a16:rowId xmlns:a16="http://schemas.microsoft.com/office/drawing/2014/main" val="85955578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6431" y="1651247"/>
            <a:ext cx="67647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Patients have variable parameters depending upon the nature of any underlying diseases, age and individual variations.</a:t>
            </a:r>
          </a:p>
          <a:p>
            <a:endParaRPr lang="en-US" sz="2000" dirty="0"/>
          </a:p>
          <a:p>
            <a:r>
              <a:rPr lang="en-US" sz="2000" dirty="0"/>
              <a:t>Linear mixed effects regression models with a random effect to account for within-patient measurements were fitted to </a:t>
            </a:r>
            <a:r>
              <a:rPr lang="en-US" sz="2000" dirty="0" err="1"/>
              <a:t>analyse</a:t>
            </a:r>
            <a:r>
              <a:rPr lang="en-US" sz="2000" dirty="0"/>
              <a:t> laboratory measurements. COVID-19 diagnosis </a:t>
            </a:r>
            <a:r>
              <a:rPr lang="en-US" sz="2000" dirty="0" smtClean="0"/>
              <a:t>was used </a:t>
            </a:r>
            <a:r>
              <a:rPr lang="en-US" sz="2000" dirty="0"/>
              <a:t>as fixed effects. P-values were obtained by likelihood ratio tests of the null model with the random effect against the model with COVID-19 </a:t>
            </a:r>
            <a:r>
              <a:rPr lang="en-US" sz="2000" dirty="0" smtClean="0"/>
              <a:t>diagnosis. </a:t>
            </a:r>
          </a:p>
          <a:p>
            <a:endParaRPr lang="en-US" sz="2000" dirty="0"/>
          </a:p>
          <a:p>
            <a:r>
              <a:rPr lang="en-US" sz="2000" dirty="0" smtClean="0"/>
              <a:t>Use the </a:t>
            </a:r>
            <a:r>
              <a:rPr lang="en-US" sz="2000" i="1" dirty="0" smtClean="0"/>
              <a:t>lme4 </a:t>
            </a:r>
            <a:r>
              <a:rPr lang="en-US" sz="2000" dirty="0" smtClean="0"/>
              <a:t>package 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98" y="5103467"/>
            <a:ext cx="6658241" cy="104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0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rot="20708095">
            <a:off x="-485629" y="2138784"/>
            <a:ext cx="12145127" cy="2187320"/>
          </a:xfrm>
          <a:prstGeom prst="parallelogram">
            <a:avLst/>
          </a:prstGeom>
          <a:solidFill>
            <a:srgbClr val="F3B1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2"/>
          <p:cNvSpPr txBox="1">
            <a:spLocks/>
          </p:cNvSpPr>
          <p:nvPr/>
        </p:nvSpPr>
        <p:spPr>
          <a:xfrm>
            <a:off x="360218" y="301367"/>
            <a:ext cx="10400146" cy="669600"/>
          </a:xfrm>
          <a:prstGeom prst="rect">
            <a:avLst/>
          </a:prstGeom>
        </p:spPr>
        <p:txBody>
          <a:bodyPr/>
          <a:lstStyle>
            <a:lvl1pPr algn="l" defTabSz="609594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372A7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 smtClean="0">
                <a:solidFill>
                  <a:srgbClr val="382B72"/>
                </a:solidFill>
              </a:rPr>
              <a:t>How does Vitamin D fit with disease severity?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4463" y="1611085"/>
            <a:ext cx="946471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13E76"/>
                </a:solidFill>
              </a:rPr>
              <a:t>Use multivariable linear regression:</a:t>
            </a:r>
          </a:p>
          <a:p>
            <a:endParaRPr lang="en-US" dirty="0">
              <a:solidFill>
                <a:srgbClr val="113E76"/>
              </a:solidFill>
            </a:endParaRPr>
          </a:p>
          <a:p>
            <a:r>
              <a:rPr lang="en-US" dirty="0" smtClean="0">
                <a:solidFill>
                  <a:srgbClr val="113E76"/>
                </a:solidFill>
              </a:rPr>
              <a:t>lm(Vitamin D </a:t>
            </a:r>
            <a:r>
              <a:rPr lang="en-US" dirty="0">
                <a:solidFill>
                  <a:srgbClr val="113E76"/>
                </a:solidFill>
              </a:rPr>
              <a:t>~ age + sex + </a:t>
            </a:r>
            <a:r>
              <a:rPr lang="en-US" dirty="0" smtClean="0">
                <a:solidFill>
                  <a:srgbClr val="113E76"/>
                </a:solidFill>
              </a:rPr>
              <a:t>severity score </a:t>
            </a:r>
            <a:r>
              <a:rPr lang="en-US" dirty="0">
                <a:solidFill>
                  <a:srgbClr val="113E76"/>
                </a:solidFill>
              </a:rPr>
              <a:t>+ </a:t>
            </a:r>
            <a:r>
              <a:rPr lang="en-US" dirty="0" smtClean="0">
                <a:solidFill>
                  <a:srgbClr val="113E76"/>
                </a:solidFill>
              </a:rPr>
              <a:t>inflammatory marker </a:t>
            </a:r>
            <a:r>
              <a:rPr lang="en-US" dirty="0">
                <a:solidFill>
                  <a:srgbClr val="113E76"/>
                </a:solidFill>
              </a:rPr>
              <a:t>+ </a:t>
            </a:r>
            <a:r>
              <a:rPr lang="en-US" dirty="0" smtClean="0">
                <a:solidFill>
                  <a:srgbClr val="113E76"/>
                </a:solidFill>
              </a:rPr>
              <a:t>ethnic group)</a:t>
            </a:r>
            <a:endParaRPr lang="en-US" dirty="0" smtClean="0">
              <a:solidFill>
                <a:srgbClr val="113E76"/>
              </a:solidFill>
            </a:endParaRPr>
          </a:p>
          <a:p>
            <a:endParaRPr lang="en-GB" dirty="0">
              <a:solidFill>
                <a:srgbClr val="113E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3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rot="20708095">
            <a:off x="-485629" y="2138784"/>
            <a:ext cx="12145127" cy="2187320"/>
          </a:xfrm>
          <a:prstGeom prst="parallelogram">
            <a:avLst/>
          </a:prstGeom>
          <a:solidFill>
            <a:srgbClr val="F3B1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12" y="1742297"/>
            <a:ext cx="6391348" cy="3373405"/>
          </a:xfrm>
          <a:prstGeom prst="rect">
            <a:avLst/>
          </a:prstGeom>
        </p:spPr>
      </p:pic>
      <p:sp>
        <p:nvSpPr>
          <p:cNvPr id="3" name="Title 22"/>
          <p:cNvSpPr txBox="1">
            <a:spLocks/>
          </p:cNvSpPr>
          <p:nvPr/>
        </p:nvSpPr>
        <p:spPr>
          <a:xfrm>
            <a:off x="360218" y="301367"/>
            <a:ext cx="10400146" cy="669600"/>
          </a:xfrm>
          <a:prstGeom prst="rect">
            <a:avLst/>
          </a:prstGeom>
        </p:spPr>
        <p:txBody>
          <a:bodyPr/>
          <a:lstStyle>
            <a:lvl1pPr algn="l" defTabSz="609594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372A7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 smtClean="0">
                <a:solidFill>
                  <a:srgbClr val="382B72"/>
                </a:solidFill>
              </a:rPr>
              <a:t>How does Vitamin D fit with disease severity?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09453" y="1611085"/>
            <a:ext cx="3999723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13E76"/>
                </a:solidFill>
              </a:rPr>
              <a:t>We know tha</a:t>
            </a:r>
            <a:r>
              <a:rPr lang="en-US" dirty="0" smtClean="0">
                <a:solidFill>
                  <a:srgbClr val="113E76"/>
                </a:solidFill>
              </a:rPr>
              <a:t>t vitamin D level is associated with COVID-19.</a:t>
            </a:r>
          </a:p>
          <a:p>
            <a:endParaRPr lang="en-US" dirty="0">
              <a:solidFill>
                <a:srgbClr val="113E76"/>
              </a:solidFill>
            </a:endParaRPr>
          </a:p>
          <a:p>
            <a:r>
              <a:rPr lang="en-US" dirty="0" smtClean="0">
                <a:solidFill>
                  <a:srgbClr val="113E76"/>
                </a:solidFill>
              </a:rPr>
              <a:t>We know that inflammation is associated with COVID-19.</a:t>
            </a:r>
            <a:endParaRPr lang="en-US" dirty="0" smtClean="0">
              <a:solidFill>
                <a:srgbClr val="113E76"/>
              </a:solidFill>
            </a:endParaRPr>
          </a:p>
          <a:p>
            <a:r>
              <a:rPr lang="en-US" dirty="0">
                <a:solidFill>
                  <a:srgbClr val="113E76"/>
                </a:solidFill>
              </a:rPr>
              <a:t>	</a:t>
            </a:r>
            <a:r>
              <a:rPr lang="en-US" dirty="0" smtClean="0">
                <a:solidFill>
                  <a:srgbClr val="113E76"/>
                </a:solidFill>
              </a:rPr>
              <a:t>	</a:t>
            </a:r>
            <a:endParaRPr lang="en-US" dirty="0" smtClean="0">
              <a:solidFill>
                <a:srgbClr val="113E76"/>
              </a:solidFill>
            </a:endParaRPr>
          </a:p>
          <a:p>
            <a:r>
              <a:rPr lang="en-US" dirty="0">
                <a:solidFill>
                  <a:srgbClr val="113E76"/>
                </a:solidFill>
              </a:rPr>
              <a:t>W</a:t>
            </a:r>
            <a:r>
              <a:rPr lang="en-US" dirty="0" smtClean="0">
                <a:solidFill>
                  <a:srgbClr val="113E76"/>
                </a:solidFill>
              </a:rPr>
              <a:t>e think there might be collider bias…..</a:t>
            </a:r>
          </a:p>
          <a:p>
            <a:endParaRPr lang="en-US" dirty="0">
              <a:solidFill>
                <a:srgbClr val="113E76"/>
              </a:solidFill>
            </a:endParaRPr>
          </a:p>
          <a:p>
            <a:r>
              <a:rPr lang="en-US" dirty="0" smtClean="0">
                <a:solidFill>
                  <a:srgbClr val="113E76"/>
                </a:solidFill>
              </a:rPr>
              <a:t>Indirect vs direct effects using mediation analysis with the </a:t>
            </a:r>
            <a:r>
              <a:rPr lang="en-US" i="1" dirty="0" smtClean="0">
                <a:solidFill>
                  <a:srgbClr val="113E76"/>
                </a:solidFill>
              </a:rPr>
              <a:t>mediation</a:t>
            </a:r>
            <a:r>
              <a:rPr lang="en-US" dirty="0" smtClean="0">
                <a:solidFill>
                  <a:srgbClr val="113E76"/>
                </a:solidFill>
              </a:rPr>
              <a:t> package</a:t>
            </a:r>
            <a:endParaRPr lang="en-US" dirty="0" smtClean="0">
              <a:solidFill>
                <a:srgbClr val="113E76"/>
              </a:solidFill>
            </a:endParaRPr>
          </a:p>
          <a:p>
            <a:endParaRPr lang="en-GB" dirty="0">
              <a:solidFill>
                <a:srgbClr val="113E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2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 rot="20708095">
            <a:off x="-485629" y="2138784"/>
            <a:ext cx="12145127" cy="2187320"/>
          </a:xfrm>
          <a:prstGeom prst="parallelogram">
            <a:avLst/>
          </a:prstGeom>
          <a:solidFill>
            <a:srgbClr val="F3B1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2"/>
          <p:cNvSpPr txBox="1">
            <a:spLocks/>
          </p:cNvSpPr>
          <p:nvPr/>
        </p:nvSpPr>
        <p:spPr>
          <a:xfrm>
            <a:off x="360218" y="301367"/>
            <a:ext cx="10400146" cy="669600"/>
          </a:xfrm>
          <a:prstGeom prst="rect">
            <a:avLst/>
          </a:prstGeom>
        </p:spPr>
        <p:txBody>
          <a:bodyPr/>
          <a:lstStyle>
            <a:lvl1pPr algn="l" defTabSz="609594" rtl="0" eaLnBrk="1" latinLnBrk="0" hangingPunct="1">
              <a:spcBef>
                <a:spcPct val="0"/>
              </a:spcBef>
              <a:buNone/>
              <a:defRPr sz="2800" b="0" i="0" kern="1200">
                <a:solidFill>
                  <a:srgbClr val="372A7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 smtClean="0">
                <a:solidFill>
                  <a:srgbClr val="382B72"/>
                </a:solidFill>
              </a:rPr>
              <a:t>How does Vitamin D fit with disease severity?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09453" y="1611085"/>
            <a:ext cx="479759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13E76"/>
                </a:solidFill>
              </a:rPr>
              <a:t>Compare:</a:t>
            </a:r>
          </a:p>
          <a:p>
            <a:r>
              <a:rPr lang="en-US" dirty="0" smtClean="0">
                <a:solidFill>
                  <a:srgbClr val="113E76"/>
                </a:solidFill>
              </a:rPr>
              <a:t>1)</a:t>
            </a:r>
            <a:r>
              <a:rPr lang="en-US" dirty="0" smtClean="0">
                <a:solidFill>
                  <a:srgbClr val="113E76"/>
                </a:solidFill>
              </a:rPr>
              <a:t> Vitamin D ~ COVID-19</a:t>
            </a:r>
          </a:p>
          <a:p>
            <a:r>
              <a:rPr lang="en-US" dirty="0" smtClean="0">
                <a:solidFill>
                  <a:srgbClr val="113E76"/>
                </a:solidFill>
              </a:rPr>
              <a:t>2) COVID-19 ~ Vitamin D </a:t>
            </a:r>
          </a:p>
          <a:p>
            <a:r>
              <a:rPr lang="en-US" dirty="0" smtClean="0">
                <a:solidFill>
                  <a:srgbClr val="113E76"/>
                </a:solidFill>
              </a:rPr>
              <a:t>3) Inflammation ~ Vitamin D + COVID-19</a:t>
            </a:r>
          </a:p>
          <a:p>
            <a:endParaRPr lang="en-US" dirty="0" smtClean="0">
              <a:solidFill>
                <a:srgbClr val="113E76"/>
              </a:solidFill>
            </a:endParaRPr>
          </a:p>
          <a:p>
            <a:r>
              <a:rPr lang="en-US" dirty="0" smtClean="0">
                <a:solidFill>
                  <a:srgbClr val="113E76"/>
                </a:solidFill>
              </a:rPr>
              <a:t>Mediate between 2 and 3 with:</a:t>
            </a:r>
          </a:p>
          <a:p>
            <a:r>
              <a:rPr lang="en-US" dirty="0">
                <a:solidFill>
                  <a:srgbClr val="113E76"/>
                </a:solidFill>
              </a:rPr>
              <a:t>	</a:t>
            </a:r>
            <a:r>
              <a:rPr lang="en-US" dirty="0" smtClean="0">
                <a:solidFill>
                  <a:srgbClr val="113E76"/>
                </a:solidFill>
              </a:rPr>
              <a:t>Treatment: COVID-19</a:t>
            </a:r>
          </a:p>
          <a:p>
            <a:r>
              <a:rPr lang="en-US" dirty="0">
                <a:solidFill>
                  <a:srgbClr val="113E76"/>
                </a:solidFill>
              </a:rPr>
              <a:t>	</a:t>
            </a:r>
            <a:r>
              <a:rPr lang="en-US" dirty="0" smtClean="0">
                <a:solidFill>
                  <a:srgbClr val="113E76"/>
                </a:solidFill>
              </a:rPr>
              <a:t>Mediator: Vitamin D</a:t>
            </a:r>
            <a:endParaRPr lang="en-GB" dirty="0">
              <a:solidFill>
                <a:srgbClr val="113E7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12" y="1742297"/>
            <a:ext cx="6391348" cy="33679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09453" y="4425306"/>
            <a:ext cx="479759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13E76"/>
                </a:solidFill>
              </a:rPr>
              <a:t>No evidence that Vitamin D mediates a higher inflammatory response in COVID-19 patients</a:t>
            </a:r>
            <a:endParaRPr lang="en-GB" b="1" dirty="0">
              <a:solidFill>
                <a:srgbClr val="113E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2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alytiXagility_WIDE_Template_PUBLIC">
  <a:themeElements>
    <a:clrScheme name="AnalytiXAgility">
      <a:dk1>
        <a:sysClr val="windowText" lastClr="000000"/>
      </a:dk1>
      <a:lt1>
        <a:sysClr val="window" lastClr="FFFFFF"/>
      </a:lt1>
      <a:dk2>
        <a:srgbClr val="0A415A"/>
      </a:dk2>
      <a:lt2>
        <a:srgbClr val="EEECE1"/>
      </a:lt2>
      <a:accent1>
        <a:srgbClr val="379AB2"/>
      </a:accent1>
      <a:accent2>
        <a:srgbClr val="991E20"/>
      </a:accent2>
      <a:accent3>
        <a:srgbClr val="4B966A"/>
      </a:accent3>
      <a:accent4>
        <a:srgbClr val="6A3263"/>
      </a:accent4>
      <a:accent5>
        <a:srgbClr val="5E9197"/>
      </a:accent5>
      <a:accent6>
        <a:srgbClr val="F1592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A9669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REtemplate  -  Read-Only" id="{10547DB6-A265-412E-AE4E-0057AEDB4B10}" vid="{1AA97E7E-447C-47D7-A379-5CF5385531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8D3552BA4D54EA7D6349B957E6F80" ma:contentTypeVersion="12" ma:contentTypeDescription="Create a new document." ma:contentTypeScope="" ma:versionID="d6b4c87a83b381ad360fee2f63f6c0ad">
  <xsd:schema xmlns:xsd="http://www.w3.org/2001/XMLSchema" xmlns:xs="http://www.w3.org/2001/XMLSchema" xmlns:p="http://schemas.microsoft.com/office/2006/metadata/properties" xmlns:ns2="b632ed8f-4da2-450d-be64-a21447441809" xmlns:ns3="a8393aab-0c98-47e5-9894-d3a389a13a61" targetNamespace="http://schemas.microsoft.com/office/2006/metadata/properties" ma:root="true" ma:fieldsID="06d1cfd5520d9fd6bb40bca2eb3c5e4c" ns2:_="" ns3:_="">
    <xsd:import namespace="b632ed8f-4da2-450d-be64-a21447441809"/>
    <xsd:import namespace="a8393aab-0c98-47e5-9894-d3a389a13a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2ed8f-4da2-450d-be64-a21447441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93aab-0c98-47e5-9894-d3a389a13a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5BD464-00AE-49A9-9FCB-7EBB821E31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712D72-1550-4F86-9277-A7203A22785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1625d4c-a423-47e1-8776-f273f3ef7ce0"/>
    <ds:schemaRef ds:uri="f65a858f-9232-4c30-99ad-efa6d065501a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FE288B1-2A10-4878-9B59-BD66FC191520}"/>
</file>

<file path=docProps/app.xml><?xml version="1.0" encoding="utf-8"?>
<Properties xmlns="http://schemas.openxmlformats.org/officeDocument/2006/extended-properties" xmlns:vt="http://schemas.openxmlformats.org/officeDocument/2006/docPropsVTypes">
  <Template>DREtemplate</Template>
  <TotalTime>1692</TotalTime>
  <Words>1327</Words>
  <Application>Microsoft Office PowerPoint</Application>
  <PresentationFormat>Widescreen</PresentationFormat>
  <Paragraphs>287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Montserrat</vt:lpstr>
      <vt:lpstr>Times New Roman</vt:lpstr>
      <vt:lpstr>AnalytiXagility_WIDE_Template_PUBLIC</vt:lpstr>
      <vt:lpstr>Using R to understand the Impact of SARS-CoV-2 on Paediatric Patients</vt:lpstr>
      <vt:lpstr>Bring your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McNeill</dc:creator>
  <cp:lastModifiedBy>Richard Issitt</cp:lastModifiedBy>
  <cp:revision>111</cp:revision>
  <dcterms:created xsi:type="dcterms:W3CDTF">2018-09-28T09:05:10Z</dcterms:created>
  <dcterms:modified xsi:type="dcterms:W3CDTF">2020-11-05T16:37:02Z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0x0101001A48D3552BA4D54EA7D6349B957E6F80</vt:lpwstr>
  </property>
</Properties>
</file>