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84" r:id="rId3"/>
    <p:sldId id="285" r:id="rId4"/>
    <p:sldId id="286" r:id="rId5"/>
    <p:sldId id="289" r:id="rId6"/>
    <p:sldId id="290" r:id="rId7"/>
    <p:sldId id="291" r:id="rId8"/>
    <p:sldId id="275" r:id="rId9"/>
    <p:sldId id="295" r:id="rId10"/>
    <p:sldId id="296" r:id="rId11"/>
    <p:sldId id="2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EF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5F06F-90E5-4437-8716-AC0B4A0D55A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7BE6C4B-A318-40EE-BEE7-13B5236759A0}">
      <dgm:prSet/>
      <dgm:spPr/>
      <dgm:t>
        <a:bodyPr/>
        <a:lstStyle/>
        <a:p>
          <a:r>
            <a:rPr lang="en-US" dirty="0"/>
            <a:t>DHSC Data Science Hub </a:t>
          </a:r>
        </a:p>
      </dgm:t>
    </dgm:pt>
    <dgm:pt modelId="{C80C8FF4-999A-48C5-A57B-8F75DD1CB75B}" type="parTrans" cxnId="{5E26EE31-AAF8-4341-AA65-C020FF5633C8}">
      <dgm:prSet/>
      <dgm:spPr/>
      <dgm:t>
        <a:bodyPr/>
        <a:lstStyle/>
        <a:p>
          <a:endParaRPr lang="en-US"/>
        </a:p>
      </dgm:t>
    </dgm:pt>
    <dgm:pt modelId="{811B72F1-D3D3-471D-8DFA-2CAF8E3F6003}" type="sibTrans" cxnId="{5E26EE31-AAF8-4341-AA65-C020FF5633C8}">
      <dgm:prSet/>
      <dgm:spPr/>
      <dgm:t>
        <a:bodyPr/>
        <a:lstStyle/>
        <a:p>
          <a:endParaRPr lang="en-US"/>
        </a:p>
      </dgm:t>
    </dgm:pt>
    <dgm:pt modelId="{C26235BA-5C81-4E27-B2D6-44B1A7428709}">
      <dgm:prSet/>
      <dgm:spPr/>
      <dgm:t>
        <a:bodyPr/>
        <a:lstStyle/>
        <a:p>
          <a:r>
            <a:rPr lang="en-US" dirty="0"/>
            <a:t>Take on data science projects for policy development (</a:t>
          </a:r>
          <a:r>
            <a:rPr lang="en-US" dirty="0" err="1"/>
            <a:t>visualisation</a:t>
          </a:r>
          <a:r>
            <a:rPr lang="en-US" dirty="0"/>
            <a:t>, machine learning, text analysis, etc.) </a:t>
          </a:r>
        </a:p>
      </dgm:t>
    </dgm:pt>
    <dgm:pt modelId="{A92CE304-B79E-4D07-B845-4FAFD8712A15}" type="parTrans" cxnId="{BCC7C90E-10DC-4EE4-862F-B45647A51E69}">
      <dgm:prSet/>
      <dgm:spPr/>
      <dgm:t>
        <a:bodyPr/>
        <a:lstStyle/>
        <a:p>
          <a:endParaRPr lang="en-US"/>
        </a:p>
      </dgm:t>
    </dgm:pt>
    <dgm:pt modelId="{454A3A4A-0D30-4D73-AA91-98D7FF67B2C7}" type="sibTrans" cxnId="{BCC7C90E-10DC-4EE4-862F-B45647A51E69}">
      <dgm:prSet/>
      <dgm:spPr/>
      <dgm:t>
        <a:bodyPr/>
        <a:lstStyle/>
        <a:p>
          <a:endParaRPr lang="en-US"/>
        </a:p>
      </dgm:t>
    </dgm:pt>
    <dgm:pt modelId="{36CE48C7-F6DC-4D6A-A725-BAE635EF02CA}">
      <dgm:prSet/>
      <dgm:spPr/>
      <dgm:t>
        <a:bodyPr/>
        <a:lstStyle/>
        <a:p>
          <a:r>
            <a:rPr lang="en-US" dirty="0"/>
            <a:t>Build communities across Health &amp; Social Care system's data science teams </a:t>
          </a:r>
        </a:p>
      </dgm:t>
    </dgm:pt>
    <dgm:pt modelId="{FB78C2A0-391D-4ED6-B425-FB4B88C17AC8}" type="parTrans" cxnId="{64EE4D16-02C5-4B94-8169-4178AE118EBC}">
      <dgm:prSet/>
      <dgm:spPr/>
      <dgm:t>
        <a:bodyPr/>
        <a:lstStyle/>
        <a:p>
          <a:endParaRPr lang="en-US"/>
        </a:p>
      </dgm:t>
    </dgm:pt>
    <dgm:pt modelId="{A78410B1-064E-459C-8ECC-5BA181AC5A0D}" type="sibTrans" cxnId="{64EE4D16-02C5-4B94-8169-4178AE118EBC}">
      <dgm:prSet/>
      <dgm:spPr/>
      <dgm:t>
        <a:bodyPr/>
        <a:lstStyle/>
        <a:p>
          <a:endParaRPr lang="en-US"/>
        </a:p>
      </dgm:t>
    </dgm:pt>
    <dgm:pt modelId="{AF584BA1-B901-42D7-916F-DFE6C1122212}">
      <dgm:prSet/>
      <dgm:spPr/>
      <dgm:t>
        <a:bodyPr/>
        <a:lstStyle/>
        <a:p>
          <a:r>
            <a:rPr lang="en-US" dirty="0"/>
            <a:t>Data Science profession: Learning &amp; Development opportunities for analysts </a:t>
          </a:r>
        </a:p>
      </dgm:t>
    </dgm:pt>
    <dgm:pt modelId="{753FB077-5378-4B87-8CD2-737F3D042DC4}" type="sibTrans" cxnId="{F6B2DD46-15D9-4221-8C9C-00D30F9A845A}">
      <dgm:prSet/>
      <dgm:spPr/>
      <dgm:t>
        <a:bodyPr/>
        <a:lstStyle/>
        <a:p>
          <a:endParaRPr lang="en-US"/>
        </a:p>
      </dgm:t>
    </dgm:pt>
    <dgm:pt modelId="{6E56FEB1-3826-497D-A850-F44F117EB869}" type="parTrans" cxnId="{F6B2DD46-15D9-4221-8C9C-00D30F9A845A}">
      <dgm:prSet/>
      <dgm:spPr/>
      <dgm:t>
        <a:bodyPr/>
        <a:lstStyle/>
        <a:p>
          <a:endParaRPr lang="en-US"/>
        </a:p>
      </dgm:t>
    </dgm:pt>
    <dgm:pt modelId="{ECC79D46-8AEE-4143-9238-58E888F351DE}" type="pres">
      <dgm:prSet presAssocID="{2145F06F-90E5-4437-8716-AC0B4A0D55A3}" presName="linear" presStyleCnt="0">
        <dgm:presLayoutVars>
          <dgm:animLvl val="lvl"/>
          <dgm:resizeHandles val="exact"/>
        </dgm:presLayoutVars>
      </dgm:prSet>
      <dgm:spPr/>
    </dgm:pt>
    <dgm:pt modelId="{65741A45-F7E5-41EE-A3EB-15B09441D071}" type="pres">
      <dgm:prSet presAssocID="{E7BE6C4B-A318-40EE-BEE7-13B5236759A0}" presName="parentText" presStyleLbl="node1" presStyleIdx="0" presStyleCnt="1">
        <dgm:presLayoutVars>
          <dgm:chMax val="0"/>
          <dgm:bulletEnabled val="1"/>
        </dgm:presLayoutVars>
      </dgm:prSet>
      <dgm:spPr/>
    </dgm:pt>
    <dgm:pt modelId="{BF15A655-12A1-4DE5-9F3D-8A9339448B4B}" type="pres">
      <dgm:prSet presAssocID="{E7BE6C4B-A318-40EE-BEE7-13B5236759A0}" presName="childText" presStyleLbl="revTx" presStyleIdx="0" presStyleCnt="1">
        <dgm:presLayoutVars>
          <dgm:bulletEnabled val="1"/>
        </dgm:presLayoutVars>
      </dgm:prSet>
      <dgm:spPr/>
    </dgm:pt>
  </dgm:ptLst>
  <dgm:cxnLst>
    <dgm:cxn modelId="{BCC7C90E-10DC-4EE4-862F-B45647A51E69}" srcId="{E7BE6C4B-A318-40EE-BEE7-13B5236759A0}" destId="{C26235BA-5C81-4E27-B2D6-44B1A7428709}" srcOrd="0" destOrd="0" parTransId="{A92CE304-B79E-4D07-B845-4FAFD8712A15}" sibTransId="{454A3A4A-0D30-4D73-AA91-98D7FF67B2C7}"/>
    <dgm:cxn modelId="{64EE4D16-02C5-4B94-8169-4178AE118EBC}" srcId="{E7BE6C4B-A318-40EE-BEE7-13B5236759A0}" destId="{36CE48C7-F6DC-4D6A-A725-BAE635EF02CA}" srcOrd="2" destOrd="0" parTransId="{FB78C2A0-391D-4ED6-B425-FB4B88C17AC8}" sibTransId="{A78410B1-064E-459C-8ECC-5BA181AC5A0D}"/>
    <dgm:cxn modelId="{2A593B23-46DC-419A-B06F-C056E61B5BBB}" type="presOf" srcId="{2145F06F-90E5-4437-8716-AC0B4A0D55A3}" destId="{ECC79D46-8AEE-4143-9238-58E888F351DE}" srcOrd="0" destOrd="0" presId="urn:microsoft.com/office/officeart/2005/8/layout/vList2"/>
    <dgm:cxn modelId="{3D9FF024-C16B-4F58-BE86-CA85F92D0F38}" type="presOf" srcId="{AF584BA1-B901-42D7-916F-DFE6C1122212}" destId="{BF15A655-12A1-4DE5-9F3D-8A9339448B4B}" srcOrd="0" destOrd="1" presId="urn:microsoft.com/office/officeart/2005/8/layout/vList2"/>
    <dgm:cxn modelId="{5E26EE31-AAF8-4341-AA65-C020FF5633C8}" srcId="{2145F06F-90E5-4437-8716-AC0B4A0D55A3}" destId="{E7BE6C4B-A318-40EE-BEE7-13B5236759A0}" srcOrd="0" destOrd="0" parTransId="{C80C8FF4-999A-48C5-A57B-8F75DD1CB75B}" sibTransId="{811B72F1-D3D3-471D-8DFA-2CAF8E3F6003}"/>
    <dgm:cxn modelId="{F6B2DD46-15D9-4221-8C9C-00D30F9A845A}" srcId="{E7BE6C4B-A318-40EE-BEE7-13B5236759A0}" destId="{AF584BA1-B901-42D7-916F-DFE6C1122212}" srcOrd="1" destOrd="0" parTransId="{6E56FEB1-3826-497D-A850-F44F117EB869}" sibTransId="{753FB077-5378-4B87-8CD2-737F3D042DC4}"/>
    <dgm:cxn modelId="{7850214C-3085-4F96-829D-980CE16DDB58}" type="presOf" srcId="{E7BE6C4B-A318-40EE-BEE7-13B5236759A0}" destId="{65741A45-F7E5-41EE-A3EB-15B09441D071}" srcOrd="0" destOrd="0" presId="urn:microsoft.com/office/officeart/2005/8/layout/vList2"/>
    <dgm:cxn modelId="{3D879DA7-6ABF-40CC-8845-A2168D909CDD}" type="presOf" srcId="{36CE48C7-F6DC-4D6A-A725-BAE635EF02CA}" destId="{BF15A655-12A1-4DE5-9F3D-8A9339448B4B}" srcOrd="0" destOrd="2" presId="urn:microsoft.com/office/officeart/2005/8/layout/vList2"/>
    <dgm:cxn modelId="{2C6D5AD8-A1F7-4072-84F0-7CB34FA3968A}" type="presOf" srcId="{C26235BA-5C81-4E27-B2D6-44B1A7428709}" destId="{BF15A655-12A1-4DE5-9F3D-8A9339448B4B}" srcOrd="0" destOrd="0" presId="urn:microsoft.com/office/officeart/2005/8/layout/vList2"/>
    <dgm:cxn modelId="{98F8609F-848E-48C8-808D-ED9253F89DAE}" type="presParOf" srcId="{ECC79D46-8AEE-4143-9238-58E888F351DE}" destId="{65741A45-F7E5-41EE-A3EB-15B09441D071}" srcOrd="0" destOrd="0" presId="urn:microsoft.com/office/officeart/2005/8/layout/vList2"/>
    <dgm:cxn modelId="{9BE83299-2399-4DDF-BBB9-C422A941FDC0}" type="presParOf" srcId="{ECC79D46-8AEE-4143-9238-58E888F351DE}" destId="{BF15A655-12A1-4DE5-9F3D-8A9339448B4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41A45-F7E5-41EE-A3EB-15B09441D071}">
      <dsp:nvSpPr>
        <dsp:cNvPr id="0" name=""/>
        <dsp:cNvSpPr/>
      </dsp:nvSpPr>
      <dsp:spPr>
        <a:xfrm>
          <a:off x="0" y="54819"/>
          <a:ext cx="5257800" cy="9114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DHSC Data Science Hub </a:t>
          </a:r>
        </a:p>
      </dsp:txBody>
      <dsp:txXfrm>
        <a:off x="44492" y="99311"/>
        <a:ext cx="5168816" cy="822446"/>
      </dsp:txXfrm>
    </dsp:sp>
    <dsp:sp modelId="{BF15A655-12A1-4DE5-9F3D-8A9339448B4B}">
      <dsp:nvSpPr>
        <dsp:cNvPr id="0" name=""/>
        <dsp:cNvSpPr/>
      </dsp:nvSpPr>
      <dsp:spPr>
        <a:xfrm>
          <a:off x="0" y="966249"/>
          <a:ext cx="5257800" cy="4483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Take on data science projects for policy development (</a:t>
          </a:r>
          <a:r>
            <a:rPr lang="en-US" sz="3000" kern="1200" dirty="0" err="1"/>
            <a:t>visualisation</a:t>
          </a:r>
          <a:r>
            <a:rPr lang="en-US" sz="3000" kern="1200" dirty="0"/>
            <a:t>, machine learning, text analysis, etc.) </a:t>
          </a:r>
        </a:p>
        <a:p>
          <a:pPr marL="285750" lvl="1" indent="-285750" algn="l" defTabSz="1333500">
            <a:lnSpc>
              <a:spcPct val="90000"/>
            </a:lnSpc>
            <a:spcBef>
              <a:spcPct val="0"/>
            </a:spcBef>
            <a:spcAft>
              <a:spcPct val="20000"/>
            </a:spcAft>
            <a:buChar char="•"/>
          </a:pPr>
          <a:r>
            <a:rPr lang="en-US" sz="3000" kern="1200" dirty="0"/>
            <a:t>Data Science profession: Learning &amp; Development opportunities for analysts </a:t>
          </a:r>
        </a:p>
        <a:p>
          <a:pPr marL="285750" lvl="1" indent="-285750" algn="l" defTabSz="1333500">
            <a:lnSpc>
              <a:spcPct val="90000"/>
            </a:lnSpc>
            <a:spcBef>
              <a:spcPct val="0"/>
            </a:spcBef>
            <a:spcAft>
              <a:spcPct val="20000"/>
            </a:spcAft>
            <a:buChar char="•"/>
          </a:pPr>
          <a:r>
            <a:rPr lang="en-US" sz="3000" kern="1200" dirty="0"/>
            <a:t>Build communities across Health &amp; Social Care system's data science teams </a:t>
          </a:r>
        </a:p>
      </dsp:txBody>
      <dsp:txXfrm>
        <a:off x="0" y="966249"/>
        <a:ext cx="5257800" cy="44836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4D5A4-1FE2-4624-A41B-0CD89D0F6908}" type="datetimeFigureOut">
              <a:rPr lang="en-US"/>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EAE61-C3CD-4149-B142-3381AAE85460}" type="slidenum">
              <a:rPr lang="en-US"/>
              <a:t>‹#›</a:t>
            </a:fld>
            <a:endParaRPr lang="en-US"/>
          </a:p>
        </p:txBody>
      </p:sp>
    </p:spTree>
    <p:extLst>
      <p:ext uri="{BB962C8B-B14F-4D97-AF65-F5344CB8AC3E}">
        <p14:creationId xmlns:p14="http://schemas.microsoft.com/office/powerpoint/2010/main" val="2670638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people say data science, it conjures visions of complex mathematical models, unintelligible jargon, black box predictions, and reams and reams of code.</a:t>
            </a:r>
          </a:p>
          <a:p>
            <a:endParaRPr lang="en-US" dirty="0">
              <a:cs typeface="Calibri"/>
            </a:endParaRPr>
          </a:p>
        </p:txBody>
      </p:sp>
      <p:sp>
        <p:nvSpPr>
          <p:cNvPr id="4" name="Slide Number Placeholder 3"/>
          <p:cNvSpPr>
            <a:spLocks noGrp="1"/>
          </p:cNvSpPr>
          <p:nvPr>
            <p:ph type="sldNum" sz="quarter" idx="5"/>
          </p:nvPr>
        </p:nvSpPr>
        <p:spPr/>
        <p:txBody>
          <a:bodyPr/>
          <a:lstStyle/>
          <a:p>
            <a:fld id="{0A3EAE61-C3CD-4149-B142-3381AAE85460}" type="slidenum">
              <a:rPr lang="en-US"/>
              <a:t>3</a:t>
            </a:fld>
            <a:endParaRPr lang="en-US"/>
          </a:p>
        </p:txBody>
      </p:sp>
    </p:spTree>
    <p:extLst>
      <p:ext uri="{BB962C8B-B14F-4D97-AF65-F5344CB8AC3E}">
        <p14:creationId xmlns:p14="http://schemas.microsoft.com/office/powerpoint/2010/main" val="38555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data scientists are fundamentally analysts. And analysis help your "customer" make decisions: in my case, policy decisions; in yours, clinical or operational ones. And what non-analytical customers usually need to make decisions, is fundamentally this.</a:t>
            </a:r>
          </a:p>
          <a:p>
            <a:endParaRPr lang="en-US" dirty="0"/>
          </a:p>
          <a:p>
            <a:r>
              <a:rPr lang="en-US" dirty="0"/>
              <a:t>Delivering these two simple things is absolutely necessary if we want to deliver something useful. </a:t>
            </a:r>
          </a:p>
          <a:p>
            <a:r>
              <a:rPr lang="en-US" dirty="0"/>
              <a:t>I argue that most of the time, fancy, whizzy AI does not deliver these things, and actually a simple tool or </a:t>
            </a:r>
            <a:r>
              <a:rPr lang="en-US" dirty="0" err="1"/>
              <a:t>visualisation</a:t>
            </a:r>
            <a:r>
              <a:rPr lang="en-US" dirty="0"/>
              <a:t> does this job much better. There is a reason the Johns Hopkins University COVID dashboard was visited so much in the early days of the pandemic!</a:t>
            </a:r>
          </a:p>
          <a:p>
            <a:endParaRPr lang="en-US" dirty="0">
              <a:cs typeface="Calibri"/>
            </a:endParaRPr>
          </a:p>
        </p:txBody>
      </p:sp>
      <p:sp>
        <p:nvSpPr>
          <p:cNvPr id="4" name="Slide Number Placeholder 3"/>
          <p:cNvSpPr>
            <a:spLocks noGrp="1"/>
          </p:cNvSpPr>
          <p:nvPr>
            <p:ph type="sldNum" sz="quarter" idx="5"/>
          </p:nvPr>
        </p:nvSpPr>
        <p:spPr/>
        <p:txBody>
          <a:bodyPr/>
          <a:lstStyle/>
          <a:p>
            <a:fld id="{0A3EAE61-C3CD-4149-B142-3381AAE85460}" type="slidenum">
              <a:rPr lang="en-US"/>
              <a:t>4</a:t>
            </a:fld>
            <a:endParaRPr lang="en-US"/>
          </a:p>
        </p:txBody>
      </p:sp>
    </p:spTree>
    <p:extLst>
      <p:ext uri="{BB962C8B-B14F-4D97-AF65-F5344CB8AC3E}">
        <p14:creationId xmlns:p14="http://schemas.microsoft.com/office/powerpoint/2010/main" val="265025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ways to deliver those needs.</a:t>
            </a:r>
          </a:p>
          <a:p>
            <a:endParaRPr lang="en-US" dirty="0"/>
          </a:p>
          <a:p>
            <a:r>
              <a:rPr lang="en-US" dirty="0"/>
              <a:t>You can focus on going fast. For ad-hoc, one-off requests, it might be the right choice to just focus on getting it done quickly. Lots of commonplace tools </a:t>
            </a:r>
            <a:r>
              <a:rPr lang="en-US" dirty="0" err="1"/>
              <a:t>specialise</a:t>
            </a:r>
            <a:r>
              <a:rPr lang="en-US" dirty="0"/>
              <a:t> in this. However, as we painfully found out recently, tools like Excel have limits. They are also quite painful to quality assure, which means you get mistakes, compromising on the "correct" part of the ask.</a:t>
            </a:r>
          </a:p>
          <a:p>
            <a:endParaRPr lang="en-US" dirty="0"/>
          </a:p>
          <a:p>
            <a:r>
              <a:rPr lang="en-US" dirty="0"/>
              <a:t>If you want to go fast and be reliable, you need a different toolkit. I believe automation and version control are actually simplification steps. It means you don't have to re-do loads of manual work and QA every single time you have to re-do your work, and you don't have to flail around looking for the right final_final_final_v3 file.</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0A3EAE61-C3CD-4149-B142-3381AAE85460}" type="slidenum">
              <a:rPr lang="en-US"/>
              <a:t>5</a:t>
            </a:fld>
            <a:endParaRPr lang="en-US"/>
          </a:p>
        </p:txBody>
      </p:sp>
    </p:spTree>
    <p:extLst>
      <p:ext uri="{BB962C8B-B14F-4D97-AF65-F5344CB8AC3E}">
        <p14:creationId xmlns:p14="http://schemas.microsoft.com/office/powerpoint/2010/main" val="385917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this point, I'd like to take you back to the context in March this year.</a:t>
            </a:r>
          </a:p>
          <a:p>
            <a:endParaRPr lang="en-US" dirty="0"/>
          </a:p>
          <a:p>
            <a:r>
              <a:rPr lang="en-US" dirty="0"/>
              <a:t>Everybody had hundreds of questions, many of which around what we could learn from the international picture. What could I deliver that would simplify some of this uncertainty, and provided a good chunk of international context that we commonly needed?</a:t>
            </a:r>
          </a:p>
          <a:p>
            <a:endParaRPr lang="en-US" dirty="0">
              <a:cs typeface="Calibri"/>
            </a:endParaRPr>
          </a:p>
        </p:txBody>
      </p:sp>
      <p:sp>
        <p:nvSpPr>
          <p:cNvPr id="4" name="Slide Number Placeholder 3"/>
          <p:cNvSpPr>
            <a:spLocks noGrp="1"/>
          </p:cNvSpPr>
          <p:nvPr>
            <p:ph type="sldNum" sz="quarter" idx="5"/>
          </p:nvPr>
        </p:nvSpPr>
        <p:spPr/>
        <p:txBody>
          <a:bodyPr/>
          <a:lstStyle/>
          <a:p>
            <a:fld id="{0A3EAE61-C3CD-4149-B142-3381AAE85460}" type="slidenum">
              <a:rPr lang="en-US"/>
              <a:t>6</a:t>
            </a:fld>
            <a:endParaRPr lang="en-US"/>
          </a:p>
        </p:txBody>
      </p:sp>
    </p:spTree>
    <p:extLst>
      <p:ext uri="{BB962C8B-B14F-4D97-AF65-F5344CB8AC3E}">
        <p14:creationId xmlns:p14="http://schemas.microsoft.com/office/powerpoint/2010/main" val="4121247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distilled all these questions into a single MVP, with 4 features that I could deliver using R.</a:t>
            </a:r>
          </a:p>
          <a:p>
            <a:endParaRPr lang="en-US" dirty="0"/>
          </a:p>
          <a:p>
            <a:r>
              <a:rPr lang="en-US" dirty="0"/>
              <a:t>We drew data from the Johns Hopkins University, and created our own list of government interventions. We set up a pipeline that took that data, cleaned it, and produced the graphs we needed. We could then quality assure the pipeline. As a result, my colleagues could re-run that script every day and in 30 seconds get their plots out.</a:t>
            </a:r>
          </a:p>
          <a:p>
            <a:endParaRPr lang="en-US" dirty="0"/>
          </a:p>
          <a:p>
            <a:r>
              <a:rPr lang="en-US" dirty="0"/>
              <a:t>To account for the wide variety of last-minute requests, we created parameters for this pipeline: things like which countries to include, what start point to use, and which types of interventions to display. My colleagues only had to know how to change the </a:t>
            </a:r>
            <a:r>
              <a:rPr lang="en-US" dirty="0" err="1"/>
              <a:t>paramters</a:t>
            </a:r>
            <a:r>
              <a:rPr lang="en-US" dirty="0"/>
              <a:t>, and could use the pipeline without knowing much R at all.</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0A3EAE61-C3CD-4149-B142-3381AAE85460}" type="slidenum">
              <a:rPr lang="en-US"/>
              <a:t>7</a:t>
            </a:fld>
            <a:endParaRPr lang="en-US"/>
          </a:p>
        </p:txBody>
      </p:sp>
    </p:spTree>
    <p:extLst>
      <p:ext uri="{BB962C8B-B14F-4D97-AF65-F5344CB8AC3E}">
        <p14:creationId xmlns:p14="http://schemas.microsoft.com/office/powerpoint/2010/main" val="176602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sounds complicated, but this is an exhaustive list of the R libraries I needed. Most, if not all, of these will be familiar to even beginner R users. </a:t>
            </a:r>
          </a:p>
          <a:p>
            <a:endParaRPr lang="en-US" dirty="0">
              <a:cs typeface="Calibri"/>
            </a:endParaRPr>
          </a:p>
          <a:p>
            <a:r>
              <a:rPr lang="en-US" dirty="0">
                <a:cs typeface="Calibri"/>
              </a:rPr>
              <a:t>This project was a great example of the value of simple functions. For example, we had to do some cleaning of the country names to display how we needed them to. However, we had two JHU spreadsheets: one for cases, and one for deaths. But making the country cleaning step a function, we could QA it once, and then apply it to both spreadsheets to ensure we got consistent results out.</a:t>
            </a:r>
          </a:p>
          <a:p>
            <a:endParaRPr lang="en-US" dirty="0">
              <a:cs typeface="Calibri"/>
            </a:endParaRPr>
          </a:p>
          <a:p>
            <a:r>
              <a:rPr lang="en-US" dirty="0">
                <a:cs typeface="Calibri"/>
              </a:rPr>
              <a:t>Once we had those parameters, the next logical step was to improve user-friendliness and service use. Shiny lets you turn input parameters into actual drop-down menus and </a:t>
            </a:r>
            <a:r>
              <a:rPr lang="en-US" dirty="0" err="1">
                <a:cs typeface="Calibri"/>
              </a:rPr>
              <a:t>tickboxes</a:t>
            </a:r>
            <a:r>
              <a:rPr lang="en-US" dirty="0">
                <a:cs typeface="Calibri"/>
              </a:rPr>
              <a:t>. Publishing code on </a:t>
            </a:r>
            <a:r>
              <a:rPr lang="en-US" dirty="0" err="1">
                <a:cs typeface="Calibri"/>
              </a:rPr>
              <a:t>Github</a:t>
            </a:r>
            <a:r>
              <a:rPr lang="en-US" dirty="0">
                <a:cs typeface="Calibri"/>
              </a:rPr>
              <a:t>, and publishing the tool on shinyapps.io, meant that all documentation was neatly kept together and the tool could be accessed from any browser. This means that, even if I'm on holiday, anybody else can pick it up and use it!</a:t>
            </a:r>
          </a:p>
          <a:p>
            <a:endParaRPr lang="en-US" dirty="0">
              <a:cs typeface="Calibri"/>
            </a:endParaRPr>
          </a:p>
        </p:txBody>
      </p:sp>
      <p:sp>
        <p:nvSpPr>
          <p:cNvPr id="4" name="Slide Number Placeholder 3"/>
          <p:cNvSpPr>
            <a:spLocks noGrp="1"/>
          </p:cNvSpPr>
          <p:nvPr>
            <p:ph type="sldNum" sz="quarter" idx="5"/>
          </p:nvPr>
        </p:nvSpPr>
        <p:spPr/>
        <p:txBody>
          <a:bodyPr/>
          <a:lstStyle/>
          <a:p>
            <a:fld id="{CFC676B2-F24C-455B-A0FE-DDE7C0C01D95}" type="slidenum">
              <a:rPr lang="en-GB" smtClean="0"/>
              <a:t>8</a:t>
            </a:fld>
            <a:endParaRPr lang="en-GB"/>
          </a:p>
        </p:txBody>
      </p:sp>
    </p:spTree>
    <p:extLst>
      <p:ext uri="{BB962C8B-B14F-4D97-AF65-F5344CB8AC3E}">
        <p14:creationId xmlns:p14="http://schemas.microsoft.com/office/powerpoint/2010/main" val="164336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fruit of this work is publicly available! You're very welcome to try it out for yourself. Moreover, all the code is available, so you can check for yourself that I didn't need reams of code nor loads of fancy packages to build it. </a:t>
            </a:r>
          </a:p>
        </p:txBody>
      </p:sp>
      <p:sp>
        <p:nvSpPr>
          <p:cNvPr id="4" name="Slide Number Placeholder 3"/>
          <p:cNvSpPr>
            <a:spLocks noGrp="1"/>
          </p:cNvSpPr>
          <p:nvPr>
            <p:ph type="sldNum" sz="quarter" idx="5"/>
          </p:nvPr>
        </p:nvSpPr>
        <p:spPr/>
        <p:txBody>
          <a:bodyPr/>
          <a:lstStyle/>
          <a:p>
            <a:fld id="{0A3EAE61-C3CD-4149-B142-3381AAE85460}" type="slidenum">
              <a:rPr lang="en-US"/>
              <a:t>9</a:t>
            </a:fld>
            <a:endParaRPr lang="en-US"/>
          </a:p>
        </p:txBody>
      </p:sp>
    </p:spTree>
    <p:extLst>
      <p:ext uri="{BB962C8B-B14F-4D97-AF65-F5344CB8AC3E}">
        <p14:creationId xmlns:p14="http://schemas.microsoft.com/office/powerpoint/2010/main" val="4105648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 simple tool? Why not add hundreds of fancy features and forecasts?</a:t>
            </a:r>
          </a:p>
          <a:p>
            <a:endParaRPr lang="en-US" dirty="0"/>
          </a:p>
          <a:p>
            <a:r>
              <a:rPr lang="en-US" dirty="0"/>
              <a:t>This project wasn't whizzy or fancy or even very "data science". But it was necessary, reliable, and useful. Simple tools, precisely targeted to a problem, have real impact. And that's what data science teams should strive to do.</a:t>
            </a:r>
          </a:p>
          <a:p>
            <a:endParaRPr lang="en-US" dirty="0">
              <a:cs typeface="Calibri"/>
            </a:endParaRPr>
          </a:p>
        </p:txBody>
      </p:sp>
      <p:sp>
        <p:nvSpPr>
          <p:cNvPr id="4" name="Slide Number Placeholder 3"/>
          <p:cNvSpPr>
            <a:spLocks noGrp="1"/>
          </p:cNvSpPr>
          <p:nvPr>
            <p:ph type="sldNum" sz="quarter" idx="5"/>
          </p:nvPr>
        </p:nvSpPr>
        <p:spPr/>
        <p:txBody>
          <a:bodyPr/>
          <a:lstStyle/>
          <a:p>
            <a:fld id="{0A3EAE61-C3CD-4149-B142-3381AAE85460}" type="slidenum">
              <a:rPr lang="en-US"/>
              <a:t>10</a:t>
            </a:fld>
            <a:endParaRPr lang="en-US"/>
          </a:p>
        </p:txBody>
      </p:sp>
    </p:spTree>
    <p:extLst>
      <p:ext uri="{BB962C8B-B14F-4D97-AF65-F5344CB8AC3E}">
        <p14:creationId xmlns:p14="http://schemas.microsoft.com/office/powerpoint/2010/main" val="177253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anybody has questions, I'm very keen to hear from you! </a:t>
            </a:r>
          </a:p>
          <a:p>
            <a:r>
              <a:rPr lang="en-US" dirty="0"/>
              <a:t>Also, we have a </a:t>
            </a:r>
            <a:r>
              <a:rPr lang="en-US" dirty="0" err="1"/>
              <a:t>Github</a:t>
            </a:r>
            <a:r>
              <a:rPr lang="en-US" dirty="0"/>
              <a:t> page if you'd like to have a look at what else we have published.</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0A3EAE61-C3CD-4149-B142-3381AAE85460}" type="slidenum">
              <a:rPr lang="en-US"/>
              <a:t>11</a:t>
            </a:fld>
            <a:endParaRPr lang="en-US"/>
          </a:p>
        </p:txBody>
      </p:sp>
    </p:spTree>
    <p:extLst>
      <p:ext uri="{BB962C8B-B14F-4D97-AF65-F5344CB8AC3E}">
        <p14:creationId xmlns:p14="http://schemas.microsoft.com/office/powerpoint/2010/main" val="421556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7889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223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2273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Cover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83535" cy="68579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930374" y="2549668"/>
            <a:ext cx="9144000" cy="563231"/>
          </a:xfrm>
        </p:spPr>
        <p:txBody>
          <a:bodyPr anchor="t" anchorCtr="0">
            <a:spAutoFit/>
          </a:bodyPr>
          <a:lstStyle>
            <a:lvl1pPr algn="l">
              <a:defRPr sz="340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930374" y="4156220"/>
            <a:ext cx="9144000" cy="369332"/>
          </a:xfrm>
        </p:spPr>
        <p:txBody>
          <a:bodyPr>
            <a:sp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Presented by/Sub-heading style</a:t>
            </a:r>
            <a:endParaRPr lang="en-GB" dirty="0"/>
          </a:p>
        </p:txBody>
      </p:sp>
      <p:sp>
        <p:nvSpPr>
          <p:cNvPr id="11" name="Text Placeholder 10">
            <a:extLst>
              <a:ext uri="{FF2B5EF4-FFF2-40B4-BE49-F238E27FC236}">
                <a16:creationId xmlns:a16="http://schemas.microsoft.com/office/drawing/2014/main" id="{7AFDDB99-4A42-4713-B148-1FC5187A0930}"/>
              </a:ext>
            </a:extLst>
          </p:cNvPr>
          <p:cNvSpPr>
            <a:spLocks noGrp="1"/>
          </p:cNvSpPr>
          <p:nvPr>
            <p:ph type="body" sz="quarter" idx="13" hasCustomPrompt="1"/>
          </p:nvPr>
        </p:nvSpPr>
        <p:spPr>
          <a:xfrm>
            <a:off x="930275" y="5671367"/>
            <a:ext cx="4057650" cy="286232"/>
          </a:xfrm>
        </p:spPr>
        <p:txBody>
          <a:bodyPr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Published DD Month YYYY</a:t>
            </a:r>
          </a:p>
        </p:txBody>
      </p:sp>
    </p:spTree>
    <p:extLst>
      <p:ext uri="{BB962C8B-B14F-4D97-AF65-F5344CB8AC3E}">
        <p14:creationId xmlns:p14="http://schemas.microsoft.com/office/powerpoint/2010/main" val="430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974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852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4843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328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315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900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091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764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11/30/2020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8989797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ataS-DHS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hyperlink" Target="https://github.com/DataS-DHSC/international-cases-deaths" TargetMode="External"/><Relationship Id="rId4" Type="http://schemas.openxmlformats.org/officeDocument/2006/relationships/hyperlink" Target="https://dhsc-datascience.shinyapps.io/international-cases-death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70E482-A125-4833-B712-67EC9E72E5F2}"/>
              </a:ext>
            </a:extLst>
          </p:cNvPr>
          <p:cNvSpPr>
            <a:spLocks noGrp="1"/>
          </p:cNvSpPr>
          <p:nvPr>
            <p:ph type="ctrTitle"/>
          </p:nvPr>
        </p:nvSpPr>
        <p:spPr/>
        <p:txBody>
          <a:bodyPr/>
          <a:lstStyle/>
          <a:p>
            <a:r>
              <a:rPr lang="en-GB" dirty="0">
                <a:latin typeface="Arial"/>
                <a:cs typeface="Arial"/>
              </a:rPr>
              <a:t>Simply Impactful</a:t>
            </a:r>
            <a:endParaRPr lang="en-GB" dirty="0"/>
          </a:p>
        </p:txBody>
      </p:sp>
      <p:sp>
        <p:nvSpPr>
          <p:cNvPr id="5" name="Subtitle 4">
            <a:extLst>
              <a:ext uri="{FF2B5EF4-FFF2-40B4-BE49-F238E27FC236}">
                <a16:creationId xmlns:a16="http://schemas.microsoft.com/office/drawing/2014/main" id="{F9E4C3DD-0C15-4059-95FA-4122D45E2BAB}"/>
              </a:ext>
            </a:extLst>
          </p:cNvPr>
          <p:cNvSpPr>
            <a:spLocks noGrp="1"/>
          </p:cNvSpPr>
          <p:nvPr>
            <p:ph type="subTitle" idx="1"/>
          </p:nvPr>
        </p:nvSpPr>
        <p:spPr>
          <a:xfrm>
            <a:off x="930374" y="4156220"/>
            <a:ext cx="9144000" cy="774571"/>
          </a:xfrm>
        </p:spPr>
        <p:txBody>
          <a:bodyPr vert="horz" lIns="91440" tIns="45720" rIns="91440" bIns="45720" rtlCol="0" anchor="t">
            <a:spAutoFit/>
          </a:bodyPr>
          <a:lstStyle/>
          <a:p>
            <a:r>
              <a:rPr lang="en-GB" dirty="0">
                <a:cs typeface="Arial"/>
              </a:rPr>
              <a:t>A celebration of simple tools and tech to deliver user needs</a:t>
            </a:r>
          </a:p>
          <a:p>
            <a:r>
              <a:rPr lang="en-GB" dirty="0">
                <a:cs typeface="Arial"/>
              </a:rPr>
              <a:t>Martine </a:t>
            </a:r>
            <a:r>
              <a:rPr lang="en-GB" dirty="0" err="1">
                <a:cs typeface="Arial"/>
              </a:rPr>
              <a:t>Wauben</a:t>
            </a:r>
            <a:r>
              <a:rPr lang="en-GB" dirty="0">
                <a:cs typeface="Arial"/>
              </a:rPr>
              <a:t>, Lead Data Scientist</a:t>
            </a:r>
          </a:p>
        </p:txBody>
      </p:sp>
      <p:sp>
        <p:nvSpPr>
          <p:cNvPr id="6" name="Text Placeholder 5">
            <a:extLst>
              <a:ext uri="{FF2B5EF4-FFF2-40B4-BE49-F238E27FC236}">
                <a16:creationId xmlns:a16="http://schemas.microsoft.com/office/drawing/2014/main" id="{CB69CF3D-3ED7-4E40-8980-547EF27F078A}"/>
              </a:ext>
            </a:extLst>
          </p:cNvPr>
          <p:cNvSpPr>
            <a:spLocks noGrp="1"/>
          </p:cNvSpPr>
          <p:nvPr>
            <p:ph type="body" sz="quarter" idx="13"/>
          </p:nvPr>
        </p:nvSpPr>
        <p:spPr/>
        <p:txBody>
          <a:bodyPr/>
          <a:lstStyle/>
          <a:p>
            <a:r>
              <a:rPr lang="en-GB" dirty="0">
                <a:latin typeface="Arial"/>
                <a:cs typeface="Arial"/>
              </a:rPr>
              <a:t>NHS-R Conference 2020</a:t>
            </a:r>
            <a:endParaRPr lang="en-GB" dirty="0"/>
          </a:p>
        </p:txBody>
      </p:sp>
      <p:pic>
        <p:nvPicPr>
          <p:cNvPr id="7" name="Picture 4" descr="A picture containing diagram&#10;&#10;Description automatically generated">
            <a:extLst>
              <a:ext uri="{FF2B5EF4-FFF2-40B4-BE49-F238E27FC236}">
                <a16:creationId xmlns:a16="http://schemas.microsoft.com/office/drawing/2014/main" id="{FD03027F-EB17-46DA-ACC3-0292BCA7CF53}"/>
              </a:ext>
            </a:extLst>
          </p:cNvPr>
          <p:cNvPicPr>
            <a:picLocks noChangeAspect="1"/>
          </p:cNvPicPr>
          <p:nvPr/>
        </p:nvPicPr>
        <p:blipFill rotWithShape="1">
          <a:blip r:embed="rId2"/>
          <a:srcRect r="945"/>
          <a:stretch/>
        </p:blipFill>
        <p:spPr>
          <a:xfrm>
            <a:off x="8652933" y="2422954"/>
            <a:ext cx="2608693" cy="3583104"/>
          </a:xfrm>
          <a:prstGeom prst="rect">
            <a:avLst/>
          </a:prstGeom>
        </p:spPr>
      </p:pic>
    </p:spTree>
    <p:extLst>
      <p:ext uri="{BB962C8B-B14F-4D97-AF65-F5344CB8AC3E}">
        <p14:creationId xmlns:p14="http://schemas.microsoft.com/office/powerpoint/2010/main" val="317683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2905-EE04-45F9-8C36-8AFA43A1D694}"/>
              </a:ext>
            </a:extLst>
          </p:cNvPr>
          <p:cNvSpPr>
            <a:spLocks noGrp="1"/>
          </p:cNvSpPr>
          <p:nvPr>
            <p:ph type="title"/>
          </p:nvPr>
        </p:nvSpPr>
        <p:spPr/>
        <p:txBody>
          <a:bodyPr/>
          <a:lstStyle/>
          <a:p>
            <a:r>
              <a:rPr lang="en-US">
                <a:cs typeface="Calibri Light"/>
              </a:rPr>
              <a:t>Simple tools</a:t>
            </a:r>
            <a:endParaRPr lang="en-US"/>
          </a:p>
        </p:txBody>
      </p:sp>
      <p:sp>
        <p:nvSpPr>
          <p:cNvPr id="3" name="Text Placeholder 2">
            <a:extLst>
              <a:ext uri="{FF2B5EF4-FFF2-40B4-BE49-F238E27FC236}">
                <a16:creationId xmlns:a16="http://schemas.microsoft.com/office/drawing/2014/main" id="{61DB87BF-B42B-40E8-91C5-E6920AEA3554}"/>
              </a:ext>
            </a:extLst>
          </p:cNvPr>
          <p:cNvSpPr>
            <a:spLocks noGrp="1"/>
          </p:cNvSpPr>
          <p:nvPr>
            <p:ph type="body" idx="1"/>
          </p:nvPr>
        </p:nvSpPr>
        <p:spPr/>
        <p:txBody>
          <a:bodyPr/>
          <a:lstStyle/>
          <a:p>
            <a:r>
              <a:rPr lang="en-US">
                <a:cs typeface="Calibri"/>
              </a:rPr>
              <a:t>NOT</a:t>
            </a:r>
            <a:endParaRPr lang="en-US"/>
          </a:p>
        </p:txBody>
      </p:sp>
      <p:sp>
        <p:nvSpPr>
          <p:cNvPr id="4" name="Content Placeholder 3">
            <a:extLst>
              <a:ext uri="{FF2B5EF4-FFF2-40B4-BE49-F238E27FC236}">
                <a16:creationId xmlns:a16="http://schemas.microsoft.com/office/drawing/2014/main" id="{77D5BA90-D858-490D-85D6-5D1663F8E772}"/>
              </a:ext>
            </a:extLst>
          </p:cNvPr>
          <p:cNvSpPr>
            <a:spLocks noGrp="1"/>
          </p:cNvSpPr>
          <p:nvPr>
            <p:ph sz="half" idx="2"/>
          </p:nvPr>
        </p:nvSpPr>
        <p:spPr/>
        <p:txBody>
          <a:bodyPr vert="horz" lIns="91440" tIns="45720" rIns="91440" bIns="45720" rtlCol="0" anchor="t">
            <a:normAutofit/>
          </a:bodyPr>
          <a:lstStyle/>
          <a:p>
            <a:r>
              <a:rPr lang="en-US">
                <a:cs typeface="Calibri"/>
              </a:rPr>
              <a:t>Whizzy</a:t>
            </a:r>
          </a:p>
          <a:p>
            <a:r>
              <a:rPr lang="en-US">
                <a:cs typeface="Calibri"/>
              </a:rPr>
              <a:t>Cutting-edge</a:t>
            </a:r>
            <a:endParaRPr lang="en-US" dirty="0">
              <a:cs typeface="Calibri"/>
            </a:endParaRPr>
          </a:p>
          <a:p>
            <a:r>
              <a:rPr lang="en-US">
                <a:cs typeface="Calibri"/>
              </a:rPr>
              <a:t>Mathematically complex</a:t>
            </a:r>
            <a:endParaRPr lang="en-US" dirty="0">
              <a:cs typeface="Calibri"/>
            </a:endParaRPr>
          </a:p>
        </p:txBody>
      </p:sp>
      <p:sp>
        <p:nvSpPr>
          <p:cNvPr id="5" name="Text Placeholder 4">
            <a:extLst>
              <a:ext uri="{FF2B5EF4-FFF2-40B4-BE49-F238E27FC236}">
                <a16:creationId xmlns:a16="http://schemas.microsoft.com/office/drawing/2014/main" id="{4F893B04-6784-4CC3-A68F-1A3FB75D0BEC}"/>
              </a:ext>
            </a:extLst>
          </p:cNvPr>
          <p:cNvSpPr>
            <a:spLocks noGrp="1"/>
          </p:cNvSpPr>
          <p:nvPr>
            <p:ph type="body" sz="quarter" idx="3"/>
          </p:nvPr>
        </p:nvSpPr>
        <p:spPr/>
        <p:txBody>
          <a:bodyPr/>
          <a:lstStyle/>
          <a:p>
            <a:r>
              <a:rPr lang="en-US">
                <a:cs typeface="Calibri"/>
              </a:rPr>
              <a:t>BUT</a:t>
            </a:r>
            <a:endParaRPr lang="en-US"/>
          </a:p>
        </p:txBody>
      </p:sp>
      <p:sp>
        <p:nvSpPr>
          <p:cNvPr id="6" name="Content Placeholder 5">
            <a:extLst>
              <a:ext uri="{FF2B5EF4-FFF2-40B4-BE49-F238E27FC236}">
                <a16:creationId xmlns:a16="http://schemas.microsoft.com/office/drawing/2014/main" id="{B89E9AB7-E1A1-4ABE-9935-38BBC186D8A3}"/>
              </a:ext>
            </a:extLst>
          </p:cNvPr>
          <p:cNvSpPr>
            <a:spLocks noGrp="1"/>
          </p:cNvSpPr>
          <p:nvPr>
            <p:ph sz="quarter" idx="4"/>
          </p:nvPr>
        </p:nvSpPr>
        <p:spPr/>
        <p:txBody>
          <a:bodyPr vert="horz" lIns="91440" tIns="45720" rIns="91440" bIns="45720" rtlCol="0" anchor="t">
            <a:normAutofit/>
          </a:bodyPr>
          <a:lstStyle/>
          <a:p>
            <a:r>
              <a:rPr lang="en-US" dirty="0">
                <a:cs typeface="Calibri"/>
              </a:rPr>
              <a:t>Addresses user need</a:t>
            </a:r>
          </a:p>
          <a:p>
            <a:r>
              <a:rPr lang="en-US" dirty="0">
                <a:cs typeface="Calibri"/>
              </a:rPr>
              <a:t>Provides continuous service</a:t>
            </a:r>
          </a:p>
          <a:p>
            <a:r>
              <a:rPr lang="en-US" dirty="0">
                <a:cs typeface="Calibri"/>
              </a:rPr>
              <a:t>Facilitates insight</a:t>
            </a:r>
          </a:p>
          <a:p>
            <a:endParaRPr lang="en-US" dirty="0">
              <a:cs typeface="Calibri"/>
            </a:endParaRPr>
          </a:p>
          <a:p>
            <a:pPr marL="0" indent="0">
              <a:buNone/>
            </a:pPr>
            <a:r>
              <a:rPr lang="en-US" dirty="0">
                <a:cs typeface="Calibri"/>
              </a:rPr>
              <a:t>and </a:t>
            </a:r>
            <a:r>
              <a:rPr lang="en-US" sz="4400" dirty="0">
                <a:cs typeface="Calibri"/>
              </a:rPr>
              <a:t>has impact</a:t>
            </a:r>
          </a:p>
        </p:txBody>
      </p:sp>
      <p:pic>
        <p:nvPicPr>
          <p:cNvPr id="8" name="Picture 8" descr="Diagram&#10;&#10;Description automatically generated">
            <a:extLst>
              <a:ext uri="{FF2B5EF4-FFF2-40B4-BE49-F238E27FC236}">
                <a16:creationId xmlns:a16="http://schemas.microsoft.com/office/drawing/2014/main" id="{879950A0-5BF7-4786-8B8E-E33231F50475}"/>
              </a:ext>
            </a:extLst>
          </p:cNvPr>
          <p:cNvPicPr>
            <a:picLocks noChangeAspect="1"/>
          </p:cNvPicPr>
          <p:nvPr/>
        </p:nvPicPr>
        <p:blipFill>
          <a:blip r:embed="rId3"/>
          <a:stretch>
            <a:fillRect/>
          </a:stretch>
        </p:blipFill>
        <p:spPr>
          <a:xfrm>
            <a:off x="840658" y="4207357"/>
            <a:ext cx="5102941" cy="2142672"/>
          </a:xfrm>
          <a:prstGeom prst="rect">
            <a:avLst/>
          </a:prstGeom>
        </p:spPr>
      </p:pic>
    </p:spTree>
    <p:extLst>
      <p:ext uri="{BB962C8B-B14F-4D97-AF65-F5344CB8AC3E}">
        <p14:creationId xmlns:p14="http://schemas.microsoft.com/office/powerpoint/2010/main" val="217161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D4D2-670D-440D-B807-DF6B2982B5D6}"/>
              </a:ext>
            </a:extLst>
          </p:cNvPr>
          <p:cNvSpPr>
            <a:spLocks noGrp="1"/>
          </p:cNvSpPr>
          <p:nvPr>
            <p:ph type="title"/>
          </p:nvPr>
        </p:nvSpPr>
        <p:spPr/>
        <p:txBody>
          <a:bodyPr/>
          <a:lstStyle/>
          <a:p>
            <a:r>
              <a:rPr lang="en-US">
                <a:cs typeface="Calibri Light"/>
              </a:rPr>
              <a:t>Questions?</a:t>
            </a:r>
            <a:endParaRPr lang="en-US"/>
          </a:p>
        </p:txBody>
      </p:sp>
      <p:sp>
        <p:nvSpPr>
          <p:cNvPr id="3" name="Text Placeholder 2">
            <a:extLst>
              <a:ext uri="{FF2B5EF4-FFF2-40B4-BE49-F238E27FC236}">
                <a16:creationId xmlns:a16="http://schemas.microsoft.com/office/drawing/2014/main" id="{34F06903-A59C-4337-AEA1-7C2406654419}"/>
              </a:ext>
            </a:extLst>
          </p:cNvPr>
          <p:cNvSpPr>
            <a:spLocks noGrp="1"/>
          </p:cNvSpPr>
          <p:nvPr>
            <p:ph type="body" idx="1"/>
          </p:nvPr>
        </p:nvSpPr>
        <p:spPr>
          <a:xfrm>
            <a:off x="1827366" y="4909011"/>
            <a:ext cx="9520084" cy="1180639"/>
          </a:xfrm>
        </p:spPr>
        <p:txBody>
          <a:bodyPr vert="horz" lIns="91440" tIns="45720" rIns="91440" bIns="45720" rtlCol="0" anchor="t">
            <a:normAutofit fontScale="92500" lnSpcReduction="10000"/>
          </a:bodyPr>
          <a:lstStyle/>
          <a:p>
            <a:r>
              <a:rPr lang="en-US" dirty="0">
                <a:cs typeface="Calibri"/>
              </a:rPr>
              <a:t>Contact me: @MHWauben</a:t>
            </a:r>
          </a:p>
          <a:p>
            <a:endParaRPr lang="en-US" dirty="0">
              <a:ea typeface="+mn-lt"/>
              <a:cs typeface="+mn-lt"/>
            </a:endParaRPr>
          </a:p>
          <a:p>
            <a:r>
              <a:rPr lang="en-US" dirty="0">
                <a:ea typeface="+mn-lt"/>
                <a:cs typeface="+mn-lt"/>
                <a:hlinkClick r:id="rId3"/>
              </a:rPr>
              <a:t>https://github.com/DataS-DHSC</a:t>
            </a:r>
            <a:r>
              <a:rPr lang="en-US" dirty="0">
                <a:ea typeface="+mn-lt"/>
                <a:cs typeface="+mn-lt"/>
              </a:rPr>
              <a:t> </a:t>
            </a:r>
          </a:p>
        </p:txBody>
      </p:sp>
      <p:pic>
        <p:nvPicPr>
          <p:cNvPr id="4" name="Picture 4" descr="A picture containing shape&#10;&#10;Description automatically generated">
            <a:extLst>
              <a:ext uri="{FF2B5EF4-FFF2-40B4-BE49-F238E27FC236}">
                <a16:creationId xmlns:a16="http://schemas.microsoft.com/office/drawing/2014/main" id="{7F108559-5F74-45D8-80DD-5D38BB815A5E}"/>
              </a:ext>
            </a:extLst>
          </p:cNvPr>
          <p:cNvPicPr>
            <a:picLocks noChangeAspect="1"/>
          </p:cNvPicPr>
          <p:nvPr/>
        </p:nvPicPr>
        <p:blipFill>
          <a:blip r:embed="rId4"/>
          <a:stretch>
            <a:fillRect/>
          </a:stretch>
        </p:blipFill>
        <p:spPr>
          <a:xfrm>
            <a:off x="826646" y="5502166"/>
            <a:ext cx="895350" cy="866775"/>
          </a:xfrm>
          <a:prstGeom prst="rect">
            <a:avLst/>
          </a:prstGeom>
        </p:spPr>
      </p:pic>
      <p:pic>
        <p:nvPicPr>
          <p:cNvPr id="5" name="Picture 5" descr="Logo&#10;&#10;Description automatically generated">
            <a:extLst>
              <a:ext uri="{FF2B5EF4-FFF2-40B4-BE49-F238E27FC236}">
                <a16:creationId xmlns:a16="http://schemas.microsoft.com/office/drawing/2014/main" id="{5C7AE938-232C-4BB6-B652-EE98D6712786}"/>
              </a:ext>
            </a:extLst>
          </p:cNvPr>
          <p:cNvPicPr>
            <a:picLocks noChangeAspect="1"/>
          </p:cNvPicPr>
          <p:nvPr/>
        </p:nvPicPr>
        <p:blipFill>
          <a:blip r:embed="rId5"/>
          <a:stretch>
            <a:fillRect/>
          </a:stretch>
        </p:blipFill>
        <p:spPr>
          <a:xfrm>
            <a:off x="833438" y="4594278"/>
            <a:ext cx="914092" cy="914092"/>
          </a:xfrm>
          <a:prstGeom prst="rect">
            <a:avLst/>
          </a:prstGeom>
        </p:spPr>
      </p:pic>
    </p:spTree>
    <p:extLst>
      <p:ext uri="{BB962C8B-B14F-4D97-AF65-F5344CB8AC3E}">
        <p14:creationId xmlns:p14="http://schemas.microsoft.com/office/powerpoint/2010/main" val="254427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C8F2-9AC3-4295-B2EE-9FE54C6D82A8}"/>
              </a:ext>
            </a:extLst>
          </p:cNvPr>
          <p:cNvSpPr>
            <a:spLocks noGrp="1"/>
          </p:cNvSpPr>
          <p:nvPr>
            <p:ph type="title"/>
          </p:nvPr>
        </p:nvSpPr>
        <p:spPr>
          <a:xfrm>
            <a:off x="519545" y="621792"/>
            <a:ext cx="5181503" cy="5504688"/>
          </a:xfrm>
        </p:spPr>
        <p:txBody>
          <a:bodyPr>
            <a:normAutofit/>
          </a:bodyPr>
          <a:lstStyle/>
          <a:p>
            <a:r>
              <a:rPr lang="en-US" sz="4800">
                <a:cs typeface="Calibri Light"/>
              </a:rPr>
              <a:t>Who am I?</a:t>
            </a:r>
            <a:endParaRPr lang="en-US" sz="4800"/>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6026063-92AD-4D65-A222-2D331DC2FC83}"/>
              </a:ext>
            </a:extLst>
          </p:cNvPr>
          <p:cNvGraphicFramePr>
            <a:graphicFrameLocks noGrp="1"/>
          </p:cNvGraphicFramePr>
          <p:nvPr>
            <p:ph idx="1"/>
            <p:extLst>
              <p:ext uri="{D42A27DB-BD31-4B8C-83A1-F6EECF244321}">
                <p14:modId xmlns:p14="http://schemas.microsoft.com/office/powerpoint/2010/main" val="3377498025"/>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2">
            <a:extLst>
              <a:ext uri="{FF2B5EF4-FFF2-40B4-BE49-F238E27FC236}">
                <a16:creationId xmlns:a16="http://schemas.microsoft.com/office/drawing/2014/main" id="{846ECC92-B210-4210-AEB3-C0FEAE4965FA}"/>
              </a:ext>
            </a:extLst>
          </p:cNvPr>
          <p:cNvSpPr txBox="1">
            <a:spLocks/>
          </p:cNvSpPr>
          <p:nvPr/>
        </p:nvSpPr>
        <p:spPr>
          <a:xfrm>
            <a:off x="1271152" y="3843791"/>
            <a:ext cx="1695485" cy="453002"/>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lumMod val="50000"/>
                  </a:schemeClr>
                </a:solidFill>
                <a:cs typeface="Calibri"/>
              </a:rPr>
              <a:t>@</a:t>
            </a:r>
            <a:r>
              <a:rPr lang="en-US" dirty="0" err="1">
                <a:solidFill>
                  <a:schemeClr val="bg1">
                    <a:lumMod val="50000"/>
                  </a:schemeClr>
                </a:solidFill>
                <a:cs typeface="Calibri"/>
              </a:rPr>
              <a:t>MHWauben</a:t>
            </a:r>
            <a:endParaRPr lang="en-US" dirty="0">
              <a:solidFill>
                <a:schemeClr val="bg1">
                  <a:lumMod val="50000"/>
                </a:schemeClr>
              </a:solidFill>
              <a:ea typeface="+mn-lt"/>
              <a:cs typeface="+mn-lt"/>
            </a:endParaRPr>
          </a:p>
        </p:txBody>
      </p:sp>
      <p:pic>
        <p:nvPicPr>
          <p:cNvPr id="7" name="Picture 5" descr="Logo&#10;&#10;Description automatically generated">
            <a:extLst>
              <a:ext uri="{FF2B5EF4-FFF2-40B4-BE49-F238E27FC236}">
                <a16:creationId xmlns:a16="http://schemas.microsoft.com/office/drawing/2014/main" id="{15A26798-A3E0-450E-B1D1-A003224DDD9F}"/>
              </a:ext>
            </a:extLst>
          </p:cNvPr>
          <p:cNvPicPr>
            <a:picLocks noChangeAspect="1"/>
          </p:cNvPicPr>
          <p:nvPr/>
        </p:nvPicPr>
        <p:blipFill>
          <a:blip r:embed="rId7"/>
          <a:stretch>
            <a:fillRect/>
          </a:stretch>
        </p:blipFill>
        <p:spPr>
          <a:xfrm>
            <a:off x="725258" y="3750899"/>
            <a:ext cx="545894" cy="545894"/>
          </a:xfrm>
          <a:prstGeom prst="rect">
            <a:avLst/>
          </a:prstGeom>
        </p:spPr>
      </p:pic>
    </p:spTree>
    <p:extLst>
      <p:ext uri="{BB962C8B-B14F-4D97-AF65-F5344CB8AC3E}">
        <p14:creationId xmlns:p14="http://schemas.microsoft.com/office/powerpoint/2010/main" val="125514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59C0-4C3F-45C8-BADF-4856F7115D54}"/>
              </a:ext>
            </a:extLst>
          </p:cNvPr>
          <p:cNvSpPr>
            <a:spLocks noGrp="1"/>
          </p:cNvSpPr>
          <p:nvPr>
            <p:ph type="title"/>
          </p:nvPr>
        </p:nvSpPr>
        <p:spPr/>
        <p:txBody>
          <a:bodyPr/>
          <a:lstStyle/>
          <a:p>
            <a:r>
              <a:rPr lang="en-US" dirty="0">
                <a:cs typeface="Calibri Light"/>
              </a:rPr>
              <a:t>"Data Science".. What you imagine</a:t>
            </a:r>
            <a:endParaRPr lang="en-US" dirty="0"/>
          </a:p>
        </p:txBody>
      </p:sp>
      <p:pic>
        <p:nvPicPr>
          <p:cNvPr id="4" name="Picture 4" descr="Chart, diagram, bubble chart&#10;&#10;Description automatically generated">
            <a:extLst>
              <a:ext uri="{FF2B5EF4-FFF2-40B4-BE49-F238E27FC236}">
                <a16:creationId xmlns:a16="http://schemas.microsoft.com/office/drawing/2014/main" id="{E662C57D-3745-4532-ADB0-CACF02126968}"/>
              </a:ext>
            </a:extLst>
          </p:cNvPr>
          <p:cNvPicPr>
            <a:picLocks noGrp="1" noChangeAspect="1"/>
          </p:cNvPicPr>
          <p:nvPr>
            <p:ph idx="1"/>
          </p:nvPr>
        </p:nvPicPr>
        <p:blipFill>
          <a:blip r:embed="rId3"/>
          <a:stretch>
            <a:fillRect/>
          </a:stretch>
        </p:blipFill>
        <p:spPr>
          <a:xfrm>
            <a:off x="2832496" y="1825625"/>
            <a:ext cx="6527007" cy="4351338"/>
          </a:xfrm>
        </p:spPr>
      </p:pic>
      <p:pic>
        <p:nvPicPr>
          <p:cNvPr id="5" name="Picture 5" descr="A picture containing rain, nature&#10;&#10;Description automatically generated">
            <a:extLst>
              <a:ext uri="{FF2B5EF4-FFF2-40B4-BE49-F238E27FC236}">
                <a16:creationId xmlns:a16="http://schemas.microsoft.com/office/drawing/2014/main" id="{8607163F-C42E-44A7-AED8-F51C0A8D583D}"/>
              </a:ext>
            </a:extLst>
          </p:cNvPr>
          <p:cNvPicPr>
            <a:picLocks noChangeAspect="1"/>
          </p:cNvPicPr>
          <p:nvPr/>
        </p:nvPicPr>
        <p:blipFill>
          <a:blip r:embed="rId4"/>
          <a:stretch>
            <a:fillRect/>
          </a:stretch>
        </p:blipFill>
        <p:spPr>
          <a:xfrm>
            <a:off x="9078141" y="3741174"/>
            <a:ext cx="2743200" cy="2743200"/>
          </a:xfrm>
          <a:prstGeom prst="rect">
            <a:avLst/>
          </a:prstGeom>
        </p:spPr>
      </p:pic>
      <p:pic>
        <p:nvPicPr>
          <p:cNvPr id="6" name="Picture 6" descr="Chart, scatter chart&#10;&#10;Description automatically generated">
            <a:extLst>
              <a:ext uri="{FF2B5EF4-FFF2-40B4-BE49-F238E27FC236}">
                <a16:creationId xmlns:a16="http://schemas.microsoft.com/office/drawing/2014/main" id="{70AA6A4E-0C8A-43C0-8D2A-5C473D0BC40B}"/>
              </a:ext>
            </a:extLst>
          </p:cNvPr>
          <p:cNvPicPr>
            <a:picLocks noChangeAspect="1"/>
          </p:cNvPicPr>
          <p:nvPr/>
        </p:nvPicPr>
        <p:blipFill>
          <a:blip r:embed="rId5"/>
          <a:stretch>
            <a:fillRect/>
          </a:stretch>
        </p:blipFill>
        <p:spPr>
          <a:xfrm>
            <a:off x="508819" y="1824322"/>
            <a:ext cx="2743200" cy="1439551"/>
          </a:xfrm>
          <a:prstGeom prst="rect">
            <a:avLst/>
          </a:prstGeom>
        </p:spPr>
      </p:pic>
      <p:pic>
        <p:nvPicPr>
          <p:cNvPr id="7" name="Picture 7">
            <a:extLst>
              <a:ext uri="{FF2B5EF4-FFF2-40B4-BE49-F238E27FC236}">
                <a16:creationId xmlns:a16="http://schemas.microsoft.com/office/drawing/2014/main" id="{9183F7E5-9B20-476E-8538-9C844BD01C1E}"/>
              </a:ext>
            </a:extLst>
          </p:cNvPr>
          <p:cNvPicPr>
            <a:picLocks noChangeAspect="1"/>
          </p:cNvPicPr>
          <p:nvPr/>
        </p:nvPicPr>
        <p:blipFill>
          <a:blip r:embed="rId6"/>
          <a:stretch>
            <a:fillRect/>
          </a:stretch>
        </p:blipFill>
        <p:spPr>
          <a:xfrm>
            <a:off x="507124" y="4196922"/>
            <a:ext cx="2743200" cy="2274155"/>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AD3B1C0E-80A6-4A37-B658-384F2C4A211F}"/>
              </a:ext>
            </a:extLst>
          </p:cNvPr>
          <p:cNvPicPr>
            <a:picLocks noChangeAspect="1"/>
          </p:cNvPicPr>
          <p:nvPr/>
        </p:nvPicPr>
        <p:blipFill>
          <a:blip r:embed="rId7"/>
          <a:stretch>
            <a:fillRect/>
          </a:stretch>
        </p:blipFill>
        <p:spPr>
          <a:xfrm>
            <a:off x="9270124" y="1291782"/>
            <a:ext cx="2743200" cy="1068779"/>
          </a:xfrm>
          <a:prstGeom prst="rect">
            <a:avLst/>
          </a:prstGeom>
        </p:spPr>
      </p:pic>
    </p:spTree>
    <p:extLst>
      <p:ext uri="{BB962C8B-B14F-4D97-AF65-F5344CB8AC3E}">
        <p14:creationId xmlns:p14="http://schemas.microsoft.com/office/powerpoint/2010/main" val="363196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omputer screen&#10;&#10;Description automatically generated">
            <a:extLst>
              <a:ext uri="{FF2B5EF4-FFF2-40B4-BE49-F238E27FC236}">
                <a16:creationId xmlns:a16="http://schemas.microsoft.com/office/drawing/2014/main" id="{146ACD92-31AC-416F-A63F-DBFFC58D9156}"/>
              </a:ext>
            </a:extLst>
          </p:cNvPr>
          <p:cNvPicPr>
            <a:picLocks noChangeAspect="1"/>
          </p:cNvPicPr>
          <p:nvPr/>
        </p:nvPicPr>
        <p:blipFill rotWithShape="1">
          <a:blip r:embed="rId3"/>
          <a:srcRect l="35" r="-1" b="-1"/>
          <a:stretch/>
        </p:blipFill>
        <p:spPr>
          <a:xfrm>
            <a:off x="320040" y="320040"/>
            <a:ext cx="11548872" cy="4303462"/>
          </a:xfrm>
          <a:prstGeom prst="rect">
            <a:avLst/>
          </a:prstGeom>
        </p:spPr>
      </p:pic>
      <p:sp>
        <p:nvSpPr>
          <p:cNvPr id="8"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069C3D-80B4-4E8F-AF9C-24B3BC4C049C}"/>
              </a:ext>
            </a:extLst>
          </p:cNvPr>
          <p:cNvSpPr>
            <a:spLocks noGrp="1"/>
          </p:cNvSpPr>
          <p:nvPr>
            <p:ph type="title"/>
          </p:nvPr>
        </p:nvSpPr>
        <p:spPr>
          <a:xfrm>
            <a:off x="841248" y="5009083"/>
            <a:ext cx="2889504" cy="1345997"/>
          </a:xfrm>
        </p:spPr>
        <p:txBody>
          <a:bodyPr anchor="ctr">
            <a:normAutofit/>
          </a:bodyPr>
          <a:lstStyle/>
          <a:p>
            <a:r>
              <a:rPr lang="en-US" sz="2600">
                <a:solidFill>
                  <a:schemeClr val="bg1"/>
                </a:solidFill>
                <a:cs typeface="Calibri Light"/>
              </a:rPr>
              <a:t>"Analysis"… What the customer wants</a:t>
            </a:r>
            <a:endParaRPr lang="en-US" sz="2600">
              <a:solidFill>
                <a:schemeClr val="bg1"/>
              </a:solidFill>
            </a:endParaRPr>
          </a:p>
        </p:txBody>
      </p:sp>
      <p:cxnSp>
        <p:nvCxnSpPr>
          <p:cNvPr id="9"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C98A57-FDE3-41E5-A208-B57721B0A61B}"/>
              </a:ext>
            </a:extLst>
          </p:cNvPr>
          <p:cNvSpPr>
            <a:spLocks noGrp="1"/>
          </p:cNvSpPr>
          <p:nvPr>
            <p:ph idx="1"/>
          </p:nvPr>
        </p:nvSpPr>
        <p:spPr>
          <a:xfrm>
            <a:off x="4379976" y="5009083"/>
            <a:ext cx="6976872" cy="1345997"/>
          </a:xfrm>
        </p:spPr>
        <p:txBody>
          <a:bodyPr vert="horz" lIns="91440" tIns="45720" rIns="91440" bIns="45720" rtlCol="0" anchor="ctr">
            <a:normAutofit/>
          </a:bodyPr>
          <a:lstStyle/>
          <a:p>
            <a:r>
              <a:rPr lang="en-US" sz="1700" dirty="0">
                <a:solidFill>
                  <a:schemeClr val="bg1"/>
                </a:solidFill>
                <a:cs typeface="Calibri"/>
              </a:rPr>
              <a:t>Clear, clean, and correct visuals / numbers that communicate insights</a:t>
            </a:r>
          </a:p>
          <a:p>
            <a:r>
              <a:rPr lang="en-US" sz="1700" dirty="0">
                <a:solidFill>
                  <a:schemeClr val="bg1"/>
                </a:solidFill>
                <a:cs typeface="Calibri"/>
              </a:rPr>
              <a:t>Getting them fast</a:t>
            </a:r>
          </a:p>
          <a:p>
            <a:pPr marL="0" indent="0">
              <a:buNone/>
            </a:pPr>
            <a:r>
              <a:rPr lang="en-US" sz="1700" b="1" dirty="0">
                <a:solidFill>
                  <a:schemeClr val="bg1"/>
                </a:solidFill>
                <a:cs typeface="Calibri"/>
              </a:rPr>
              <a:t>THAT is our Minimum Viable Product!</a:t>
            </a:r>
          </a:p>
        </p:txBody>
      </p:sp>
    </p:spTree>
    <p:extLst>
      <p:ext uri="{BB962C8B-B14F-4D97-AF65-F5344CB8AC3E}">
        <p14:creationId xmlns:p14="http://schemas.microsoft.com/office/powerpoint/2010/main" val="15480324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99CF-DA7A-4073-8B27-AFD0A9B47D4D}"/>
              </a:ext>
            </a:extLst>
          </p:cNvPr>
          <p:cNvSpPr>
            <a:spLocks noGrp="1"/>
          </p:cNvSpPr>
          <p:nvPr>
            <p:ph type="title"/>
          </p:nvPr>
        </p:nvSpPr>
        <p:spPr/>
        <p:txBody>
          <a:bodyPr/>
          <a:lstStyle/>
          <a:p>
            <a:r>
              <a:rPr lang="en-US" dirty="0">
                <a:cs typeface="Calibri Light"/>
              </a:rPr>
              <a:t>Delivering that MVP</a:t>
            </a:r>
            <a:endParaRPr lang="en-US" dirty="0"/>
          </a:p>
        </p:txBody>
      </p:sp>
      <p:sp>
        <p:nvSpPr>
          <p:cNvPr id="3" name="Text Placeholder 2">
            <a:extLst>
              <a:ext uri="{FF2B5EF4-FFF2-40B4-BE49-F238E27FC236}">
                <a16:creationId xmlns:a16="http://schemas.microsoft.com/office/drawing/2014/main" id="{54F262D4-4905-4FD4-892C-6DE3313E39DD}"/>
              </a:ext>
            </a:extLst>
          </p:cNvPr>
          <p:cNvSpPr>
            <a:spLocks noGrp="1"/>
          </p:cNvSpPr>
          <p:nvPr>
            <p:ph type="body" idx="1"/>
          </p:nvPr>
        </p:nvSpPr>
        <p:spPr/>
        <p:txBody>
          <a:bodyPr/>
          <a:lstStyle/>
          <a:p>
            <a:r>
              <a:rPr lang="en-US">
                <a:cs typeface="Calibri"/>
              </a:rPr>
              <a:t>Fast</a:t>
            </a:r>
            <a:endParaRPr lang="en-US"/>
          </a:p>
        </p:txBody>
      </p:sp>
      <p:sp>
        <p:nvSpPr>
          <p:cNvPr id="4" name="Content Placeholder 3">
            <a:extLst>
              <a:ext uri="{FF2B5EF4-FFF2-40B4-BE49-F238E27FC236}">
                <a16:creationId xmlns:a16="http://schemas.microsoft.com/office/drawing/2014/main" id="{4A5B4907-4CDE-4BDB-97B4-BFB5107EFA77}"/>
              </a:ext>
            </a:extLst>
          </p:cNvPr>
          <p:cNvSpPr>
            <a:spLocks noGrp="1"/>
          </p:cNvSpPr>
          <p:nvPr>
            <p:ph sz="half" idx="2"/>
          </p:nvPr>
        </p:nvSpPr>
        <p:spPr>
          <a:xfrm>
            <a:off x="839788" y="2505075"/>
            <a:ext cx="5157787" cy="2603039"/>
          </a:xfrm>
        </p:spPr>
        <p:txBody>
          <a:bodyPr vert="horz" lIns="91440" tIns="45720" rIns="91440" bIns="45720" rtlCol="0" anchor="t">
            <a:normAutofit fontScale="92500" lnSpcReduction="10000"/>
          </a:bodyPr>
          <a:lstStyle/>
          <a:p>
            <a:r>
              <a:rPr lang="en-US">
                <a:ea typeface="+mn-lt"/>
                <a:cs typeface="+mn-lt"/>
              </a:rPr>
              <a:t>For ad-hoc, one-off analysis requests, it makes sense to use familiar and near-universal tools.</a:t>
            </a:r>
          </a:p>
          <a:p>
            <a:r>
              <a:rPr lang="en-US">
                <a:ea typeface="+mn-lt"/>
                <a:cs typeface="+mn-lt"/>
              </a:rPr>
              <a:t>Excel, PowerBI, Tableau, etc.</a:t>
            </a:r>
          </a:p>
          <a:p>
            <a:r>
              <a:rPr lang="en-US">
                <a:ea typeface="+mn-lt"/>
                <a:cs typeface="+mn-lt"/>
              </a:rPr>
              <a:t>However, famously has limits in our high-volume, high-velocity data times...</a:t>
            </a:r>
            <a:endParaRPr lang="en-US"/>
          </a:p>
        </p:txBody>
      </p:sp>
      <p:sp>
        <p:nvSpPr>
          <p:cNvPr id="5" name="Text Placeholder 4">
            <a:extLst>
              <a:ext uri="{FF2B5EF4-FFF2-40B4-BE49-F238E27FC236}">
                <a16:creationId xmlns:a16="http://schemas.microsoft.com/office/drawing/2014/main" id="{7B308F4D-4F91-4B87-948B-1B3430FC4066}"/>
              </a:ext>
            </a:extLst>
          </p:cNvPr>
          <p:cNvSpPr>
            <a:spLocks noGrp="1"/>
          </p:cNvSpPr>
          <p:nvPr>
            <p:ph type="body" sz="quarter" idx="3"/>
          </p:nvPr>
        </p:nvSpPr>
        <p:spPr/>
        <p:txBody>
          <a:bodyPr/>
          <a:lstStyle/>
          <a:p>
            <a:r>
              <a:rPr lang="en-US">
                <a:cs typeface="Calibri"/>
              </a:rPr>
              <a:t>Fast and Reliably</a:t>
            </a:r>
            <a:endParaRPr lang="en-US"/>
          </a:p>
        </p:txBody>
      </p:sp>
      <p:sp>
        <p:nvSpPr>
          <p:cNvPr id="6" name="Content Placeholder 5">
            <a:extLst>
              <a:ext uri="{FF2B5EF4-FFF2-40B4-BE49-F238E27FC236}">
                <a16:creationId xmlns:a16="http://schemas.microsoft.com/office/drawing/2014/main" id="{D659F533-1845-4342-98FE-B51F4317D041}"/>
              </a:ext>
            </a:extLst>
          </p:cNvPr>
          <p:cNvSpPr>
            <a:spLocks noGrp="1"/>
          </p:cNvSpPr>
          <p:nvPr>
            <p:ph sz="quarter" idx="4"/>
          </p:nvPr>
        </p:nvSpPr>
        <p:spPr>
          <a:xfrm>
            <a:off x="6172200" y="2505075"/>
            <a:ext cx="5183188" cy="2603039"/>
          </a:xfrm>
        </p:spPr>
        <p:txBody>
          <a:bodyPr vert="horz" lIns="91440" tIns="45720" rIns="91440" bIns="45720" rtlCol="0" anchor="t">
            <a:normAutofit fontScale="92500" lnSpcReduction="10000"/>
          </a:bodyPr>
          <a:lstStyle/>
          <a:p>
            <a:r>
              <a:rPr lang="en-US" dirty="0">
                <a:ea typeface="+mn-lt"/>
                <a:cs typeface="+mn-lt"/>
              </a:rPr>
              <a:t>If an analysis will have to be repeated or delivered on very short timelines, automate and version control </a:t>
            </a:r>
          </a:p>
          <a:p>
            <a:r>
              <a:rPr lang="en-US" dirty="0">
                <a:ea typeface="+mn-lt"/>
                <a:cs typeface="+mn-lt"/>
              </a:rPr>
              <a:t>SQL, R &amp; </a:t>
            </a:r>
            <a:r>
              <a:rPr lang="en-US" dirty="0" err="1">
                <a:ea typeface="+mn-lt"/>
                <a:cs typeface="+mn-lt"/>
              </a:rPr>
              <a:t>RShiny</a:t>
            </a:r>
            <a:r>
              <a:rPr lang="en-US" dirty="0">
                <a:ea typeface="+mn-lt"/>
                <a:cs typeface="+mn-lt"/>
              </a:rPr>
              <a:t> </a:t>
            </a:r>
            <a:endParaRPr lang="en-US" dirty="0"/>
          </a:p>
          <a:p>
            <a:r>
              <a:rPr lang="en-US" dirty="0">
                <a:ea typeface="+mn-lt"/>
                <a:cs typeface="+mn-lt"/>
              </a:rPr>
              <a:t>Consider this a </a:t>
            </a:r>
            <a:r>
              <a:rPr lang="en-US" b="1" dirty="0">
                <a:ea typeface="+mn-lt"/>
                <a:cs typeface="+mn-lt"/>
              </a:rPr>
              <a:t>simplification</a:t>
            </a:r>
            <a:r>
              <a:rPr lang="en-US" dirty="0">
                <a:ea typeface="+mn-lt"/>
                <a:cs typeface="+mn-lt"/>
              </a:rPr>
              <a:t>: less time on manual steps and QA </a:t>
            </a:r>
            <a:endParaRPr lang="en-US" dirty="0"/>
          </a:p>
        </p:txBody>
      </p:sp>
      <p:pic>
        <p:nvPicPr>
          <p:cNvPr id="7" name="Picture 7" descr="Icon&#10;&#10;Description automatically generated">
            <a:extLst>
              <a:ext uri="{FF2B5EF4-FFF2-40B4-BE49-F238E27FC236}">
                <a16:creationId xmlns:a16="http://schemas.microsoft.com/office/drawing/2014/main" id="{E6F1629B-BC26-43A2-967B-D9E816D83840}"/>
              </a:ext>
            </a:extLst>
          </p:cNvPr>
          <p:cNvPicPr>
            <a:picLocks noChangeAspect="1"/>
          </p:cNvPicPr>
          <p:nvPr/>
        </p:nvPicPr>
        <p:blipFill>
          <a:blip r:embed="rId3"/>
          <a:stretch>
            <a:fillRect/>
          </a:stretch>
        </p:blipFill>
        <p:spPr>
          <a:xfrm>
            <a:off x="2800196" y="5477335"/>
            <a:ext cx="923925" cy="942975"/>
          </a:xfrm>
          <a:prstGeom prst="rect">
            <a:avLst/>
          </a:prstGeom>
        </p:spPr>
      </p:pic>
      <p:pic>
        <p:nvPicPr>
          <p:cNvPr id="8" name="Picture 8" descr="A close up of a sign&#10;&#10;Description automatically generated">
            <a:extLst>
              <a:ext uri="{FF2B5EF4-FFF2-40B4-BE49-F238E27FC236}">
                <a16:creationId xmlns:a16="http://schemas.microsoft.com/office/drawing/2014/main" id="{5F6D371B-BF1A-4F10-9DD3-8D7763453913}"/>
              </a:ext>
            </a:extLst>
          </p:cNvPr>
          <p:cNvPicPr>
            <a:picLocks noChangeAspect="1"/>
          </p:cNvPicPr>
          <p:nvPr/>
        </p:nvPicPr>
        <p:blipFill>
          <a:blip r:embed="rId4"/>
          <a:stretch>
            <a:fillRect/>
          </a:stretch>
        </p:blipFill>
        <p:spPr>
          <a:xfrm>
            <a:off x="843116" y="5452755"/>
            <a:ext cx="1066800" cy="971550"/>
          </a:xfrm>
          <a:prstGeom prst="rect">
            <a:avLst/>
          </a:prstGeom>
        </p:spPr>
      </p:pic>
      <p:pic>
        <p:nvPicPr>
          <p:cNvPr id="9" name="Picture 9" descr="Chart&#10;&#10;Description automatically generated">
            <a:extLst>
              <a:ext uri="{FF2B5EF4-FFF2-40B4-BE49-F238E27FC236}">
                <a16:creationId xmlns:a16="http://schemas.microsoft.com/office/drawing/2014/main" id="{541D8174-37D0-427A-BE89-74F26DAB77DF}"/>
              </a:ext>
            </a:extLst>
          </p:cNvPr>
          <p:cNvPicPr>
            <a:picLocks noChangeAspect="1"/>
          </p:cNvPicPr>
          <p:nvPr/>
        </p:nvPicPr>
        <p:blipFill>
          <a:blip r:embed="rId5"/>
          <a:stretch>
            <a:fillRect/>
          </a:stretch>
        </p:blipFill>
        <p:spPr>
          <a:xfrm>
            <a:off x="4614401" y="5477335"/>
            <a:ext cx="942975" cy="923925"/>
          </a:xfrm>
          <a:prstGeom prst="rect">
            <a:avLst/>
          </a:prstGeom>
        </p:spPr>
      </p:pic>
      <p:pic>
        <p:nvPicPr>
          <p:cNvPr id="10" name="Picture 10" descr="Icon&#10;&#10;Description automatically generated">
            <a:extLst>
              <a:ext uri="{FF2B5EF4-FFF2-40B4-BE49-F238E27FC236}">
                <a16:creationId xmlns:a16="http://schemas.microsoft.com/office/drawing/2014/main" id="{3CA1912E-59AA-44D3-A432-B2EB17520F2E}"/>
              </a:ext>
            </a:extLst>
          </p:cNvPr>
          <p:cNvPicPr>
            <a:picLocks noChangeAspect="1"/>
          </p:cNvPicPr>
          <p:nvPr/>
        </p:nvPicPr>
        <p:blipFill>
          <a:blip r:embed="rId6"/>
          <a:stretch>
            <a:fillRect/>
          </a:stretch>
        </p:blipFill>
        <p:spPr>
          <a:xfrm>
            <a:off x="8280911" y="5489626"/>
            <a:ext cx="1181100" cy="914400"/>
          </a:xfrm>
          <a:prstGeom prst="rect">
            <a:avLst/>
          </a:prstGeom>
        </p:spPr>
      </p:pic>
      <p:pic>
        <p:nvPicPr>
          <p:cNvPr id="11" name="Picture 11" descr="Graphical user interface, text&#10;&#10;Description automatically generated">
            <a:extLst>
              <a:ext uri="{FF2B5EF4-FFF2-40B4-BE49-F238E27FC236}">
                <a16:creationId xmlns:a16="http://schemas.microsoft.com/office/drawing/2014/main" id="{D8DAAC76-EFB9-46A3-BF1D-695E463785D6}"/>
              </a:ext>
            </a:extLst>
          </p:cNvPr>
          <p:cNvPicPr>
            <a:picLocks noChangeAspect="1"/>
          </p:cNvPicPr>
          <p:nvPr/>
        </p:nvPicPr>
        <p:blipFill>
          <a:blip r:embed="rId7"/>
          <a:stretch>
            <a:fillRect/>
          </a:stretch>
        </p:blipFill>
        <p:spPr>
          <a:xfrm>
            <a:off x="6447656" y="5477335"/>
            <a:ext cx="942975" cy="942975"/>
          </a:xfrm>
          <a:prstGeom prst="rect">
            <a:avLst/>
          </a:prstGeom>
        </p:spPr>
      </p:pic>
      <p:pic>
        <p:nvPicPr>
          <p:cNvPr id="12" name="Picture 12" descr="A close up of a sign&#10;&#10;Description automatically generated">
            <a:extLst>
              <a:ext uri="{FF2B5EF4-FFF2-40B4-BE49-F238E27FC236}">
                <a16:creationId xmlns:a16="http://schemas.microsoft.com/office/drawing/2014/main" id="{37D560DC-64FA-4B28-86F8-6740BF04A223}"/>
              </a:ext>
            </a:extLst>
          </p:cNvPr>
          <p:cNvPicPr>
            <a:picLocks noChangeAspect="1"/>
          </p:cNvPicPr>
          <p:nvPr/>
        </p:nvPicPr>
        <p:blipFill>
          <a:blip r:embed="rId8"/>
          <a:stretch>
            <a:fillRect/>
          </a:stretch>
        </p:blipFill>
        <p:spPr>
          <a:xfrm>
            <a:off x="10352293" y="5391303"/>
            <a:ext cx="1000125" cy="1114425"/>
          </a:xfrm>
          <a:prstGeom prst="rect">
            <a:avLst/>
          </a:prstGeom>
        </p:spPr>
      </p:pic>
      <p:cxnSp>
        <p:nvCxnSpPr>
          <p:cNvPr id="14" name="Straight Connector 13">
            <a:extLst>
              <a:ext uri="{FF2B5EF4-FFF2-40B4-BE49-F238E27FC236}">
                <a16:creationId xmlns:a16="http://schemas.microsoft.com/office/drawing/2014/main" id="{6027E979-FFD8-4C3C-BB09-807BA029FA25}"/>
              </a:ext>
            </a:extLst>
          </p:cNvPr>
          <p:cNvCxnSpPr>
            <a:cxnSpLocks/>
            <a:stCxn id="3" idx="3"/>
          </p:cNvCxnSpPr>
          <p:nvPr/>
        </p:nvCxnSpPr>
        <p:spPr>
          <a:xfrm>
            <a:off x="5997575" y="2093119"/>
            <a:ext cx="0" cy="4412609"/>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192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8A984-BDD0-47C1-8D30-81BADFE4794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Example: March 2020</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9B0EDF-EBEA-47DF-AAF3-EF4A20B71158}"/>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dirty="0">
                <a:ea typeface="+mn-lt"/>
                <a:cs typeface="+mn-lt"/>
              </a:rPr>
              <a:t>Hundreds of questions: </a:t>
            </a:r>
            <a:endParaRPr lang="en-US" sz="2400" dirty="0">
              <a:cs typeface="Calibri" panose="020F0502020204030204"/>
            </a:endParaRPr>
          </a:p>
          <a:p>
            <a:pPr lvl="1"/>
            <a:r>
              <a:rPr lang="en-US" dirty="0">
                <a:ea typeface="+mn-lt"/>
                <a:cs typeface="+mn-lt"/>
              </a:rPr>
              <a:t>How do case and death numbers and rates in </a:t>
            </a:r>
            <a:r>
              <a:rPr lang="en-US" b="1" dirty="0">
                <a:ea typeface="+mn-lt"/>
                <a:cs typeface="+mn-lt"/>
              </a:rPr>
              <a:t>different countries</a:t>
            </a:r>
            <a:r>
              <a:rPr lang="en-US" dirty="0">
                <a:ea typeface="+mn-lt"/>
                <a:cs typeface="+mn-lt"/>
              </a:rPr>
              <a:t> compare? </a:t>
            </a:r>
          </a:p>
          <a:p>
            <a:pPr lvl="1"/>
            <a:r>
              <a:rPr lang="en-US" dirty="0">
                <a:ea typeface="+mn-lt"/>
                <a:cs typeface="+mn-lt"/>
              </a:rPr>
              <a:t>Can we adjust for each country's </a:t>
            </a:r>
            <a:r>
              <a:rPr lang="en-US" b="1" dirty="0">
                <a:ea typeface="+mn-lt"/>
                <a:cs typeface="+mn-lt"/>
              </a:rPr>
              <a:t>"phase" of the pandemic</a:t>
            </a:r>
            <a:r>
              <a:rPr lang="en-US" dirty="0">
                <a:ea typeface="+mn-lt"/>
                <a:cs typeface="+mn-lt"/>
              </a:rPr>
              <a:t>, since the virus was introduced to different countries at different times?</a:t>
            </a:r>
          </a:p>
          <a:p>
            <a:pPr lvl="1"/>
            <a:r>
              <a:rPr lang="en-US" dirty="0">
                <a:ea typeface="+mn-lt"/>
                <a:cs typeface="+mn-lt"/>
              </a:rPr>
              <a:t>How do </a:t>
            </a:r>
            <a:r>
              <a:rPr lang="en-US" b="1" dirty="0">
                <a:ea typeface="+mn-lt"/>
                <a:cs typeface="+mn-lt"/>
              </a:rPr>
              <a:t>government interventions</a:t>
            </a:r>
            <a:r>
              <a:rPr lang="en-US" dirty="0">
                <a:ea typeface="+mn-lt"/>
                <a:cs typeface="+mn-lt"/>
              </a:rPr>
              <a:t> affect these curves?</a:t>
            </a:r>
          </a:p>
          <a:p>
            <a:pPr lvl="1"/>
            <a:r>
              <a:rPr lang="en-US" dirty="0">
                <a:ea typeface="+mn-lt"/>
                <a:cs typeface="+mn-lt"/>
              </a:rPr>
              <a:t>Etc. Etc.</a:t>
            </a:r>
          </a:p>
          <a:p>
            <a:pPr lvl="1"/>
            <a:endParaRPr lang="en-US" dirty="0">
              <a:cs typeface="Calibri"/>
            </a:endParaRPr>
          </a:p>
          <a:p>
            <a:pPr marL="0" indent="0">
              <a:buNone/>
            </a:pPr>
            <a:r>
              <a:rPr lang="en-US" sz="3600" dirty="0">
                <a:cs typeface="Calibri"/>
              </a:rPr>
              <a:t>How to </a:t>
            </a:r>
            <a:r>
              <a:rPr lang="en-US" sz="3600" b="1" dirty="0">
                <a:cs typeface="Calibri"/>
              </a:rPr>
              <a:t>simplify</a:t>
            </a:r>
            <a:r>
              <a:rPr lang="en-US" sz="3600" dirty="0">
                <a:cs typeface="Calibri"/>
              </a:rPr>
              <a:t> into one MVP?</a:t>
            </a:r>
          </a:p>
        </p:txBody>
      </p:sp>
    </p:spTree>
    <p:extLst>
      <p:ext uri="{BB962C8B-B14F-4D97-AF65-F5344CB8AC3E}">
        <p14:creationId xmlns:p14="http://schemas.microsoft.com/office/powerpoint/2010/main" val="135463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10;&#10;Description automatically generated">
            <a:extLst>
              <a:ext uri="{FF2B5EF4-FFF2-40B4-BE49-F238E27FC236}">
                <a16:creationId xmlns:a16="http://schemas.microsoft.com/office/drawing/2014/main" id="{89F4FBD9-D68D-4E78-A4C4-57DEEF89E922}"/>
              </a:ext>
            </a:extLst>
          </p:cNvPr>
          <p:cNvPicPr>
            <a:picLocks noChangeAspect="1"/>
          </p:cNvPicPr>
          <p:nvPr/>
        </p:nvPicPr>
        <p:blipFill>
          <a:blip r:embed="rId3"/>
          <a:stretch>
            <a:fillRect/>
          </a:stretch>
        </p:blipFill>
        <p:spPr>
          <a:xfrm>
            <a:off x="-5751" y="-1815"/>
            <a:ext cx="12203501" cy="6861629"/>
          </a:xfrm>
          <a:prstGeom prst="rect">
            <a:avLst/>
          </a:prstGeom>
        </p:spPr>
      </p:pic>
      <p:sp>
        <p:nvSpPr>
          <p:cNvPr id="3" name="Content Placeholder 2">
            <a:extLst>
              <a:ext uri="{FF2B5EF4-FFF2-40B4-BE49-F238E27FC236}">
                <a16:creationId xmlns:a16="http://schemas.microsoft.com/office/drawing/2014/main" id="{B09BC464-A419-41C7-A29E-E3DC34636E61}"/>
              </a:ext>
            </a:extLst>
          </p:cNvPr>
          <p:cNvSpPr>
            <a:spLocks noGrp="1"/>
          </p:cNvSpPr>
          <p:nvPr>
            <p:ph idx="1"/>
          </p:nvPr>
        </p:nvSpPr>
        <p:spPr>
          <a:xfrm>
            <a:off x="838200" y="1720522"/>
            <a:ext cx="10515600" cy="2866753"/>
          </a:xfrm>
          <a:solidFill>
            <a:srgbClr val="000000">
              <a:alpha val="65000"/>
            </a:srgbClr>
          </a:solidFill>
        </p:spPr>
        <p:txBody>
          <a:bodyPr vert="horz" lIns="91440" tIns="45720" rIns="91440" bIns="45720" rtlCol="0" anchor="t">
            <a:normAutofit/>
          </a:bodyPr>
          <a:lstStyle/>
          <a:p>
            <a:pPr marL="0" indent="0">
              <a:buNone/>
            </a:pPr>
            <a:r>
              <a:rPr lang="en-US" sz="4000">
                <a:solidFill>
                  <a:srgbClr val="FFFFFF"/>
                </a:solidFill>
                <a:ea typeface="+mn-lt"/>
                <a:cs typeface="+mn-lt"/>
              </a:rPr>
              <a:t>Minimum Viable Product</a:t>
            </a:r>
            <a:endParaRPr lang="en-US" sz="4000" dirty="0">
              <a:solidFill>
                <a:srgbClr val="FFFFFF"/>
              </a:solidFill>
              <a:ea typeface="+mn-lt"/>
              <a:cs typeface="+mn-lt"/>
            </a:endParaRPr>
          </a:p>
          <a:p>
            <a:pPr marL="514350" indent="-514350">
              <a:buAutoNum type="arabicPeriod"/>
            </a:pPr>
            <a:r>
              <a:rPr lang="en-US">
                <a:solidFill>
                  <a:srgbClr val="FFFFFF"/>
                </a:solidFill>
                <a:ea typeface="+mn-lt"/>
                <a:cs typeface="+mn-lt"/>
              </a:rPr>
              <a:t>A visualisation of cases, deaths, and interventions; </a:t>
            </a:r>
            <a:endParaRPr lang="en-US">
              <a:solidFill>
                <a:srgbClr val="FFFFFF"/>
              </a:solidFill>
              <a:cs typeface="Calibri" panose="020F0502020204030204"/>
            </a:endParaRPr>
          </a:p>
          <a:p>
            <a:pPr marL="514350" indent="-514350">
              <a:buAutoNum type="arabicPeriod"/>
            </a:pPr>
            <a:r>
              <a:rPr lang="en-US">
                <a:solidFill>
                  <a:srgbClr val="FFFFFF"/>
                </a:solidFill>
                <a:ea typeface="+mn-lt"/>
                <a:cs typeface="+mn-lt"/>
              </a:rPr>
              <a:t>That allows domain experts to gain insights quickly;</a:t>
            </a:r>
          </a:p>
          <a:p>
            <a:pPr marL="514350" indent="-514350">
              <a:buAutoNum type="arabicPeriod"/>
            </a:pPr>
            <a:r>
              <a:rPr lang="en-US">
                <a:solidFill>
                  <a:srgbClr val="FFFFFF"/>
                </a:solidFill>
                <a:cs typeface="Calibri" panose="020F0502020204030204"/>
              </a:rPr>
              <a:t>And is flexible enough to respond to last-minute request changes;</a:t>
            </a:r>
            <a:endParaRPr lang="en-US" dirty="0">
              <a:solidFill>
                <a:srgbClr val="FFFFFF"/>
              </a:solidFill>
              <a:cs typeface="Calibri" panose="020F0502020204030204"/>
            </a:endParaRPr>
          </a:p>
          <a:p>
            <a:pPr marL="514350" indent="-514350">
              <a:buAutoNum type="arabicPeriod"/>
            </a:pPr>
            <a:r>
              <a:rPr lang="en-US">
                <a:solidFill>
                  <a:srgbClr val="FFFFFF"/>
                </a:solidFill>
                <a:ea typeface="+mn-lt"/>
                <a:cs typeface="+mn-lt"/>
              </a:rPr>
              <a:t>Every single day</a:t>
            </a:r>
            <a:endParaRPr lang="en-US">
              <a:solidFill>
                <a:srgbClr val="FFFFFF"/>
              </a:solidFill>
              <a:cs typeface="Calibri" panose="020F0502020204030204"/>
            </a:endParaRPr>
          </a:p>
        </p:txBody>
      </p:sp>
    </p:spTree>
    <p:extLst>
      <p:ext uri="{BB962C8B-B14F-4D97-AF65-F5344CB8AC3E}">
        <p14:creationId xmlns:p14="http://schemas.microsoft.com/office/powerpoint/2010/main" val="34052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8E467-C17E-4A62-9AE5-F52FA95BC988}"/>
              </a:ext>
            </a:extLst>
          </p:cNvPr>
          <p:cNvSpPr>
            <a:spLocks noGrp="1"/>
          </p:cNvSpPr>
          <p:nvPr>
            <p:ph type="title"/>
          </p:nvPr>
        </p:nvSpPr>
        <p:spPr>
          <a:xfrm>
            <a:off x="367335" y="365125"/>
            <a:ext cx="10986465" cy="1325563"/>
          </a:xfrm>
        </p:spPr>
        <p:txBody>
          <a:bodyPr/>
          <a:lstStyle/>
          <a:p>
            <a:r>
              <a:rPr lang="en-GB" dirty="0">
                <a:cs typeface="Arial"/>
              </a:rPr>
              <a:t>Automated workflow: toolkit</a:t>
            </a:r>
            <a:endParaRPr lang="en-US" dirty="0"/>
          </a:p>
        </p:txBody>
      </p:sp>
      <p:pic>
        <p:nvPicPr>
          <p:cNvPr id="3" name="Picture 3" descr="A picture containing graphical user interface&#10;&#10;Description automatically generated">
            <a:extLst>
              <a:ext uri="{FF2B5EF4-FFF2-40B4-BE49-F238E27FC236}">
                <a16:creationId xmlns:a16="http://schemas.microsoft.com/office/drawing/2014/main" id="{6E655E96-5134-4E9F-BABC-E3AF6E98399D}"/>
              </a:ext>
            </a:extLst>
          </p:cNvPr>
          <p:cNvPicPr>
            <a:picLocks noGrp="1" noChangeAspect="1"/>
          </p:cNvPicPr>
          <p:nvPr>
            <p:ph idx="1"/>
          </p:nvPr>
        </p:nvPicPr>
        <p:blipFill>
          <a:blip r:embed="rId3"/>
          <a:stretch>
            <a:fillRect/>
          </a:stretch>
        </p:blipFill>
        <p:spPr>
          <a:xfrm>
            <a:off x="413185" y="4430112"/>
            <a:ext cx="2752725" cy="1457325"/>
          </a:xfrm>
        </p:spPr>
      </p:pic>
      <p:grpSp>
        <p:nvGrpSpPr>
          <p:cNvPr id="19" name="Group 18">
            <a:extLst>
              <a:ext uri="{FF2B5EF4-FFF2-40B4-BE49-F238E27FC236}">
                <a16:creationId xmlns:a16="http://schemas.microsoft.com/office/drawing/2014/main" id="{2E3DABDA-DC6A-4EBE-873A-55F6EC41B029}"/>
              </a:ext>
            </a:extLst>
          </p:cNvPr>
          <p:cNvGrpSpPr/>
          <p:nvPr/>
        </p:nvGrpSpPr>
        <p:grpSpPr>
          <a:xfrm>
            <a:off x="367335" y="1614104"/>
            <a:ext cx="8481232" cy="1626871"/>
            <a:chOff x="367335" y="1614104"/>
            <a:chExt cx="8481232" cy="1626871"/>
          </a:xfrm>
        </p:grpSpPr>
        <p:sp>
          <p:nvSpPr>
            <p:cNvPr id="2" name="Rectangle: Diagonal Corners Rounded 1">
              <a:extLst>
                <a:ext uri="{FF2B5EF4-FFF2-40B4-BE49-F238E27FC236}">
                  <a16:creationId xmlns:a16="http://schemas.microsoft.com/office/drawing/2014/main" id="{163D207E-06BC-4BC1-8F5D-6034A12874AF}"/>
                </a:ext>
              </a:extLst>
            </p:cNvPr>
            <p:cNvSpPr/>
            <p:nvPr/>
          </p:nvSpPr>
          <p:spPr>
            <a:xfrm flipH="1">
              <a:off x="367335" y="1614104"/>
              <a:ext cx="2538591" cy="1626871"/>
            </a:xfrm>
            <a:prstGeom prst="round2DiagRect">
              <a:avLst/>
            </a:prstGeom>
            <a:noFill/>
            <a:ln w="19050">
              <a:solidFill>
                <a:srgbClr val="00A188"/>
              </a:solidFill>
            </a:ln>
          </p:spPr>
          <p:style>
            <a:lnRef idx="2">
              <a:schemeClr val="accent1">
                <a:shade val="50000"/>
              </a:schemeClr>
            </a:lnRef>
            <a:fillRef idx="1">
              <a:schemeClr val="accent1"/>
            </a:fillRef>
            <a:effectRef idx="0">
              <a:schemeClr val="accent1"/>
            </a:effectRef>
            <a:fontRef idx="minor">
              <a:schemeClr val="lt1"/>
            </a:fontRef>
          </p:style>
          <p:txBody>
            <a:bodyPr lIns="91440" tIns="90000" rIns="91440" bIns="90000" rtlCol="0" anchor="t" anchorCtr="0"/>
            <a:lstStyle/>
            <a:p>
              <a:r>
                <a:rPr lang="en-GB" b="1" dirty="0">
                  <a:solidFill>
                    <a:schemeClr val="tx1"/>
                  </a:solidFill>
                </a:rPr>
                <a:t>Read JHU and intervention data</a:t>
              </a:r>
            </a:p>
            <a:p>
              <a:pPr marL="285750" indent="-285750">
                <a:buFont typeface="Arial"/>
                <a:buChar char="•"/>
              </a:pPr>
              <a:r>
                <a:rPr lang="en-GB" dirty="0" err="1">
                  <a:solidFill>
                    <a:schemeClr val="tx1"/>
                  </a:solidFill>
                  <a:cs typeface="Arial"/>
                </a:rPr>
                <a:t>readr</a:t>
              </a:r>
            </a:p>
            <a:p>
              <a:pPr marL="285750" indent="-285750">
                <a:buFont typeface="Arial"/>
                <a:buChar char="•"/>
              </a:pPr>
              <a:r>
                <a:rPr lang="en-GB" dirty="0" err="1">
                  <a:solidFill>
                    <a:schemeClr val="tx1"/>
                  </a:solidFill>
                  <a:cs typeface="Arial"/>
                </a:rPr>
                <a:t>readxl</a:t>
              </a:r>
              <a:endParaRPr lang="en-GB">
                <a:solidFill>
                  <a:schemeClr val="tx1"/>
                </a:solidFill>
                <a:cs typeface="Arial"/>
              </a:endParaRPr>
            </a:p>
          </p:txBody>
        </p:sp>
        <p:sp>
          <p:nvSpPr>
            <p:cNvPr id="11" name="Rectangle: Diagonal Corners Rounded 10">
              <a:extLst>
                <a:ext uri="{FF2B5EF4-FFF2-40B4-BE49-F238E27FC236}">
                  <a16:creationId xmlns:a16="http://schemas.microsoft.com/office/drawing/2014/main" id="{C82DED78-885A-4EDC-ABDF-E4049DDE9A11}"/>
                </a:ext>
              </a:extLst>
            </p:cNvPr>
            <p:cNvSpPr/>
            <p:nvPr/>
          </p:nvSpPr>
          <p:spPr>
            <a:xfrm flipH="1">
              <a:off x="3338656" y="1614104"/>
              <a:ext cx="2538591" cy="1626871"/>
            </a:xfrm>
            <a:prstGeom prst="round2DiagRect">
              <a:avLst/>
            </a:prstGeom>
            <a:noFill/>
            <a:ln w="19050">
              <a:solidFill>
                <a:srgbClr val="00A188"/>
              </a:solidFill>
            </a:ln>
          </p:spPr>
          <p:style>
            <a:lnRef idx="2">
              <a:schemeClr val="accent1">
                <a:shade val="50000"/>
              </a:schemeClr>
            </a:lnRef>
            <a:fillRef idx="1">
              <a:schemeClr val="accent1"/>
            </a:fillRef>
            <a:effectRef idx="0">
              <a:schemeClr val="accent1"/>
            </a:effectRef>
            <a:fontRef idx="minor">
              <a:schemeClr val="lt1"/>
            </a:fontRef>
          </p:style>
          <p:txBody>
            <a:bodyPr lIns="91440" tIns="90000" rIns="91440" bIns="90000" rtlCol="0" anchor="t" anchorCtr="0"/>
            <a:lstStyle/>
            <a:p>
              <a:r>
                <a:rPr lang="en-GB" b="1" dirty="0">
                  <a:solidFill>
                    <a:schemeClr val="tx1"/>
                  </a:solidFill>
                </a:rPr>
                <a:t>Prepare</a:t>
              </a:r>
              <a:r>
                <a:rPr lang="en-GB" b="1" dirty="0">
                  <a:solidFill>
                    <a:schemeClr val="tx1"/>
                  </a:solidFill>
                  <a:cs typeface="Arial"/>
                </a:rPr>
                <a:t> </a:t>
              </a:r>
              <a:r>
                <a:rPr lang="en-GB" b="1" dirty="0">
                  <a:solidFill>
                    <a:schemeClr val="tx1"/>
                  </a:solidFill>
                </a:rPr>
                <a:t>data</a:t>
              </a:r>
              <a:endParaRPr lang="en-US" b="1" dirty="0">
                <a:solidFill>
                  <a:schemeClr val="tx1"/>
                </a:solidFill>
                <a:cs typeface="Arial" panose="020B0604020202020204"/>
              </a:endParaRPr>
            </a:p>
            <a:p>
              <a:endParaRPr lang="en-GB" dirty="0">
                <a:solidFill>
                  <a:schemeClr val="tx1"/>
                </a:solidFill>
                <a:cs typeface="Arial"/>
              </a:endParaRPr>
            </a:p>
            <a:p>
              <a:pPr marL="285750" indent="-285750">
                <a:buFont typeface="Arial"/>
                <a:buChar char="•"/>
              </a:pPr>
              <a:r>
                <a:rPr lang="en-GB" dirty="0" err="1">
                  <a:solidFill>
                    <a:schemeClr val="tx1"/>
                  </a:solidFill>
                  <a:cs typeface="Arial"/>
                </a:rPr>
                <a:t>dplyr</a:t>
              </a:r>
            </a:p>
            <a:p>
              <a:pPr marL="285750" indent="-285750">
                <a:buFont typeface="Arial"/>
                <a:buChar char="•"/>
              </a:pPr>
              <a:r>
                <a:rPr lang="en-GB" dirty="0" err="1">
                  <a:solidFill>
                    <a:schemeClr val="tx1"/>
                  </a:solidFill>
                  <a:cs typeface="Arial"/>
                </a:rPr>
                <a:t>tidyr</a:t>
              </a:r>
            </a:p>
            <a:p>
              <a:pPr marL="285750" indent="-285750">
                <a:buFont typeface="Arial"/>
                <a:buChar char="•"/>
              </a:pPr>
              <a:r>
                <a:rPr lang="en-GB" dirty="0">
                  <a:solidFill>
                    <a:schemeClr val="tx1"/>
                  </a:solidFill>
                  <a:cs typeface="Arial"/>
                </a:rPr>
                <a:t>Functions </a:t>
              </a:r>
            </a:p>
          </p:txBody>
        </p:sp>
        <p:sp>
          <p:nvSpPr>
            <p:cNvPr id="12" name="Rectangle: Diagonal Corners Rounded 11">
              <a:extLst>
                <a:ext uri="{FF2B5EF4-FFF2-40B4-BE49-F238E27FC236}">
                  <a16:creationId xmlns:a16="http://schemas.microsoft.com/office/drawing/2014/main" id="{3316DD8F-42C2-4972-A257-AAE5B697E8C7}"/>
                </a:ext>
              </a:extLst>
            </p:cNvPr>
            <p:cNvSpPr/>
            <p:nvPr/>
          </p:nvSpPr>
          <p:spPr>
            <a:xfrm flipH="1">
              <a:off x="6309976" y="1614104"/>
              <a:ext cx="2538591" cy="1626871"/>
            </a:xfrm>
            <a:prstGeom prst="round2DiagRect">
              <a:avLst/>
            </a:prstGeom>
            <a:noFill/>
            <a:ln w="19050">
              <a:solidFill>
                <a:srgbClr val="00A188"/>
              </a:solidFill>
            </a:ln>
          </p:spPr>
          <p:style>
            <a:lnRef idx="2">
              <a:schemeClr val="accent1">
                <a:shade val="50000"/>
              </a:schemeClr>
            </a:lnRef>
            <a:fillRef idx="1">
              <a:schemeClr val="accent1"/>
            </a:fillRef>
            <a:effectRef idx="0">
              <a:schemeClr val="accent1"/>
            </a:effectRef>
            <a:fontRef idx="minor">
              <a:schemeClr val="lt1"/>
            </a:fontRef>
          </p:style>
          <p:txBody>
            <a:bodyPr lIns="91440" tIns="90000" rIns="91440" bIns="90000" rtlCol="0" anchor="t" anchorCtr="0"/>
            <a:lstStyle/>
            <a:p>
              <a:r>
                <a:rPr lang="en-GB" b="1" dirty="0">
                  <a:solidFill>
                    <a:schemeClr val="tx1"/>
                  </a:solidFill>
                </a:rPr>
                <a:t>Draw</a:t>
              </a:r>
              <a:r>
                <a:rPr lang="en-GB" b="1" dirty="0">
                  <a:solidFill>
                    <a:schemeClr val="tx1"/>
                  </a:solidFill>
                  <a:cs typeface="Arial"/>
                </a:rPr>
                <a:t> visualisation</a:t>
              </a:r>
              <a:endParaRPr lang="en-US" b="1" dirty="0">
                <a:solidFill>
                  <a:schemeClr val="tx1"/>
                </a:solidFill>
                <a:cs typeface="Arial"/>
              </a:endParaRPr>
            </a:p>
            <a:p>
              <a:endParaRPr lang="en-GB" dirty="0">
                <a:solidFill>
                  <a:schemeClr val="tx1"/>
                </a:solidFill>
                <a:cs typeface="Arial"/>
              </a:endParaRPr>
            </a:p>
            <a:p>
              <a:pPr marL="285750" indent="-285750">
                <a:buFont typeface="Arial"/>
                <a:buChar char="•"/>
              </a:pPr>
              <a:r>
                <a:rPr lang="en-GB" dirty="0">
                  <a:solidFill>
                    <a:schemeClr val="tx1"/>
                  </a:solidFill>
                  <a:cs typeface="Arial"/>
                </a:rPr>
                <a:t>ggplot2</a:t>
              </a:r>
            </a:p>
            <a:p>
              <a:pPr marL="285750" indent="-285750">
                <a:buFont typeface="Arial"/>
                <a:buChar char="•"/>
              </a:pPr>
              <a:r>
                <a:rPr lang="en-GB" dirty="0" err="1">
                  <a:solidFill>
                    <a:schemeClr val="tx1"/>
                  </a:solidFill>
                  <a:cs typeface="Arial"/>
                </a:rPr>
                <a:t>ggrepel</a:t>
              </a:r>
              <a:r>
                <a:rPr lang="en-GB" dirty="0">
                  <a:solidFill>
                    <a:schemeClr val="tx1"/>
                  </a:solidFill>
                  <a:cs typeface="Arial"/>
                </a:rPr>
                <a:t> </a:t>
              </a:r>
            </a:p>
          </p:txBody>
        </p:sp>
        <p:sp>
          <p:nvSpPr>
            <p:cNvPr id="5" name="Arrow: Right 4">
              <a:extLst>
                <a:ext uri="{FF2B5EF4-FFF2-40B4-BE49-F238E27FC236}">
                  <a16:creationId xmlns:a16="http://schemas.microsoft.com/office/drawing/2014/main" id="{D86F9E2E-D18C-41FE-8B86-24ED2A6FCAAC}"/>
                </a:ext>
              </a:extLst>
            </p:cNvPr>
            <p:cNvSpPr/>
            <p:nvPr/>
          </p:nvSpPr>
          <p:spPr>
            <a:xfrm>
              <a:off x="2995995" y="2124501"/>
              <a:ext cx="244415" cy="460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D9DC571-B3F1-40E1-B0BE-8ECF405CA8DE}"/>
                </a:ext>
              </a:extLst>
            </p:cNvPr>
            <p:cNvSpPr/>
            <p:nvPr/>
          </p:nvSpPr>
          <p:spPr>
            <a:xfrm>
              <a:off x="5967316" y="2124501"/>
              <a:ext cx="244415" cy="460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509E177-D50B-456C-BEC0-8B3396D02329}"/>
              </a:ext>
            </a:extLst>
          </p:cNvPr>
          <p:cNvGrpSpPr/>
          <p:nvPr/>
        </p:nvGrpSpPr>
        <p:grpSpPr>
          <a:xfrm>
            <a:off x="6805825" y="1614104"/>
            <a:ext cx="5014063" cy="4465958"/>
            <a:chOff x="6805825" y="1614104"/>
            <a:chExt cx="5014063" cy="4465958"/>
          </a:xfrm>
        </p:grpSpPr>
        <p:pic>
          <p:nvPicPr>
            <p:cNvPr id="4" name="Picture 4" descr="A close up of a sign&#10;&#10;Description automatically generated">
              <a:extLst>
                <a:ext uri="{FF2B5EF4-FFF2-40B4-BE49-F238E27FC236}">
                  <a16:creationId xmlns:a16="http://schemas.microsoft.com/office/drawing/2014/main" id="{56E876F5-60FF-49AD-91C1-51D544E4E939}"/>
                </a:ext>
              </a:extLst>
            </p:cNvPr>
            <p:cNvPicPr>
              <a:picLocks noChangeAspect="1"/>
            </p:cNvPicPr>
            <p:nvPr/>
          </p:nvPicPr>
          <p:blipFill>
            <a:blip r:embed="rId4"/>
            <a:stretch>
              <a:fillRect/>
            </a:stretch>
          </p:blipFill>
          <p:spPr>
            <a:xfrm>
              <a:off x="6805825" y="3698812"/>
              <a:ext cx="2057400" cy="2381250"/>
            </a:xfrm>
            <a:prstGeom prst="rect">
              <a:avLst/>
            </a:prstGeom>
          </p:spPr>
        </p:pic>
        <p:grpSp>
          <p:nvGrpSpPr>
            <p:cNvPr id="20" name="Group 19">
              <a:extLst>
                <a:ext uri="{FF2B5EF4-FFF2-40B4-BE49-F238E27FC236}">
                  <a16:creationId xmlns:a16="http://schemas.microsoft.com/office/drawing/2014/main" id="{91451C17-D45B-4A46-858D-D357F8FD4103}"/>
                </a:ext>
              </a:extLst>
            </p:cNvPr>
            <p:cNvGrpSpPr/>
            <p:nvPr/>
          </p:nvGrpSpPr>
          <p:grpSpPr>
            <a:xfrm>
              <a:off x="8938637" y="1614104"/>
              <a:ext cx="2881251" cy="4464318"/>
              <a:chOff x="8938637" y="1614104"/>
              <a:chExt cx="2881251" cy="4464318"/>
            </a:xfrm>
          </p:grpSpPr>
          <p:sp>
            <p:nvSpPr>
              <p:cNvPr id="13" name="Rectangle: Diagonal Corners Rounded 12">
                <a:extLst>
                  <a:ext uri="{FF2B5EF4-FFF2-40B4-BE49-F238E27FC236}">
                    <a16:creationId xmlns:a16="http://schemas.microsoft.com/office/drawing/2014/main" id="{01FBEC64-5B66-4411-9571-AADAF3638DEF}"/>
                  </a:ext>
                </a:extLst>
              </p:cNvPr>
              <p:cNvSpPr/>
              <p:nvPr/>
            </p:nvSpPr>
            <p:spPr>
              <a:xfrm flipH="1">
                <a:off x="9281297" y="1614104"/>
                <a:ext cx="2538591" cy="1626871"/>
              </a:xfrm>
              <a:prstGeom prst="round2DiagRect">
                <a:avLst/>
              </a:prstGeom>
              <a:noFill/>
              <a:ln w="19050">
                <a:solidFill>
                  <a:srgbClr val="00A188"/>
                </a:solidFill>
              </a:ln>
            </p:spPr>
            <p:style>
              <a:lnRef idx="2">
                <a:schemeClr val="accent1">
                  <a:shade val="50000"/>
                </a:schemeClr>
              </a:lnRef>
              <a:fillRef idx="1">
                <a:schemeClr val="accent1"/>
              </a:fillRef>
              <a:effectRef idx="0">
                <a:schemeClr val="accent1"/>
              </a:effectRef>
              <a:fontRef idx="minor">
                <a:schemeClr val="lt1"/>
              </a:fontRef>
            </p:style>
            <p:txBody>
              <a:bodyPr lIns="91440" tIns="90000" rIns="91440" bIns="90000" rtlCol="0" anchor="t" anchorCtr="0"/>
              <a:lstStyle/>
              <a:p>
                <a:r>
                  <a:rPr lang="en-GB" b="1" dirty="0">
                    <a:solidFill>
                      <a:schemeClr val="tx1"/>
                    </a:solidFill>
                  </a:rPr>
                  <a:t>Add interactivity</a:t>
                </a:r>
                <a:endParaRPr lang="en-GB" b="1" dirty="0">
                  <a:solidFill>
                    <a:schemeClr val="tx1"/>
                  </a:solidFill>
                  <a:cs typeface="Arial"/>
                </a:endParaRPr>
              </a:p>
              <a:p>
                <a:endParaRPr lang="en-GB" b="1" dirty="0">
                  <a:solidFill>
                    <a:schemeClr val="tx1"/>
                  </a:solidFill>
                  <a:cs typeface="Arial"/>
                </a:endParaRPr>
              </a:p>
              <a:p>
                <a:pPr marL="285750" indent="-285750">
                  <a:buFont typeface="Arial"/>
                  <a:buChar char="•"/>
                </a:pPr>
                <a:r>
                  <a:rPr lang="en-GB" dirty="0">
                    <a:solidFill>
                      <a:schemeClr val="tx1"/>
                    </a:solidFill>
                    <a:cs typeface="Arial"/>
                  </a:rPr>
                  <a:t>shiny</a:t>
                </a:r>
              </a:p>
            </p:txBody>
          </p:sp>
          <p:sp>
            <p:nvSpPr>
              <p:cNvPr id="15" name="Arrow: Right 14">
                <a:extLst>
                  <a:ext uri="{FF2B5EF4-FFF2-40B4-BE49-F238E27FC236}">
                    <a16:creationId xmlns:a16="http://schemas.microsoft.com/office/drawing/2014/main" id="{5EBE19B3-368E-473D-8E41-0CA45549209E}"/>
                  </a:ext>
                </a:extLst>
              </p:cNvPr>
              <p:cNvSpPr/>
              <p:nvPr/>
            </p:nvSpPr>
            <p:spPr>
              <a:xfrm>
                <a:off x="8938637" y="2124501"/>
                <a:ext cx="244415" cy="460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Diagonal Corners Rounded 16">
                <a:extLst>
                  <a:ext uri="{FF2B5EF4-FFF2-40B4-BE49-F238E27FC236}">
                    <a16:creationId xmlns:a16="http://schemas.microsoft.com/office/drawing/2014/main" id="{73DB48BC-29FA-4314-9E6D-5DD11194401F}"/>
                  </a:ext>
                </a:extLst>
              </p:cNvPr>
              <p:cNvSpPr/>
              <p:nvPr/>
            </p:nvSpPr>
            <p:spPr>
              <a:xfrm flipH="1">
                <a:off x="9281297" y="4451551"/>
                <a:ext cx="2538591" cy="1626871"/>
              </a:xfrm>
              <a:prstGeom prst="round2DiagRect">
                <a:avLst/>
              </a:prstGeom>
              <a:noFill/>
              <a:ln w="19050">
                <a:solidFill>
                  <a:srgbClr val="00A188"/>
                </a:solidFill>
              </a:ln>
            </p:spPr>
            <p:style>
              <a:lnRef idx="2">
                <a:schemeClr val="accent1">
                  <a:shade val="50000"/>
                </a:schemeClr>
              </a:lnRef>
              <a:fillRef idx="1">
                <a:schemeClr val="accent1"/>
              </a:fillRef>
              <a:effectRef idx="0">
                <a:schemeClr val="accent1"/>
              </a:effectRef>
              <a:fontRef idx="minor">
                <a:schemeClr val="lt1"/>
              </a:fontRef>
            </p:style>
            <p:txBody>
              <a:bodyPr lIns="91440" tIns="90000" rIns="91440" bIns="90000" rtlCol="0" anchor="t" anchorCtr="0"/>
              <a:lstStyle/>
              <a:p>
                <a:r>
                  <a:rPr lang="en-GB" b="1" dirty="0">
                    <a:solidFill>
                      <a:schemeClr val="tx1"/>
                    </a:solidFill>
                  </a:rPr>
                  <a:t>Publish</a:t>
                </a:r>
                <a:endParaRPr lang="en-GB" b="1" dirty="0">
                  <a:solidFill>
                    <a:schemeClr val="tx1"/>
                  </a:solidFill>
                  <a:cs typeface="Arial"/>
                </a:endParaRPr>
              </a:p>
              <a:p>
                <a:endParaRPr lang="en-GB" b="1" dirty="0">
                  <a:solidFill>
                    <a:schemeClr val="tx1"/>
                  </a:solidFill>
                  <a:cs typeface="Arial"/>
                </a:endParaRPr>
              </a:p>
              <a:p>
                <a:pPr marL="285750" indent="-285750">
                  <a:buFont typeface="Arial"/>
                  <a:buChar char="•"/>
                </a:pPr>
                <a:r>
                  <a:rPr lang="en-GB" dirty="0" err="1">
                    <a:solidFill>
                      <a:schemeClr val="tx1"/>
                    </a:solidFill>
                    <a:cs typeface="Arial"/>
                  </a:rPr>
                  <a:t>Github</a:t>
                </a:r>
              </a:p>
              <a:p>
                <a:pPr marL="285750" indent="-285750">
                  <a:buFont typeface="Arial"/>
                  <a:buChar char="•"/>
                </a:pPr>
                <a:r>
                  <a:rPr lang="en-GB" dirty="0">
                    <a:solidFill>
                      <a:schemeClr val="tx1"/>
                    </a:solidFill>
                    <a:cs typeface="Arial"/>
                  </a:rPr>
                  <a:t>shinyapps.io</a:t>
                </a:r>
                <a:endParaRPr lang="en-GB" dirty="0">
                  <a:solidFill>
                    <a:schemeClr val="tx1"/>
                  </a:solidFill>
                </a:endParaRPr>
              </a:p>
            </p:txBody>
          </p:sp>
          <p:sp>
            <p:nvSpPr>
              <p:cNvPr id="18" name="Arrow: Down 17">
                <a:extLst>
                  <a:ext uri="{FF2B5EF4-FFF2-40B4-BE49-F238E27FC236}">
                    <a16:creationId xmlns:a16="http://schemas.microsoft.com/office/drawing/2014/main" id="{61B94B6A-10D9-4DAF-947A-9FDD9E1BFE6D}"/>
                  </a:ext>
                </a:extLst>
              </p:cNvPr>
              <p:cNvSpPr/>
              <p:nvPr/>
            </p:nvSpPr>
            <p:spPr>
              <a:xfrm>
                <a:off x="10305367" y="3370928"/>
                <a:ext cx="481263" cy="982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4203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462EE7E-14DF-497D-AE08-F6623DB88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20571-AB9C-4DF1-82C5-49D6869FEBD5}"/>
              </a:ext>
            </a:extLst>
          </p:cNvPr>
          <p:cNvSpPr>
            <a:spLocks noGrp="1"/>
          </p:cNvSpPr>
          <p:nvPr>
            <p:ph type="title"/>
          </p:nvPr>
        </p:nvSpPr>
        <p:spPr>
          <a:xfrm>
            <a:off x="1094389" y="891540"/>
            <a:ext cx="10402285" cy="879661"/>
          </a:xfrm>
        </p:spPr>
        <p:txBody>
          <a:bodyPr vert="horz" lIns="91440" tIns="45720" rIns="91440" bIns="45720" rtlCol="0" anchor="ctr">
            <a:normAutofit/>
          </a:bodyPr>
          <a:lstStyle/>
          <a:p>
            <a:r>
              <a:rPr lang="en-US" sz="3600"/>
              <a:t>Available to you</a:t>
            </a:r>
          </a:p>
        </p:txBody>
      </p:sp>
      <p:sp>
        <p:nvSpPr>
          <p:cNvPr id="14" name="Rectangle 13">
            <a:extLst>
              <a:ext uri="{FF2B5EF4-FFF2-40B4-BE49-F238E27FC236}">
                <a16:creationId xmlns:a16="http://schemas.microsoft.com/office/drawing/2014/main" id="{2FBF0AC7-1F73-4A5E-882F-8C2A41F1A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screenshot of a social media post&#10;&#10;Description automatically generated">
            <a:extLst>
              <a:ext uri="{FF2B5EF4-FFF2-40B4-BE49-F238E27FC236}">
                <a16:creationId xmlns:a16="http://schemas.microsoft.com/office/drawing/2014/main" id="{7C9452EA-DC2A-4D6A-BADB-B840428D104D}"/>
              </a:ext>
            </a:extLst>
          </p:cNvPr>
          <p:cNvPicPr>
            <a:picLocks noChangeAspect="1"/>
          </p:cNvPicPr>
          <p:nvPr/>
        </p:nvPicPr>
        <p:blipFill>
          <a:blip r:embed="rId3"/>
          <a:stretch>
            <a:fillRect/>
          </a:stretch>
        </p:blipFill>
        <p:spPr>
          <a:xfrm>
            <a:off x="1093272" y="1765236"/>
            <a:ext cx="3249009" cy="4196330"/>
          </a:xfrm>
          <a:prstGeom prst="rect">
            <a:avLst/>
          </a:prstGeom>
          <a:effectLst>
            <a:outerShdw blurRad="406400" dist="317500" dir="5400000" sx="89000" sy="89000" rotWithShape="0">
              <a:prstClr val="black">
                <a:alpha val="15000"/>
              </a:prstClr>
            </a:outerShdw>
          </a:effectLst>
        </p:spPr>
      </p:pic>
      <p:sp>
        <p:nvSpPr>
          <p:cNvPr id="3" name="Content Placeholder 2">
            <a:extLst>
              <a:ext uri="{FF2B5EF4-FFF2-40B4-BE49-F238E27FC236}">
                <a16:creationId xmlns:a16="http://schemas.microsoft.com/office/drawing/2014/main" id="{91A44DA2-7D64-420D-BDA6-A8D0FFD6AC73}"/>
              </a:ext>
            </a:extLst>
          </p:cNvPr>
          <p:cNvSpPr>
            <a:spLocks noGrp="1"/>
          </p:cNvSpPr>
          <p:nvPr>
            <p:ph sz="half" idx="1"/>
          </p:nvPr>
        </p:nvSpPr>
        <p:spPr>
          <a:xfrm>
            <a:off x="4339033" y="4562196"/>
            <a:ext cx="7354286" cy="1395955"/>
          </a:xfrm>
        </p:spPr>
        <p:txBody>
          <a:bodyPr vert="horz" lIns="91440" tIns="45720" rIns="91440" bIns="45720" rtlCol="0">
            <a:normAutofit/>
          </a:bodyPr>
          <a:lstStyle/>
          <a:p>
            <a:r>
              <a:rPr lang="en-US" sz="2000"/>
              <a:t>Tool: </a:t>
            </a:r>
            <a:r>
              <a:rPr lang="en-US" sz="2000">
                <a:hlinkClick r:id="rId4"/>
              </a:rPr>
              <a:t>https://dhsc-datascience.shinyapps.io/international-cases-deaths/</a:t>
            </a:r>
            <a:r>
              <a:rPr lang="en-US" sz="2000"/>
              <a:t> </a:t>
            </a:r>
          </a:p>
          <a:p>
            <a:r>
              <a:rPr lang="en-US" sz="2000"/>
              <a:t>Code: </a:t>
            </a:r>
            <a:r>
              <a:rPr lang="en-US" sz="2000">
                <a:hlinkClick r:id="rId5"/>
              </a:rPr>
              <a:t>https://github.com/DataS-DHSC/international-cases-deaths</a:t>
            </a:r>
            <a:r>
              <a:rPr lang="en-US" sz="2000"/>
              <a:t> </a:t>
            </a:r>
          </a:p>
        </p:txBody>
      </p:sp>
      <p:pic>
        <p:nvPicPr>
          <p:cNvPr id="11" name="Picture 12" descr="Chart&#10;&#10;Description automatically generated">
            <a:extLst>
              <a:ext uri="{FF2B5EF4-FFF2-40B4-BE49-F238E27FC236}">
                <a16:creationId xmlns:a16="http://schemas.microsoft.com/office/drawing/2014/main" id="{27FBAAFE-0F19-4C05-8F24-279639C0E8E0}"/>
              </a:ext>
            </a:extLst>
          </p:cNvPr>
          <p:cNvPicPr>
            <a:picLocks noGrp="1" noChangeAspect="1"/>
          </p:cNvPicPr>
          <p:nvPr>
            <p:ph sz="half" idx="2"/>
          </p:nvPr>
        </p:nvPicPr>
        <p:blipFill>
          <a:blip r:embed="rId6"/>
          <a:stretch>
            <a:fillRect/>
          </a:stretch>
        </p:blipFill>
        <p:spPr>
          <a:xfrm>
            <a:off x="4588592" y="1766299"/>
            <a:ext cx="4686300" cy="2552700"/>
          </a:xfrm>
        </p:spPr>
      </p:pic>
    </p:spTree>
    <p:extLst>
      <p:ext uri="{BB962C8B-B14F-4D97-AF65-F5344CB8AC3E}">
        <p14:creationId xmlns:p14="http://schemas.microsoft.com/office/powerpoint/2010/main" val="16110975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762</Words>
  <Application>Microsoft Office PowerPoint</Application>
  <PresentationFormat>Widescreen</PresentationFormat>
  <Paragraphs>113</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Simply Impactful</vt:lpstr>
      <vt:lpstr>Who am I?</vt:lpstr>
      <vt:lpstr>"Data Science".. What you imagine</vt:lpstr>
      <vt:lpstr>"Analysis"… What the customer wants</vt:lpstr>
      <vt:lpstr>Delivering that MVP</vt:lpstr>
      <vt:lpstr>Example: March 2020</vt:lpstr>
      <vt:lpstr>PowerPoint Presentation</vt:lpstr>
      <vt:lpstr>Automated workflow: toolkit</vt:lpstr>
      <vt:lpstr>Available to you</vt:lpstr>
      <vt:lpstr>Simple tools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Wauben, Martine</dc:creator>
  <cp:lastModifiedBy>Wauben, Martine</cp:lastModifiedBy>
  <cp:revision>1531</cp:revision>
  <dcterms:created xsi:type="dcterms:W3CDTF">2020-08-10T12:32:20Z</dcterms:created>
  <dcterms:modified xsi:type="dcterms:W3CDTF">2020-11-30T14:58:34Z</dcterms:modified>
</cp:coreProperties>
</file>