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87" r:id="rId3"/>
    <p:sldId id="265" r:id="rId4"/>
    <p:sldId id="264" r:id="rId5"/>
    <p:sldId id="266" r:id="rId6"/>
    <p:sldId id="288" r:id="rId7"/>
    <p:sldId id="286" r:id="rId8"/>
    <p:sldId id="271" r:id="rId9"/>
    <p:sldId id="273" r:id="rId10"/>
    <p:sldId id="277" r:id="rId11"/>
    <p:sldId id="278" r:id="rId12"/>
    <p:sldId id="279" r:id="rId13"/>
    <p:sldId id="280" r:id="rId14"/>
    <p:sldId id="281" r:id="rId15"/>
    <p:sldId id="282" r:id="rId16"/>
    <p:sldId id="289" r:id="rId17"/>
    <p:sldId id="283" r:id="rId18"/>
    <p:sldId id="290" r:id="rId19"/>
    <p:sldId id="284" r:id="rId20"/>
    <p:sldId id="285" r:id="rId21"/>
    <p:sldId id="274" r:id="rId22"/>
    <p:sldId id="272" r:id="rId23"/>
    <p:sldId id="275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han Patterson (Public Health Wales)" initials="BP(HW" lastIdx="1" clrIdx="0">
    <p:extLst>
      <p:ext uri="{19B8F6BF-5375-455C-9EA6-DF929625EA0E}">
        <p15:presenceInfo xmlns:p15="http://schemas.microsoft.com/office/powerpoint/2012/main" userId="S-1-5-21-978635462-3828570294-627434887-226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402"/>
    <a:srgbClr val="324F82"/>
    <a:srgbClr val="E03882"/>
    <a:srgbClr val="28B8CE"/>
    <a:srgbClr val="4FB9A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7"/>
    <p:restoredTop sz="76167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93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2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3841F-BFA5-E84D-9FBF-C2EF90B9D7E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0E142-3AF0-A947-ABB3-AF8FB947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0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033A-9BE4-C148-A588-EF9D888CAC4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21FB3-2FB1-D246-9430-EC4C2EC1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5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This is</a:t>
            </a:r>
            <a:r>
              <a:rPr lang="en-GB" baseline="0" dirty="0" smtClean="0"/>
              <a:t> a list of some of the more commonly used packages in the profile, and what they were used for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GB" sz="1000" baseline="0" dirty="0" smtClean="0"/>
              <a:t>First load in any required packages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000" baseline="0" dirty="0" smtClean="0"/>
              <a:t>Read in the data suing the appropriate function (</a:t>
            </a:r>
            <a:r>
              <a:rPr lang="en-GB" sz="1000" baseline="0" dirty="0" err="1" smtClean="0"/>
              <a:t>odbc</a:t>
            </a:r>
            <a:r>
              <a:rPr lang="en-GB" sz="1000" baseline="0" dirty="0" smtClean="0"/>
              <a:t> and </a:t>
            </a:r>
            <a:r>
              <a:rPr lang="en-GB" sz="1000" baseline="0" dirty="0" err="1" smtClean="0"/>
              <a:t>dbGetQuery</a:t>
            </a:r>
            <a:r>
              <a:rPr lang="en-GB" sz="1000" baseline="0" dirty="0" smtClean="0"/>
              <a:t> for SQL/</a:t>
            </a:r>
            <a:r>
              <a:rPr lang="en-GB" sz="1000" baseline="0" dirty="0" err="1" smtClean="0"/>
              <a:t>read_excel</a:t>
            </a:r>
            <a:r>
              <a:rPr lang="en-GB" sz="1000" baseline="0" dirty="0" smtClean="0"/>
              <a:t> and read.csv for local and on online spreadsheets)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00" baseline="0" dirty="0" smtClean="0"/>
              <a:t>Once you have the data, manipulate it using packages such as </a:t>
            </a:r>
            <a:r>
              <a:rPr lang="en-GB" sz="1000" baseline="0" dirty="0" err="1" smtClean="0"/>
              <a:t>dplyr</a:t>
            </a:r>
            <a:r>
              <a:rPr lang="en-GB" sz="1000" baseline="0" dirty="0" smtClean="0"/>
              <a:t> and base R.  Some example uses include: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sz="1000" baseline="0" dirty="0" err="1" smtClean="0"/>
              <a:t>Dplyr</a:t>
            </a:r>
            <a:r>
              <a:rPr lang="en-GB" sz="1000" baseline="0" dirty="0" smtClean="0"/>
              <a:t> – Filter/subset to cut data down, mutate to classify, summarise for counts and </a:t>
            </a:r>
            <a:r>
              <a:rPr lang="en-GB" sz="1000" baseline="0" dirty="0" err="1" smtClean="0"/>
              <a:t>calcs</a:t>
            </a:r>
            <a:r>
              <a:rPr lang="en-GB" sz="1000" baseline="0" dirty="0" smtClean="0"/>
              <a:t>. 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sz="1000" baseline="0" dirty="0" smtClean="0"/>
              <a:t>It is also possible to build functions/packages for more complex things such as EASR, which we have done for use in other indicators.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 startAt="4"/>
            </a:pPr>
            <a:r>
              <a:rPr lang="en-GB" sz="1000" baseline="0" dirty="0" smtClean="0"/>
              <a:t>Once the basic data is ready, perform any calculations or statistical analysis as required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en-GB" sz="1000" baseline="0" dirty="0" smtClean="0"/>
              <a:t>Once we have the data needed for output, format it into a more usable format.  This gives the exported data a clearer structure and made it more presentable for use in the download data feature  in the online tool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en-GB" sz="1000" baseline="0" dirty="0" smtClean="0"/>
              <a:t>Export the data as a .</a:t>
            </a:r>
            <a:r>
              <a:rPr lang="en-GB" sz="1000" baseline="0" dirty="0" err="1" smtClean="0"/>
              <a:t>rds</a:t>
            </a:r>
            <a:r>
              <a:rPr lang="en-GB" sz="1000" baseline="0" dirty="0" smtClean="0"/>
              <a:t> file to the folder the data script is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GB" sz="1000" baseline="0" dirty="0" smtClean="0"/>
              <a:t>Load any required packages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00" baseline="0" dirty="0" smtClean="0"/>
              <a:t>Read in the .</a:t>
            </a:r>
            <a:r>
              <a:rPr lang="en-GB" sz="1000" baseline="0" dirty="0" err="1" smtClean="0"/>
              <a:t>rds</a:t>
            </a:r>
            <a:r>
              <a:rPr lang="en-GB" sz="1000" baseline="0" dirty="0" smtClean="0"/>
              <a:t> file created by the data script and any other files needed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00" baseline="0" dirty="0" smtClean="0"/>
              <a:t>Create the layout and any interactive elements such as drop down selections.  This is just giving the overall structure, designing how the output will look.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2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GB" sz="1000" baseline="0" dirty="0" smtClean="0"/>
              <a:t>With a structure in place, it needs to be populated with content.  We first create the text.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1000" baseline="0" dirty="0" smtClean="0"/>
              <a:t>Next we create the chart using </a:t>
            </a:r>
            <a:r>
              <a:rPr lang="en-GB" sz="1000" baseline="0" dirty="0" err="1" smtClean="0"/>
              <a:t>ggplot</a:t>
            </a:r>
            <a:endParaRPr lang="en-GB" sz="100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GB" sz="1000" baseline="0" dirty="0" smtClean="0"/>
              <a:t>Then if it is a line chart, convert it to </a:t>
            </a:r>
            <a:r>
              <a:rPr lang="en-GB" sz="1000" baseline="0" dirty="0" err="1" smtClean="0"/>
              <a:t>plotly</a:t>
            </a:r>
            <a:r>
              <a:rPr lang="en-GB" sz="1000" baseline="0" dirty="0" smtClean="0"/>
              <a:t> to add interactivity such as tooltips.</a:t>
            </a:r>
          </a:p>
          <a:p>
            <a:pPr marL="0" lvl="0" indent="0">
              <a:buFont typeface="+mj-lt"/>
              <a:buNone/>
            </a:pPr>
            <a:r>
              <a:rPr lang="en-GB" sz="1000" baseline="0" dirty="0" smtClean="0"/>
              <a:t>All these were created as functions so the word document can call them.  If you are just having an online tool this would not be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8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sz="1000" baseline="0" dirty="0" smtClean="0"/>
              <a:t>All the work prior to this, culminates in being called to populate this script.  This is key to a modular approach and was a goal for our team to learn how to do correctly to make profile creation easier and more manageable.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9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/>
              <a:t>First setup the master scripts YAML as you would</a:t>
            </a:r>
            <a:r>
              <a:rPr lang="en-GB" sz="1000" baseline="0" dirty="0" smtClean="0"/>
              <a:t> with any other R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aseline="0" dirty="0" smtClean="0"/>
              <a:t>The </a:t>
            </a:r>
            <a:r>
              <a:rPr lang="en-GB" sz="1000" baseline="0" dirty="0" err="1" smtClean="0"/>
              <a:t>tabset</a:t>
            </a:r>
            <a:r>
              <a:rPr lang="en-GB" sz="1000" baseline="0" dirty="0" smtClean="0"/>
              <a:t> allow us to have a tabbed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aseline="0" dirty="0" smtClean="0"/>
              <a:t>Each indicator has it’s own chunk which calls in the chart .</a:t>
            </a:r>
            <a:r>
              <a:rPr lang="en-GB" sz="1000" baseline="0" dirty="0" err="1" smtClean="0"/>
              <a:t>rmd</a:t>
            </a:r>
            <a:r>
              <a:rPr lang="en-GB" sz="1000" baseline="0" dirty="0" smtClean="0"/>
              <a:t> using the child command.  This tells the script to run that chart </a:t>
            </a:r>
            <a:r>
              <a:rPr lang="en-GB" sz="1000" baseline="0" dirty="0" err="1" smtClean="0"/>
              <a:t>rmd</a:t>
            </a:r>
            <a:r>
              <a:rPr lang="en-GB" sz="1000" baseline="0" dirty="0" smtClean="0"/>
              <a:t> and populate the results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process that allows us to work easily on multiple indicators at once, and keep overall script size more manageable</a:t>
            </a:r>
            <a:endParaRPr lang="en-GB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7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3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document works in a similar way to the profile, calling in individual elements to create a whole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charts etc. are called from their respective chart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rmds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functions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Word document template is used to define styling (headers, font etc.)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 separate R code is used to create the table of contents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all pulled into the word document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Rmd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then referenced in the Master script, and the script runs when a user presses the download button</a:t>
            </a:r>
            <a:endParaRPr lang="en-GB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3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5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possible, connect directly to data source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greater use of functional programming, such as using R object for data that could change each time such as date cut-offs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Standardised outputs and naming so they can be easily adapted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in checks that will flag issues with underlying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more proactive in sharing problems and solutions, greater use of live communication such as Slack and Trello.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instructions/commenting throughout, easy to pick up/swap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2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able to be more reactive to user demand and release data faster than ever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been able to incorporate different facets of life that all have an influence on public health to provide a more complete picture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capacity required for data refresh has been greatly reduced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 more time on development as a result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 to generate a word report automatically, no more copy and paste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can include narrative, not just charts, able to shine a light on important insights and highlight key messages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7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Link to profile: https://publichealthwales.shinyapps.io/COVID19_Recovery_Profile_PHWO/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Contact us</a:t>
            </a:r>
            <a:r>
              <a:rPr lang="en-GB" baseline="0" dirty="0" smtClean="0"/>
              <a:t>: publichealthwalesobservatory@wales.nhs.uk </a:t>
            </a:r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u="none" baseline="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none" baseline="0" dirty="0" smtClean="0">
                <a:solidFill>
                  <a:schemeClr val="tx1"/>
                </a:solidFill>
              </a:rPr>
              <a:t>Thank you!</a:t>
            </a:r>
            <a:endParaRPr lang="en-GB" u="none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planning for recovery from COVID-19 in Wales, PHW set in place a model for a joined-up response with a number of objectives around identifying and minimising impacts on health; compliance to lockdown restrictions – and monitoring health and wellbeing trends (indirect impacts of COVID-19).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were various tools identified to meet these objectives – including an impact assessment; public engagement survey.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team was tasked with producing a profile of health and wellbeing trends (mostly indirect impacts of COVID-19).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tool needed to provide a way to: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-Be easily accessible and include publicly available trends on health and wellbeing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-Be rapidly developed in an unfolding pandemic scenario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-Conducive to expansion and update – quickly adding/refreshing content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-Bringing many data sources into one place (in place of needing to visit multiple tools)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-Cater to local users (find their local data) and executives who may need a summary of high-level messaging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-Provide added public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health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–highlighting important patterns and detailing important caveats (help the user to interpret the data effectively)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scope of the tool is quite broad…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-includes deaths (COVID-19, other causes, excess deaths)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-other harms – service use, A&amp;E attendances, hospital admissions and GP attendances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-Interruptions to health services – pausing of some screening services, immunisations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-wellbeing – behaviours, mental wellbeing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-wider determinants of health (ONS data on the economy and employment).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4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sz="1000" baseline="0" dirty="0" smtClean="0"/>
              <a:t>https://publichealthwales.shinyapps.io/COVID19_Recovery_Profile_PHWO/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6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 production: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the indicators and whether they were suitable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Relevant, updated, time series?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where data comes from, SQL 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or external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the data, output it and visualise, interpret data to add meaning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7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Took a modular approach in order to allow rapid development of multiple indicators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Indicators were built in isolation – allows multiple analysts to work on multiple indicators – helped with rapid expansion version control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indicator consists of three parts: 1 data script, 1 data file .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1 chart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naming system for files, R objects and functions e.g. mort1, to ensure there is no clashing names that could cause R to fall over (excess deaths was mort5)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script that pulls each chart and any supporting documents in to create the final profile (very short 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1FB3-2FB1-D246-9430-EC4C2EC16A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718456" y="1868557"/>
            <a:ext cx="864704" cy="0"/>
          </a:xfrm>
          <a:prstGeom prst="line">
            <a:avLst/>
          </a:prstGeom>
          <a:ln w="28575">
            <a:solidFill>
              <a:srgbClr val="E03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457" y="5207313"/>
            <a:ext cx="3247256" cy="93175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18457" y="718457"/>
            <a:ext cx="10492882" cy="830997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lvl1pPr algn="l">
              <a:defRPr sz="6000" b="1" i="0" baseline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 hasCustomPrompt="1"/>
          </p:nvPr>
        </p:nvSpPr>
        <p:spPr>
          <a:xfrm>
            <a:off x="719138" y="2805101"/>
            <a:ext cx="104922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0" i="0" baseline="0">
                <a:solidFill>
                  <a:srgbClr val="F9C40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28th July 2017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138" y="2253927"/>
            <a:ext cx="10491787" cy="3671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Presented By: Insert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3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35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715963" y="3644420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6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440128" y="2122268"/>
            <a:ext cx="946657" cy="946657"/>
          </a:xfrm>
          <a:prstGeom prst="rect">
            <a:avLst/>
          </a:prstGeom>
          <a:noFill/>
        </p:spPr>
        <p:txBody>
          <a:bodyPr wrap="non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21" hasCustomPrompt="1"/>
          </p:nvPr>
        </p:nvSpPr>
        <p:spPr>
          <a:xfrm>
            <a:off x="715963" y="3308338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4" name="Content Placeholder 17"/>
          <p:cNvSpPr>
            <a:spLocks noGrp="1"/>
          </p:cNvSpPr>
          <p:nvPr>
            <p:ph sz="quarter" idx="22" hasCustomPrompt="1"/>
          </p:nvPr>
        </p:nvSpPr>
        <p:spPr>
          <a:xfrm>
            <a:off x="9081397" y="3644420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5" name="Picture Placeholder 3" title="Click the Icon to add your Image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805562" y="2122268"/>
            <a:ext cx="946657" cy="946657"/>
          </a:xfrm>
          <a:prstGeom prst="rect">
            <a:avLst/>
          </a:prstGeom>
          <a:noFill/>
        </p:spPr>
        <p:txBody>
          <a:bodyPr wrap="non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46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9081397" y="3308338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7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3504441" y="3638536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8" name="Picture Placeholder 3" title="Click the Icon to add your Image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228606" y="2122268"/>
            <a:ext cx="946657" cy="946657"/>
          </a:xfrm>
          <a:prstGeom prst="rect">
            <a:avLst/>
          </a:prstGeom>
          <a:noFill/>
        </p:spPr>
        <p:txBody>
          <a:bodyPr wrap="non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49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3504441" y="3302454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50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6292919" y="3638536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1" name="Picture Placeholder 3" title="Click the Icon to add your Image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017084" y="2122268"/>
            <a:ext cx="946657" cy="946657"/>
          </a:xfrm>
          <a:prstGeom prst="rect">
            <a:avLst/>
          </a:prstGeom>
          <a:noFill/>
        </p:spPr>
        <p:txBody>
          <a:bodyPr wrap="non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52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6292919" y="3302454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4 Column Text &amp; Icon Slide Heading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&amp; Text Revers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39" name="Content Placeholder 17"/>
          <p:cNvSpPr>
            <a:spLocks noGrp="1"/>
          </p:cNvSpPr>
          <p:nvPr>
            <p:ph sz="quarter" idx="21" hasCustomPrompt="1"/>
          </p:nvPr>
        </p:nvSpPr>
        <p:spPr>
          <a:xfrm>
            <a:off x="715963" y="3308338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1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9081397" y="3308338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3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3504441" y="3302454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6292919" y="3302454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7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340729" y="2032808"/>
            <a:ext cx="1145455" cy="1145455"/>
          </a:xfrm>
          <a:prstGeom prst="rect">
            <a:avLst/>
          </a:prstGeom>
          <a:noFill/>
        </p:spPr>
        <p:txBody>
          <a:bodyPr wrap="non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48" name="Picture Placeholder 3" title="Click the Icon to add your Image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706163" y="2032808"/>
            <a:ext cx="1145455" cy="1145455"/>
          </a:xfrm>
          <a:prstGeom prst="rect">
            <a:avLst/>
          </a:prstGeom>
          <a:noFill/>
        </p:spPr>
        <p:txBody>
          <a:bodyPr wrap="non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49" name="Picture Placeholder 3" title="Click the Icon to add your Image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129207" y="2032808"/>
            <a:ext cx="1145455" cy="1145455"/>
          </a:xfrm>
          <a:prstGeom prst="rect">
            <a:avLst/>
          </a:prstGeom>
          <a:noFill/>
        </p:spPr>
        <p:txBody>
          <a:bodyPr wrap="non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50" name="Picture Placeholder 3" title="Click the Icon to add your Image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6917685" y="2032808"/>
            <a:ext cx="1145455" cy="1145455"/>
          </a:xfrm>
          <a:prstGeom prst="rect">
            <a:avLst/>
          </a:prstGeom>
          <a:noFill/>
        </p:spPr>
        <p:txBody>
          <a:bodyPr wrap="non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4 Column Text &amp; Icon Slide Heading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0" i="0">
                <a:solidFill>
                  <a:srgbClr val="F9C40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715963" y="3644420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2" hasCustomPrompt="1"/>
          </p:nvPr>
        </p:nvSpPr>
        <p:spPr>
          <a:xfrm>
            <a:off x="9081397" y="3644420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3504441" y="3638536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6292919" y="3638536"/>
            <a:ext cx="239498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715963" y="3239916"/>
            <a:ext cx="4760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622884" y="1495647"/>
            <a:ext cx="946657" cy="946657"/>
          </a:xfrm>
          <a:prstGeom prst="rect">
            <a:avLst/>
          </a:prstGeom>
          <a:noFill/>
        </p:spPr>
        <p:txBody>
          <a:bodyPr wrap="none" lIns="0" tIns="0" rIns="0" bIns="540000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7" name="Content Placeholder 17"/>
          <p:cNvSpPr>
            <a:spLocks noGrp="1"/>
          </p:cNvSpPr>
          <p:nvPr>
            <p:ph sz="quarter" idx="21" hasCustomPrompt="1"/>
          </p:nvPr>
        </p:nvSpPr>
        <p:spPr>
          <a:xfrm>
            <a:off x="715963" y="2784566"/>
            <a:ext cx="4760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8" name="Content Placeholder 17"/>
          <p:cNvSpPr>
            <a:spLocks noGrp="1"/>
          </p:cNvSpPr>
          <p:nvPr>
            <p:ph sz="quarter" idx="22" hasCustomPrompt="1"/>
          </p:nvPr>
        </p:nvSpPr>
        <p:spPr>
          <a:xfrm>
            <a:off x="6715887" y="3239916"/>
            <a:ext cx="4760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9" name="Picture Placeholder 3" title="Click the Icon to add your Image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656633" y="1432038"/>
            <a:ext cx="946657" cy="946657"/>
          </a:xfrm>
          <a:prstGeom prst="rect">
            <a:avLst/>
          </a:prstGeom>
          <a:noFill/>
        </p:spPr>
        <p:txBody>
          <a:bodyPr wrap="none" lIns="0" tIns="0" rIns="0" bIns="540000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6715887" y="2784566"/>
            <a:ext cx="4760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174" y="2155352"/>
            <a:ext cx="0" cy="3001617"/>
          </a:xfrm>
          <a:prstGeom prst="line">
            <a:avLst/>
          </a:prstGeom>
          <a:ln>
            <a:solidFill>
              <a:srgbClr val="324F82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14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2 Column Comparison Slide Heading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5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mparison Revers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24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715963" y="3289611"/>
            <a:ext cx="476049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Quid </a:t>
            </a:r>
            <a:r>
              <a:rPr lang="en-US" dirty="0" err="1" smtClean="0"/>
              <a:t>enim</a:t>
            </a:r>
            <a:r>
              <a:rPr lang="en-US" dirty="0" smtClean="0"/>
              <a:t> de </a:t>
            </a:r>
            <a:r>
              <a:rPr lang="en-US" dirty="0" err="1" smtClean="0"/>
              <a:t>amicitia</a:t>
            </a:r>
            <a:r>
              <a:rPr lang="en-US" dirty="0" smtClean="0"/>
              <a:t> </a:t>
            </a:r>
            <a:r>
              <a:rPr lang="en-US" dirty="0" err="1" smtClean="0"/>
              <a:t>statueris</a:t>
            </a:r>
            <a:r>
              <a:rPr lang="en-US" dirty="0" smtClean="0"/>
              <a:t> </a:t>
            </a:r>
            <a:r>
              <a:rPr lang="en-US" dirty="0" err="1" smtClean="0"/>
              <a:t>utilitatis</a:t>
            </a:r>
            <a:r>
              <a:rPr lang="en-US" dirty="0" smtClean="0"/>
              <a:t> causa </a:t>
            </a:r>
            <a:r>
              <a:rPr lang="en-US" dirty="0" err="1" smtClean="0"/>
              <a:t>expetenda</a:t>
            </a:r>
            <a:r>
              <a:rPr lang="en-US" dirty="0" smtClean="0"/>
              <a:t> vides. Quod </a:t>
            </a:r>
            <a:r>
              <a:rPr lang="en-US" dirty="0" err="1" smtClean="0"/>
              <a:t>vestri</a:t>
            </a:r>
            <a:r>
              <a:rPr lang="en-US" dirty="0" smtClean="0"/>
              <a:t> non item.</a:t>
            </a:r>
            <a:endParaRPr lang="en-US" dirty="0"/>
          </a:p>
        </p:txBody>
      </p:sp>
      <p:sp>
        <p:nvSpPr>
          <p:cNvPr id="25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622884" y="1495647"/>
            <a:ext cx="946657" cy="946657"/>
          </a:xfrm>
          <a:prstGeom prst="rect">
            <a:avLst/>
          </a:prstGeom>
          <a:noFill/>
        </p:spPr>
        <p:txBody>
          <a:bodyPr wrap="none" lIns="0" tIns="0" rIns="0" bIns="540000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26" name="Content Placeholder 17"/>
          <p:cNvSpPr>
            <a:spLocks noGrp="1"/>
          </p:cNvSpPr>
          <p:nvPr>
            <p:ph sz="quarter" idx="21" hasCustomPrompt="1"/>
          </p:nvPr>
        </p:nvSpPr>
        <p:spPr>
          <a:xfrm>
            <a:off x="715963" y="2834261"/>
            <a:ext cx="4760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22" hasCustomPrompt="1"/>
          </p:nvPr>
        </p:nvSpPr>
        <p:spPr>
          <a:xfrm>
            <a:off x="6715887" y="3289611"/>
            <a:ext cx="476049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Quid </a:t>
            </a:r>
            <a:r>
              <a:rPr lang="en-US" dirty="0" err="1" smtClean="0"/>
              <a:t>enim</a:t>
            </a:r>
            <a:r>
              <a:rPr lang="en-US" dirty="0" smtClean="0"/>
              <a:t> de </a:t>
            </a:r>
            <a:r>
              <a:rPr lang="en-US" dirty="0" err="1" smtClean="0"/>
              <a:t>amicitia</a:t>
            </a:r>
            <a:r>
              <a:rPr lang="en-US" dirty="0" smtClean="0"/>
              <a:t> </a:t>
            </a:r>
            <a:r>
              <a:rPr lang="en-US" dirty="0" err="1" smtClean="0"/>
              <a:t>statueris</a:t>
            </a:r>
            <a:r>
              <a:rPr lang="en-US" dirty="0" smtClean="0"/>
              <a:t> </a:t>
            </a:r>
            <a:r>
              <a:rPr lang="en-US" dirty="0" err="1" smtClean="0"/>
              <a:t>utilitatis</a:t>
            </a:r>
            <a:r>
              <a:rPr lang="en-US" dirty="0" smtClean="0"/>
              <a:t> causa </a:t>
            </a:r>
            <a:r>
              <a:rPr lang="en-US" dirty="0" err="1" smtClean="0"/>
              <a:t>expetenda</a:t>
            </a:r>
            <a:r>
              <a:rPr lang="en-US" dirty="0" smtClean="0"/>
              <a:t> vides. Quod </a:t>
            </a:r>
            <a:r>
              <a:rPr lang="en-US" dirty="0" err="1" smtClean="0"/>
              <a:t>vestri</a:t>
            </a:r>
            <a:r>
              <a:rPr lang="en-US" dirty="0" smtClean="0"/>
              <a:t> non item.</a:t>
            </a:r>
            <a:endParaRPr lang="en-US" dirty="0"/>
          </a:p>
        </p:txBody>
      </p:sp>
      <p:sp>
        <p:nvSpPr>
          <p:cNvPr id="28" name="Picture Placeholder 3" title="Click the Icon to add your Image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622808" y="1495647"/>
            <a:ext cx="946657" cy="946657"/>
          </a:xfrm>
          <a:prstGeom prst="rect">
            <a:avLst/>
          </a:prstGeom>
          <a:noFill/>
        </p:spPr>
        <p:txBody>
          <a:bodyPr wrap="none" lIns="0" tIns="0" rIns="0" bIns="540000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2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6715887" y="2834261"/>
            <a:ext cx="4760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096174" y="2155352"/>
            <a:ext cx="0" cy="3001617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2 Column Comparison Slide Heading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0" i="0">
                <a:solidFill>
                  <a:srgbClr val="F9C40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1955389" y="2106913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48173" y="1805183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7" name="Content Placeholder 17"/>
          <p:cNvSpPr>
            <a:spLocks noGrp="1"/>
          </p:cNvSpPr>
          <p:nvPr>
            <p:ph sz="quarter" idx="21" hasCustomPrompt="1"/>
          </p:nvPr>
        </p:nvSpPr>
        <p:spPr>
          <a:xfrm>
            <a:off x="1955389" y="1780480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174" y="2155352"/>
            <a:ext cx="0" cy="3001617"/>
          </a:xfrm>
          <a:prstGeom prst="line">
            <a:avLst/>
          </a:prstGeom>
          <a:ln>
            <a:solidFill>
              <a:srgbClr val="324F82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14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15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955389" y="3405717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Picture Placeholder 3" title="Click the Icon to add your Image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8173" y="3103987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17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955389" y="3079284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955389" y="4735122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9" name="Picture Placeholder 3" title="Click the Icon to add your Image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848173" y="4433392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955389" y="4408689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31" hasCustomPrompt="1"/>
          </p:nvPr>
        </p:nvSpPr>
        <p:spPr>
          <a:xfrm>
            <a:off x="6715888" y="2106913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6715888" y="1780480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24" name="Content Placeholder 17"/>
          <p:cNvSpPr>
            <a:spLocks noGrp="1"/>
          </p:cNvSpPr>
          <p:nvPr>
            <p:ph sz="quarter" idx="34" hasCustomPrompt="1"/>
          </p:nvPr>
        </p:nvSpPr>
        <p:spPr>
          <a:xfrm>
            <a:off x="6715888" y="3405717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6" name="Content Placeholder 17"/>
          <p:cNvSpPr>
            <a:spLocks noGrp="1"/>
          </p:cNvSpPr>
          <p:nvPr>
            <p:ph sz="quarter" idx="36" hasCustomPrompt="1"/>
          </p:nvPr>
        </p:nvSpPr>
        <p:spPr>
          <a:xfrm>
            <a:off x="6715888" y="3079284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6715888" y="4735122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9" name="Content Placeholder 17"/>
          <p:cNvSpPr>
            <a:spLocks noGrp="1"/>
          </p:cNvSpPr>
          <p:nvPr>
            <p:ph sz="quarter" idx="39" hasCustomPrompt="1"/>
          </p:nvPr>
        </p:nvSpPr>
        <p:spPr>
          <a:xfrm>
            <a:off x="6715888" y="4408689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E038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30" name="Picture Placeholder 3" title="Click the Icon to add your Image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10545321" y="1805183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31" name="Picture Placeholder 3" title="Click the Icon to add your Image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545321" y="3103987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32" name="Picture Placeholder 3" title="Click the Icon to add your Image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10545321" y="4433392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 i="0" baseline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6 Icons &amp; Text Slide Heading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mparison Revers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16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48173" y="1815122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20" name="Picture Placeholder 3" title="Click the Icon to add your Image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8173" y="3113926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32" name="Picture Placeholder 3" title="Click the Icon to add your Image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848173" y="4443331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40" name="Picture Placeholder 3" title="Click the Icon to add your Image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10545321" y="1815122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41" name="Picture Placeholder 3" title="Click the Icon to add your Image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545321" y="3113926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42" name="Picture Placeholder 3" title="Click the Icon to add your Image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10545321" y="4443331"/>
            <a:ext cx="798855" cy="79885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 i="0" baseline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6 Icons &amp; Text Slide Heading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0" i="0">
                <a:solidFill>
                  <a:srgbClr val="F9C40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1955389" y="2106913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21" hasCustomPrompt="1"/>
          </p:nvPr>
        </p:nvSpPr>
        <p:spPr>
          <a:xfrm>
            <a:off x="1955389" y="1780480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6096174" y="2155352"/>
            <a:ext cx="0" cy="3001617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955389" y="3405717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3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955389" y="3079284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4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955389" y="4735122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955389" y="4408689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6" name="Content Placeholder 17"/>
          <p:cNvSpPr>
            <a:spLocks noGrp="1"/>
          </p:cNvSpPr>
          <p:nvPr>
            <p:ph sz="quarter" idx="31" hasCustomPrompt="1"/>
          </p:nvPr>
        </p:nvSpPr>
        <p:spPr>
          <a:xfrm>
            <a:off x="6715888" y="2106913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7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6715888" y="1780480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8" name="Content Placeholder 17"/>
          <p:cNvSpPr>
            <a:spLocks noGrp="1"/>
          </p:cNvSpPr>
          <p:nvPr>
            <p:ph sz="quarter" idx="34" hasCustomPrompt="1"/>
          </p:nvPr>
        </p:nvSpPr>
        <p:spPr>
          <a:xfrm>
            <a:off x="6715888" y="3405717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9" name="Content Placeholder 17"/>
          <p:cNvSpPr>
            <a:spLocks noGrp="1"/>
          </p:cNvSpPr>
          <p:nvPr>
            <p:ph sz="quarter" idx="36" hasCustomPrompt="1"/>
          </p:nvPr>
        </p:nvSpPr>
        <p:spPr>
          <a:xfrm>
            <a:off x="6715888" y="3079284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50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6715888" y="4735122"/>
            <a:ext cx="35210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>
              <a:lnSpc>
                <a:spcPct val="100000"/>
              </a:lnSpc>
              <a:buFont typeface="Arial" charset="0"/>
              <a:buChar char="•"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39" hasCustomPrompt="1"/>
          </p:nvPr>
        </p:nvSpPr>
        <p:spPr>
          <a:xfrm>
            <a:off x="6715888" y="4408689"/>
            <a:ext cx="35210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rgbClr val="F9C40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Imag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22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715962" y="4560199"/>
            <a:ext cx="33119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6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15962" y="2010139"/>
            <a:ext cx="3303387" cy="1943169"/>
          </a:xfrm>
          <a:prstGeom prst="rect">
            <a:avLst/>
          </a:prstGeom>
          <a:solidFill>
            <a:schemeClr val="bg2"/>
          </a:solidFill>
        </p:spPr>
        <p:txBody>
          <a:bodyPr wrap="squar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1" hasCustomPrompt="1"/>
          </p:nvPr>
        </p:nvSpPr>
        <p:spPr>
          <a:xfrm>
            <a:off x="715962" y="4224117"/>
            <a:ext cx="33119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4FB9AB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33" name="Content Placeholder 17"/>
          <p:cNvSpPr>
            <a:spLocks noGrp="1"/>
          </p:cNvSpPr>
          <p:nvPr>
            <p:ph sz="quarter" idx="22" hasCustomPrompt="1"/>
          </p:nvPr>
        </p:nvSpPr>
        <p:spPr>
          <a:xfrm>
            <a:off x="4440173" y="4537025"/>
            <a:ext cx="33119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5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4440173" y="4200943"/>
            <a:ext cx="33119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4FB9AB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36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164384" y="4537025"/>
            <a:ext cx="33119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2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8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8164384" y="4200943"/>
            <a:ext cx="33119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400" b="1" i="0" baseline="0">
                <a:solidFill>
                  <a:srgbClr val="4FB9AB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Insert Subtitle Here</a:t>
            </a:r>
            <a:endParaRPr lang="en-US" dirty="0"/>
          </a:p>
        </p:txBody>
      </p:sp>
      <p:sp>
        <p:nvSpPr>
          <p:cNvPr id="41" name="Picture Placeholder 3" title="Click the Icon to add your Image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440173" y="2010139"/>
            <a:ext cx="3303387" cy="1943169"/>
          </a:xfrm>
          <a:prstGeom prst="rect">
            <a:avLst/>
          </a:prstGeom>
          <a:solidFill>
            <a:schemeClr val="bg2"/>
          </a:solidFill>
        </p:spPr>
        <p:txBody>
          <a:bodyPr wrap="squar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42" name="Picture Placeholder 3" title="Click the Icon to add your Image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8168689" y="2003311"/>
            <a:ext cx="3303387" cy="1943169"/>
          </a:xfrm>
          <a:prstGeom prst="rect">
            <a:avLst/>
          </a:prstGeom>
          <a:solidFill>
            <a:schemeClr val="bg2"/>
          </a:solidFill>
        </p:spPr>
        <p:txBody>
          <a:bodyPr wrap="square" lIns="360000" tIns="0" rIns="360000" bIns="540000" anchor="b" anchorCtr="1">
            <a:noAutofit/>
          </a:bodyPr>
          <a:lstStyle>
            <a:lvl1pPr marL="0" indent="0" algn="ctr">
              <a:buNone/>
              <a:defRPr sz="10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</a:t>
            </a:r>
            <a:endParaRPr lang="en-US" dirty="0"/>
          </a:p>
        </p:txBody>
      </p:sp>
      <p:sp>
        <p:nvSpPr>
          <p:cNvPr id="44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3 Column Text &amp; Image Slide Heading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 title="Click the Icon to add your Image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5974857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35999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21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 title="Click the Icon to add your Image"/>
          <p:cNvSpPr>
            <a:spLocks noGrp="1"/>
          </p:cNvSpPr>
          <p:nvPr>
            <p:ph type="pic" sz="quarter" idx="16" hasCustomPrompt="1"/>
          </p:nvPr>
        </p:nvSpPr>
        <p:spPr>
          <a:xfrm>
            <a:off x="6089373" y="0"/>
            <a:ext cx="6102626" cy="68580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35999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15618" y="1868557"/>
            <a:ext cx="864704" cy="0"/>
          </a:xfrm>
          <a:prstGeom prst="line">
            <a:avLst/>
          </a:prstGeom>
          <a:ln w="28575">
            <a:solidFill>
              <a:srgbClr val="F9C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89373" y="5814391"/>
            <a:ext cx="6102626" cy="1043609"/>
          </a:xfrm>
          <a:prstGeom prst="rect">
            <a:avLst/>
          </a:prstGeom>
          <a:gradFill>
            <a:gsLst>
              <a:gs pos="100000">
                <a:srgbClr val="324F82">
                  <a:alpha val="50000"/>
                </a:srgbClr>
              </a:gs>
              <a:gs pos="0">
                <a:srgbClr val="324F82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10" name="Content Placeholder 17"/>
          <p:cNvSpPr>
            <a:spLocks noGrp="1"/>
          </p:cNvSpPr>
          <p:nvPr>
            <p:ph sz="quarter" idx="18" hasCustomPrompt="1"/>
          </p:nvPr>
        </p:nvSpPr>
        <p:spPr>
          <a:xfrm>
            <a:off x="715964" y="2166730"/>
            <a:ext cx="4657792" cy="3161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5963" y="716218"/>
            <a:ext cx="4657793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 baseline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Split Image Slide Heading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15963" y="1158975"/>
            <a:ext cx="4657794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 title="Click the Icon to add your Image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102626" cy="68580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35999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102626" y="1"/>
            <a:ext cx="6089374" cy="6858000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8244" y="1868557"/>
            <a:ext cx="864704" cy="0"/>
          </a:xfrm>
          <a:prstGeom prst="line">
            <a:avLst/>
          </a:prstGeom>
          <a:ln w="28575">
            <a:solidFill>
              <a:srgbClr val="E03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5814391"/>
            <a:ext cx="6102626" cy="1043609"/>
          </a:xfrm>
          <a:prstGeom prst="rect">
            <a:avLst/>
          </a:prstGeom>
          <a:gradFill>
            <a:gsLst>
              <a:gs pos="100000">
                <a:schemeClr val="bg1">
                  <a:alpha val="4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8" hasCustomPrompt="1"/>
          </p:nvPr>
        </p:nvSpPr>
        <p:spPr>
          <a:xfrm>
            <a:off x="6818589" y="2162650"/>
            <a:ext cx="4657792" cy="3161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18244" y="716218"/>
            <a:ext cx="4657793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 baseline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Split Image Slide Heading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818244" y="1158975"/>
            <a:ext cx="4657794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F9C40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718456" y="2703444"/>
            <a:ext cx="864704" cy="0"/>
          </a:xfrm>
          <a:prstGeom prst="line">
            <a:avLst/>
          </a:prstGeom>
          <a:ln w="28575">
            <a:solidFill>
              <a:srgbClr val="E03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457" y="5207313"/>
            <a:ext cx="3247256" cy="931754"/>
          </a:xfrm>
          <a:prstGeom prst="rect">
            <a:avLst/>
          </a:prstGeom>
        </p:spPr>
      </p:pic>
      <p:sp>
        <p:nvSpPr>
          <p:cNvPr id="28" name="Content Placeholder 26"/>
          <p:cNvSpPr>
            <a:spLocks noGrp="1"/>
          </p:cNvSpPr>
          <p:nvPr>
            <p:ph sz="quarter" idx="14" hasCustomPrompt="1"/>
          </p:nvPr>
        </p:nvSpPr>
        <p:spPr>
          <a:xfrm>
            <a:off x="719138" y="3639988"/>
            <a:ext cx="104922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0" i="0" baseline="0">
                <a:solidFill>
                  <a:srgbClr val="F9C40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28th July 2017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138" y="3088814"/>
            <a:ext cx="10491787" cy="3671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Presented By: Insert Name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8457" y="721772"/>
            <a:ext cx="10492882" cy="16619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>
              <a:defRPr sz="6000" b="1" i="0" baseline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r>
              <a:rPr lang="en-US" dirty="0" smtClean="0"/>
              <a:t>Presentation Title </a:t>
            </a:r>
            <a:br>
              <a:rPr lang="en-US" dirty="0" smtClean="0"/>
            </a:br>
            <a:r>
              <a:rPr lang="en-US" dirty="0" smtClean="0"/>
              <a:t>Two Lines Template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15617" y="715617"/>
            <a:ext cx="10760766" cy="5401276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algn="ctr">
              <a:defRPr sz="6000" b="1" i="0" baseline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r>
              <a:rPr lang="en-US" dirty="0" smtClean="0"/>
              <a:t>Chapter/Slide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hapter Slid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15617" y="2057401"/>
            <a:ext cx="10760766" cy="405949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algn="ctr">
              <a:defRPr sz="6000" b="1" i="0" baseline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r>
              <a:rPr lang="en-US" dirty="0" smtClean="0"/>
              <a:t>Icon Chapter Slide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4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430079" y="2057400"/>
            <a:ext cx="1331842" cy="1331842"/>
          </a:xfrm>
          <a:prstGeom prst="rect">
            <a:avLst/>
          </a:prstGeom>
          <a:noFill/>
        </p:spPr>
        <p:txBody>
          <a:bodyPr wrap="square" lIns="0" tIns="0" rIns="0" bIns="540000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?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15617" y="3315615"/>
            <a:ext cx="107640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Thank</a:t>
            </a:r>
            <a:r>
              <a:rPr lang="en-US" sz="4400" b="1" i="0" baseline="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you for listening.</a:t>
            </a:r>
          </a:p>
          <a:p>
            <a:pPr algn="ctr"/>
            <a:r>
              <a:rPr lang="en-US" sz="4400" b="1" i="0" baseline="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Any questions?</a:t>
            </a:r>
            <a:endParaRPr lang="en-US" sz="4400" b="1" i="0" dirty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6389" y="1769165"/>
            <a:ext cx="1717886" cy="14092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8" name="Chart Placeholder 7"/>
          <p:cNvSpPr>
            <a:spLocks noGrp="1"/>
          </p:cNvSpPr>
          <p:nvPr>
            <p:ph type="chart" sz="quarter" idx="14" hasCustomPrompt="1"/>
          </p:nvPr>
        </p:nvSpPr>
        <p:spPr>
          <a:xfrm>
            <a:off x="715963" y="1838325"/>
            <a:ext cx="10760075" cy="3736975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1400" b="0" i="0" baseline="0">
                <a:solidFill>
                  <a:srgbClr val="324F82"/>
                </a:solidFill>
                <a:latin typeface="Ubuntu Light" charset="0"/>
                <a:ea typeface="Ubuntu Light" charset="0"/>
                <a:cs typeface="Ubuntu Light" charset="0"/>
              </a:defRPr>
            </a:lvl1pPr>
          </a:lstStyle>
          <a:p>
            <a:r>
              <a:rPr lang="en-US" dirty="0" smtClean="0"/>
              <a:t>Click the icon to start building your chart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Chart Slide Heading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718456" y="1868557"/>
            <a:ext cx="864704" cy="0"/>
          </a:xfrm>
          <a:prstGeom prst="line">
            <a:avLst/>
          </a:prstGeom>
          <a:ln w="28575">
            <a:solidFill>
              <a:srgbClr val="F9C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123122" y="-183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715963" y="2230644"/>
            <a:ext cx="10760075" cy="206518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1 Column Text Slide Heading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99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Slide Revers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718456" y="1868557"/>
            <a:ext cx="864704" cy="0"/>
          </a:xfrm>
          <a:prstGeom prst="line">
            <a:avLst/>
          </a:prstGeom>
          <a:ln w="28575">
            <a:solidFill>
              <a:srgbClr val="E03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715963" y="2230644"/>
            <a:ext cx="10760075" cy="206518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1 Column Text Slide Heading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F9C40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8456" y="1868557"/>
            <a:ext cx="864704" cy="0"/>
          </a:xfrm>
          <a:prstGeom prst="line">
            <a:avLst/>
          </a:prstGeom>
          <a:ln w="28575">
            <a:solidFill>
              <a:srgbClr val="F9C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715964" y="2230644"/>
            <a:ext cx="5022228" cy="20651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6453809" y="2230644"/>
            <a:ext cx="5022228" cy="20651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2 Column Text Slide Heading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Slide Reverse">
    <p:bg>
      <p:bgPr>
        <a:gradFill flip="none" rotWithShape="1">
          <a:gsLst>
            <a:gs pos="10000">
              <a:srgbClr val="324F82"/>
            </a:gs>
            <a:gs pos="100000">
              <a:srgbClr val="28B8C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718456" y="1868557"/>
            <a:ext cx="864704" cy="0"/>
          </a:xfrm>
          <a:prstGeom prst="line">
            <a:avLst/>
          </a:prstGeom>
          <a:ln w="28575">
            <a:solidFill>
              <a:srgbClr val="E03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715964" y="2230644"/>
            <a:ext cx="5022228" cy="20651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6453809" y="2230644"/>
            <a:ext cx="5022228" cy="20651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2 Column Text Slide Heading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F9C40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718456" y="1868557"/>
            <a:ext cx="864704" cy="0"/>
          </a:xfrm>
          <a:prstGeom prst="line">
            <a:avLst/>
          </a:prstGeom>
          <a:ln w="28575">
            <a:solidFill>
              <a:srgbClr val="F9C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715963" y="2230644"/>
            <a:ext cx="322980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sz="16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18" hasCustomPrompt="1"/>
          </p:nvPr>
        </p:nvSpPr>
        <p:spPr>
          <a:xfrm>
            <a:off x="4481097" y="2230642"/>
            <a:ext cx="322980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sz="16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9" name="Content Placeholder 17"/>
          <p:cNvSpPr>
            <a:spLocks noGrp="1"/>
          </p:cNvSpPr>
          <p:nvPr>
            <p:ph sz="quarter" idx="19" hasCustomPrompt="1"/>
          </p:nvPr>
        </p:nvSpPr>
        <p:spPr>
          <a:xfrm>
            <a:off x="8246231" y="2230641"/>
            <a:ext cx="322980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sz="16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3 Column Text Slide Heading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Slide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718456" y="1868557"/>
            <a:ext cx="864704" cy="0"/>
          </a:xfrm>
          <a:prstGeom prst="line">
            <a:avLst/>
          </a:prstGeom>
          <a:ln w="28575">
            <a:solidFill>
              <a:srgbClr val="F9C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715963" y="2230644"/>
            <a:ext cx="322980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sz="16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18" hasCustomPrompt="1"/>
          </p:nvPr>
        </p:nvSpPr>
        <p:spPr>
          <a:xfrm>
            <a:off x="4481097" y="2230642"/>
            <a:ext cx="322980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sz="16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9" name="Content Placeholder 17"/>
          <p:cNvSpPr>
            <a:spLocks noGrp="1"/>
          </p:cNvSpPr>
          <p:nvPr>
            <p:ph sz="quarter" idx="19" hasCustomPrompt="1"/>
          </p:nvPr>
        </p:nvSpPr>
        <p:spPr>
          <a:xfrm>
            <a:off x="8246231" y="1868557"/>
            <a:ext cx="3229803" cy="3641970"/>
          </a:xfrm>
          <a:prstGeom prst="rect">
            <a:avLst/>
          </a:prstGeom>
          <a:solidFill>
            <a:srgbClr val="324F82"/>
          </a:solidFill>
        </p:spPr>
        <p:txBody>
          <a:bodyPr wrap="square" lIns="360000" tIns="360000" rIns="360000" bIns="360000">
            <a:no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2pPr>
            <a:lvl3pPr marL="9144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3 Column Pull Out Slide Heading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53539"/>
            <a:ext cx="12192000" cy="904461"/>
          </a:xfrm>
          <a:prstGeom prst="rect">
            <a:avLst/>
          </a:prstGeom>
          <a:gradFill>
            <a:gsLst>
              <a:gs pos="10000">
                <a:srgbClr val="324F82"/>
              </a:gs>
              <a:gs pos="100000">
                <a:srgbClr val="28B8C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0165" y="6116893"/>
            <a:ext cx="2087823" cy="599071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718456" y="1868557"/>
            <a:ext cx="864704" cy="0"/>
          </a:xfrm>
          <a:prstGeom prst="line">
            <a:avLst/>
          </a:prstGeom>
          <a:ln w="28575">
            <a:solidFill>
              <a:srgbClr val="F9C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3" title="Click the Icon to add your Image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53807" y="2230643"/>
            <a:ext cx="5022576" cy="2929007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540000" anchor="b" anchorCtr="1">
            <a:noAutofit/>
          </a:bodyPr>
          <a:lstStyle>
            <a:lvl1pPr marL="0" indent="0" algn="ctr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the icon to add your image 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8491" y="6294968"/>
            <a:ext cx="359727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Insert Document Title</a:t>
            </a:r>
            <a:endParaRPr lang="en-US" dirty="0"/>
          </a:p>
        </p:txBody>
      </p:sp>
      <p:sp>
        <p:nvSpPr>
          <p:cNvPr id="12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715963" y="2230644"/>
            <a:ext cx="5022227" cy="20651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baseline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Font typeface="Courier New" charset="0"/>
              <a:buChar char="o"/>
              <a:defRPr sz="18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200150" indent="-285750">
              <a:buFont typeface="Arial" charset="0"/>
              <a:buChar char="•"/>
              <a:defRPr sz="1600" b="0" i="0">
                <a:solidFill>
                  <a:srgbClr val="324F8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4pPr>
            <a:lvl5pPr marL="1828800" indent="0">
              <a:buNone/>
              <a:defRPr sz="14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  <a:p>
            <a:pPr lvl="0"/>
            <a:r>
              <a:rPr lang="en-US" dirty="0" smtClean="0"/>
              <a:t>Bullet Point Bullet Point</a:t>
            </a:r>
          </a:p>
          <a:p>
            <a:pPr lvl="1"/>
            <a:r>
              <a:rPr lang="en-US" dirty="0" smtClean="0"/>
              <a:t>Bullet Point Bullet Point</a:t>
            </a:r>
          </a:p>
          <a:p>
            <a:pPr lvl="2"/>
            <a:r>
              <a:rPr lang="en-US" dirty="0" smtClean="0"/>
              <a:t>Bullet Point Bullet Point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15963" y="716218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 i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Text &amp; Image Slide Heading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15962" y="1158975"/>
            <a:ext cx="10760075" cy="3935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defRPr>
            </a:lvl1pPr>
          </a:lstStyle>
          <a:p>
            <a:pPr lvl="0"/>
            <a:r>
              <a:rPr lang="en-US" dirty="0" smtClean="0"/>
              <a:t>Slide Subheading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35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6" r:id="rId4"/>
    <p:sldLayoutId id="2147483651" r:id="rId5"/>
    <p:sldLayoutId id="2147483667" r:id="rId6"/>
    <p:sldLayoutId id="2147483652" r:id="rId7"/>
    <p:sldLayoutId id="2147483665" r:id="rId8"/>
    <p:sldLayoutId id="2147483654" r:id="rId9"/>
    <p:sldLayoutId id="2147483656" r:id="rId10"/>
    <p:sldLayoutId id="2147483663" r:id="rId11"/>
    <p:sldLayoutId id="2147483660" r:id="rId12"/>
    <p:sldLayoutId id="2147483664" r:id="rId13"/>
    <p:sldLayoutId id="2147483670" r:id="rId14"/>
    <p:sldLayoutId id="2147483671" r:id="rId15"/>
    <p:sldLayoutId id="2147483657" r:id="rId16"/>
    <p:sldLayoutId id="2147483653" r:id="rId17"/>
    <p:sldLayoutId id="2147483668" r:id="rId18"/>
    <p:sldLayoutId id="2147483669" r:id="rId19"/>
    <p:sldLayoutId id="2147483658" r:id="rId20"/>
    <p:sldLayoutId id="2147483655" r:id="rId21"/>
    <p:sldLayoutId id="2147483662" r:id="rId22"/>
    <p:sldLayoutId id="2147483673" r:id="rId23"/>
    <p:sldLayoutId id="2147483659" r:id="rId2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1133955"/>
            <a:ext cx="10492882" cy="830997"/>
          </a:xfrm>
        </p:spPr>
        <p:txBody>
          <a:bodyPr>
            <a:noAutofit/>
          </a:bodyPr>
          <a:lstStyle/>
          <a:p>
            <a:r>
              <a:rPr lang="en-GB" sz="3600" dirty="0" smtClean="0"/>
              <a:t>Planning </a:t>
            </a:r>
            <a:r>
              <a:rPr lang="en-GB" sz="3600" dirty="0"/>
              <a:t>for recovery from COVID-19 in </a:t>
            </a:r>
            <a:r>
              <a:rPr lang="en-GB" sz="3600" dirty="0" smtClean="0"/>
              <a:t>Wales</a:t>
            </a:r>
            <a:br>
              <a:rPr lang="en-GB" sz="3600" dirty="0" smtClean="0"/>
            </a:br>
            <a:r>
              <a:rPr lang="en-GB" sz="2400" b="0" dirty="0"/>
              <a:t>Rapid development of a multifaceted profile on health and </a:t>
            </a:r>
            <a:r>
              <a:rPr lang="en-GB" sz="2400" b="0" dirty="0" smtClean="0"/>
              <a:t>wellbeing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 </a:t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November 2020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19138" y="2253927"/>
            <a:ext cx="10491787" cy="367196"/>
          </a:xfrm>
        </p:spPr>
        <p:txBody>
          <a:bodyPr/>
          <a:lstStyle/>
          <a:p>
            <a:r>
              <a:rPr lang="en-GB" dirty="0" smtClean="0"/>
              <a:t>Beth Patterson &amp; Rhys Powell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6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474149" y="1878251"/>
            <a:ext cx="10760075" cy="393542"/>
          </a:xfrm>
        </p:spPr>
        <p:txBody>
          <a:bodyPr/>
          <a:lstStyle/>
          <a:p>
            <a:r>
              <a:rPr lang="en-GB" sz="6600" i="1" dirty="0" smtClean="0">
                <a:solidFill>
                  <a:schemeClr val="bg1"/>
                </a:solidFill>
              </a:rPr>
              <a:t>Example build: </a:t>
            </a:r>
          </a:p>
          <a:p>
            <a:r>
              <a:rPr lang="en-GB" sz="6600" i="1" dirty="0" smtClean="0">
                <a:solidFill>
                  <a:schemeClr val="bg1"/>
                </a:solidFill>
              </a:rPr>
              <a:t>Indicator 5</a:t>
            </a:r>
          </a:p>
          <a:p>
            <a:r>
              <a:rPr lang="en-GB" sz="6600" i="1" dirty="0" smtClean="0">
                <a:solidFill>
                  <a:schemeClr val="bg1"/>
                </a:solidFill>
              </a:rPr>
              <a:t>Excess deaths in Wales</a:t>
            </a:r>
            <a:endParaRPr lang="en-GB" sz="6600" i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54187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rgbClr val="324F8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798659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rgbClr val="324F8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109978" y="919097"/>
            <a:ext cx="540000" cy="0"/>
          </a:xfrm>
          <a:prstGeom prst="line">
            <a:avLst/>
          </a:prstGeom>
          <a:ln w="984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14225" y="915043"/>
            <a:ext cx="540000" cy="0"/>
          </a:xfrm>
          <a:prstGeom prst="line">
            <a:avLst/>
          </a:prstGeom>
          <a:ln w="984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706005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855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9315"/>
            <a:ext cx="12220254" cy="683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COVID-19 Recovery profile in Wales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8491" y="322676"/>
            <a:ext cx="10760075" cy="393542"/>
          </a:xfrm>
        </p:spPr>
        <p:txBody>
          <a:bodyPr/>
          <a:lstStyle/>
          <a:p>
            <a:r>
              <a:rPr lang="en-GB" dirty="0" smtClean="0"/>
              <a:t>Commonly used packages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4294967295"/>
          </p:nvPr>
        </p:nvSpPr>
        <p:spPr>
          <a:xfrm>
            <a:off x="543397" y="1460379"/>
            <a:ext cx="5181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Dplyr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odbc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aweek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</a:t>
            </a:r>
            <a:r>
              <a:rPr lang="en-GB" dirty="0" smtClean="0"/>
              <a:t>gplot2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</a:t>
            </a:r>
            <a:r>
              <a:rPr lang="en-GB" dirty="0" err="1" smtClean="0"/>
              <a:t>lotly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shiny/</a:t>
            </a:r>
            <a:r>
              <a:rPr lang="en-GB" dirty="0" err="1" smtClean="0"/>
              <a:t>shinydashboard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shinyWidgets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294967295"/>
          </p:nvPr>
        </p:nvSpPr>
        <p:spPr>
          <a:xfrm>
            <a:off x="5877396" y="1460379"/>
            <a:ext cx="6463472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Data manipulation</a:t>
            </a:r>
          </a:p>
          <a:p>
            <a:pPr marL="0" indent="0">
              <a:buNone/>
            </a:pPr>
            <a:r>
              <a:rPr lang="en-GB" dirty="0" smtClean="0"/>
              <a:t>SQL connection</a:t>
            </a:r>
          </a:p>
          <a:p>
            <a:pPr marL="0" indent="0">
              <a:buNone/>
            </a:pPr>
            <a:r>
              <a:rPr lang="en-GB" dirty="0" smtClean="0"/>
              <a:t>Working with weeks / dates</a:t>
            </a:r>
          </a:p>
          <a:p>
            <a:pPr marL="0" indent="0">
              <a:buNone/>
            </a:pPr>
            <a:r>
              <a:rPr lang="en-GB" dirty="0" smtClean="0"/>
              <a:t>Chart creation</a:t>
            </a:r>
          </a:p>
          <a:p>
            <a:pPr marL="0" indent="0">
              <a:buNone/>
            </a:pPr>
            <a:r>
              <a:rPr lang="en-GB" dirty="0" smtClean="0"/>
              <a:t>Transform charts to interactive</a:t>
            </a:r>
          </a:p>
          <a:p>
            <a:pPr marL="0" indent="0">
              <a:buNone/>
            </a:pPr>
            <a:r>
              <a:rPr lang="en-GB" dirty="0" smtClean="0"/>
              <a:t>To create interactive elements</a:t>
            </a:r>
          </a:p>
          <a:p>
            <a:pPr marL="0" indent="0">
              <a:buNone/>
            </a:pPr>
            <a:r>
              <a:rPr lang="en-GB" dirty="0" smtClean="0"/>
              <a:t>For technical guide toggle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9315"/>
            <a:ext cx="12192000" cy="683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8941" y="146329"/>
            <a:ext cx="10760075" cy="393542"/>
          </a:xfrm>
        </p:spPr>
        <p:txBody>
          <a:bodyPr/>
          <a:lstStyle/>
          <a:p>
            <a:r>
              <a:rPr lang="en-GB" sz="1800" dirty="0" smtClean="0"/>
              <a:t>Example build: indicator 5 - excess deaths in Wales</a:t>
            </a:r>
            <a:endParaRPr lang="en-GB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4294967295"/>
          </p:nvPr>
        </p:nvSpPr>
        <p:spPr>
          <a:xfrm>
            <a:off x="838199" y="627017"/>
            <a:ext cx="10795617" cy="580359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8281" b="-42803"/>
          <a:stretch/>
        </p:blipFill>
        <p:spPr>
          <a:xfrm>
            <a:off x="2549079" y="911838"/>
            <a:ext cx="5506947" cy="10702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147" y="2475547"/>
            <a:ext cx="3715708" cy="252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147" y="2750544"/>
            <a:ext cx="8431798" cy="2055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147" y="5306928"/>
            <a:ext cx="4860847" cy="72619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36628" y="549675"/>
            <a:ext cx="1519707" cy="1519707"/>
            <a:chOff x="10099653" y="5112115"/>
            <a:chExt cx="1519707" cy="1519707"/>
          </a:xfrm>
        </p:grpSpPr>
        <p:sp>
          <p:nvSpPr>
            <p:cNvPr id="18" name="Oval 17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99653" y="5580499"/>
              <a:ext cx="149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1. Load packages</a:t>
              </a:r>
              <a:endParaRPr lang="en-GB" sz="1400" b="0" i="0" dirty="0" smtClean="0">
                <a:solidFill>
                  <a:schemeClr val="bg1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6628" y="2701787"/>
            <a:ext cx="1519707" cy="1519707"/>
            <a:chOff x="10099653" y="5112115"/>
            <a:chExt cx="1519707" cy="1519707"/>
          </a:xfrm>
        </p:grpSpPr>
        <p:sp>
          <p:nvSpPr>
            <p:cNvPr id="21" name="Oval 20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99653" y="5542536"/>
              <a:ext cx="14970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2. Read data from SQL server</a:t>
              </a:r>
              <a:endParaRPr lang="en-GB" sz="1400" b="0" i="0" dirty="0" smtClean="0">
                <a:solidFill>
                  <a:schemeClr val="bg1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628" y="4853900"/>
            <a:ext cx="1519707" cy="1519707"/>
            <a:chOff x="10099653" y="5112115"/>
            <a:chExt cx="1519707" cy="1519707"/>
          </a:xfrm>
        </p:grpSpPr>
        <p:sp>
          <p:nvSpPr>
            <p:cNvPr id="24" name="Oval 23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148789" y="5435449"/>
              <a:ext cx="14441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3. Manipulate data using </a:t>
              </a:r>
              <a:r>
                <a:rPr lang="en-GB" sz="1400" dirty="0" err="1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dplyr</a:t>
              </a:r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 &amp; base R</a:t>
              </a:r>
              <a:endParaRPr lang="en-GB" sz="1400" b="0" i="0" dirty="0" smtClean="0">
                <a:solidFill>
                  <a:schemeClr val="bg1"/>
                </a:solidFill>
                <a:ea typeface="Ubuntu" charset="0"/>
                <a:cs typeface="Ubuntu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96481" y="2118945"/>
            <a:ext cx="0" cy="545623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6481" y="4298752"/>
            <a:ext cx="0" cy="545623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549079" y="2305050"/>
            <a:ext cx="88428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49079" y="4730075"/>
            <a:ext cx="88428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38825" y="136151"/>
            <a:ext cx="3790949" cy="275034"/>
          </a:xfrm>
          <a:prstGeom prst="rect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24F82"/>
                </a:solidFill>
              </a:rPr>
              <a:t>Data analysis stage - R script </a:t>
            </a:r>
            <a:endParaRPr lang="en-GB" dirty="0">
              <a:solidFill>
                <a:srgbClr val="324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7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9315"/>
            <a:ext cx="12192000" cy="683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8941" y="146329"/>
            <a:ext cx="10760075" cy="393542"/>
          </a:xfrm>
        </p:spPr>
        <p:txBody>
          <a:bodyPr/>
          <a:lstStyle/>
          <a:p>
            <a:r>
              <a:rPr lang="en-GB" sz="1800" dirty="0" smtClean="0"/>
              <a:t>Example build: indicator 5 - excess deaths in Wales</a:t>
            </a:r>
            <a:endParaRPr lang="en-GB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4294967295"/>
          </p:nvPr>
        </p:nvSpPr>
        <p:spPr>
          <a:xfrm>
            <a:off x="838199" y="627017"/>
            <a:ext cx="10795617" cy="580359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736628" y="549675"/>
            <a:ext cx="1519707" cy="1519707"/>
            <a:chOff x="10099653" y="5112115"/>
            <a:chExt cx="1519707" cy="1519707"/>
          </a:xfrm>
        </p:grpSpPr>
        <p:sp>
          <p:nvSpPr>
            <p:cNvPr id="18" name="Oval 17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99653" y="5444372"/>
              <a:ext cx="1497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4. Perform calculations / statistical analysis</a:t>
              </a:r>
              <a:endParaRPr lang="en-GB" sz="1400" b="0" i="0" dirty="0" smtClean="0">
                <a:solidFill>
                  <a:schemeClr val="bg1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5166" y="2701787"/>
            <a:ext cx="1531169" cy="1519707"/>
            <a:chOff x="10088191" y="5112115"/>
            <a:chExt cx="1531169" cy="1519707"/>
          </a:xfrm>
        </p:grpSpPr>
        <p:sp>
          <p:nvSpPr>
            <p:cNvPr id="21" name="Oval 20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88191" y="5438770"/>
              <a:ext cx="1497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5. Format output data with agreed columns</a:t>
              </a:r>
              <a:endParaRPr lang="en-GB" sz="1400" b="0" i="0" dirty="0" smtClean="0">
                <a:solidFill>
                  <a:schemeClr val="bg1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628" y="4853900"/>
            <a:ext cx="1519707" cy="1519707"/>
            <a:chOff x="10099653" y="5112115"/>
            <a:chExt cx="1519707" cy="1519707"/>
          </a:xfrm>
        </p:grpSpPr>
        <p:sp>
          <p:nvSpPr>
            <p:cNvPr id="24" name="Oval 23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114646" y="5502636"/>
              <a:ext cx="14441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6. Export data as .</a:t>
              </a:r>
              <a:r>
                <a:rPr lang="en-GB" sz="1400" dirty="0" err="1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rds</a:t>
              </a:r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 file</a:t>
              </a:r>
              <a:endParaRPr lang="en-GB" sz="1400" b="0" i="0" dirty="0" smtClean="0">
                <a:solidFill>
                  <a:schemeClr val="bg1"/>
                </a:solidFill>
                <a:ea typeface="Ubuntu" charset="0"/>
                <a:cs typeface="Ubuntu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96481" y="2118945"/>
            <a:ext cx="0" cy="545623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6481" y="4298752"/>
            <a:ext cx="0" cy="545623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6913" t="3369" b="87482"/>
          <a:stretch/>
        </p:blipFill>
        <p:spPr>
          <a:xfrm>
            <a:off x="3604567" y="1001054"/>
            <a:ext cx="2745346" cy="169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549079" y="2645518"/>
            <a:ext cx="88428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49079" y="5070543"/>
            <a:ext cx="88428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b="58032"/>
          <a:stretch/>
        </p:blipFill>
        <p:spPr>
          <a:xfrm>
            <a:off x="2638183" y="2767865"/>
            <a:ext cx="6234664" cy="822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549" t="17162" b="23298"/>
          <a:stretch/>
        </p:blipFill>
        <p:spPr>
          <a:xfrm>
            <a:off x="2762251" y="5505452"/>
            <a:ext cx="3848099" cy="1304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58985" y="1374835"/>
            <a:ext cx="577022" cy="37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t="48885"/>
          <a:stretch/>
        </p:blipFill>
        <p:spPr>
          <a:xfrm>
            <a:off x="2638183" y="3570397"/>
            <a:ext cx="6234664" cy="10011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22669" t="-37273" r="51511" b="5840"/>
          <a:stretch/>
        </p:blipFill>
        <p:spPr>
          <a:xfrm>
            <a:off x="2769655" y="946481"/>
            <a:ext cx="805484" cy="23208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t="12610" b="62302"/>
          <a:stretch/>
        </p:blipFill>
        <p:spPr>
          <a:xfrm>
            <a:off x="3650308" y="1217302"/>
            <a:ext cx="5171398" cy="46372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38825" y="136151"/>
            <a:ext cx="3790949" cy="275034"/>
          </a:xfrm>
          <a:prstGeom prst="rect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24F82"/>
                </a:solidFill>
              </a:rPr>
              <a:t>Data analysis stage - R script </a:t>
            </a:r>
            <a:endParaRPr lang="en-GB" dirty="0">
              <a:solidFill>
                <a:srgbClr val="324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9315"/>
            <a:ext cx="12192000" cy="683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8941" y="146329"/>
            <a:ext cx="10760075" cy="393542"/>
          </a:xfrm>
        </p:spPr>
        <p:txBody>
          <a:bodyPr/>
          <a:lstStyle/>
          <a:p>
            <a:r>
              <a:rPr lang="en-GB" sz="1800" dirty="0" smtClean="0"/>
              <a:t>Example build: indicator 5 - excess deaths in Wales</a:t>
            </a:r>
            <a:endParaRPr lang="en-GB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4294967295"/>
          </p:nvPr>
        </p:nvSpPr>
        <p:spPr>
          <a:xfrm>
            <a:off x="838199" y="627017"/>
            <a:ext cx="10795617" cy="580359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736628" y="549675"/>
            <a:ext cx="1519707" cy="1519707"/>
            <a:chOff x="10099653" y="5112115"/>
            <a:chExt cx="1519707" cy="1519707"/>
          </a:xfrm>
        </p:grpSpPr>
        <p:sp>
          <p:nvSpPr>
            <p:cNvPr id="18" name="Oval 17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99653" y="5580499"/>
              <a:ext cx="149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1. Load packages</a:t>
              </a:r>
              <a:endParaRPr lang="en-GB" sz="1400" b="0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2853" y="2701787"/>
            <a:ext cx="1523482" cy="1519707"/>
            <a:chOff x="10095878" y="5112115"/>
            <a:chExt cx="1523482" cy="1519707"/>
          </a:xfrm>
        </p:grpSpPr>
        <p:sp>
          <p:nvSpPr>
            <p:cNvPr id="21" name="Oval 20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95878" y="5433515"/>
              <a:ext cx="1497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2. Read in data .</a:t>
              </a:r>
              <a:r>
                <a:rPr lang="en-GB" sz="1400" dirty="0" err="1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rds</a:t>
              </a:r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 and any other files needed</a:t>
              </a:r>
              <a:endParaRPr lang="en-GB" sz="1400" b="0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628" y="4853900"/>
            <a:ext cx="1519707" cy="1519707"/>
            <a:chOff x="10099653" y="5112115"/>
            <a:chExt cx="1519707" cy="1519707"/>
          </a:xfrm>
        </p:grpSpPr>
        <p:sp>
          <p:nvSpPr>
            <p:cNvPr id="24" name="Oval 23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324F8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148789" y="5435449"/>
              <a:ext cx="14441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3. Create layout &amp; interactive elements</a:t>
              </a:r>
              <a:endParaRPr lang="en-GB" sz="1400" b="0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96481" y="2118945"/>
            <a:ext cx="0" cy="545623"/>
          </a:xfrm>
          <a:prstGeom prst="line">
            <a:avLst/>
          </a:prstGeom>
          <a:ln w="98425">
            <a:solidFill>
              <a:srgbClr val="324F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6481" y="4298752"/>
            <a:ext cx="0" cy="545623"/>
          </a:xfrm>
          <a:prstGeom prst="line">
            <a:avLst/>
          </a:prstGeom>
          <a:ln w="98425">
            <a:solidFill>
              <a:srgbClr val="324F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38826" y="136151"/>
            <a:ext cx="4791074" cy="275034"/>
          </a:xfrm>
          <a:prstGeom prst="rect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24F82"/>
                </a:solidFill>
              </a:rPr>
              <a:t>Visualisation stage – chart RMD script</a:t>
            </a:r>
            <a:endParaRPr lang="en-GB" dirty="0">
              <a:solidFill>
                <a:srgbClr val="324F8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147" y="539871"/>
            <a:ext cx="4146236" cy="181678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b="17132"/>
          <a:stretch/>
        </p:blipFill>
        <p:spPr>
          <a:xfrm>
            <a:off x="2677147" y="2664478"/>
            <a:ext cx="5198964" cy="11169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b="6353"/>
          <a:stretch/>
        </p:blipFill>
        <p:spPr>
          <a:xfrm>
            <a:off x="2677147" y="3882233"/>
            <a:ext cx="5198964" cy="2861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4010" y="4302622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Text elements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83475" y="5009976"/>
            <a:ext cx="454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Choose area type e.g. local authority or health board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50264" y="5507527"/>
            <a:ext cx="3804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Choose area from that group e.g. Cardiff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87686" y="6051990"/>
            <a:ext cx="470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Download buttons for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5542" y="4125464"/>
            <a:ext cx="1009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04674" y="5284818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87686" y="4789424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09683" y="5826436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}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75665" y="6413242"/>
            <a:ext cx="470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Download buttons for data file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97662" y="6187688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3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7" grpId="0"/>
      <p:bldP spid="38" grpId="0"/>
      <p:bldP spid="3" grpId="0"/>
      <p:bldP spid="41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9315"/>
            <a:ext cx="12192000" cy="683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8941" y="146329"/>
            <a:ext cx="10760075" cy="393542"/>
          </a:xfrm>
        </p:spPr>
        <p:txBody>
          <a:bodyPr/>
          <a:lstStyle/>
          <a:p>
            <a:r>
              <a:rPr lang="en-GB" sz="1800" dirty="0" smtClean="0"/>
              <a:t>Example build: indicator 5 - excess deaths in Wales</a:t>
            </a:r>
            <a:endParaRPr lang="en-GB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4294967295"/>
          </p:nvPr>
        </p:nvSpPr>
        <p:spPr>
          <a:xfrm>
            <a:off x="838199" y="627017"/>
            <a:ext cx="10795617" cy="580359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732853" y="549396"/>
            <a:ext cx="1519707" cy="1519707"/>
            <a:chOff x="10099653" y="5112115"/>
            <a:chExt cx="1519707" cy="1519707"/>
          </a:xfrm>
        </p:grpSpPr>
        <p:sp>
          <p:nvSpPr>
            <p:cNvPr id="18" name="Oval 17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99653" y="5580499"/>
              <a:ext cx="149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4. Create blocks of text</a:t>
              </a:r>
              <a:endParaRPr lang="en-GB" sz="1400" b="0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2853" y="2701787"/>
            <a:ext cx="1523482" cy="1519707"/>
            <a:chOff x="10095878" y="5112115"/>
            <a:chExt cx="1523482" cy="1519707"/>
          </a:xfrm>
        </p:grpSpPr>
        <p:sp>
          <p:nvSpPr>
            <p:cNvPr id="21" name="Oval 20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95878" y="5586043"/>
              <a:ext cx="14970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5. Create chart with </a:t>
              </a:r>
              <a:r>
                <a:rPr lang="en-GB" sz="1400" dirty="0" err="1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ggplot</a:t>
              </a:r>
              <a:endParaRPr lang="en-GB" sz="1400" b="0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628" y="4853900"/>
            <a:ext cx="1519707" cy="1519707"/>
            <a:chOff x="10099653" y="5112115"/>
            <a:chExt cx="1519707" cy="1519707"/>
          </a:xfrm>
        </p:grpSpPr>
        <p:sp>
          <p:nvSpPr>
            <p:cNvPr id="24" name="Oval 23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324F8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148789" y="5435449"/>
              <a:ext cx="14441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6. Convert chart to interactive using </a:t>
              </a:r>
              <a:r>
                <a:rPr lang="en-GB" sz="1400" dirty="0" err="1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plotly</a:t>
              </a:r>
              <a:endParaRPr lang="en-GB" sz="1400" b="0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96481" y="2118945"/>
            <a:ext cx="0" cy="545623"/>
          </a:xfrm>
          <a:prstGeom prst="line">
            <a:avLst/>
          </a:prstGeom>
          <a:ln w="98425">
            <a:solidFill>
              <a:srgbClr val="324F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6481" y="4298752"/>
            <a:ext cx="0" cy="545623"/>
          </a:xfrm>
          <a:prstGeom prst="line">
            <a:avLst/>
          </a:prstGeom>
          <a:ln w="98425">
            <a:solidFill>
              <a:srgbClr val="324F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b="7495"/>
          <a:stretch/>
        </p:blipFill>
        <p:spPr>
          <a:xfrm>
            <a:off x="2564841" y="2811943"/>
            <a:ext cx="8542928" cy="140580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41" y="4675680"/>
            <a:ext cx="6547969" cy="185462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841" y="749969"/>
            <a:ext cx="9199942" cy="175156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9923780" y="452371"/>
            <a:ext cx="1519707" cy="1519707"/>
            <a:chOff x="10099653" y="5112115"/>
            <a:chExt cx="1519707" cy="1519707"/>
          </a:xfrm>
        </p:grpSpPr>
        <p:sp>
          <p:nvSpPr>
            <p:cNvPr id="44" name="Oval 43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099653" y="5377329"/>
              <a:ext cx="1497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All elements were created as FUNCTIONS</a:t>
              </a:r>
              <a:endParaRPr lang="en-GB" sz="1400" b="0" i="0" dirty="0" smtClean="0">
                <a:solidFill>
                  <a:schemeClr val="bg1"/>
                </a:solidFill>
                <a:ea typeface="Ubuntu" charset="0"/>
                <a:cs typeface="Ubuntu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838826" y="136151"/>
            <a:ext cx="4791074" cy="275034"/>
          </a:xfrm>
          <a:prstGeom prst="rect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24F82"/>
                </a:solidFill>
              </a:rPr>
              <a:t>Visualisation stage – chart RMD script</a:t>
            </a:r>
            <a:endParaRPr lang="en-GB" dirty="0">
              <a:solidFill>
                <a:srgbClr val="324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100387" y="2703750"/>
            <a:ext cx="10760075" cy="393542"/>
          </a:xfrm>
        </p:spPr>
        <p:txBody>
          <a:bodyPr/>
          <a:lstStyle/>
          <a:p>
            <a:r>
              <a:rPr lang="en-GB" sz="6600" i="1" dirty="0" smtClean="0">
                <a:solidFill>
                  <a:schemeClr val="bg1"/>
                </a:solidFill>
              </a:rPr>
              <a:t>Master RMD script build</a:t>
            </a:r>
          </a:p>
        </p:txBody>
      </p:sp>
      <p:sp>
        <p:nvSpPr>
          <p:cNvPr id="24" name="Oval 23"/>
          <p:cNvSpPr/>
          <p:nvPr/>
        </p:nvSpPr>
        <p:spPr>
          <a:xfrm>
            <a:off x="6854187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rgbClr val="324F8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798659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rgbClr val="324F8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109978" y="919097"/>
            <a:ext cx="540000" cy="0"/>
          </a:xfrm>
          <a:prstGeom prst="line">
            <a:avLst/>
          </a:prstGeom>
          <a:ln w="984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14225" y="915043"/>
            <a:ext cx="540000" cy="0"/>
          </a:xfrm>
          <a:prstGeom prst="line">
            <a:avLst/>
          </a:prstGeom>
          <a:ln w="984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706005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649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Call in chart as a child script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4294967295"/>
          </p:nvPr>
        </p:nvSpPr>
        <p:spPr>
          <a:xfrm>
            <a:off x="838199" y="627017"/>
            <a:ext cx="10795617" cy="580359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209551" y="182385"/>
            <a:ext cx="2381249" cy="275034"/>
          </a:xfrm>
          <a:prstGeom prst="rect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24F82"/>
                </a:solidFill>
              </a:rPr>
              <a:t>Master script</a:t>
            </a:r>
            <a:endParaRPr lang="en-GB" dirty="0">
              <a:solidFill>
                <a:srgbClr val="324F8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791206"/>
            <a:ext cx="3981450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2756220"/>
            <a:ext cx="561975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25" y="3807910"/>
            <a:ext cx="9077325" cy="27336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16495" y="902889"/>
            <a:ext cx="1519707" cy="1519707"/>
            <a:chOff x="10099653" y="5112115"/>
            <a:chExt cx="1519707" cy="1519707"/>
          </a:xfrm>
        </p:grpSpPr>
        <p:sp>
          <p:nvSpPr>
            <p:cNvPr id="30" name="Oval 29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99653" y="5511263"/>
              <a:ext cx="149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Set up of master script</a:t>
              </a:r>
              <a:endParaRPr lang="en-GB" sz="1400" b="0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6495" y="4133850"/>
            <a:ext cx="1519707" cy="1519707"/>
            <a:chOff x="10099653" y="5112115"/>
            <a:chExt cx="1519707" cy="1519707"/>
          </a:xfrm>
        </p:grpSpPr>
        <p:sp>
          <p:nvSpPr>
            <p:cNvPr id="33" name="Oval 32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99653" y="5425538"/>
              <a:ext cx="1497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Call in excess mortality chart RMD as ‘child’ script</a:t>
              </a:r>
              <a:endParaRPr lang="en-GB" sz="1400" b="0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5238750" y="980475"/>
            <a:ext cx="1217374" cy="263812"/>
          </a:xfrm>
          <a:prstGeom prst="line">
            <a:avLst/>
          </a:prstGeom>
          <a:ln w="60325">
            <a:solidFill>
              <a:srgbClr val="324F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56124" y="758536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Styling using </a:t>
            </a:r>
            <a:r>
              <a:rPr lang="en-GB" sz="1400" dirty="0" err="1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css</a:t>
            </a:r>
            <a:endParaRPr lang="en-GB" sz="1400" b="0" i="0" dirty="0" smtClean="0">
              <a:solidFill>
                <a:srgbClr val="324F82"/>
              </a:solidFill>
              <a:latin typeface="Ubuntu" charset="0"/>
              <a:ea typeface="Ubuntu" charset="0"/>
              <a:cs typeface="Ubuntu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232468" y="3066757"/>
            <a:ext cx="1038676" cy="0"/>
          </a:xfrm>
          <a:prstGeom prst="line">
            <a:avLst/>
          </a:prstGeom>
          <a:ln w="60325">
            <a:solidFill>
              <a:srgbClr val="324F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148" y="2901858"/>
            <a:ext cx="314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Creates tabs</a:t>
            </a:r>
            <a:endParaRPr lang="en-GB" sz="1400" b="0" i="0" dirty="0" smtClean="0">
              <a:solidFill>
                <a:srgbClr val="324F82"/>
              </a:solidFill>
              <a:latin typeface="Ubuntu" charset="0"/>
              <a:ea typeface="Ubuntu" charset="0"/>
              <a:cs typeface="Ubuntu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762500" y="2287424"/>
            <a:ext cx="1412508" cy="0"/>
          </a:xfrm>
          <a:prstGeom prst="line">
            <a:avLst/>
          </a:prstGeom>
          <a:ln w="60325">
            <a:solidFill>
              <a:srgbClr val="324F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5008" y="2113379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Shiny for interactivity</a:t>
            </a:r>
            <a:endParaRPr lang="en-GB" sz="1400" b="0" i="0" dirty="0" smtClean="0">
              <a:solidFill>
                <a:srgbClr val="324F82"/>
              </a:solidFill>
              <a:latin typeface="Ubuntu" charset="0"/>
              <a:ea typeface="Ubuntu" charset="0"/>
              <a:cs typeface="Ubuntu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77777" t="46479" r="3126" b="21465"/>
          <a:stretch/>
        </p:blipFill>
        <p:spPr>
          <a:xfrm>
            <a:off x="3181350" y="4848523"/>
            <a:ext cx="8486775" cy="12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7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138487" y="2653625"/>
            <a:ext cx="10760075" cy="393542"/>
          </a:xfrm>
        </p:spPr>
        <p:txBody>
          <a:bodyPr/>
          <a:lstStyle/>
          <a:p>
            <a:r>
              <a:rPr lang="en-GB" sz="6600" i="1" dirty="0" smtClean="0">
                <a:solidFill>
                  <a:schemeClr val="bg1"/>
                </a:solidFill>
              </a:rPr>
              <a:t>Creating the Word report</a:t>
            </a:r>
          </a:p>
        </p:txBody>
      </p:sp>
      <p:sp>
        <p:nvSpPr>
          <p:cNvPr id="24" name="Oval 23"/>
          <p:cNvSpPr/>
          <p:nvPr/>
        </p:nvSpPr>
        <p:spPr>
          <a:xfrm>
            <a:off x="6854187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rgbClr val="324F8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798659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rgbClr val="324F8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109978" y="919097"/>
            <a:ext cx="540000" cy="0"/>
          </a:xfrm>
          <a:prstGeom prst="line">
            <a:avLst/>
          </a:prstGeom>
          <a:ln w="984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14225" y="915043"/>
            <a:ext cx="540000" cy="0"/>
          </a:xfrm>
          <a:prstGeom prst="line">
            <a:avLst/>
          </a:prstGeom>
          <a:ln w="984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706005" y="387635"/>
            <a:ext cx="1078257" cy="107825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86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/>
              <a:t>Call in chart as a child script</a:t>
            </a:r>
            <a:endParaRPr lang="en-GB" sz="12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4294967295"/>
          </p:nvPr>
        </p:nvSpPr>
        <p:spPr>
          <a:xfrm>
            <a:off x="1097266" y="768859"/>
            <a:ext cx="10795617" cy="580359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209551" y="182385"/>
            <a:ext cx="2381249" cy="275034"/>
          </a:xfrm>
          <a:prstGeom prst="rect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24F82"/>
                </a:solidFill>
              </a:rPr>
              <a:t>Word report set-up</a:t>
            </a:r>
            <a:endParaRPr lang="en-GB" dirty="0">
              <a:solidFill>
                <a:srgbClr val="324F82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0" y="760994"/>
            <a:ext cx="2264320" cy="3204971"/>
          </a:xfrm>
          <a:prstGeom prst="rect">
            <a:avLst/>
          </a:prstGeom>
          <a:ln>
            <a:solidFill>
              <a:srgbClr val="325084"/>
            </a:solidFill>
          </a:ln>
        </p:spPr>
      </p:pic>
      <p:sp>
        <p:nvSpPr>
          <p:cNvPr id="50" name="Left Arrow 49"/>
          <p:cNvSpPr/>
          <p:nvPr/>
        </p:nvSpPr>
        <p:spPr bwMode="auto">
          <a:xfrm>
            <a:off x="3908409" y="5187168"/>
            <a:ext cx="2148102" cy="497197"/>
          </a:xfrm>
          <a:prstGeom prst="leftArrow">
            <a:avLst/>
          </a:prstGeom>
          <a:solidFill>
            <a:srgbClr val="324F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167166" y="4670374"/>
            <a:ext cx="1519707" cy="1519707"/>
            <a:chOff x="10099653" y="5112115"/>
            <a:chExt cx="1519707" cy="1519707"/>
          </a:xfrm>
        </p:grpSpPr>
        <p:sp>
          <p:nvSpPr>
            <p:cNvPr id="52" name="Oval 51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324F82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131106" y="5630867"/>
              <a:ext cx="1444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i="1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Master RMD script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76475" y="1742128"/>
            <a:ext cx="2353149" cy="2353149"/>
            <a:chOff x="10099653" y="5112115"/>
            <a:chExt cx="1519707" cy="1519707"/>
          </a:xfrm>
        </p:grpSpPr>
        <p:sp>
          <p:nvSpPr>
            <p:cNvPr id="55" name="Oval 54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170950" y="5513396"/>
              <a:ext cx="1405283" cy="65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Individual charts </a:t>
              </a:r>
            </a:p>
            <a:p>
              <a:pPr algn="ctr"/>
              <a:r>
                <a:rPr lang="en-GB" sz="20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(via functions)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30917" y="325726"/>
            <a:ext cx="2353149" cy="2353149"/>
            <a:chOff x="10099653" y="5112115"/>
            <a:chExt cx="1519707" cy="1519707"/>
          </a:xfrm>
        </p:grpSpPr>
        <p:sp>
          <p:nvSpPr>
            <p:cNvPr id="58" name="Oval 57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170950" y="5513396"/>
              <a:ext cx="1405283" cy="8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Word doc template (.</a:t>
              </a:r>
              <a:r>
                <a:rPr lang="en-GB" sz="2000" dirty="0" err="1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docx</a:t>
              </a:r>
              <a:r>
                <a:rPr lang="en-GB" sz="20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)</a:t>
              </a:r>
            </a:p>
            <a:p>
              <a:pPr algn="ctr"/>
              <a:r>
                <a:rPr lang="en-GB" sz="2000" i="1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For styling</a:t>
              </a:r>
            </a:p>
          </p:txBody>
        </p:sp>
      </p:grpSp>
      <p:sp>
        <p:nvSpPr>
          <p:cNvPr id="60" name="Left Arrow 59"/>
          <p:cNvSpPr/>
          <p:nvPr/>
        </p:nvSpPr>
        <p:spPr bwMode="auto">
          <a:xfrm rot="12780443">
            <a:off x="5768685" y="3684423"/>
            <a:ext cx="792088" cy="497197"/>
          </a:xfrm>
          <a:prstGeom prst="leftArrow">
            <a:avLst/>
          </a:prstGeom>
          <a:solidFill>
            <a:srgbClr val="F9C40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61" name="Left Arrow 60"/>
          <p:cNvSpPr/>
          <p:nvPr/>
        </p:nvSpPr>
        <p:spPr bwMode="auto">
          <a:xfrm rot="16200000">
            <a:off x="6933725" y="3018756"/>
            <a:ext cx="792088" cy="497197"/>
          </a:xfrm>
          <a:prstGeom prst="leftArrow">
            <a:avLst/>
          </a:prstGeom>
          <a:solidFill>
            <a:srgbClr val="F9C40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749777" y="1742127"/>
            <a:ext cx="2353149" cy="2353149"/>
            <a:chOff x="10099653" y="5112115"/>
            <a:chExt cx="1519707" cy="1519707"/>
          </a:xfrm>
        </p:grpSpPr>
        <p:sp>
          <p:nvSpPr>
            <p:cNvPr id="63" name="Oval 62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70950" y="5513396"/>
              <a:ext cx="1405283" cy="65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R code to create ‘table of contents’</a:t>
              </a:r>
            </a:p>
          </p:txBody>
        </p:sp>
      </p:grpSp>
      <p:sp>
        <p:nvSpPr>
          <p:cNvPr id="65" name="Left Arrow 64"/>
          <p:cNvSpPr/>
          <p:nvPr/>
        </p:nvSpPr>
        <p:spPr bwMode="auto">
          <a:xfrm rot="19138226">
            <a:off x="8033262" y="3650525"/>
            <a:ext cx="792088" cy="497197"/>
          </a:xfrm>
          <a:prstGeom prst="leftArrow">
            <a:avLst/>
          </a:prstGeom>
          <a:solidFill>
            <a:srgbClr val="F9C40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228531" y="4027508"/>
            <a:ext cx="2187235" cy="2187235"/>
            <a:chOff x="10099653" y="5112115"/>
            <a:chExt cx="1519707" cy="1519707"/>
          </a:xfrm>
        </p:grpSpPr>
        <p:sp>
          <p:nvSpPr>
            <p:cNvPr id="67" name="Oval 66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324F8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338695" y="5550242"/>
              <a:ext cx="1041621" cy="491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i="1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Word doc RMD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78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329238" y="2739350"/>
            <a:ext cx="7919788" cy="393542"/>
          </a:xfrm>
        </p:spPr>
        <p:txBody>
          <a:bodyPr/>
          <a:lstStyle/>
          <a:p>
            <a:r>
              <a:rPr lang="en-GB" sz="6600" i="1" dirty="0" smtClean="0">
                <a:solidFill>
                  <a:schemeClr val="bg1"/>
                </a:solidFill>
              </a:rPr>
              <a:t>Background</a:t>
            </a:r>
            <a:endParaRPr lang="en-GB" sz="6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890962" y="2739350"/>
            <a:ext cx="10760075" cy="393542"/>
          </a:xfrm>
        </p:spPr>
        <p:txBody>
          <a:bodyPr/>
          <a:lstStyle/>
          <a:p>
            <a:r>
              <a:rPr lang="en-GB" sz="6600" i="1" dirty="0" smtClean="0">
                <a:solidFill>
                  <a:schemeClr val="bg1"/>
                </a:solidFill>
              </a:rPr>
              <a:t>What did we learn?</a:t>
            </a:r>
            <a:endParaRPr lang="en-GB" sz="6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715963" y="2063218"/>
            <a:ext cx="10431008" cy="3657411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Direct connections to data sources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Effective functional programming e.g. use of R objects for easier updates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Standardising outputs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Formalising checks on incoming data items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Proactive problem sharing using Slack and Trello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Modularisation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COVID-19 Recovery profile in Wales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8491" y="322676"/>
            <a:ext cx="10760075" cy="393542"/>
          </a:xfrm>
        </p:spPr>
        <p:txBody>
          <a:bodyPr/>
          <a:lstStyle/>
          <a:p>
            <a:r>
              <a:rPr lang="en-GB" dirty="0" smtClean="0"/>
              <a:t>Improvements to ways of working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715963" y="2063218"/>
            <a:ext cx="10431008" cy="3098284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Reactive and timely release of data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Multifaceted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Data refresh largely automated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Time-saving downloadable Word report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Focus on important insights and highlighting key messages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COVID-19 Recovery profile in Wales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8491" y="322676"/>
            <a:ext cx="10760075" cy="393542"/>
          </a:xfrm>
        </p:spPr>
        <p:txBody>
          <a:bodyPr/>
          <a:lstStyle/>
          <a:p>
            <a:r>
              <a:rPr lang="en-GB" dirty="0" smtClean="0"/>
              <a:t>Reflections on this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3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8491" y="322676"/>
            <a:ext cx="10760075" cy="393542"/>
          </a:xfrm>
        </p:spPr>
        <p:txBody>
          <a:bodyPr/>
          <a:lstStyle/>
          <a:p>
            <a:r>
              <a:rPr lang="en-GB" dirty="0" smtClean="0"/>
              <a:t>The project team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195233" y="5592164"/>
            <a:ext cx="3825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Ubuntu" charset="0"/>
                <a:ea typeface="Ubuntu" charset="0"/>
                <a:cs typeface="Ubuntu" charset="0"/>
              </a:rPr>
              <a:t>&amp; Victoria </a:t>
            </a:r>
            <a:r>
              <a:rPr lang="en-GB" sz="1100" dirty="0" smtClean="0">
                <a:latin typeface="Ubuntu" charset="0"/>
                <a:ea typeface="Ubuntu" charset="0"/>
                <a:cs typeface="Ubuntu" charset="0"/>
              </a:rPr>
              <a:t>Middleton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" y="928338"/>
            <a:ext cx="5963482" cy="5001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"/>
          <a:stretch/>
        </p:blipFill>
        <p:spPr>
          <a:xfrm>
            <a:off x="6210363" y="928339"/>
            <a:ext cx="1984870" cy="24752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" t="9984" r="-880" b="-3521"/>
          <a:stretch/>
        </p:blipFill>
        <p:spPr>
          <a:xfrm>
            <a:off x="6210363" y="3403601"/>
            <a:ext cx="2004929" cy="25490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0363" y="3045144"/>
            <a:ext cx="1971636" cy="338554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Cari Evans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0363" y="5515220"/>
            <a:ext cx="1971636" cy="338554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Matthew Jones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631" y="6071081"/>
            <a:ext cx="946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https://publichealthwales.shinyapps.io/COVID19_Recovery_Profile_PHWO/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1631" y="6433549"/>
            <a:ext cx="8696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chemeClr val="bg1"/>
                </a:solidFill>
              </a:rPr>
              <a:t>Contact us: publichealthwalesobservatory@wales.nhs.uk </a:t>
            </a:r>
          </a:p>
        </p:txBody>
      </p:sp>
    </p:spTree>
    <p:extLst>
      <p:ext uri="{BB962C8B-B14F-4D97-AF65-F5344CB8AC3E}">
        <p14:creationId xmlns:p14="http://schemas.microsoft.com/office/powerpoint/2010/main" val="23027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72253" y="-178855"/>
            <a:ext cx="12492507" cy="70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9032060" y="4334416"/>
            <a:ext cx="1678657" cy="1577978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Profile of broader health trends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COVID-19 Recovery profile in Wales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52678" y="366261"/>
            <a:ext cx="11193008" cy="393542"/>
          </a:xfrm>
        </p:spPr>
        <p:txBody>
          <a:bodyPr/>
          <a:lstStyle/>
          <a:p>
            <a:r>
              <a:rPr lang="en-GB" dirty="0" smtClean="0"/>
              <a:t>Planning for recovery: a joined up Public Health Wales response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031886" y="1304919"/>
            <a:ext cx="9884228" cy="925286"/>
            <a:chOff x="1948543" y="1295400"/>
            <a:chExt cx="7870371" cy="925286"/>
          </a:xfrm>
        </p:grpSpPr>
        <p:sp>
          <p:nvSpPr>
            <p:cNvPr id="8" name="Rectangle 7"/>
            <p:cNvSpPr/>
            <p:nvPr/>
          </p:nvSpPr>
          <p:spPr>
            <a:xfrm>
              <a:off x="1948543" y="1295400"/>
              <a:ext cx="7870371" cy="9252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4009" y="1337327"/>
              <a:ext cx="74880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0" i="0" dirty="0" smtClean="0">
                  <a:solidFill>
                    <a:schemeClr val="bg1"/>
                  </a:solidFill>
                  <a:latin typeface="Ubuntu" charset="0"/>
                  <a:ea typeface="Ubuntu" charset="0"/>
                  <a:cs typeface="Ubuntu" charset="0"/>
                </a:rPr>
                <a:t>Systemised Intelligence to </a:t>
              </a:r>
              <a:r>
                <a:rPr lang="en-GB" sz="2400" dirty="0" smtClean="0">
                  <a:solidFill>
                    <a:schemeClr val="bg1"/>
                  </a:solidFill>
                  <a:latin typeface="Ubuntu" charset="0"/>
                  <a:ea typeface="Ubuntu" charset="0"/>
                  <a:cs typeface="Ubuntu" charset="0"/>
                </a:rPr>
                <a:t>inform policy and other public health decision-making on COVID-19</a:t>
              </a:r>
              <a:endParaRPr lang="en-GB" sz="2400" b="0" i="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31886" y="2467118"/>
            <a:ext cx="1678657" cy="1577978"/>
          </a:xfrm>
          <a:prstGeom prst="rect">
            <a:avLst/>
          </a:prstGeom>
          <a:solidFill>
            <a:schemeClr val="bg1"/>
          </a:solidFill>
          <a:ln w="25400">
            <a:solidFill>
              <a:srgbClr val="324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31886" y="4329032"/>
            <a:ext cx="1678657" cy="1577978"/>
          </a:xfrm>
          <a:prstGeom prst="rect">
            <a:avLst/>
          </a:prstGeom>
          <a:solidFill>
            <a:schemeClr val="bg1"/>
          </a:solidFill>
          <a:ln w="25400">
            <a:solidFill>
              <a:srgbClr val="324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62965" y="3074990"/>
            <a:ext cx="157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Objectives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2132" y="4912851"/>
            <a:ext cx="130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Tools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1622" y="2413271"/>
            <a:ext cx="71611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2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Identify wider health and wellbeing impacts</a:t>
            </a:r>
          </a:p>
          <a:p>
            <a:pPr marL="514350" indent="-514350">
              <a:buAutoNum type="arabicPeriod"/>
            </a:pPr>
            <a:r>
              <a:rPr lang="en-GB" sz="220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Identify options for minimising harm to public health</a:t>
            </a:r>
          </a:p>
          <a:p>
            <a:pPr marL="514350" indent="-514350">
              <a:buAutoNum type="arabicPeriod"/>
            </a:pPr>
            <a:r>
              <a:rPr lang="en-GB" sz="2200" b="0" i="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Understand public acceptance and compliance of COVID-19 measures</a:t>
            </a:r>
          </a:p>
          <a:p>
            <a:pPr marL="514350" indent="-514350">
              <a:buAutoNum type="arabicPeriod"/>
            </a:pPr>
            <a:r>
              <a:rPr lang="en-GB" sz="2200" dirty="0" smtClean="0">
                <a:solidFill>
                  <a:srgbClr val="324F82"/>
                </a:solidFill>
                <a:latin typeface="Ubuntu" charset="0"/>
                <a:ea typeface="Ubuntu" charset="0"/>
                <a:cs typeface="Ubuntu" charset="0"/>
              </a:rPr>
              <a:t>Monitor trends in health and wellbeing (indirect)</a:t>
            </a:r>
            <a:endParaRPr lang="en-GB" sz="2200" b="0" i="0" dirty="0" smtClean="0">
              <a:solidFill>
                <a:srgbClr val="324F82"/>
              </a:solidFill>
              <a:latin typeface="Ubuntu" charset="0"/>
              <a:ea typeface="Ubuntu" charset="0"/>
              <a:cs typeface="Ubuntu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29003" y="4329032"/>
            <a:ext cx="1678657" cy="1577978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COVID-19 Health impact assessment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030022" y="4329032"/>
            <a:ext cx="1678657" cy="1577978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National Public Engagement survey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7031041" y="4329032"/>
            <a:ext cx="1678657" cy="1577978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International Horizon Scanning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032060" y="4329032"/>
            <a:ext cx="1678657" cy="1590678"/>
          </a:xfrm>
          <a:prstGeom prst="rect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24F82"/>
                </a:solidFill>
              </a:rPr>
              <a:t>Profile of broader health trends</a:t>
            </a:r>
            <a:endParaRPr lang="en-GB" dirty="0">
              <a:solidFill>
                <a:srgbClr val="324F82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0002809" y="2981363"/>
            <a:ext cx="1556657" cy="1182062"/>
          </a:xfrm>
          <a:prstGeom prst="wedgeRectCallou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324F82"/>
                </a:solidFill>
              </a:rPr>
              <a:t>Health</a:t>
            </a:r>
            <a:r>
              <a:rPr lang="en-GB" sz="1100" dirty="0" smtClean="0">
                <a:solidFill>
                  <a:srgbClr val="324F82"/>
                </a:solidFill>
              </a:rPr>
              <a:t>, wellbeing and wider determinants</a:t>
            </a:r>
            <a:endParaRPr lang="en-GB" sz="1100" dirty="0">
              <a:solidFill>
                <a:srgbClr val="324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715963" y="2063218"/>
            <a:ext cx="10431008" cy="3785652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Trends on health and wellbeing as a result of COVID-19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Easily accessible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Rapid development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Conducive to expansion and update</a:t>
            </a:r>
            <a:endParaRPr lang="en-GB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/>
              <a:t>Bring </a:t>
            </a:r>
            <a:r>
              <a:rPr lang="en-GB" sz="2800" dirty="0" smtClean="0"/>
              <a:t>data together in one easily </a:t>
            </a:r>
            <a:r>
              <a:rPr lang="en-GB" sz="2800" dirty="0"/>
              <a:t>accessible </a:t>
            </a:r>
            <a:r>
              <a:rPr lang="en-GB" sz="2800" dirty="0" smtClean="0"/>
              <a:t>place</a:t>
            </a:r>
            <a:endParaRPr lang="en-GB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/>
              <a:t>Cater to multiple </a:t>
            </a:r>
            <a:r>
              <a:rPr lang="en-GB" sz="2800" dirty="0" smtClean="0"/>
              <a:t>audiences</a:t>
            </a:r>
            <a:endParaRPr lang="en-GB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/>
              <a:t>Provide meaningful </a:t>
            </a:r>
            <a:r>
              <a:rPr lang="en-GB" sz="2800" dirty="0" smtClean="0"/>
              <a:t>insights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COVID-19 Recovery profile in Wales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8491" y="322676"/>
            <a:ext cx="10760075" cy="393542"/>
          </a:xfrm>
        </p:spPr>
        <p:txBody>
          <a:bodyPr/>
          <a:lstStyle/>
          <a:p>
            <a:r>
              <a:rPr lang="en-GB" dirty="0" smtClean="0"/>
              <a:t>The Recovery profile brief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1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715963" y="2063218"/>
            <a:ext cx="10431008" cy="266739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Deaths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Other harms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Interruptions in health services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Wellbeing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800" dirty="0" smtClean="0"/>
              <a:t>Wider determinants of health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COVID-19 Recovery profile in Wales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8491" y="322676"/>
            <a:ext cx="10760075" cy="393542"/>
          </a:xfrm>
        </p:spPr>
        <p:txBody>
          <a:bodyPr/>
          <a:lstStyle/>
          <a:p>
            <a:r>
              <a:rPr lang="en-GB" dirty="0" smtClean="0"/>
              <a:t>Scope of health indicators to be included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1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767388" y="2739350"/>
            <a:ext cx="7919788" cy="393542"/>
          </a:xfrm>
        </p:spPr>
        <p:txBody>
          <a:bodyPr/>
          <a:lstStyle/>
          <a:p>
            <a:r>
              <a:rPr lang="en-GB" sz="6600" i="1" dirty="0" smtClean="0">
                <a:solidFill>
                  <a:schemeClr val="bg1"/>
                </a:solidFill>
              </a:rPr>
              <a:t>Live demo</a:t>
            </a:r>
            <a:endParaRPr lang="en-GB" sz="6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2357688" y="2739350"/>
            <a:ext cx="7919788" cy="393542"/>
          </a:xfrm>
        </p:spPr>
        <p:txBody>
          <a:bodyPr/>
          <a:lstStyle/>
          <a:p>
            <a:r>
              <a:rPr lang="en-GB" sz="6600" i="1" dirty="0" smtClean="0">
                <a:solidFill>
                  <a:schemeClr val="bg1"/>
                </a:solidFill>
              </a:rPr>
              <a:t>Project approach</a:t>
            </a:r>
            <a:endParaRPr lang="en-GB" sz="6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72253" y="-178855"/>
            <a:ext cx="12492507" cy="70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COVID-19 Recovery profile in Wales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8491" y="322676"/>
            <a:ext cx="10760075" cy="393542"/>
          </a:xfrm>
        </p:spPr>
        <p:txBody>
          <a:bodyPr/>
          <a:lstStyle/>
          <a:p>
            <a:r>
              <a:rPr lang="en-GB" dirty="0" smtClean="0"/>
              <a:t>Recovery profile approach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82644" y="1201982"/>
            <a:ext cx="1519707" cy="1519707"/>
          </a:xfrm>
          <a:prstGeom prst="ellipse">
            <a:avLst/>
          </a:prstGeom>
          <a:solidFill>
            <a:srgbClr val="F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324F82"/>
                </a:solidFill>
              </a:rPr>
              <a:t>Product brief</a:t>
            </a:r>
            <a:endParaRPr lang="en-GB" sz="1200" b="1" dirty="0">
              <a:solidFill>
                <a:srgbClr val="324F8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915079" y="3930843"/>
            <a:ext cx="490478" cy="0"/>
          </a:xfrm>
          <a:prstGeom prst="line">
            <a:avLst/>
          </a:prstGeom>
          <a:ln w="984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2383" y="3603809"/>
            <a:ext cx="0" cy="720000"/>
          </a:xfrm>
          <a:prstGeom prst="line">
            <a:avLst/>
          </a:prstGeom>
          <a:ln w="984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04637" y="3288291"/>
            <a:ext cx="360000" cy="0"/>
          </a:xfrm>
          <a:prstGeom prst="line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4184" y="3029622"/>
            <a:ext cx="900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324F82"/>
                </a:solidFill>
                <a:ea typeface="Ubuntu" charset="0"/>
                <a:cs typeface="Ubuntu" charset="0"/>
              </a:rPr>
              <a:t>Direct access to SQL DB</a:t>
            </a:r>
            <a:endParaRPr lang="en-GB" sz="1100" b="0" i="0" dirty="0" smtClean="0">
              <a:solidFill>
                <a:srgbClr val="324F82"/>
              </a:solidFill>
              <a:ea typeface="Ubuntu" charset="0"/>
              <a:cs typeface="Ubuntu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024227" y="3293771"/>
            <a:ext cx="1832152" cy="0"/>
          </a:xfrm>
          <a:prstGeom prst="line">
            <a:avLst/>
          </a:prstGeom>
          <a:ln w="984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80683" y="4552055"/>
            <a:ext cx="434593" cy="0"/>
          </a:xfrm>
          <a:prstGeom prst="line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77972" y="4241087"/>
            <a:ext cx="11302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324F82"/>
                </a:solidFill>
                <a:ea typeface="Ubuntu" charset="0"/>
                <a:cs typeface="Ubuntu" charset="0"/>
              </a:rPr>
              <a:t>Data manipulation / cleaning</a:t>
            </a:r>
            <a:endParaRPr lang="en-GB" sz="1100" b="0" i="0" dirty="0" smtClean="0">
              <a:solidFill>
                <a:srgbClr val="324F82"/>
              </a:solidFill>
              <a:ea typeface="Ubuntu" charset="0"/>
              <a:cs typeface="Ubuntu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9823721" y="3255633"/>
            <a:ext cx="0" cy="1338139"/>
          </a:xfrm>
          <a:prstGeom prst="line">
            <a:avLst/>
          </a:prstGeom>
          <a:ln w="984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791067" y="3959054"/>
            <a:ext cx="309494" cy="0"/>
          </a:xfrm>
          <a:prstGeom prst="line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40130" y="1201982"/>
            <a:ext cx="1519707" cy="1519707"/>
          </a:xfrm>
          <a:prstGeom prst="ellipse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Identify sources of data in domains</a:t>
            </a:r>
            <a:endParaRPr lang="en-GB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805191" y="1933715"/>
            <a:ext cx="540000" cy="0"/>
          </a:xfrm>
          <a:prstGeom prst="line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63548" y="1929661"/>
            <a:ext cx="540000" cy="0"/>
          </a:xfrm>
          <a:prstGeom prst="line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720826" y="1245604"/>
            <a:ext cx="180412" cy="167972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96033" y="881745"/>
            <a:ext cx="0" cy="301914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932791" y="1895899"/>
            <a:ext cx="312044" cy="1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53260" y="456025"/>
            <a:ext cx="21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324F82"/>
                </a:solidFill>
                <a:ea typeface="Ubuntu" charset="0"/>
                <a:cs typeface="Ubuntu" charset="0"/>
              </a:rPr>
              <a:t>Is the data updated regularly?</a:t>
            </a:r>
            <a:endParaRPr lang="en-GB" sz="1100" b="0" i="0" dirty="0" smtClean="0">
              <a:solidFill>
                <a:srgbClr val="324F82"/>
              </a:solidFill>
              <a:ea typeface="Ubuntu" charset="0"/>
              <a:cs typeface="Ubuntu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82578" y="813669"/>
            <a:ext cx="21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324F82"/>
                </a:solidFill>
                <a:ea typeface="Ubuntu" charset="0"/>
                <a:cs typeface="Ubuntu" charset="0"/>
              </a:rPr>
              <a:t>Is time series data available?</a:t>
            </a:r>
            <a:endParaRPr lang="en-GB" sz="1100" b="0" i="0" dirty="0" smtClean="0">
              <a:solidFill>
                <a:srgbClr val="324F82"/>
              </a:solidFill>
              <a:ea typeface="Ubuntu" charset="0"/>
              <a:cs typeface="Ubuntu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8009" y="1670276"/>
            <a:ext cx="21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324F82"/>
                </a:solidFill>
                <a:ea typeface="Ubuntu" charset="0"/>
                <a:cs typeface="Ubuntu" charset="0"/>
              </a:rPr>
              <a:t>Is it coherent with other products?</a:t>
            </a:r>
            <a:endParaRPr lang="en-GB" sz="1100" b="0" i="0" dirty="0" smtClean="0">
              <a:solidFill>
                <a:srgbClr val="324F82"/>
              </a:solidFill>
              <a:ea typeface="Ubuntu" charset="0"/>
              <a:cs typeface="Ubuntu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172937" y="2721689"/>
            <a:ext cx="0" cy="540000"/>
          </a:xfrm>
          <a:prstGeom prst="line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67487" y="4325726"/>
            <a:ext cx="68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324F82"/>
                </a:solidFill>
                <a:ea typeface="Ubuntu" charset="0"/>
                <a:cs typeface="Ubuntu" charset="0"/>
              </a:rPr>
              <a:t>‘Read in’ to R</a:t>
            </a:r>
            <a:endParaRPr lang="en-GB" sz="1100" b="0" i="0" dirty="0" smtClean="0">
              <a:solidFill>
                <a:srgbClr val="324F82"/>
              </a:solidFill>
              <a:ea typeface="Ubuntu" charset="0"/>
              <a:cs typeface="Ubuntu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081446" y="3215771"/>
            <a:ext cx="1519707" cy="1519707"/>
          </a:xfrm>
          <a:prstGeom prst="ellipse">
            <a:avLst/>
          </a:prstGeom>
          <a:solidFill>
            <a:srgbClr val="324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Data analysis</a:t>
            </a:r>
            <a:endParaRPr lang="en-GB" sz="1400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6913746" y="4552055"/>
            <a:ext cx="360000" cy="0"/>
          </a:xfrm>
          <a:prstGeom prst="line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595538" y="4549489"/>
            <a:ext cx="260841" cy="0"/>
          </a:xfrm>
          <a:prstGeom prst="line">
            <a:avLst/>
          </a:prstGeom>
          <a:ln w="984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843522" y="4721769"/>
            <a:ext cx="0" cy="540000"/>
          </a:xfrm>
          <a:prstGeom prst="line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0077881" y="5264519"/>
            <a:ext cx="1519707" cy="1519707"/>
            <a:chOff x="10099653" y="5112115"/>
            <a:chExt cx="1519707" cy="1519707"/>
          </a:xfrm>
        </p:grpSpPr>
        <p:sp>
          <p:nvSpPr>
            <p:cNvPr id="106" name="Oval 105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099653" y="5580499"/>
              <a:ext cx="149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0" i="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Data visualisation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397586" y="3236906"/>
            <a:ext cx="1528379" cy="1519707"/>
            <a:chOff x="4419358" y="3084502"/>
            <a:chExt cx="1528379" cy="1519707"/>
          </a:xfrm>
        </p:grpSpPr>
        <p:sp>
          <p:nvSpPr>
            <p:cNvPr id="54" name="Oval 53"/>
            <p:cNvSpPr/>
            <p:nvPr/>
          </p:nvSpPr>
          <p:spPr>
            <a:xfrm>
              <a:off x="4428030" y="3084502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19358" y="3567833"/>
              <a:ext cx="149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0" i="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Data access &amp; manipulation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391312" y="1201982"/>
            <a:ext cx="1519707" cy="1519707"/>
            <a:chOff x="4413084" y="1201982"/>
            <a:chExt cx="1519707" cy="1519707"/>
          </a:xfrm>
        </p:grpSpPr>
        <p:sp>
          <p:nvSpPr>
            <p:cNvPr id="40" name="Oval 39"/>
            <p:cNvSpPr/>
            <p:nvPr/>
          </p:nvSpPr>
          <p:spPr>
            <a:xfrm>
              <a:off x="4413084" y="1201982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35764" y="1437535"/>
              <a:ext cx="1497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0" i="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Assess whether suitable for inclusion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920041" y="2786928"/>
            <a:ext cx="1013916" cy="1002727"/>
            <a:chOff x="5941813" y="2634524"/>
            <a:chExt cx="1013916" cy="1002727"/>
          </a:xfrm>
        </p:grpSpPr>
        <p:sp>
          <p:nvSpPr>
            <p:cNvPr id="57" name="Oval 56"/>
            <p:cNvSpPr/>
            <p:nvPr/>
          </p:nvSpPr>
          <p:spPr>
            <a:xfrm>
              <a:off x="5943677" y="2634524"/>
              <a:ext cx="1002727" cy="100272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rgbClr val="324F82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941813" y="2911367"/>
              <a:ext cx="1013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Internal sources</a:t>
              </a:r>
              <a:endParaRPr lang="en-GB" sz="1200" b="1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908837" y="4073444"/>
            <a:ext cx="1013931" cy="1002727"/>
            <a:chOff x="5930609" y="3921040"/>
            <a:chExt cx="1013931" cy="1002727"/>
          </a:xfrm>
        </p:grpSpPr>
        <p:sp>
          <p:nvSpPr>
            <p:cNvPr id="58" name="Oval 57"/>
            <p:cNvSpPr/>
            <p:nvPr/>
          </p:nvSpPr>
          <p:spPr>
            <a:xfrm>
              <a:off x="5941813" y="3921040"/>
              <a:ext cx="1002727" cy="1002727"/>
            </a:xfrm>
            <a:prstGeom prst="ellipse">
              <a:avLst/>
            </a:prstGeom>
            <a:solidFill>
              <a:srgbClr val="F9C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rgbClr val="324F82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930609" y="4191570"/>
              <a:ext cx="1013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External</a:t>
              </a:r>
            </a:p>
            <a:p>
              <a:pPr algn="ctr"/>
              <a:r>
                <a:rPr lang="en-GB" sz="1200" b="1" dirty="0">
                  <a:solidFill>
                    <a:srgbClr val="324F82"/>
                  </a:solidFill>
                  <a:ea typeface="Ubuntu" charset="0"/>
                  <a:cs typeface="Ubuntu" charset="0"/>
                </a:rPr>
                <a:t>s</a:t>
              </a:r>
              <a:r>
                <a:rPr lang="en-GB" sz="1200" b="1" dirty="0" smtClean="0">
                  <a:solidFill>
                    <a:srgbClr val="324F82"/>
                  </a:solidFill>
                  <a:ea typeface="Ubuntu" charset="0"/>
                  <a:cs typeface="Ubuntu" charset="0"/>
                </a:rPr>
                <a:t>ources</a:t>
              </a:r>
              <a:endParaRPr lang="en-GB" sz="1200" b="1" i="0" dirty="0" smtClean="0">
                <a:solidFill>
                  <a:srgbClr val="324F82"/>
                </a:solidFill>
                <a:ea typeface="Ubuntu" charset="0"/>
                <a:cs typeface="Ubuntu" charset="0"/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9578482" y="6047240"/>
            <a:ext cx="490478" cy="0"/>
          </a:xfrm>
          <a:prstGeom prst="line">
            <a:avLst/>
          </a:prstGeom>
          <a:ln w="9842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8075831" y="5310878"/>
            <a:ext cx="1519707" cy="1519707"/>
            <a:chOff x="10099653" y="5112115"/>
            <a:chExt cx="1519707" cy="1519707"/>
          </a:xfrm>
        </p:grpSpPr>
        <p:sp>
          <p:nvSpPr>
            <p:cNvPr id="122" name="Oval 121"/>
            <p:cNvSpPr/>
            <p:nvPr/>
          </p:nvSpPr>
          <p:spPr>
            <a:xfrm>
              <a:off x="10099653" y="5112115"/>
              <a:ext cx="1519707" cy="1519707"/>
            </a:xfrm>
            <a:prstGeom prst="ellipse">
              <a:avLst/>
            </a:prstGeom>
            <a:solidFill>
              <a:srgbClr val="324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099653" y="5580499"/>
              <a:ext cx="149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  <a:ea typeface="Ubuntu" charset="0"/>
                  <a:cs typeface="Ubuntu" charset="0"/>
                </a:rPr>
                <a:t>Pattern insights</a:t>
              </a:r>
              <a:endParaRPr lang="en-GB" sz="1400" b="0" i="0" dirty="0" smtClean="0">
                <a:solidFill>
                  <a:schemeClr val="bg1"/>
                </a:solidFill>
                <a:ea typeface="Ubuntu" charset="0"/>
                <a:cs typeface="Ubuntu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5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72253" y="19315"/>
            <a:ext cx="12492507" cy="70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8491" y="322676"/>
            <a:ext cx="10760075" cy="393542"/>
          </a:xfrm>
        </p:spPr>
        <p:txBody>
          <a:bodyPr/>
          <a:lstStyle/>
          <a:p>
            <a:r>
              <a:rPr lang="en-GB" dirty="0" smtClean="0"/>
              <a:t>Modular build of </a:t>
            </a:r>
            <a:r>
              <a:rPr lang="en-GB" dirty="0" err="1" smtClean="0"/>
              <a:t>RMarkdown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38013" y="3849511"/>
            <a:ext cx="3234192" cy="239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MASTER RMD – calls in individual chart RMDs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717908" y="4538358"/>
            <a:ext cx="0" cy="620893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19336" y="5801409"/>
            <a:ext cx="621722" cy="0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17908" y="2625984"/>
            <a:ext cx="0" cy="620893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541490" y="1590717"/>
            <a:ext cx="3125415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Analysis R script per indicator/data source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33543" y="3415907"/>
            <a:ext cx="3133362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Data .</a:t>
            </a:r>
            <a:r>
              <a:rPr lang="en-GB" dirty="0" err="1" smtClean="0">
                <a:solidFill>
                  <a:schemeClr val="bg1"/>
                </a:solidFill>
              </a:rPr>
              <a:t>rds</a:t>
            </a:r>
            <a:r>
              <a:rPr lang="en-GB" dirty="0" smtClean="0">
                <a:solidFill>
                  <a:schemeClr val="bg1"/>
                </a:solidFill>
              </a:rPr>
              <a:t> file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33543" y="5354743"/>
            <a:ext cx="3133362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RMD including shiny inputs and outputs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097" y="917967"/>
            <a:ext cx="166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 smtClean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rPr>
              <a:t>Indicator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9665" y="1590717"/>
            <a:ext cx="2905987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Analysis R script per indicator/data source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665" y="3433927"/>
            <a:ext cx="2905987" cy="824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Data .</a:t>
            </a:r>
            <a:r>
              <a:rPr lang="en-GB" dirty="0" err="1" smtClean="0">
                <a:solidFill>
                  <a:schemeClr val="bg1"/>
                </a:solidFill>
              </a:rPr>
              <a:t>rds</a:t>
            </a:r>
            <a:r>
              <a:rPr lang="en-GB" dirty="0" smtClean="0">
                <a:solidFill>
                  <a:schemeClr val="bg1"/>
                </a:solidFill>
              </a:rPr>
              <a:t> file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9665" y="5354744"/>
            <a:ext cx="2905987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RMD including shiny inputs and outputs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70636" y="906139"/>
            <a:ext cx="166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 smtClean="0">
                <a:solidFill>
                  <a:srgbClr val="E03882"/>
                </a:solidFill>
                <a:latin typeface="Ubuntu" charset="0"/>
                <a:ea typeface="Ubuntu" charset="0"/>
                <a:cs typeface="Ubuntu" charset="0"/>
              </a:rPr>
              <a:t>Indicator 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0135873" y="4538358"/>
            <a:ext cx="0" cy="620893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135873" y="2625984"/>
            <a:ext cx="0" cy="620893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69161" y="5797194"/>
            <a:ext cx="631891" cy="0"/>
          </a:xfrm>
          <a:prstGeom prst="line">
            <a:avLst/>
          </a:prstGeom>
          <a:ln w="98425">
            <a:solidFill>
              <a:srgbClr val="F9C4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Free Icon |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00" y="6105628"/>
            <a:ext cx="692848" cy="6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Free Icon |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50" y="6103521"/>
            <a:ext cx="692848" cy="6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blic Health Wales Theme">
      <a:dk1>
        <a:srgbClr val="000000"/>
      </a:dk1>
      <a:lt1>
        <a:srgbClr val="FFFFFF"/>
      </a:lt1>
      <a:dk2>
        <a:srgbClr val="324F82"/>
      </a:dk2>
      <a:lt2>
        <a:srgbClr val="E7E6E6"/>
      </a:lt2>
      <a:accent1>
        <a:srgbClr val="324F82"/>
      </a:accent1>
      <a:accent2>
        <a:srgbClr val="28B8CE"/>
      </a:accent2>
      <a:accent3>
        <a:srgbClr val="4FB9AB"/>
      </a:accent3>
      <a:accent4>
        <a:srgbClr val="F8C402"/>
      </a:accent4>
      <a:accent5>
        <a:srgbClr val="DF3782"/>
      </a:accent5>
      <a:accent6>
        <a:srgbClr val="70AD47"/>
      </a:accent6>
      <a:hlink>
        <a:srgbClr val="28B8CE"/>
      </a:hlink>
      <a:folHlink>
        <a:srgbClr val="DF378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000" b="0" i="0" dirty="0" smtClean="0">
            <a:solidFill>
              <a:schemeClr val="bg1"/>
            </a:solidFill>
            <a:latin typeface="Ubuntu" charset="0"/>
            <a:ea typeface="Ubuntu" charset="0"/>
            <a:cs typeface="Ubuntu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HW PPT Template" id="{CF5567AB-625C-CB4D-8AD5-4A60DD3D97F6}" vid="{EBA284EE-FC4C-2544-8931-2A4AC16367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2" ma:contentTypeDescription="Create a new document." ma:contentTypeScope="" ma:versionID="d6b4c87a83b381ad360fee2f63f6c0ad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6d1cfd5520d9fd6bb40bca2eb3c5e4c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DAB690-8B22-4727-852E-D9CF2207ECC5}"/>
</file>

<file path=customXml/itemProps2.xml><?xml version="1.0" encoding="utf-8"?>
<ds:datastoreItem xmlns:ds="http://schemas.openxmlformats.org/officeDocument/2006/customXml" ds:itemID="{D6FD624C-6A8D-4749-AF8A-C95CE8784486}"/>
</file>

<file path=customXml/itemProps3.xml><?xml version="1.0" encoding="utf-8"?>
<ds:datastoreItem xmlns:ds="http://schemas.openxmlformats.org/officeDocument/2006/customXml" ds:itemID="{98322853-3632-4969-8639-E25B8D35558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6979</TotalTime>
  <Words>1877</Words>
  <Application>Microsoft Office PowerPoint</Application>
  <PresentationFormat>Widescreen</PresentationFormat>
  <Paragraphs>278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Ubuntu</vt:lpstr>
      <vt:lpstr>Ubuntu Light</vt:lpstr>
      <vt:lpstr>Verdana</vt:lpstr>
      <vt:lpstr>Office Theme</vt:lpstr>
      <vt:lpstr>Planning for recovery from COVID-19 in Wales Rapid development of a multifaceted profile on health and wellbeing 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Cadywould</dc:creator>
  <cp:lastModifiedBy>Bethan Patterson (Public Health Wales)</cp:lastModifiedBy>
  <cp:revision>325</cp:revision>
  <cp:lastPrinted>2020-01-22T14:42:42Z</cp:lastPrinted>
  <dcterms:created xsi:type="dcterms:W3CDTF">2017-10-31T10:35:26Z</dcterms:created>
  <dcterms:modified xsi:type="dcterms:W3CDTF">2020-11-03T15:04:31Z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</Properties>
</file>