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20"/>
  </p:notesMasterIdLst>
  <p:sldIdLst>
    <p:sldId id="257" r:id="rId5"/>
    <p:sldId id="266" r:id="rId6"/>
    <p:sldId id="272" r:id="rId7"/>
    <p:sldId id="258" r:id="rId8"/>
    <p:sldId id="275" r:id="rId9"/>
    <p:sldId id="259" r:id="rId10"/>
    <p:sldId id="269" r:id="rId11"/>
    <p:sldId id="262" r:id="rId12"/>
    <p:sldId id="261" r:id="rId13"/>
    <p:sldId id="265" r:id="rId14"/>
    <p:sldId id="277" r:id="rId15"/>
    <p:sldId id="276" r:id="rId16"/>
    <p:sldId id="263" r:id="rId17"/>
    <p:sldId id="26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685"/>
    <a:srgbClr val="655E9D"/>
    <a:srgbClr val="FAE2FF"/>
    <a:srgbClr val="E3D4E6"/>
    <a:srgbClr val="EBEBF3"/>
    <a:srgbClr val="EEE1FF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9D60-FD50-4275-A64C-E2BFA09FA3C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F454-7F87-4318-A58E-6DCC0B01F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9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1D6D-E07C-D44E-AFB0-5F6A20E8D7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39743" y="817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Title of presentation goes here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38717" y="2319338"/>
            <a:ext cx="10515600" cy="12255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 / date</a:t>
            </a:r>
          </a:p>
        </p:txBody>
      </p:sp>
    </p:spTree>
    <p:extLst>
      <p:ext uri="{BB962C8B-B14F-4D97-AF65-F5344CB8AC3E}">
        <p14:creationId xmlns:p14="http://schemas.microsoft.com/office/powerpoint/2010/main" val="216822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 blu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/ sub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102936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336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73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46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1696828"/>
            <a:ext cx="61722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9" y="1696826"/>
            <a:ext cx="3932767" cy="4172163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Text /caption</a:t>
            </a:r>
          </a:p>
        </p:txBody>
      </p:sp>
    </p:spTree>
    <p:extLst>
      <p:ext uri="{BB962C8B-B14F-4D97-AF65-F5344CB8AC3E}">
        <p14:creationId xmlns:p14="http://schemas.microsoft.com/office/powerpoint/2010/main" val="10698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0317" y="1696828"/>
            <a:ext cx="105156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07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8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 slide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197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5" r:id="rId4"/>
    <p:sldLayoutId id="2147483686" r:id="rId5"/>
    <p:sldLayoutId id="2147483688" r:id="rId6"/>
    <p:sldLayoutId id="2147483689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github.com/Health-SocialCare-Scotland/phsmethods/tree/master/tests/testthat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Health-SocialCare-Scotland/phsmethods/tree/master/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alth-SocialCare-Scotland/phsmethods/releases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codecov.io/gh/Public-Health-Scotland/phsmethod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travis-ci.com/github/Public-Health-Scotland/phsmethods" TargetMode="Externa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SocialCare-Scotland/phsmethods/issues" TargetMode="External"/><Relationship Id="rId2" Type="http://schemas.openxmlformats.org/officeDocument/2006/relationships/hyperlink" Target="https://github.com/Health-SocialCare-Scotland/phsmethods/tree/master#contributing-to-phs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alth-SocialCare-Scotland/phsmethods/pulls" TargetMode="External"/><Relationship Id="rId4" Type="http://schemas.openxmlformats.org/officeDocument/2006/relationships/hyperlink" Target="https://github.com/Health-SocialCare-Scotland/phsmethods/branch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blic-Health-Scotland/phsmetho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jpeg"/><Relationship Id="rId4" Type="http://schemas.openxmlformats.org/officeDocument/2006/relationships/hyperlink" Target="mailto:ciara.gribben@phs.sco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healthscotland.scot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publichealthscotland.sc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hps.scot.nhs.uk/" TargetMode="External"/><Relationship Id="rId4" Type="http://schemas.openxmlformats.org/officeDocument/2006/relationships/hyperlink" Target="https://www.isdscotland.or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isdscotland.org/Health-Topics/Mental-Health/Publications/2017-03-14/2017-03-14-Mental-Health-Report.pdf?34582155943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Public-Health-Scotland/R-Resources/blob/master/PHS%20R%20style%20guid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NHS-NSS-transforming-publications/hsmr" TargetMode="External"/><Relationship Id="rId4" Type="http://schemas.openxmlformats.org/officeDocument/2006/relationships/hyperlink" Target="https://beta.isdscotland.org/find-publications-and-data/conditions-and-diseases/mental-health/mental-health-inpatient-activity/10-september-2019/data-explor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hsmethods: </a:t>
            </a:r>
            <a:r>
              <a:rPr lang="en-GB" dirty="0"/>
              <a:t>an R package for Public Health Scotland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Ciara Gribben</a:t>
            </a:r>
          </a:p>
          <a:p>
            <a:r>
              <a:rPr lang="en-GB" dirty="0" smtClean="0"/>
              <a:t>Senior Information Analyst</a:t>
            </a:r>
          </a:p>
          <a:p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Features of phsmethods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7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While phsmethods is not on CRAN, we included many of the features expected from a CRAN package: 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u="sng" dirty="0" smtClean="0">
                <a:hlinkClick r:id="rId2"/>
              </a:rPr>
              <a:t>function </a:t>
            </a:r>
            <a:r>
              <a:rPr lang="en-GB" u="sng" dirty="0">
                <a:hlinkClick r:id="rId2"/>
              </a:rPr>
              <a:t>documentation</a:t>
            </a:r>
            <a:r>
              <a:rPr lang="en-GB" dirty="0"/>
              <a:t>; </a:t>
            </a:r>
            <a:endParaRPr lang="en-GB" dirty="0" smtClean="0"/>
          </a:p>
          <a:p>
            <a:pPr lvl="1"/>
            <a:r>
              <a:rPr lang="en-GB" u="sng" dirty="0" smtClean="0">
                <a:hlinkClick r:id="rId3"/>
              </a:rPr>
              <a:t>unit </a:t>
            </a:r>
            <a:r>
              <a:rPr lang="en-GB" u="sng" dirty="0">
                <a:hlinkClick r:id="rId3"/>
              </a:rPr>
              <a:t>tests</a:t>
            </a:r>
            <a:r>
              <a:rPr lang="en-GB" dirty="0"/>
              <a:t>; </a:t>
            </a:r>
            <a:endParaRPr lang="en-GB" dirty="0" smtClean="0"/>
          </a:p>
          <a:p>
            <a:pPr lvl="1"/>
            <a:r>
              <a:rPr lang="en-GB" u="sng" dirty="0" smtClean="0">
                <a:hlinkClick r:id="rId4"/>
              </a:rPr>
              <a:t>continuous </a:t>
            </a:r>
            <a:r>
              <a:rPr lang="en-GB" u="sng" dirty="0">
                <a:hlinkClick r:id="rId4"/>
              </a:rPr>
              <a:t>integration</a:t>
            </a:r>
            <a:r>
              <a:rPr lang="en-GB" dirty="0"/>
              <a:t>; </a:t>
            </a:r>
            <a:endParaRPr lang="en-GB" dirty="0" smtClean="0"/>
          </a:p>
          <a:p>
            <a:pPr lvl="1"/>
            <a:r>
              <a:rPr lang="en-GB" u="sng" dirty="0" smtClean="0">
                <a:hlinkClick r:id="rId5"/>
              </a:rPr>
              <a:t>code </a:t>
            </a:r>
            <a:r>
              <a:rPr lang="en-GB" u="sng" dirty="0">
                <a:hlinkClick r:id="rId5"/>
              </a:rPr>
              <a:t>coverage</a:t>
            </a:r>
            <a:r>
              <a:rPr lang="en-GB" dirty="0" smtClean="0"/>
              <a:t>;</a:t>
            </a:r>
          </a:p>
          <a:p>
            <a:pPr lvl="1"/>
            <a:r>
              <a:rPr lang="en-GB" u="sng" dirty="0" smtClean="0">
                <a:hlinkClick r:id="rId6"/>
              </a:rPr>
              <a:t>releases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9" t="1537"/>
          <a:stretch/>
        </p:blipFill>
        <p:spPr>
          <a:xfrm>
            <a:off x="9370423" y="4491298"/>
            <a:ext cx="1665250" cy="8100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385496" y="4491298"/>
            <a:ext cx="1666800" cy="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/>
          <a:srcRect l="8772" r="11152" b="1157"/>
          <a:stretch/>
        </p:blipFill>
        <p:spPr>
          <a:xfrm>
            <a:off x="3492136" y="4462652"/>
            <a:ext cx="1666800" cy="948746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10"/>
          <a:srcRect t="15002" b="16707"/>
          <a:stretch/>
        </p:blipFill>
        <p:spPr>
          <a:xfrm>
            <a:off x="5477063" y="4462652"/>
            <a:ext cx="1666800" cy="81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265576" y="4462652"/>
            <a:ext cx="16668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Contributing to phsmethods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7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There </a:t>
            </a:r>
            <a:r>
              <a:rPr lang="en-GB" dirty="0"/>
              <a:t>are </a:t>
            </a:r>
            <a:r>
              <a:rPr lang="en-GB" dirty="0" smtClean="0">
                <a:hlinkClick r:id="rId2"/>
              </a:rPr>
              <a:t>guidelines</a:t>
            </a:r>
            <a:r>
              <a:rPr lang="en-GB" dirty="0"/>
              <a:t> for </a:t>
            </a:r>
            <a:r>
              <a:rPr lang="en-GB" dirty="0" smtClean="0"/>
              <a:t>contributing to phsmethods. </a:t>
            </a:r>
          </a:p>
          <a:p>
            <a:endParaRPr lang="en-GB" dirty="0" smtClean="0"/>
          </a:p>
          <a:p>
            <a:r>
              <a:rPr lang="en-GB" dirty="0" smtClean="0"/>
              <a:t>Proposed </a:t>
            </a:r>
            <a:r>
              <a:rPr lang="en-GB" dirty="0"/>
              <a:t>contributions should be submitted as </a:t>
            </a:r>
            <a:r>
              <a:rPr lang="en-GB" dirty="0">
                <a:hlinkClick r:id="rId3"/>
              </a:rPr>
              <a:t>GitHub issues</a:t>
            </a:r>
            <a:r>
              <a:rPr lang="en-GB" dirty="0"/>
              <a:t> for the maintainers to </a:t>
            </a:r>
            <a:r>
              <a:rPr lang="en-GB" dirty="0" smtClean="0"/>
              <a:t>consider. </a:t>
            </a:r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approved, the contributor makes a </a:t>
            </a:r>
            <a:r>
              <a:rPr lang="en-GB" dirty="0">
                <a:hlinkClick r:id="rId4"/>
              </a:rPr>
              <a:t>branch</a:t>
            </a:r>
            <a:r>
              <a:rPr lang="en-GB" dirty="0"/>
              <a:t> and submits a </a:t>
            </a:r>
            <a:r>
              <a:rPr lang="en-GB" dirty="0">
                <a:hlinkClick r:id="rId5"/>
              </a:rPr>
              <a:t>pull </a:t>
            </a:r>
            <a:r>
              <a:rPr lang="en-GB" dirty="0" smtClean="0">
                <a:hlinkClick r:id="rId5"/>
              </a:rPr>
              <a:t>request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This process should stop </a:t>
            </a:r>
            <a:r>
              <a:rPr lang="en-GB" dirty="0"/>
              <a:t>time and energy </a:t>
            </a:r>
            <a:r>
              <a:rPr lang="en-GB" dirty="0" smtClean="0"/>
              <a:t>being spent on something </a:t>
            </a:r>
            <a:r>
              <a:rPr lang="en-GB" dirty="0"/>
              <a:t>which can’t be accepted, and </a:t>
            </a:r>
            <a:r>
              <a:rPr lang="en-GB" dirty="0" smtClean="0"/>
              <a:t>prevent duplication </a:t>
            </a:r>
            <a:r>
              <a:rPr lang="en-GB" dirty="0"/>
              <a:t>of effort </a:t>
            </a:r>
            <a:r>
              <a:rPr lang="en-GB" dirty="0" smtClean="0"/>
              <a:t>if multiple </a:t>
            </a:r>
            <a:r>
              <a:rPr lang="en-GB" dirty="0"/>
              <a:t>people </a:t>
            </a:r>
            <a:r>
              <a:rPr lang="en-GB" dirty="0" smtClean="0"/>
              <a:t>have the </a:t>
            </a:r>
            <a:r>
              <a:rPr lang="en-GB" dirty="0"/>
              <a:t>same idea.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5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Benefits of phsmethods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7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Contributing functions is rewarding for analysts with existing skills.</a:t>
            </a:r>
          </a:p>
          <a:p>
            <a:r>
              <a:rPr lang="en-GB" dirty="0" smtClean="0"/>
              <a:t>For </a:t>
            </a:r>
            <a:r>
              <a:rPr lang="en-GB" dirty="0" smtClean="0"/>
              <a:t>analysts with lower levels of knowledge it’s a good chance to build their R skills </a:t>
            </a:r>
            <a:r>
              <a:rPr lang="en-GB" dirty="0" smtClean="0"/>
              <a:t>as </a:t>
            </a:r>
            <a:r>
              <a:rPr lang="en-GB" dirty="0" smtClean="0"/>
              <a:t>it’s </a:t>
            </a:r>
            <a:r>
              <a:rPr lang="en-GB" dirty="0"/>
              <a:t>not expected that </a:t>
            </a:r>
            <a:r>
              <a:rPr lang="en-GB" dirty="0" smtClean="0"/>
              <a:t>they have </a:t>
            </a:r>
            <a:r>
              <a:rPr lang="en-GB" dirty="0"/>
              <a:t>experience of </a:t>
            </a:r>
            <a:r>
              <a:rPr lang="en-GB" dirty="0" smtClean="0"/>
              <a:t>package </a:t>
            </a:r>
            <a:r>
              <a:rPr lang="en-GB" dirty="0"/>
              <a:t>development or of version </a:t>
            </a:r>
            <a:r>
              <a:rPr lang="en-GB" dirty="0" smtClean="0"/>
              <a:t>control, </a:t>
            </a:r>
            <a:r>
              <a:rPr lang="en-GB" dirty="0" smtClean="0"/>
              <a:t>only that</a:t>
            </a:r>
            <a:r>
              <a:rPr lang="en-GB" dirty="0" smtClean="0"/>
              <a:t> </a:t>
            </a:r>
            <a:r>
              <a:rPr lang="en-GB" dirty="0"/>
              <a:t>they </a:t>
            </a:r>
            <a:r>
              <a:rPr lang="en-GB" dirty="0" smtClean="0"/>
              <a:t>know </a:t>
            </a:r>
            <a:r>
              <a:rPr lang="en-GB" dirty="0"/>
              <a:t>how to write an R function. The </a:t>
            </a:r>
            <a:r>
              <a:rPr lang="en-GB" dirty="0" smtClean="0"/>
              <a:t>maintainers </a:t>
            </a:r>
            <a:r>
              <a:rPr lang="en-GB" dirty="0"/>
              <a:t>are there to help them learn the rest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functions are easy to incorporate into an </a:t>
            </a:r>
            <a:r>
              <a:rPr lang="en-GB" dirty="0" err="1" smtClean="0"/>
              <a:t>Rmarkdown</a:t>
            </a:r>
            <a:r>
              <a:rPr lang="en-GB" dirty="0" smtClean="0"/>
              <a:t> document making producing publications easier.</a:t>
            </a:r>
            <a:endParaRPr lang="en-GB" dirty="0"/>
          </a:p>
          <a:p>
            <a:r>
              <a:rPr lang="en-GB" dirty="0" smtClean="0"/>
              <a:t>As the package is used more widely </a:t>
            </a:r>
            <a:r>
              <a:rPr lang="en-GB" dirty="0"/>
              <a:t>the result will be wider adoption of R and consistent coding standards throughout PHS.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Current State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26" y="1690691"/>
            <a:ext cx="36579" cy="351769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23404" y="1786606"/>
            <a:ext cx="2255523" cy="365760"/>
            <a:chOff x="1123404" y="1786606"/>
            <a:chExt cx="2255523" cy="3657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ECE37B-6D1A-F94D-9AB0-D994B3081F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9155" y="1743736"/>
              <a:ext cx="0" cy="451501"/>
            </a:xfrm>
            <a:prstGeom prst="line">
              <a:avLst/>
            </a:prstGeom>
            <a:ln w="38100" cap="rnd">
              <a:solidFill>
                <a:srgbClr val="059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33007" y="1786606"/>
              <a:ext cx="16459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11 contributors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05114" y="2417718"/>
            <a:ext cx="2273813" cy="369332"/>
            <a:chOff x="1105114" y="2417718"/>
            <a:chExt cx="2273813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ECE37B-6D1A-F94D-9AB0-D994B3081F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30865" y="2376634"/>
              <a:ext cx="0" cy="451501"/>
            </a:xfrm>
            <a:prstGeom prst="line">
              <a:avLst/>
            </a:prstGeom>
            <a:ln w="38100" cap="rnd">
              <a:solidFill>
                <a:srgbClr val="059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33007" y="2417718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349 commits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23403" y="3052402"/>
            <a:ext cx="2255524" cy="369332"/>
            <a:chOff x="1123403" y="3052402"/>
            <a:chExt cx="2255524" cy="3693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ECE37B-6D1A-F94D-9AB0-D994B3081F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9154" y="3028083"/>
              <a:ext cx="0" cy="451501"/>
            </a:xfrm>
            <a:prstGeom prst="line">
              <a:avLst/>
            </a:prstGeom>
            <a:ln w="38100" cap="rnd">
              <a:solidFill>
                <a:srgbClr val="059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33007" y="3052402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3 releases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14259" y="3716324"/>
            <a:ext cx="3283570" cy="369332"/>
            <a:chOff x="1114259" y="3716324"/>
            <a:chExt cx="3283570" cy="3693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ECE37B-6D1A-F94D-9AB0-D994B3081F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0010" y="3697166"/>
              <a:ext cx="0" cy="451501"/>
            </a:xfrm>
            <a:prstGeom prst="line">
              <a:avLst/>
            </a:prstGeom>
            <a:ln w="38100" cap="rnd">
              <a:solidFill>
                <a:srgbClr val="059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33007" y="3716324"/>
              <a:ext cx="266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109 views (in last 2 weeks)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23402" y="4421595"/>
            <a:ext cx="2255525" cy="369332"/>
            <a:chOff x="1123402" y="4421595"/>
            <a:chExt cx="2255525" cy="3693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7ECE37B-6D1A-F94D-9AB0-D994B3081F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9153" y="4378725"/>
              <a:ext cx="0" cy="451501"/>
            </a:xfrm>
            <a:prstGeom prst="line">
              <a:avLst/>
            </a:prstGeom>
            <a:ln w="38100" cap="rnd">
              <a:solidFill>
                <a:srgbClr val="059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33007" y="4421595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6 open issues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4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What next?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 functions in development</a:t>
            </a:r>
          </a:p>
          <a:p>
            <a:endParaRPr lang="en-GB" dirty="0" smtClean="0"/>
          </a:p>
          <a:p>
            <a:r>
              <a:rPr lang="en-GB" dirty="0" smtClean="0"/>
              <a:t>Plans </a:t>
            </a:r>
            <a:r>
              <a:rPr lang="en-GB" dirty="0" smtClean="0"/>
              <a:t>to </a:t>
            </a:r>
            <a:r>
              <a:rPr lang="en-GB" dirty="0" smtClean="0"/>
              <a:t>build in </a:t>
            </a:r>
            <a:r>
              <a:rPr lang="en-GB" dirty="0" err="1" smtClean="0"/>
              <a:t>ggplot</a:t>
            </a:r>
            <a:r>
              <a:rPr lang="en-GB" dirty="0" smtClean="0"/>
              <a:t> functions to </a:t>
            </a:r>
            <a:r>
              <a:rPr lang="en-GB" dirty="0" smtClean="0"/>
              <a:t>help analysts </a:t>
            </a:r>
            <a:r>
              <a:rPr lang="en-GB" dirty="0" smtClean="0"/>
              <a:t>produce chart </a:t>
            </a:r>
            <a:r>
              <a:rPr lang="en-GB" dirty="0" smtClean="0"/>
              <a:t>that are consistent and fit into the PHS look and feel.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1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0B20-D8AB-7A43-96B9-0975AA7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E4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F861-7899-934D-8525-04055D01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825626"/>
            <a:ext cx="9817607" cy="12049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GB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hsmethods package</a:t>
            </a:r>
            <a:r>
              <a:rPr lang="en-GB" sz="22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GB" sz="22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GB" sz="22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github.com/Public-Health-Scotland/phsmethods</a:t>
            </a:r>
            <a:endParaRPr lang="en-GB" sz="2200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F1DD86-547F-C34D-A262-647E43FEEA28}"/>
              </a:ext>
            </a:extLst>
          </p:cNvPr>
          <p:cNvCxnSpPr>
            <a:cxnSpLocks/>
          </p:cNvCxnSpPr>
          <p:nvPr/>
        </p:nvCxnSpPr>
        <p:spPr>
          <a:xfrm flipH="1">
            <a:off x="944216" y="1825625"/>
            <a:ext cx="2" cy="961118"/>
          </a:xfrm>
          <a:prstGeom prst="line">
            <a:avLst/>
          </a:prstGeom>
          <a:ln w="38100" cap="rnd">
            <a:solidFill>
              <a:srgbClr val="0593D3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B9624A-A445-D749-95CB-1108D82C3D6B}"/>
              </a:ext>
            </a:extLst>
          </p:cNvPr>
          <p:cNvCxnSpPr>
            <a:cxnSpLocks/>
          </p:cNvCxnSpPr>
          <p:nvPr/>
        </p:nvCxnSpPr>
        <p:spPr>
          <a:xfrm rot="5400000">
            <a:off x="1169966" y="2074651"/>
            <a:ext cx="0" cy="451501"/>
          </a:xfrm>
          <a:prstGeom prst="line">
            <a:avLst/>
          </a:prstGeom>
          <a:ln w="38100" cap="rnd">
            <a:solidFill>
              <a:srgbClr val="059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4EDBDA-AC1E-F040-9B86-9E96EEE9A5BD}"/>
              </a:ext>
            </a:extLst>
          </p:cNvPr>
          <p:cNvCxnSpPr>
            <a:cxnSpLocks/>
          </p:cNvCxnSpPr>
          <p:nvPr/>
        </p:nvCxnSpPr>
        <p:spPr>
          <a:xfrm>
            <a:off x="941601" y="3249768"/>
            <a:ext cx="0" cy="632550"/>
          </a:xfrm>
          <a:prstGeom prst="line">
            <a:avLst/>
          </a:prstGeom>
          <a:ln w="38100" cap="rnd">
            <a:solidFill>
              <a:srgbClr val="0593D3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854FB8-64E6-CC42-975D-2D1F4BE7D8D0}"/>
              </a:ext>
            </a:extLst>
          </p:cNvPr>
          <p:cNvSpPr txBox="1">
            <a:spLocks/>
          </p:cNvSpPr>
          <p:nvPr/>
        </p:nvSpPr>
        <p:spPr>
          <a:xfrm>
            <a:off x="1536191" y="3296903"/>
            <a:ext cx="9817607" cy="5652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Ciara Gribben, </a:t>
            </a: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Senior Information Analyst </a:t>
            </a:r>
            <a:r>
              <a:rPr lang="en-GB" sz="22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GB" sz="22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c</a:t>
            </a:r>
            <a:r>
              <a:rPr lang="en-GB" sz="22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iara.gribben@phs.scot </a:t>
            </a:r>
            <a:endParaRPr lang="en-GB" sz="2200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A14F97-52FD-8E47-A622-922E3C8F5A1C}"/>
              </a:ext>
            </a:extLst>
          </p:cNvPr>
          <p:cNvCxnSpPr>
            <a:cxnSpLocks/>
          </p:cNvCxnSpPr>
          <p:nvPr/>
        </p:nvCxnSpPr>
        <p:spPr>
          <a:xfrm rot="5400000">
            <a:off x="1169966" y="3353787"/>
            <a:ext cx="0" cy="451501"/>
          </a:xfrm>
          <a:prstGeom prst="line">
            <a:avLst/>
          </a:prstGeom>
          <a:ln w="38100" cap="rnd">
            <a:solidFill>
              <a:srgbClr val="059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9" y="4015793"/>
            <a:ext cx="1451197" cy="1452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302" y="4128490"/>
            <a:ext cx="35718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Introduction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7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Public Health Scotland (PHS)</a:t>
            </a:r>
            <a:r>
              <a:rPr lang="en-GB" dirty="0"/>
              <a:t> formed on 1</a:t>
            </a:r>
            <a:r>
              <a:rPr lang="en-GB" baseline="30000" dirty="0"/>
              <a:t>st</a:t>
            </a:r>
            <a:r>
              <a:rPr lang="en-GB" dirty="0"/>
              <a:t> April </a:t>
            </a:r>
            <a:r>
              <a:rPr lang="en-GB" dirty="0" smtClean="0"/>
              <a:t>2020.</a:t>
            </a:r>
          </a:p>
          <a:p>
            <a:r>
              <a:rPr lang="en-GB" dirty="0" smtClean="0"/>
              <a:t>It </a:t>
            </a:r>
            <a:r>
              <a:rPr lang="en-GB" dirty="0" smtClean="0"/>
              <a:t>combined</a:t>
            </a:r>
            <a:r>
              <a:rPr lang="en-GB" dirty="0"/>
              <a:t> </a:t>
            </a:r>
            <a:r>
              <a:rPr lang="en-GB" dirty="0">
                <a:hlinkClick r:id="rId3"/>
              </a:rPr>
              <a:t>NHS Health Scotland</a:t>
            </a:r>
            <a:r>
              <a:rPr lang="en-GB" dirty="0"/>
              <a:t>, the </a:t>
            </a:r>
            <a:r>
              <a:rPr lang="en-GB" dirty="0">
                <a:hlinkClick r:id="rId4"/>
              </a:rPr>
              <a:t>Information Services Division (ISD)</a:t>
            </a:r>
            <a:r>
              <a:rPr lang="en-GB" dirty="0"/>
              <a:t> and </a:t>
            </a:r>
            <a:r>
              <a:rPr lang="en-GB" dirty="0">
                <a:hlinkClick r:id="rId5"/>
              </a:rPr>
              <a:t>Health Protection Scotland (</a:t>
            </a:r>
            <a:r>
              <a:rPr lang="en-GB" dirty="0" smtClean="0">
                <a:hlinkClick r:id="rId5"/>
              </a:rPr>
              <a:t>HPS</a:t>
            </a:r>
            <a:r>
              <a:rPr lang="en-GB" dirty="0" smtClean="0">
                <a:hlinkClick r:id="rId5"/>
              </a:rPr>
              <a:t>)</a:t>
            </a:r>
            <a:r>
              <a:rPr lang="en-GB" dirty="0" smtClean="0"/>
              <a:t>.</a:t>
            </a:r>
          </a:p>
          <a:p>
            <a:r>
              <a:rPr lang="en-GB" dirty="0"/>
              <a:t>The Transforming Publishing Programme (TPP) aims to modernise the way in which PHS produces and presents statistics. 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160" y="3425449"/>
            <a:ext cx="1285875" cy="1047750"/>
          </a:xfrm>
          <a:prstGeom prst="rect">
            <a:avLst/>
          </a:prstGeom>
        </p:spPr>
      </p:pic>
      <p:pic>
        <p:nvPicPr>
          <p:cNvPr id="7" name="Picture 6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20160" y="4848300"/>
            <a:ext cx="1285200" cy="1047600"/>
          </a:xfrm>
          <a:prstGeom prst="rect">
            <a:avLst/>
          </a:prstGeom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86960" y="3857959"/>
            <a:ext cx="1285200" cy="10476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337128" y="4422295"/>
            <a:ext cx="2505448" cy="193792"/>
            <a:chOff x="4420212" y="4182511"/>
            <a:chExt cx="2505448" cy="193792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48BF129-667D-4949-BA33-6C311F5BB3A2}"/>
                </a:ext>
              </a:extLst>
            </p:cNvPr>
            <p:cNvCxnSpPr/>
            <p:nvPr/>
          </p:nvCxnSpPr>
          <p:spPr>
            <a:xfrm>
              <a:off x="4623912" y="4273951"/>
              <a:ext cx="2118868" cy="4014"/>
            </a:xfrm>
            <a:prstGeom prst="curved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5A8477-AFAD-914F-A5E6-0D2AAD73A3A2}"/>
                </a:ext>
              </a:extLst>
            </p:cNvPr>
            <p:cNvSpPr/>
            <p:nvPr/>
          </p:nvSpPr>
          <p:spPr>
            <a:xfrm>
              <a:off x="4420212" y="4182511"/>
              <a:ext cx="182880" cy="182880"/>
            </a:xfrm>
            <a:prstGeom prst="ellipse">
              <a:avLst/>
            </a:prstGeom>
            <a:solidFill>
              <a:srgbClr val="95C0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5A8477-AFAD-914F-A5E6-0D2AAD73A3A2}"/>
                </a:ext>
              </a:extLst>
            </p:cNvPr>
            <p:cNvSpPr/>
            <p:nvPr/>
          </p:nvSpPr>
          <p:spPr>
            <a:xfrm>
              <a:off x="6742780" y="4193423"/>
              <a:ext cx="182880" cy="182880"/>
            </a:xfrm>
            <a:prstGeom prst="ellipse">
              <a:avLst/>
            </a:prstGeom>
            <a:solidFill>
              <a:srgbClr val="95C0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343776" y="3237114"/>
            <a:ext cx="3019424" cy="21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Introduction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361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Over </a:t>
            </a:r>
            <a:r>
              <a:rPr lang="en-GB" sz="2000" dirty="0"/>
              <a:t>the last few years, ISD has embraced open source software (mainly R). </a:t>
            </a:r>
            <a:endParaRPr lang="en-GB" sz="2000" dirty="0" smtClean="0"/>
          </a:p>
          <a:p>
            <a:endParaRPr lang="en-GB" sz="1200" dirty="0" smtClean="0"/>
          </a:p>
          <a:p>
            <a:r>
              <a:rPr lang="en-GB" sz="2000" dirty="0" smtClean="0"/>
              <a:t>TPP have been </a:t>
            </a:r>
            <a:r>
              <a:rPr lang="en-GB" sz="2000" dirty="0"/>
              <a:t>at the forefront of much of this: </a:t>
            </a:r>
          </a:p>
          <a:p>
            <a:pPr lvl="1"/>
            <a:r>
              <a:rPr lang="en-GB" sz="1700" dirty="0" smtClean="0"/>
              <a:t>creating</a:t>
            </a:r>
            <a:r>
              <a:rPr lang="en-GB" sz="1700" dirty="0"/>
              <a:t> </a:t>
            </a:r>
            <a:r>
              <a:rPr lang="en-GB" sz="1700" dirty="0">
                <a:hlinkClick r:id="rId2"/>
              </a:rPr>
              <a:t>style </a:t>
            </a:r>
            <a:r>
              <a:rPr lang="en-GB" sz="1700" dirty="0" smtClean="0">
                <a:hlinkClick r:id="rId2"/>
              </a:rPr>
              <a:t>guides</a:t>
            </a:r>
            <a:r>
              <a:rPr lang="en-GB" sz="1700" dirty="0" smtClean="0"/>
              <a:t>,</a:t>
            </a:r>
          </a:p>
          <a:p>
            <a:pPr lvl="1"/>
            <a:r>
              <a:rPr lang="en-GB" sz="1700" dirty="0"/>
              <a:t>introducing version control; </a:t>
            </a:r>
            <a:endParaRPr lang="en-GB" sz="1700" dirty="0" smtClean="0"/>
          </a:p>
          <a:p>
            <a:pPr lvl="1"/>
            <a:r>
              <a:rPr lang="en-GB" sz="1700" dirty="0"/>
              <a:t>working with analysts to convert </a:t>
            </a:r>
            <a:r>
              <a:rPr lang="en-GB" sz="1700" dirty="0">
                <a:hlinkClick r:id="rId3"/>
              </a:rPr>
              <a:t>PDF reports</a:t>
            </a:r>
            <a:r>
              <a:rPr lang="en-GB" sz="1700" dirty="0"/>
              <a:t> into </a:t>
            </a:r>
            <a:r>
              <a:rPr lang="en-GB" sz="1700" dirty="0">
                <a:hlinkClick r:id="rId4"/>
              </a:rPr>
              <a:t>Shiny applications</a:t>
            </a:r>
            <a:r>
              <a:rPr lang="en-GB" sz="1700" dirty="0"/>
              <a:t>;</a:t>
            </a:r>
          </a:p>
          <a:p>
            <a:pPr lvl="1"/>
            <a:r>
              <a:rPr lang="en-GB" sz="1700" dirty="0"/>
              <a:t>introducing Reproducible Analytical Pipelines</a:t>
            </a:r>
          </a:p>
          <a:p>
            <a:pPr lvl="1"/>
            <a:r>
              <a:rPr lang="en-GB" sz="1700" dirty="0"/>
              <a:t>producing </a:t>
            </a:r>
            <a:r>
              <a:rPr lang="en-GB" sz="1700" dirty="0">
                <a:hlinkClick r:id="rId5"/>
              </a:rPr>
              <a:t>R packages</a:t>
            </a:r>
            <a:r>
              <a:rPr lang="en-GB" sz="1700" dirty="0"/>
              <a:t>.</a:t>
            </a:r>
          </a:p>
          <a:p>
            <a:pPr lvl="0"/>
            <a:endParaRPr lang="en-GB" sz="1200" dirty="0" smtClean="0">
              <a:solidFill>
                <a:prstClr val="black"/>
              </a:solidFill>
            </a:endParaRPr>
          </a:p>
          <a:p>
            <a:pPr lvl="0"/>
            <a:r>
              <a:rPr lang="en-GB" sz="2000" dirty="0" smtClean="0">
                <a:solidFill>
                  <a:prstClr val="black"/>
                </a:solidFill>
              </a:rPr>
              <a:t>Recently </a:t>
            </a:r>
            <a:r>
              <a:rPr lang="en-GB" sz="2000" dirty="0">
                <a:solidFill>
                  <a:prstClr val="black"/>
                </a:solidFill>
              </a:rPr>
              <a:t>TPP has widened our aim: not only to further the use of R, but to ensure it’s adopted in a consistent manner across PHS.</a:t>
            </a:r>
          </a:p>
          <a:p>
            <a:pPr lvl="1"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 rotWithShape="1">
          <a:blip r:embed="rId6"/>
          <a:srcRect r="13563" b="2714"/>
          <a:stretch/>
        </p:blipFill>
        <p:spPr>
          <a:xfrm>
            <a:off x="4613637" y="4897483"/>
            <a:ext cx="1285200" cy="10476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611493" y="4897483"/>
            <a:ext cx="1285200" cy="1047600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694158" y="4897483"/>
            <a:ext cx="1285200" cy="1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Why create phsmethods?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Analysts working across </a:t>
            </a:r>
            <a:r>
              <a:rPr lang="en-GB" dirty="0" smtClean="0"/>
              <a:t>PHS have </a:t>
            </a:r>
            <a:r>
              <a:rPr lang="en-GB" dirty="0"/>
              <a:t>to perform a range of repetitive tasks to produce their </a:t>
            </a:r>
            <a:r>
              <a:rPr lang="en-GB" dirty="0" smtClean="0"/>
              <a:t>statistics.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These tasks can’t always be done by existing R packages.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34"/>
              </p:ext>
            </p:extLst>
          </p:nvPr>
        </p:nvGraphicFramePr>
        <p:xfrm>
          <a:off x="1814286" y="2452672"/>
          <a:ext cx="8128000" cy="147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14664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5967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Examples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60419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Assigning dates to financial years in YYYY/YY format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‘21012017’ to ‘2016/17’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6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improperly recorded postcodes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‘g207al’ to ‘G20 7AL’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2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Returning quarters in plain English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‘26032020’ to ‘Jan to Mar 2020’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90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Why create phsmethods?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Every </a:t>
            </a:r>
            <a:r>
              <a:rPr lang="en-GB" dirty="0"/>
              <a:t>analyst has </a:t>
            </a:r>
            <a:r>
              <a:rPr lang="en-GB" dirty="0" smtClean="0"/>
              <a:t>their own way of completing these tasks.</a:t>
            </a:r>
          </a:p>
          <a:p>
            <a:endParaRPr lang="en-GB" dirty="0"/>
          </a:p>
          <a:p>
            <a:r>
              <a:rPr lang="en-GB" dirty="0" smtClean="0"/>
              <a:t>This wastes time and effort and is frustrating for analysts with coding skills.</a:t>
            </a:r>
          </a:p>
          <a:p>
            <a:endParaRPr lang="en-GB" dirty="0" smtClean="0"/>
          </a:p>
          <a:p>
            <a:r>
              <a:rPr lang="en-GB" dirty="0" smtClean="0"/>
              <a:t>More importantly it also causes a </a:t>
            </a:r>
            <a:r>
              <a:rPr lang="en-GB" dirty="0"/>
              <a:t>lack of consistency across teams </a:t>
            </a:r>
            <a:r>
              <a:rPr lang="en-GB" dirty="0" smtClean="0"/>
              <a:t>- how </a:t>
            </a:r>
            <a:r>
              <a:rPr lang="en-GB" dirty="0"/>
              <a:t>can </a:t>
            </a:r>
            <a:r>
              <a:rPr lang="en-GB" dirty="0" smtClean="0"/>
              <a:t>we </a:t>
            </a:r>
            <a:r>
              <a:rPr lang="en-GB" dirty="0"/>
              <a:t>be sure that </a:t>
            </a:r>
            <a:r>
              <a:rPr lang="en-GB" dirty="0" smtClean="0"/>
              <a:t>every </a:t>
            </a:r>
            <a:r>
              <a:rPr lang="en-GB" dirty="0"/>
              <a:t>method actually does the same thing?</a:t>
            </a:r>
          </a:p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77140" y="4363165"/>
            <a:ext cx="3687995" cy="853040"/>
            <a:chOff x="1254118" y="4214948"/>
            <a:chExt cx="4447823" cy="896983"/>
          </a:xfrm>
        </p:grpSpPr>
        <p:sp>
          <p:nvSpPr>
            <p:cNvPr id="14" name="Rectangle 13"/>
            <p:cNvSpPr/>
            <p:nvPr/>
          </p:nvSpPr>
          <p:spPr>
            <a:xfrm>
              <a:off x="2778035" y="4214948"/>
              <a:ext cx="1123406" cy="896983"/>
            </a:xfrm>
            <a:prstGeom prst="rect">
              <a:avLst/>
            </a:prstGeom>
            <a:solidFill>
              <a:srgbClr val="655E9D"/>
            </a:solidFill>
            <a:ln>
              <a:solidFill>
                <a:srgbClr val="3F3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423" y="4626421"/>
              <a:ext cx="880610" cy="15241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901441" y="4619497"/>
              <a:ext cx="908383" cy="15241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820412" y="4519727"/>
              <a:ext cx="966651" cy="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smtClean="0">
                  <a:solidFill>
                    <a:schemeClr val="bg1"/>
                  </a:solidFill>
                </a:rPr>
                <a:t>ode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4118" y="4533887"/>
              <a:ext cx="643303" cy="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Data</a:t>
              </a:r>
              <a:endParaRPr lang="en-GB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9824" y="4499425"/>
              <a:ext cx="892117" cy="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Output</a:t>
              </a:r>
              <a:endParaRPr lang="en-GB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69011" y="4327960"/>
            <a:ext cx="3687995" cy="853040"/>
            <a:chOff x="1254118" y="4214948"/>
            <a:chExt cx="4447823" cy="896983"/>
          </a:xfrm>
        </p:grpSpPr>
        <p:sp>
          <p:nvSpPr>
            <p:cNvPr id="21" name="Rectangle 20"/>
            <p:cNvSpPr/>
            <p:nvPr/>
          </p:nvSpPr>
          <p:spPr>
            <a:xfrm>
              <a:off x="2778035" y="4214948"/>
              <a:ext cx="1123406" cy="896983"/>
            </a:xfrm>
            <a:prstGeom prst="rect">
              <a:avLst/>
            </a:prstGeom>
            <a:solidFill>
              <a:srgbClr val="655E9D"/>
            </a:solidFill>
            <a:ln>
              <a:solidFill>
                <a:srgbClr val="3F3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423" y="4626421"/>
              <a:ext cx="880610" cy="15241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901441" y="4619497"/>
              <a:ext cx="908383" cy="15241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820412" y="4519727"/>
              <a:ext cx="966651" cy="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smtClean="0">
                  <a:solidFill>
                    <a:schemeClr val="bg1"/>
                  </a:solidFill>
                </a:rPr>
                <a:t>ode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4118" y="4533887"/>
              <a:ext cx="643303" cy="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Data</a:t>
              </a:r>
              <a:endParaRPr lang="en-GB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9824" y="4499425"/>
              <a:ext cx="892117" cy="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Output</a:t>
              </a:r>
              <a:endParaRPr lang="en-GB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24767" y="4461996"/>
            <a:ext cx="4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=</a:t>
            </a:r>
            <a:endParaRPr lang="en-GB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850428" y="4217698"/>
            <a:ext cx="737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solidFill>
                  <a:srgbClr val="3F3685"/>
                </a:solidFill>
              </a:rPr>
              <a:t>?</a:t>
            </a:r>
            <a:endParaRPr lang="en-GB" sz="6600" dirty="0">
              <a:solidFill>
                <a:srgbClr val="3F3685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342" y="3967544"/>
            <a:ext cx="1408298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What is phsmethods?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1451156"/>
            <a:ext cx="10515600" cy="4351338"/>
          </a:xfrm>
        </p:spPr>
        <p:txBody>
          <a:bodyPr/>
          <a:lstStyle/>
          <a:p>
            <a:r>
              <a:rPr lang="en-GB" dirty="0" smtClean="0"/>
              <a:t>An internal R package for Public Health Scotland</a:t>
            </a:r>
          </a:p>
          <a:p>
            <a:r>
              <a:rPr lang="en-GB" dirty="0" smtClean="0"/>
              <a:t>It contains a selection of functions to </a:t>
            </a:r>
            <a:r>
              <a:rPr lang="en-GB" dirty="0"/>
              <a:t>make routine data manipulation easier</a:t>
            </a:r>
            <a:r>
              <a:rPr lang="en-GB" dirty="0" smtClean="0"/>
              <a:t>. </a:t>
            </a:r>
          </a:p>
          <a:p>
            <a:r>
              <a:rPr lang="en-GB" dirty="0" smtClean="0"/>
              <a:t>None </a:t>
            </a:r>
            <a:r>
              <a:rPr lang="en-GB" dirty="0"/>
              <a:t>deal with any statistical </a:t>
            </a:r>
            <a:r>
              <a:rPr lang="en-GB" dirty="0" smtClean="0"/>
              <a:t>methodology and were deliberately chosen to be non </a:t>
            </a:r>
            <a:r>
              <a:rPr lang="en-GB" dirty="0" smtClean="0"/>
              <a:t>controversial.</a:t>
            </a:r>
            <a:endParaRPr lang="en-GB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8" y="3283131"/>
            <a:ext cx="2088822" cy="2194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9371" y="4615636"/>
            <a:ext cx="163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phsmethods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77" t="3016" r="7333" b="9183"/>
          <a:stretch/>
        </p:blipFill>
        <p:spPr>
          <a:xfrm>
            <a:off x="5098251" y="3702129"/>
            <a:ext cx="1558835" cy="8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The Functions</a:t>
            </a:r>
            <a:endParaRPr lang="en-GB" dirty="0">
              <a:solidFill>
                <a:srgbClr val="3F368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470857"/>
              </p:ext>
            </p:extLst>
          </p:nvPr>
        </p:nvGraphicFramePr>
        <p:xfrm>
          <a:off x="2231571" y="1555659"/>
          <a:ext cx="726948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154">
                  <a:extLst>
                    <a:ext uri="{9D8B030D-6E8A-4147-A177-3AD203B41FA5}">
                      <a16:colId xmlns:a16="http://schemas.microsoft.com/office/drawing/2014/main" val="2895310709"/>
                    </a:ext>
                  </a:extLst>
                </a:gridCol>
                <a:gridCol w="4293326">
                  <a:extLst>
                    <a:ext uri="{9D8B030D-6E8A-4147-A177-3AD203B41FA5}">
                      <a16:colId xmlns:a16="http://schemas.microsoft.com/office/drawing/2014/main" val="54762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latin typeface="+mn-lt"/>
                        </a:rPr>
                        <a:t>Function Name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latin typeface="+mn-lt"/>
                        </a:rPr>
                        <a:t>Description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6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age_group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Categorises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 ages into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7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chi_check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Assesses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the validity of a CHI number</a:t>
                      </a:r>
                    </a:p>
                    <a:p>
                      <a:pPr algn="l"/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3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chi_pad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Adds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 leading zero to nine-digit CHI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file_size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latin typeface="+mn-lt"/>
                        </a:rPr>
                        <a:t>Returns </a:t>
                      </a:r>
                      <a:r>
                        <a:rPr lang="en-GB" sz="1400" dirty="0" smtClean="0">
                          <a:latin typeface="+mn-lt"/>
                        </a:rPr>
                        <a:t>the names and sizes of files in a directory</a:t>
                      </a:r>
                    </a:p>
                    <a:p>
                      <a:pPr algn="l"/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7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fin_year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Assigns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 date to a financial year in the format YYYY/YY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match_area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Converts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geography codes into area names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4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postcode() 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Formats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improperly recorded postcodes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qtr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(), 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qtr_end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(), 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qtr_next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(),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qtr_prev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() 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Assigns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a date to a quarter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in various formats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4292E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59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Example: </a:t>
            </a:r>
            <a:r>
              <a:rPr lang="en-GB" dirty="0" err="1" smtClean="0">
                <a:solidFill>
                  <a:srgbClr val="3F3685"/>
                </a:solidFill>
              </a:rPr>
              <a:t>age_group</a:t>
            </a:r>
            <a:r>
              <a:rPr lang="en-GB" dirty="0" smtClean="0">
                <a:solidFill>
                  <a:srgbClr val="3F3685"/>
                </a:solidFill>
              </a:rPr>
              <a:t>()</a:t>
            </a:r>
            <a:endParaRPr lang="en-GB" dirty="0">
              <a:solidFill>
                <a:srgbClr val="3F368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348"/>
            <a:ext cx="10515600" cy="38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3685"/>
                </a:solidFill>
              </a:rPr>
              <a:t>Process of creating initial functions</a:t>
            </a:r>
            <a:endParaRPr lang="en-GB" dirty="0">
              <a:solidFill>
                <a:srgbClr val="3F36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40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The original functions were created by members of TPP.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We wrote one function each and then p</a:t>
            </a:r>
            <a:r>
              <a:rPr lang="en-US" altLang="en-US" dirty="0" smtClean="0"/>
              <a:t>eer </a:t>
            </a:r>
            <a:r>
              <a:rPr lang="en-US" altLang="en-US" dirty="0" smtClean="0"/>
              <a:t>reviewed </a:t>
            </a:r>
            <a:r>
              <a:rPr lang="en-US" altLang="en-US" dirty="0" smtClean="0"/>
              <a:t>each </a:t>
            </a:r>
            <a:r>
              <a:rPr lang="en-US" altLang="en-US" dirty="0" smtClean="0"/>
              <a:t>others functions before the first release.</a:t>
            </a:r>
          </a:p>
          <a:p>
            <a:endParaRPr lang="en-US" altLang="en-US" dirty="0"/>
          </a:p>
          <a:p>
            <a:r>
              <a:rPr lang="en-US" altLang="en-US" dirty="0"/>
              <a:t>Two members of TPP volunteered to maintain the package and we sought another maintainer from </a:t>
            </a:r>
            <a:r>
              <a:rPr lang="en-US" altLang="en-US" dirty="0" err="1"/>
              <a:t>outwith</a:t>
            </a:r>
            <a:r>
              <a:rPr lang="en-US" altLang="en-US" dirty="0"/>
              <a:t> TPP. 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pPr marL="3429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s-powerpoint-master-template-16to9 [Read-Only]" id="{4D2B8500-E534-46A9-BA45-03FF3B65F8E5}" vid="{60550332-11D8-4EEA-A3BF-4DB021B271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C4ADFA-C7A8-43C2-B7CA-7719DC22EA03}"/>
</file>

<file path=customXml/itemProps2.xml><?xml version="1.0" encoding="utf-8"?>
<ds:datastoreItem xmlns:ds="http://schemas.openxmlformats.org/officeDocument/2006/customXml" ds:itemID="{AD6B120D-A0FB-4DD8-992E-3D48283A8A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73297F-598B-4DCB-BCE9-E508A25225E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phs-powerpoint-master-template-16to9</Template>
  <TotalTime>712</TotalTime>
  <Words>779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Open Sans</vt:lpstr>
      <vt:lpstr>Open Sans Light</vt:lpstr>
      <vt:lpstr>Custom Design</vt:lpstr>
      <vt:lpstr>phsmethods: an R package for Public Health Scotland</vt:lpstr>
      <vt:lpstr>Introduction</vt:lpstr>
      <vt:lpstr>Introduction</vt:lpstr>
      <vt:lpstr>Why create phsmethods?</vt:lpstr>
      <vt:lpstr>Why create phsmethods?</vt:lpstr>
      <vt:lpstr>What is phsmethods?</vt:lpstr>
      <vt:lpstr>The Functions</vt:lpstr>
      <vt:lpstr>Example: age_group()</vt:lpstr>
      <vt:lpstr>Process of creating initial functions</vt:lpstr>
      <vt:lpstr>Features of phsmethods</vt:lpstr>
      <vt:lpstr>Contributing to phsmethods</vt:lpstr>
      <vt:lpstr>Benefits of phsmethods</vt:lpstr>
      <vt:lpstr>Current State</vt:lpstr>
      <vt:lpstr>What next?</vt:lpstr>
      <vt:lpstr>Thanks</vt:lpstr>
    </vt:vector>
  </TitlesOfParts>
  <Company>NHS NSS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phsmethods: an R package for Public Health Scotland</dc:title>
  <dc:creator>ciarag01@phs.scot</dc:creator>
  <cp:lastModifiedBy>ciarag01@phs.scot</cp:lastModifiedBy>
  <cp:revision>43</cp:revision>
  <dcterms:created xsi:type="dcterms:W3CDTF">2020-10-23T14:48:42Z</dcterms:created>
  <dcterms:modified xsi:type="dcterms:W3CDTF">2020-11-04T17:24:04Z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</Properties>
</file>