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54CC"/>
    <a:srgbClr val="C20EA8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8FF1-94C2-4A88-B79D-CBFA5F575F5E}" type="datetimeFigureOut">
              <a:rPr lang="vi-VN" smtClean="0"/>
              <a:t>03/06/2023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F7AC-9C8D-45C1-8306-D94553903E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633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8FF1-94C2-4A88-B79D-CBFA5F575F5E}" type="datetimeFigureOut">
              <a:rPr lang="vi-VN" smtClean="0"/>
              <a:t>03/06/2023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F7AC-9C8D-45C1-8306-D94553903E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498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8FF1-94C2-4A88-B79D-CBFA5F575F5E}" type="datetimeFigureOut">
              <a:rPr lang="vi-VN" smtClean="0"/>
              <a:t>03/06/2023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F7AC-9C8D-45C1-8306-D94553903E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194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8FF1-94C2-4A88-B79D-CBFA5F575F5E}" type="datetimeFigureOut">
              <a:rPr lang="vi-VN" smtClean="0"/>
              <a:t>03/06/2023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F7AC-9C8D-45C1-8306-D94553903E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921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8FF1-94C2-4A88-B79D-CBFA5F575F5E}" type="datetimeFigureOut">
              <a:rPr lang="vi-VN" smtClean="0"/>
              <a:t>03/06/2023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F7AC-9C8D-45C1-8306-D94553903E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781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8FF1-94C2-4A88-B79D-CBFA5F575F5E}" type="datetimeFigureOut">
              <a:rPr lang="vi-VN" smtClean="0"/>
              <a:t>03/06/2023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F7AC-9C8D-45C1-8306-D94553903E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789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8FF1-94C2-4A88-B79D-CBFA5F575F5E}" type="datetimeFigureOut">
              <a:rPr lang="vi-VN" smtClean="0"/>
              <a:t>03/06/2023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F7AC-9C8D-45C1-8306-D94553903E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744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8FF1-94C2-4A88-B79D-CBFA5F575F5E}" type="datetimeFigureOut">
              <a:rPr lang="vi-VN" smtClean="0"/>
              <a:t>03/06/2023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F7AC-9C8D-45C1-8306-D94553903E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969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8FF1-94C2-4A88-B79D-CBFA5F575F5E}" type="datetimeFigureOut">
              <a:rPr lang="vi-VN" smtClean="0"/>
              <a:t>03/06/2023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F7AC-9C8D-45C1-8306-D94553903E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590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8FF1-94C2-4A88-B79D-CBFA5F575F5E}" type="datetimeFigureOut">
              <a:rPr lang="vi-VN" smtClean="0"/>
              <a:t>03/06/2023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F7AC-9C8D-45C1-8306-D94553903E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036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8FF1-94C2-4A88-B79D-CBFA5F575F5E}" type="datetimeFigureOut">
              <a:rPr lang="vi-VN" smtClean="0"/>
              <a:t>03/06/2023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F7AC-9C8D-45C1-8306-D94553903E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745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68FF1-94C2-4A88-B79D-CBFA5F575F5E}" type="datetimeFigureOut">
              <a:rPr lang="vi-VN" smtClean="0"/>
              <a:t>03/06/2023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7F7AC-9C8D-45C1-8306-D94553903E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336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4CBC5E8-FB47-461F-B38B-1DEB59D2329D}"/>
              </a:ext>
            </a:extLst>
          </p:cNvPr>
          <p:cNvCxnSpPr>
            <a:cxnSpLocks/>
          </p:cNvCxnSpPr>
          <p:nvPr/>
        </p:nvCxnSpPr>
        <p:spPr>
          <a:xfrm flipH="1" flipV="1">
            <a:off x="6497757" y="3217397"/>
            <a:ext cx="19818" cy="66968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D685B008-1692-4A0D-AE49-1BD1075AAC13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7546421" y="3951427"/>
            <a:ext cx="558519" cy="368183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987DC5AC-92F6-46B1-A67B-6AFCECFA9C9D}"/>
              </a:ext>
            </a:extLst>
          </p:cNvPr>
          <p:cNvCxnSpPr>
            <a:cxnSpLocks/>
            <a:stCxn id="77" idx="1"/>
          </p:cNvCxnSpPr>
          <p:nvPr/>
        </p:nvCxnSpPr>
        <p:spPr>
          <a:xfrm rot="10800000">
            <a:off x="4852111" y="3921259"/>
            <a:ext cx="616796" cy="398353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4" name="Connector: Curved 223">
            <a:extLst>
              <a:ext uri="{FF2B5EF4-FFF2-40B4-BE49-F238E27FC236}">
                <a16:creationId xmlns:a16="http://schemas.microsoft.com/office/drawing/2014/main" id="{EA02D913-0347-46AF-865C-E2D68521EE71}"/>
              </a:ext>
            </a:extLst>
          </p:cNvPr>
          <p:cNvCxnSpPr>
            <a:cxnSpLocks/>
            <a:stCxn id="77" idx="1"/>
            <a:endCxn id="20" idx="3"/>
          </p:cNvCxnSpPr>
          <p:nvPr/>
        </p:nvCxnSpPr>
        <p:spPr>
          <a:xfrm rot="10800000" flipV="1">
            <a:off x="5109717" y="4319609"/>
            <a:ext cx="359192" cy="1247357"/>
          </a:xfrm>
          <a:prstGeom prst="curvedConnector3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6" name="Connector: Curved 225">
            <a:extLst>
              <a:ext uri="{FF2B5EF4-FFF2-40B4-BE49-F238E27FC236}">
                <a16:creationId xmlns:a16="http://schemas.microsoft.com/office/drawing/2014/main" id="{EC160745-B0D2-4F83-B0B9-0235FF4A8CDF}"/>
              </a:ext>
            </a:extLst>
          </p:cNvPr>
          <p:cNvCxnSpPr>
            <a:cxnSpLocks/>
            <a:stCxn id="77" idx="3"/>
            <a:endCxn id="24" idx="1"/>
          </p:cNvCxnSpPr>
          <p:nvPr/>
        </p:nvCxnSpPr>
        <p:spPr>
          <a:xfrm>
            <a:off x="7546424" y="4319612"/>
            <a:ext cx="368653" cy="1309087"/>
          </a:xfrm>
          <a:prstGeom prst="curvedConnector3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83C34734-8E8D-4A40-9D29-E1080A4526B0}"/>
              </a:ext>
            </a:extLst>
          </p:cNvPr>
          <p:cNvCxnSpPr>
            <a:cxnSpLocks/>
          </p:cNvCxnSpPr>
          <p:nvPr/>
        </p:nvCxnSpPr>
        <p:spPr>
          <a:xfrm flipV="1">
            <a:off x="6507664" y="1953539"/>
            <a:ext cx="0" cy="57941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8EE6663-54FB-4442-9131-EB5A89345B3D}"/>
              </a:ext>
            </a:extLst>
          </p:cNvPr>
          <p:cNvSpPr/>
          <p:nvPr/>
        </p:nvSpPr>
        <p:spPr>
          <a:xfrm>
            <a:off x="3490606" y="5188919"/>
            <a:ext cx="1619111" cy="756095"/>
          </a:xfrm>
          <a:prstGeom prst="roundRect">
            <a:avLst>
              <a:gd name="adj" fmla="val 50000"/>
            </a:avLst>
          </a:prstGeom>
          <a:noFill/>
          <a:ln w="44450" cmpd="tri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88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NswitzerlandCondensed" panose="020B7200000000000000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Evolutionary algorithms</a:t>
            </a:r>
            <a:endParaRPr lang="vi-VN" sz="1488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B2ABC2F-EA41-4540-A1CC-AA03A374D9D8}"/>
              </a:ext>
            </a:extLst>
          </p:cNvPr>
          <p:cNvSpPr/>
          <p:nvPr/>
        </p:nvSpPr>
        <p:spPr>
          <a:xfrm>
            <a:off x="5673267" y="2532951"/>
            <a:ext cx="1668798" cy="684443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 w="44450" cap="sq" cmpd="tri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87418209">
                  <a:custGeom>
                    <a:avLst/>
                    <a:gdLst>
                      <a:gd name="connsiteX0" fmla="*/ 0 w 2050645"/>
                      <a:gd name="connsiteY0" fmla="*/ 310536 h 621071"/>
                      <a:gd name="connsiteX1" fmla="*/ 310536 w 2050645"/>
                      <a:gd name="connsiteY1" fmla="*/ 0 h 621071"/>
                      <a:gd name="connsiteX2" fmla="*/ 801356 w 2050645"/>
                      <a:gd name="connsiteY2" fmla="*/ 0 h 621071"/>
                      <a:gd name="connsiteX3" fmla="*/ 1234994 w 2050645"/>
                      <a:gd name="connsiteY3" fmla="*/ 0 h 621071"/>
                      <a:gd name="connsiteX4" fmla="*/ 1740110 w 2050645"/>
                      <a:gd name="connsiteY4" fmla="*/ 0 h 621071"/>
                      <a:gd name="connsiteX5" fmla="*/ 2050646 w 2050645"/>
                      <a:gd name="connsiteY5" fmla="*/ 310536 h 621071"/>
                      <a:gd name="connsiteX6" fmla="*/ 2050645 w 2050645"/>
                      <a:gd name="connsiteY6" fmla="*/ 310536 h 621071"/>
                      <a:gd name="connsiteX7" fmla="*/ 1740109 w 2050645"/>
                      <a:gd name="connsiteY7" fmla="*/ 621072 h 621071"/>
                      <a:gd name="connsiteX8" fmla="*/ 1234993 w 2050645"/>
                      <a:gd name="connsiteY8" fmla="*/ 621072 h 621071"/>
                      <a:gd name="connsiteX9" fmla="*/ 758469 w 2050645"/>
                      <a:gd name="connsiteY9" fmla="*/ 621071 h 621071"/>
                      <a:gd name="connsiteX10" fmla="*/ 310536 w 2050645"/>
                      <a:gd name="connsiteY10" fmla="*/ 621071 h 621071"/>
                      <a:gd name="connsiteX11" fmla="*/ 0 w 2050645"/>
                      <a:gd name="connsiteY11" fmla="*/ 310535 h 621071"/>
                      <a:gd name="connsiteX12" fmla="*/ 0 w 2050645"/>
                      <a:gd name="connsiteY12" fmla="*/ 310536 h 621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050645" h="621071" fill="none" extrusionOk="0">
                        <a:moveTo>
                          <a:pt x="0" y="310536"/>
                        </a:moveTo>
                        <a:cubicBezTo>
                          <a:pt x="21792" y="120349"/>
                          <a:pt x="141711" y="-2995"/>
                          <a:pt x="310536" y="0"/>
                        </a:cubicBezTo>
                        <a:cubicBezTo>
                          <a:pt x="437109" y="-21230"/>
                          <a:pt x="604522" y="45665"/>
                          <a:pt x="801356" y="0"/>
                        </a:cubicBezTo>
                        <a:cubicBezTo>
                          <a:pt x="998190" y="-45665"/>
                          <a:pt x="1019175" y="8946"/>
                          <a:pt x="1234994" y="0"/>
                        </a:cubicBezTo>
                        <a:cubicBezTo>
                          <a:pt x="1450813" y="-8946"/>
                          <a:pt x="1509159" y="22369"/>
                          <a:pt x="1740110" y="0"/>
                        </a:cubicBezTo>
                        <a:cubicBezTo>
                          <a:pt x="1923927" y="15122"/>
                          <a:pt x="2055955" y="89842"/>
                          <a:pt x="2050646" y="310536"/>
                        </a:cubicBezTo>
                        <a:lnTo>
                          <a:pt x="2050645" y="310536"/>
                        </a:lnTo>
                        <a:cubicBezTo>
                          <a:pt x="2050241" y="456921"/>
                          <a:pt x="1944638" y="642218"/>
                          <a:pt x="1740109" y="621072"/>
                        </a:cubicBezTo>
                        <a:cubicBezTo>
                          <a:pt x="1546863" y="638945"/>
                          <a:pt x="1372053" y="616443"/>
                          <a:pt x="1234993" y="621072"/>
                        </a:cubicBezTo>
                        <a:cubicBezTo>
                          <a:pt x="1097933" y="625701"/>
                          <a:pt x="949707" y="592709"/>
                          <a:pt x="758469" y="621071"/>
                        </a:cubicBezTo>
                        <a:cubicBezTo>
                          <a:pt x="567231" y="649434"/>
                          <a:pt x="533932" y="590888"/>
                          <a:pt x="310536" y="621071"/>
                        </a:cubicBezTo>
                        <a:cubicBezTo>
                          <a:pt x="128195" y="578779"/>
                          <a:pt x="-14014" y="484213"/>
                          <a:pt x="0" y="310535"/>
                        </a:cubicBezTo>
                        <a:lnTo>
                          <a:pt x="0" y="310536"/>
                        </a:lnTo>
                        <a:close/>
                      </a:path>
                      <a:path w="2050645" h="621071" stroke="0" extrusionOk="0">
                        <a:moveTo>
                          <a:pt x="0" y="310536"/>
                        </a:moveTo>
                        <a:cubicBezTo>
                          <a:pt x="-8292" y="105189"/>
                          <a:pt x="150378" y="45912"/>
                          <a:pt x="310536" y="0"/>
                        </a:cubicBezTo>
                        <a:cubicBezTo>
                          <a:pt x="433685" y="-19179"/>
                          <a:pt x="614581" y="321"/>
                          <a:pt x="744173" y="0"/>
                        </a:cubicBezTo>
                        <a:cubicBezTo>
                          <a:pt x="873765" y="-321"/>
                          <a:pt x="1009582" y="35102"/>
                          <a:pt x="1192107" y="0"/>
                        </a:cubicBezTo>
                        <a:cubicBezTo>
                          <a:pt x="1374632" y="-35102"/>
                          <a:pt x="1579650" y="48886"/>
                          <a:pt x="1740110" y="0"/>
                        </a:cubicBezTo>
                        <a:cubicBezTo>
                          <a:pt x="1893863" y="11511"/>
                          <a:pt x="2094115" y="119629"/>
                          <a:pt x="2050646" y="310536"/>
                        </a:cubicBezTo>
                        <a:lnTo>
                          <a:pt x="2050645" y="310536"/>
                        </a:lnTo>
                        <a:cubicBezTo>
                          <a:pt x="2012320" y="454947"/>
                          <a:pt x="1912527" y="632162"/>
                          <a:pt x="1740109" y="621072"/>
                        </a:cubicBezTo>
                        <a:cubicBezTo>
                          <a:pt x="1622679" y="626323"/>
                          <a:pt x="1414263" y="602544"/>
                          <a:pt x="1306472" y="621072"/>
                        </a:cubicBezTo>
                        <a:cubicBezTo>
                          <a:pt x="1198681" y="639600"/>
                          <a:pt x="1086886" y="569943"/>
                          <a:pt x="872835" y="621071"/>
                        </a:cubicBezTo>
                        <a:cubicBezTo>
                          <a:pt x="658784" y="672199"/>
                          <a:pt x="564388" y="618888"/>
                          <a:pt x="310536" y="621071"/>
                        </a:cubicBezTo>
                        <a:cubicBezTo>
                          <a:pt x="127068" y="629185"/>
                          <a:pt x="-9013" y="487792"/>
                          <a:pt x="0" y="310535"/>
                        </a:cubicBezTo>
                        <a:lnTo>
                          <a:pt x="0" y="310536"/>
                        </a:ln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127000">
              <a:srgbClr val="7030A0">
                <a:alpha val="4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88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NswitzerlandCondensed" panose="020B7200000000000000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Virus-based algorithms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D1D91D4-BBD7-4125-8E0D-FD5860DAB6E5}"/>
              </a:ext>
            </a:extLst>
          </p:cNvPr>
          <p:cNvSpPr/>
          <p:nvPr/>
        </p:nvSpPr>
        <p:spPr>
          <a:xfrm>
            <a:off x="3232999" y="3543204"/>
            <a:ext cx="1619111" cy="756095"/>
          </a:xfrm>
          <a:prstGeom prst="roundRect">
            <a:avLst>
              <a:gd name="adj" fmla="val 50000"/>
            </a:avLst>
          </a:prstGeom>
          <a:noFill/>
          <a:ln w="44450" cmpd="tri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88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NswitzerlandCondensed" panose="020B7200000000000000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Physics-based algorithms</a:t>
            </a:r>
            <a:endParaRPr lang="vi-VN" sz="1488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F2979C9-8F7C-44DF-BDE6-1528FB86570E}"/>
              </a:ext>
            </a:extLst>
          </p:cNvPr>
          <p:cNvSpPr/>
          <p:nvPr/>
        </p:nvSpPr>
        <p:spPr>
          <a:xfrm>
            <a:off x="8104942" y="3573376"/>
            <a:ext cx="1619111" cy="756095"/>
          </a:xfrm>
          <a:prstGeom prst="roundRect">
            <a:avLst>
              <a:gd name="adj" fmla="val 50000"/>
            </a:avLst>
          </a:prstGeom>
          <a:noFill/>
          <a:ln w="44450" cmpd="tri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88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NswitzerlandCondensed" panose="020B7200000000000000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Human-based algorithms</a:t>
            </a:r>
            <a:endParaRPr lang="vi-VN" sz="1488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17B35B4-E639-452F-8B83-E96542B48CE3}"/>
              </a:ext>
            </a:extLst>
          </p:cNvPr>
          <p:cNvSpPr/>
          <p:nvPr/>
        </p:nvSpPr>
        <p:spPr>
          <a:xfrm>
            <a:off x="7915077" y="5236292"/>
            <a:ext cx="1619111" cy="784809"/>
          </a:xfrm>
          <a:prstGeom prst="roundRect">
            <a:avLst>
              <a:gd name="adj" fmla="val 50000"/>
            </a:avLst>
          </a:prstGeom>
          <a:noFill/>
          <a:ln w="44450" cmpd="tri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88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NswitzerlandCondensed" panose="020B7200000000000000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Swarm-based algorithms</a:t>
            </a:r>
            <a:endParaRPr lang="vi-VN" sz="1488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73049B0-263B-43D2-B6CF-01975EA77B6E}"/>
              </a:ext>
            </a:extLst>
          </p:cNvPr>
          <p:cNvSpPr/>
          <p:nvPr/>
        </p:nvSpPr>
        <p:spPr>
          <a:xfrm>
            <a:off x="5468910" y="3887079"/>
            <a:ext cx="2077514" cy="865060"/>
          </a:xfrm>
          <a:prstGeom prst="roundRect">
            <a:avLst>
              <a:gd name="adj" fmla="val 50000"/>
            </a:avLst>
          </a:prstGeom>
          <a:noFill/>
          <a:ln w="44450" cmpd="tri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985" dirty="0">
                <a:solidFill>
                  <a:schemeClr val="accent6">
                    <a:lumMod val="50000"/>
                  </a:schemeClr>
                </a:solidFill>
                <a:latin typeface="VNswitzerlandCondensed" panose="020B7200000000000000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Meta-heuristic algorithms</a:t>
            </a:r>
            <a:endParaRPr lang="vi-VN" sz="1985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32CBA11E-A595-4038-AAD6-FB844730FC00}"/>
              </a:ext>
            </a:extLst>
          </p:cNvPr>
          <p:cNvSpPr/>
          <p:nvPr/>
        </p:nvSpPr>
        <p:spPr>
          <a:xfrm>
            <a:off x="9998057" y="6835147"/>
            <a:ext cx="980416" cy="481748"/>
          </a:xfrm>
          <a:prstGeom prst="roundRect">
            <a:avLst>
              <a:gd name="adj" fmla="val 50000"/>
            </a:avLst>
          </a:prstGeom>
          <a:noFill/>
          <a:ln w="44450" cmpd="tri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88" dirty="0">
                <a:solidFill>
                  <a:srgbClr val="7030A0"/>
                </a:solidFill>
                <a:latin typeface="VNswitzerlandCondensed" panose="020B7200000000000000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ACO</a:t>
            </a:r>
          </a:p>
        </p:txBody>
      </p: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022800F8-FBCD-4049-B5E0-289BC74A3DD9}"/>
              </a:ext>
            </a:extLst>
          </p:cNvPr>
          <p:cNvCxnSpPr>
            <a:cxnSpLocks/>
          </p:cNvCxnSpPr>
          <p:nvPr/>
        </p:nvCxnSpPr>
        <p:spPr>
          <a:xfrm>
            <a:off x="9534187" y="5628697"/>
            <a:ext cx="463871" cy="1447326"/>
          </a:xfrm>
          <a:prstGeom prst="curvedConnector3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40F83C45-E893-4A03-A0E6-758305E5EA68}"/>
              </a:ext>
            </a:extLst>
          </p:cNvPr>
          <p:cNvSpPr/>
          <p:nvPr/>
        </p:nvSpPr>
        <p:spPr>
          <a:xfrm>
            <a:off x="8295497" y="6793734"/>
            <a:ext cx="980416" cy="481748"/>
          </a:xfrm>
          <a:prstGeom prst="roundRect">
            <a:avLst>
              <a:gd name="adj" fmla="val 50000"/>
            </a:avLst>
          </a:prstGeom>
          <a:noFill/>
          <a:ln w="44450" cmpd="tri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88" dirty="0">
                <a:solidFill>
                  <a:srgbClr val="7030A0"/>
                </a:solidFill>
                <a:latin typeface="VNswitzerlandCondensed" panose="020B7200000000000000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PSO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4AF9E9BB-F317-4E04-84A2-E00141D2B9CC}"/>
              </a:ext>
            </a:extLst>
          </p:cNvPr>
          <p:cNvSpPr/>
          <p:nvPr/>
        </p:nvSpPr>
        <p:spPr>
          <a:xfrm>
            <a:off x="10555616" y="5991047"/>
            <a:ext cx="980416" cy="481748"/>
          </a:xfrm>
          <a:prstGeom prst="roundRect">
            <a:avLst>
              <a:gd name="adj" fmla="val 50000"/>
            </a:avLst>
          </a:prstGeom>
          <a:noFill/>
          <a:ln w="44450" cmpd="tri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88" dirty="0">
                <a:solidFill>
                  <a:srgbClr val="7030A0"/>
                </a:solidFill>
                <a:latin typeface="VNswitzerlandCondensed" panose="020B7200000000000000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DE4596C0-D79B-40CB-80FB-33BFF199B273}"/>
              </a:ext>
            </a:extLst>
          </p:cNvPr>
          <p:cNvSpPr/>
          <p:nvPr/>
        </p:nvSpPr>
        <p:spPr>
          <a:xfrm>
            <a:off x="10128201" y="5146947"/>
            <a:ext cx="980416" cy="481748"/>
          </a:xfrm>
          <a:prstGeom prst="roundRect">
            <a:avLst>
              <a:gd name="adj" fmla="val 50000"/>
            </a:avLst>
          </a:prstGeom>
          <a:noFill/>
          <a:ln w="44450" cmpd="tri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88" dirty="0">
                <a:solidFill>
                  <a:srgbClr val="7030A0"/>
                </a:solidFill>
                <a:latin typeface="VNswitzerlandCondensed" panose="020B7200000000000000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</a:t>
            </a:r>
          </a:p>
        </p:txBody>
      </p:sp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0D94EBDF-0FFC-4EF1-89D7-96A94E067CC5}"/>
              </a:ext>
            </a:extLst>
          </p:cNvPr>
          <p:cNvCxnSpPr>
            <a:cxnSpLocks/>
          </p:cNvCxnSpPr>
          <p:nvPr/>
        </p:nvCxnSpPr>
        <p:spPr>
          <a:xfrm flipH="1">
            <a:off x="8785707" y="5628699"/>
            <a:ext cx="748481" cy="1165038"/>
          </a:xfrm>
          <a:prstGeom prst="curvedConnector4">
            <a:avLst>
              <a:gd name="adj1" fmla="val -16836"/>
              <a:gd name="adj2" fmla="val 66841"/>
            </a:avLst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A1DBEE00-A383-4628-A07E-765B622C5681}"/>
              </a:ext>
            </a:extLst>
          </p:cNvPr>
          <p:cNvCxnSpPr>
            <a:cxnSpLocks/>
          </p:cNvCxnSpPr>
          <p:nvPr/>
        </p:nvCxnSpPr>
        <p:spPr>
          <a:xfrm>
            <a:off x="9534185" y="5628696"/>
            <a:ext cx="1021431" cy="603225"/>
          </a:xfrm>
          <a:prstGeom prst="curvedConnector3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Connector: Curved 143">
            <a:extLst>
              <a:ext uri="{FF2B5EF4-FFF2-40B4-BE49-F238E27FC236}">
                <a16:creationId xmlns:a16="http://schemas.microsoft.com/office/drawing/2014/main" id="{82FC3163-28F8-4A88-8A2B-A26B3786D705}"/>
              </a:ext>
            </a:extLst>
          </p:cNvPr>
          <p:cNvCxnSpPr>
            <a:cxnSpLocks/>
          </p:cNvCxnSpPr>
          <p:nvPr/>
        </p:nvCxnSpPr>
        <p:spPr>
          <a:xfrm flipV="1">
            <a:off x="9534188" y="5387822"/>
            <a:ext cx="594012" cy="240874"/>
          </a:xfrm>
          <a:prstGeom prst="curvedConnector3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496B4B89-D0B8-473E-969B-C17FFDC1EF07}"/>
              </a:ext>
            </a:extLst>
          </p:cNvPr>
          <p:cNvSpPr/>
          <p:nvPr/>
        </p:nvSpPr>
        <p:spPr>
          <a:xfrm>
            <a:off x="1916177" y="5101025"/>
            <a:ext cx="980416" cy="481748"/>
          </a:xfrm>
          <a:prstGeom prst="roundRect">
            <a:avLst>
              <a:gd name="adj" fmla="val 50000"/>
            </a:avLst>
          </a:prstGeom>
          <a:noFill/>
          <a:ln w="44450" cmpd="tri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88" dirty="0">
                <a:solidFill>
                  <a:srgbClr val="7030A0"/>
                </a:solidFill>
                <a:latin typeface="VNswitzerlandCondensed" panose="020B7200000000000000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4CDF5888-B5B6-4CB4-8864-65684EEB4300}"/>
              </a:ext>
            </a:extLst>
          </p:cNvPr>
          <p:cNvSpPr/>
          <p:nvPr/>
        </p:nvSpPr>
        <p:spPr>
          <a:xfrm>
            <a:off x="1987933" y="6787777"/>
            <a:ext cx="980416" cy="481748"/>
          </a:xfrm>
          <a:prstGeom prst="roundRect">
            <a:avLst>
              <a:gd name="adj" fmla="val 50000"/>
            </a:avLst>
          </a:prstGeom>
          <a:noFill/>
          <a:ln w="44450" cmpd="tri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88" dirty="0">
                <a:solidFill>
                  <a:srgbClr val="7030A0"/>
                </a:solidFill>
                <a:latin typeface="VNswitzerlandCondensed" panose="020B7200000000000000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GP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44364699-81DD-47EE-80A7-923116B77D77}"/>
              </a:ext>
            </a:extLst>
          </p:cNvPr>
          <p:cNvSpPr/>
          <p:nvPr/>
        </p:nvSpPr>
        <p:spPr>
          <a:xfrm>
            <a:off x="1497725" y="5934354"/>
            <a:ext cx="980416" cy="481748"/>
          </a:xfrm>
          <a:prstGeom prst="roundRect">
            <a:avLst>
              <a:gd name="adj" fmla="val 50000"/>
            </a:avLst>
          </a:prstGeom>
          <a:noFill/>
          <a:ln w="44450" cmpd="tri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88" dirty="0">
                <a:solidFill>
                  <a:srgbClr val="7030A0"/>
                </a:solidFill>
                <a:latin typeface="VNswitzerlandCondensed" panose="020B7200000000000000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8F1AE9CE-42D2-478D-A9D0-56C690A9E9E9}"/>
              </a:ext>
            </a:extLst>
          </p:cNvPr>
          <p:cNvSpPr/>
          <p:nvPr/>
        </p:nvSpPr>
        <p:spPr>
          <a:xfrm>
            <a:off x="3690493" y="6746364"/>
            <a:ext cx="980416" cy="481748"/>
          </a:xfrm>
          <a:prstGeom prst="roundRect">
            <a:avLst>
              <a:gd name="adj" fmla="val 50000"/>
            </a:avLst>
          </a:prstGeom>
          <a:noFill/>
          <a:ln w="44450" cmpd="tri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88" dirty="0">
                <a:solidFill>
                  <a:srgbClr val="7030A0"/>
                </a:solidFill>
                <a:latin typeface="VNswitzerlandCondensed" panose="020B7200000000000000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</a:t>
            </a:r>
          </a:p>
        </p:txBody>
      </p: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64709652-09C5-4083-BA07-7503A6E6A40B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490606" y="5566968"/>
            <a:ext cx="690097" cy="1179398"/>
          </a:xfrm>
          <a:prstGeom prst="curvedConnector4">
            <a:avLst>
              <a:gd name="adj1" fmla="val -22826"/>
              <a:gd name="adj2" fmla="val 66027"/>
            </a:avLst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Connector: Curved 151">
            <a:extLst>
              <a:ext uri="{FF2B5EF4-FFF2-40B4-BE49-F238E27FC236}">
                <a16:creationId xmlns:a16="http://schemas.microsoft.com/office/drawing/2014/main" id="{A120711F-E6D8-4DA2-911D-C6CC13A06B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68349" y="5566968"/>
            <a:ext cx="522254" cy="1461685"/>
          </a:xfrm>
          <a:prstGeom prst="curvedConnector3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Connector: Curved 153">
            <a:extLst>
              <a:ext uri="{FF2B5EF4-FFF2-40B4-BE49-F238E27FC236}">
                <a16:creationId xmlns:a16="http://schemas.microsoft.com/office/drawing/2014/main" id="{5687D86F-C4E3-4218-85FF-B06D1D5BFC2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78144" y="5566968"/>
            <a:ext cx="1012463" cy="617585"/>
          </a:xfrm>
          <a:prstGeom prst="curvedConnector3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DA98492D-E658-48C6-97A7-8479BF39DC7A}"/>
              </a:ext>
            </a:extLst>
          </p:cNvPr>
          <p:cNvCxnSpPr>
            <a:cxnSpLocks/>
          </p:cNvCxnSpPr>
          <p:nvPr/>
        </p:nvCxnSpPr>
        <p:spPr>
          <a:xfrm rot="10800000">
            <a:off x="2896592" y="5341899"/>
            <a:ext cx="594013" cy="225068"/>
          </a:xfrm>
          <a:prstGeom prst="curvedConnector3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A48EFDC1-9B31-4FDF-B473-2C8C308C0716}"/>
              </a:ext>
            </a:extLst>
          </p:cNvPr>
          <p:cNvSpPr/>
          <p:nvPr/>
        </p:nvSpPr>
        <p:spPr>
          <a:xfrm>
            <a:off x="8455501" y="2292076"/>
            <a:ext cx="980416" cy="481748"/>
          </a:xfrm>
          <a:prstGeom prst="roundRect">
            <a:avLst>
              <a:gd name="adj" fmla="val 50000"/>
            </a:avLst>
          </a:prstGeom>
          <a:noFill/>
          <a:ln w="44450" cmpd="tri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88" dirty="0">
                <a:solidFill>
                  <a:srgbClr val="7030A0"/>
                </a:solidFill>
                <a:latin typeface="VNswitzerlandCondensed" panose="020B7200000000000000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GSO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702A12FB-C7F7-4669-8FB4-324BCC0942FE}"/>
              </a:ext>
            </a:extLst>
          </p:cNvPr>
          <p:cNvSpPr/>
          <p:nvPr/>
        </p:nvSpPr>
        <p:spPr>
          <a:xfrm>
            <a:off x="10128200" y="2696628"/>
            <a:ext cx="980416" cy="481748"/>
          </a:xfrm>
          <a:prstGeom prst="roundRect">
            <a:avLst>
              <a:gd name="adj" fmla="val 50000"/>
            </a:avLst>
          </a:prstGeom>
          <a:noFill/>
          <a:ln w="44450" cmpd="tri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88" dirty="0">
                <a:solidFill>
                  <a:srgbClr val="7030A0"/>
                </a:solidFill>
                <a:latin typeface="VNswitzerlandCondensed" panose="020B7200000000000000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015823F2-0FF7-4601-92C0-06E8435F1E39}"/>
              </a:ext>
            </a:extLst>
          </p:cNvPr>
          <p:cNvSpPr/>
          <p:nvPr/>
        </p:nvSpPr>
        <p:spPr>
          <a:xfrm>
            <a:off x="10723476" y="3422776"/>
            <a:ext cx="980416" cy="481748"/>
          </a:xfrm>
          <a:prstGeom prst="roundRect">
            <a:avLst>
              <a:gd name="adj" fmla="val 50000"/>
            </a:avLst>
          </a:prstGeom>
          <a:noFill/>
          <a:ln w="44450" cmpd="tri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88" dirty="0">
                <a:solidFill>
                  <a:srgbClr val="7030A0"/>
                </a:solidFill>
                <a:latin typeface="VNswitzerlandCondensed" panose="020B7200000000000000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5E8BEE16-5089-4249-A670-96902EE3AFC3}"/>
              </a:ext>
            </a:extLst>
          </p:cNvPr>
          <p:cNvSpPr/>
          <p:nvPr/>
        </p:nvSpPr>
        <p:spPr>
          <a:xfrm>
            <a:off x="10128201" y="4253664"/>
            <a:ext cx="980416" cy="481748"/>
          </a:xfrm>
          <a:prstGeom prst="roundRect">
            <a:avLst>
              <a:gd name="adj" fmla="val 50000"/>
            </a:avLst>
          </a:prstGeom>
          <a:noFill/>
          <a:ln w="44450" cmpd="tri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88" dirty="0">
                <a:solidFill>
                  <a:srgbClr val="7030A0"/>
                </a:solidFill>
                <a:latin typeface="VNswitzerlandCondensed" panose="020B7200000000000000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TLBO</a:t>
            </a:r>
          </a:p>
        </p:txBody>
      </p:sp>
      <p:cxnSp>
        <p:nvCxnSpPr>
          <p:cNvPr id="162" name="Connector: Curved 161">
            <a:extLst>
              <a:ext uri="{FF2B5EF4-FFF2-40B4-BE49-F238E27FC236}">
                <a16:creationId xmlns:a16="http://schemas.microsoft.com/office/drawing/2014/main" id="{6A0E5F8B-D40B-40C7-8122-3497473225FA}"/>
              </a:ext>
            </a:extLst>
          </p:cNvPr>
          <p:cNvCxnSpPr>
            <a:cxnSpLocks/>
          </p:cNvCxnSpPr>
          <p:nvPr/>
        </p:nvCxnSpPr>
        <p:spPr>
          <a:xfrm flipH="1" flipV="1">
            <a:off x="8945710" y="2780708"/>
            <a:ext cx="778344" cy="1170717"/>
          </a:xfrm>
          <a:prstGeom prst="curvedConnector4">
            <a:avLst>
              <a:gd name="adj1" fmla="val -18117"/>
              <a:gd name="adj2" fmla="val 66146"/>
            </a:avLst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Connector: Curved 164">
            <a:extLst>
              <a:ext uri="{FF2B5EF4-FFF2-40B4-BE49-F238E27FC236}">
                <a16:creationId xmlns:a16="http://schemas.microsoft.com/office/drawing/2014/main" id="{E7A36E84-E773-4131-9343-9E1B86617066}"/>
              </a:ext>
            </a:extLst>
          </p:cNvPr>
          <p:cNvCxnSpPr>
            <a:cxnSpLocks/>
          </p:cNvCxnSpPr>
          <p:nvPr/>
        </p:nvCxnSpPr>
        <p:spPr>
          <a:xfrm flipV="1">
            <a:off x="9724052" y="2937506"/>
            <a:ext cx="404146" cy="1013921"/>
          </a:xfrm>
          <a:prstGeom prst="curvedConnector3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2" name="Connector: Curved 171">
            <a:extLst>
              <a:ext uri="{FF2B5EF4-FFF2-40B4-BE49-F238E27FC236}">
                <a16:creationId xmlns:a16="http://schemas.microsoft.com/office/drawing/2014/main" id="{41512E30-1BF2-42F3-92FB-D00264F10B3A}"/>
              </a:ext>
            </a:extLst>
          </p:cNvPr>
          <p:cNvCxnSpPr>
            <a:cxnSpLocks/>
          </p:cNvCxnSpPr>
          <p:nvPr/>
        </p:nvCxnSpPr>
        <p:spPr>
          <a:xfrm flipV="1">
            <a:off x="9724052" y="3663652"/>
            <a:ext cx="999422" cy="287774"/>
          </a:xfrm>
          <a:prstGeom prst="curvedConnector3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Connector: Curved 173">
            <a:extLst>
              <a:ext uri="{FF2B5EF4-FFF2-40B4-BE49-F238E27FC236}">
                <a16:creationId xmlns:a16="http://schemas.microsoft.com/office/drawing/2014/main" id="{B44DE116-94B9-4E88-B0B8-0D3E260EECB2}"/>
              </a:ext>
            </a:extLst>
          </p:cNvPr>
          <p:cNvCxnSpPr>
            <a:cxnSpLocks/>
          </p:cNvCxnSpPr>
          <p:nvPr/>
        </p:nvCxnSpPr>
        <p:spPr>
          <a:xfrm>
            <a:off x="9724051" y="3951424"/>
            <a:ext cx="404147" cy="543114"/>
          </a:xfrm>
          <a:prstGeom prst="curvedConnector3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D93C4339-DDCF-45D6-8756-BB63099CC421}"/>
              </a:ext>
            </a:extLst>
          </p:cNvPr>
          <p:cNvSpPr/>
          <p:nvPr/>
        </p:nvSpPr>
        <p:spPr>
          <a:xfrm>
            <a:off x="1901859" y="2746209"/>
            <a:ext cx="980416" cy="481748"/>
          </a:xfrm>
          <a:prstGeom prst="roundRect">
            <a:avLst>
              <a:gd name="adj" fmla="val 50000"/>
            </a:avLst>
          </a:prstGeom>
          <a:noFill/>
          <a:ln w="44450" cmpd="tri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88" dirty="0">
                <a:solidFill>
                  <a:srgbClr val="7030A0"/>
                </a:solidFill>
                <a:latin typeface="VNswitzerlandCondensed" panose="020B7200000000000000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CFO</a:t>
            </a: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7FFC3BC2-5FF1-4E21-948E-522DB1F72D9D}"/>
              </a:ext>
            </a:extLst>
          </p:cNvPr>
          <p:cNvSpPr/>
          <p:nvPr/>
        </p:nvSpPr>
        <p:spPr>
          <a:xfrm>
            <a:off x="1413421" y="3383402"/>
            <a:ext cx="980416" cy="481748"/>
          </a:xfrm>
          <a:prstGeom prst="roundRect">
            <a:avLst>
              <a:gd name="adj" fmla="val 50000"/>
            </a:avLst>
          </a:prstGeom>
          <a:noFill/>
          <a:ln w="44450" cmpd="tri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88" dirty="0">
                <a:solidFill>
                  <a:srgbClr val="7030A0"/>
                </a:solidFill>
                <a:latin typeface="VNswitzerlandCondensed" panose="020B7200000000000000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B272BF32-50A4-49F4-99DB-A87DC386CF98}"/>
              </a:ext>
            </a:extLst>
          </p:cNvPr>
          <p:cNvSpPr/>
          <p:nvPr/>
        </p:nvSpPr>
        <p:spPr>
          <a:xfrm>
            <a:off x="1897172" y="4162028"/>
            <a:ext cx="980416" cy="481748"/>
          </a:xfrm>
          <a:prstGeom prst="roundRect">
            <a:avLst>
              <a:gd name="adj" fmla="val 50000"/>
            </a:avLst>
          </a:prstGeom>
          <a:noFill/>
          <a:ln w="44450" cmpd="tri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88" dirty="0">
                <a:solidFill>
                  <a:srgbClr val="7030A0"/>
                </a:solidFill>
                <a:latin typeface="VNswitzerlandCondensed" panose="020B7200000000000000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GSA</a:t>
            </a: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EC997164-2B71-4675-B6FB-F75663A30347}"/>
              </a:ext>
            </a:extLst>
          </p:cNvPr>
          <p:cNvSpPr/>
          <p:nvPr/>
        </p:nvSpPr>
        <p:spPr>
          <a:xfrm>
            <a:off x="3629989" y="2244707"/>
            <a:ext cx="980416" cy="481748"/>
          </a:xfrm>
          <a:prstGeom prst="roundRect">
            <a:avLst>
              <a:gd name="adj" fmla="val 50000"/>
            </a:avLst>
          </a:prstGeom>
          <a:noFill/>
          <a:ln w="44450" cmpd="tri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88" dirty="0">
                <a:solidFill>
                  <a:srgbClr val="7030A0"/>
                </a:solidFill>
                <a:latin typeface="VNswitzerlandCondensed" panose="020B7200000000000000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BBBC</a:t>
            </a:r>
          </a:p>
        </p:txBody>
      </p:sp>
      <p:cxnSp>
        <p:nvCxnSpPr>
          <p:cNvPr id="186" name="Connector: Curved 185">
            <a:extLst>
              <a:ext uri="{FF2B5EF4-FFF2-40B4-BE49-F238E27FC236}">
                <a16:creationId xmlns:a16="http://schemas.microsoft.com/office/drawing/2014/main" id="{1126B985-BEAC-4885-BB0F-E2746590ADDF}"/>
              </a:ext>
            </a:extLst>
          </p:cNvPr>
          <p:cNvCxnSpPr>
            <a:cxnSpLocks/>
          </p:cNvCxnSpPr>
          <p:nvPr/>
        </p:nvCxnSpPr>
        <p:spPr>
          <a:xfrm rot="10800000" flipH="1">
            <a:off x="3232996" y="2726458"/>
            <a:ext cx="887198" cy="1194797"/>
          </a:xfrm>
          <a:prstGeom prst="curvedConnector4">
            <a:avLst>
              <a:gd name="adj1" fmla="val -11837"/>
              <a:gd name="adj2" fmla="val 65821"/>
            </a:avLst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8" name="Connector: Curved 187">
            <a:extLst>
              <a:ext uri="{FF2B5EF4-FFF2-40B4-BE49-F238E27FC236}">
                <a16:creationId xmlns:a16="http://schemas.microsoft.com/office/drawing/2014/main" id="{19875323-ED41-4C46-BEA8-00D5202ED2B3}"/>
              </a:ext>
            </a:extLst>
          </p:cNvPr>
          <p:cNvCxnSpPr>
            <a:cxnSpLocks/>
          </p:cNvCxnSpPr>
          <p:nvPr/>
        </p:nvCxnSpPr>
        <p:spPr>
          <a:xfrm rot="10800000">
            <a:off x="2882273" y="2987085"/>
            <a:ext cx="350724" cy="934169"/>
          </a:xfrm>
          <a:prstGeom prst="curvedConnector3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4" name="Connector: Curved 193">
            <a:extLst>
              <a:ext uri="{FF2B5EF4-FFF2-40B4-BE49-F238E27FC236}">
                <a16:creationId xmlns:a16="http://schemas.microsoft.com/office/drawing/2014/main" id="{11F2ECF6-5EC5-4CFE-85B4-974DC3B57A4E}"/>
              </a:ext>
            </a:extLst>
          </p:cNvPr>
          <p:cNvCxnSpPr>
            <a:cxnSpLocks/>
          </p:cNvCxnSpPr>
          <p:nvPr/>
        </p:nvCxnSpPr>
        <p:spPr>
          <a:xfrm rot="10800000">
            <a:off x="2393838" y="3624278"/>
            <a:ext cx="839159" cy="296975"/>
          </a:xfrm>
          <a:prstGeom prst="curvedConnector3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6" name="Connector: Curved 195">
            <a:extLst>
              <a:ext uri="{FF2B5EF4-FFF2-40B4-BE49-F238E27FC236}">
                <a16:creationId xmlns:a16="http://schemas.microsoft.com/office/drawing/2014/main" id="{EFF065B3-C8A7-40C1-9B7D-C0DD803CD8A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77586" y="3921252"/>
            <a:ext cx="355411" cy="481651"/>
          </a:xfrm>
          <a:prstGeom prst="curvedConnector3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F5BE7EF9-5B49-419F-93AF-3095835AB88D}"/>
              </a:ext>
            </a:extLst>
          </p:cNvPr>
          <p:cNvSpPr/>
          <p:nvPr/>
        </p:nvSpPr>
        <p:spPr>
          <a:xfrm>
            <a:off x="5929256" y="1460005"/>
            <a:ext cx="1156819" cy="493533"/>
          </a:xfrm>
          <a:prstGeom prst="roundRect">
            <a:avLst>
              <a:gd name="adj" fmla="val 50000"/>
            </a:avLst>
          </a:prstGeom>
          <a:solidFill>
            <a:srgbClr val="9954CC"/>
          </a:solidFill>
          <a:ln w="44450" cmpd="tri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76674"/>
                      <a:gd name="connsiteY0" fmla="*/ 397839 h 795678"/>
                      <a:gd name="connsiteX1" fmla="*/ 397839 w 1676674"/>
                      <a:gd name="connsiteY1" fmla="*/ 0 h 795678"/>
                      <a:gd name="connsiteX2" fmla="*/ 855957 w 1676674"/>
                      <a:gd name="connsiteY2" fmla="*/ 0 h 795678"/>
                      <a:gd name="connsiteX3" fmla="*/ 1278835 w 1676674"/>
                      <a:gd name="connsiteY3" fmla="*/ 0 h 795678"/>
                      <a:gd name="connsiteX4" fmla="*/ 1676674 w 1676674"/>
                      <a:gd name="connsiteY4" fmla="*/ 397839 h 795678"/>
                      <a:gd name="connsiteX5" fmla="*/ 1676674 w 1676674"/>
                      <a:gd name="connsiteY5" fmla="*/ 397839 h 795678"/>
                      <a:gd name="connsiteX6" fmla="*/ 1278835 w 1676674"/>
                      <a:gd name="connsiteY6" fmla="*/ 795678 h 795678"/>
                      <a:gd name="connsiteX7" fmla="*/ 855957 w 1676674"/>
                      <a:gd name="connsiteY7" fmla="*/ 795678 h 795678"/>
                      <a:gd name="connsiteX8" fmla="*/ 397839 w 1676674"/>
                      <a:gd name="connsiteY8" fmla="*/ 795678 h 795678"/>
                      <a:gd name="connsiteX9" fmla="*/ 0 w 1676674"/>
                      <a:gd name="connsiteY9" fmla="*/ 397839 h 7956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676674" h="795678" extrusionOk="0">
                        <a:moveTo>
                          <a:pt x="0" y="397839"/>
                        </a:moveTo>
                        <a:cubicBezTo>
                          <a:pt x="-43971" y="150997"/>
                          <a:pt x="173613" y="1691"/>
                          <a:pt x="397839" y="0"/>
                        </a:cubicBezTo>
                        <a:cubicBezTo>
                          <a:pt x="597261" y="-6923"/>
                          <a:pt x="736705" y="17641"/>
                          <a:pt x="855957" y="0"/>
                        </a:cubicBezTo>
                        <a:cubicBezTo>
                          <a:pt x="975209" y="-17641"/>
                          <a:pt x="1136473" y="30315"/>
                          <a:pt x="1278835" y="0"/>
                        </a:cubicBezTo>
                        <a:cubicBezTo>
                          <a:pt x="1466001" y="-17811"/>
                          <a:pt x="1705855" y="192062"/>
                          <a:pt x="1676674" y="397839"/>
                        </a:cubicBezTo>
                        <a:lnTo>
                          <a:pt x="1676674" y="397839"/>
                        </a:lnTo>
                        <a:cubicBezTo>
                          <a:pt x="1716225" y="622251"/>
                          <a:pt x="1526457" y="738256"/>
                          <a:pt x="1278835" y="795678"/>
                        </a:cubicBezTo>
                        <a:cubicBezTo>
                          <a:pt x="1182237" y="845580"/>
                          <a:pt x="1028542" y="751446"/>
                          <a:pt x="855957" y="795678"/>
                        </a:cubicBezTo>
                        <a:cubicBezTo>
                          <a:pt x="683372" y="839910"/>
                          <a:pt x="589871" y="781782"/>
                          <a:pt x="397839" y="795678"/>
                        </a:cubicBezTo>
                        <a:cubicBezTo>
                          <a:pt x="200883" y="808422"/>
                          <a:pt x="60589" y="632127"/>
                          <a:pt x="0" y="39783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88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VNswitzerlandCondensed" panose="020B7200000000000000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H5N1</a:t>
            </a:r>
          </a:p>
        </p:txBody>
      </p:sp>
    </p:spTree>
    <p:extLst>
      <p:ext uri="{BB962C8B-B14F-4D97-AF65-F5344CB8AC3E}">
        <p14:creationId xmlns:p14="http://schemas.microsoft.com/office/powerpoint/2010/main" val="3843464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29</Words>
  <Application>Microsoft Office PowerPoint</Application>
  <PresentationFormat>A3 Paper (297x420 mm)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VNswitzerlandCondensed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Lê Vũ</dc:creator>
  <cp:lastModifiedBy>Lê Vũ</cp:lastModifiedBy>
  <cp:revision>1</cp:revision>
  <dcterms:created xsi:type="dcterms:W3CDTF">2023-06-03T09:41:19Z</dcterms:created>
  <dcterms:modified xsi:type="dcterms:W3CDTF">2023-06-03T10:44:01Z</dcterms:modified>
</cp:coreProperties>
</file>