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9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BC099212-1B26-4F4F-8E42-AEE450BD7FEF}" type="datetimeFigureOut">
              <a:rPr lang="es-PE" smtClean="0"/>
              <a:t>28/03/2017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39761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099212-1B26-4F4F-8E42-AEE450BD7FEF}" type="datetimeFigureOut">
              <a:rPr lang="es-PE" smtClean="0"/>
              <a:t>28/03/2017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58422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099212-1B26-4F4F-8E42-AEE450BD7FEF}" type="datetimeFigureOut">
              <a:rPr lang="es-PE" smtClean="0"/>
              <a:t>28/03/2017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67747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099212-1B26-4F4F-8E42-AEE450BD7FEF}" type="datetimeFigureOut">
              <a:rPr lang="es-PE" smtClean="0"/>
              <a:t>28/03/2017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338412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C099212-1B26-4F4F-8E42-AEE450BD7FEF}" type="datetimeFigureOut">
              <a:rPr lang="es-PE" smtClean="0"/>
              <a:t>28/03/2017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46380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BC099212-1B26-4F4F-8E42-AEE450BD7FEF}" type="datetimeFigureOut">
              <a:rPr lang="es-PE" smtClean="0"/>
              <a:t>28/03/2017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374599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BC099212-1B26-4F4F-8E42-AEE450BD7FEF}" type="datetimeFigureOut">
              <a:rPr lang="es-PE" smtClean="0"/>
              <a:t>28/03/2017</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333893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BC099212-1B26-4F4F-8E42-AEE450BD7FEF}" type="datetimeFigureOut">
              <a:rPr lang="es-PE" smtClean="0"/>
              <a:t>28/03/2017</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79759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C099212-1B26-4F4F-8E42-AEE450BD7FEF}" type="datetimeFigureOut">
              <a:rPr lang="es-PE" smtClean="0"/>
              <a:t>28/03/2017</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236300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C099212-1B26-4F4F-8E42-AEE450BD7FEF}" type="datetimeFigureOut">
              <a:rPr lang="es-PE" smtClean="0"/>
              <a:t>28/03/2017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254845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C099212-1B26-4F4F-8E42-AEE450BD7FEF}" type="datetimeFigureOut">
              <a:rPr lang="es-PE" smtClean="0"/>
              <a:t>28/03/2017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071E896-8F7B-4C8F-B243-23A1F5C17D45}" type="slidenum">
              <a:rPr lang="es-PE" smtClean="0"/>
              <a:t>‹Nº›</a:t>
            </a:fld>
            <a:endParaRPr lang="es-PE"/>
          </a:p>
        </p:txBody>
      </p:sp>
    </p:spTree>
    <p:extLst>
      <p:ext uri="{BB962C8B-B14F-4D97-AF65-F5344CB8AC3E}">
        <p14:creationId xmlns:p14="http://schemas.microsoft.com/office/powerpoint/2010/main" val="185178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7000"/>
            <a:lum/>
          </a:blip>
          <a:srcRect/>
          <a:stretch>
            <a:fillRect t="-21000" b="-69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99212-1B26-4F4F-8E42-AEE450BD7FEF}" type="datetimeFigureOut">
              <a:rPr lang="es-PE" smtClean="0"/>
              <a:t>28/03/2017</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1E896-8F7B-4C8F-B243-23A1F5C17D45}" type="slidenum">
              <a:rPr lang="es-PE" smtClean="0"/>
              <a:t>‹Nº›</a:t>
            </a:fld>
            <a:endParaRPr lang="es-PE"/>
          </a:p>
        </p:txBody>
      </p:sp>
    </p:spTree>
    <p:extLst>
      <p:ext uri="{BB962C8B-B14F-4D97-AF65-F5344CB8AC3E}">
        <p14:creationId xmlns:p14="http://schemas.microsoft.com/office/powerpoint/2010/main" val="280334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2743200"/>
            <a:ext cx="9144000" cy="3086100"/>
          </a:xfrm>
        </p:spPr>
        <p:txBody>
          <a:bodyPr>
            <a:normAutofit fontScale="25000" lnSpcReduction="20000"/>
          </a:bodyPr>
          <a:lstStyle/>
          <a:p>
            <a:r>
              <a:rPr lang="es-PE" dirty="0" smtClean="0"/>
              <a:t>	</a:t>
            </a:r>
            <a:r>
              <a:rPr lang="es-PE" sz="6400" b="1" dirty="0" smtClean="0">
                <a:solidFill>
                  <a:schemeClr val="accent6">
                    <a:lumMod val="50000"/>
                  </a:schemeClr>
                </a:solidFill>
                <a:latin typeface="Bell MT" panose="02020503060305020303" pitchFamily="18" charset="0"/>
              </a:rPr>
              <a:t>GEEK </a:t>
            </a:r>
            <a:r>
              <a:rPr lang="es-PE" sz="6400" b="1" dirty="0" smtClean="0">
                <a:solidFill>
                  <a:schemeClr val="accent6">
                    <a:lumMod val="50000"/>
                  </a:schemeClr>
                </a:solidFill>
                <a:latin typeface="Bell MT" panose="02020503060305020303" pitchFamily="18" charset="0"/>
              </a:rPr>
              <a:t>GENERATION</a:t>
            </a:r>
            <a:endParaRPr lang="es-PE" sz="6400" b="1" dirty="0" smtClean="0">
              <a:solidFill>
                <a:schemeClr val="accent6">
                  <a:lumMod val="50000"/>
                </a:schemeClr>
              </a:solidFill>
              <a:latin typeface="Bell MT" panose="02020503060305020303" pitchFamily="18" charset="0"/>
            </a:endParaRPr>
          </a:p>
          <a:p>
            <a:endParaRPr lang="es-PE" dirty="0"/>
          </a:p>
          <a:p>
            <a:r>
              <a:rPr lang="es-PE" sz="12800" b="1" u="sng" dirty="0" smtClean="0">
                <a:solidFill>
                  <a:schemeClr val="accent6">
                    <a:lumMod val="50000"/>
                  </a:schemeClr>
                </a:solidFill>
                <a:latin typeface="Bell MT" panose="02020503060305020303" pitchFamily="18" charset="0"/>
              </a:rPr>
              <a:t>INTEGRANTES:</a:t>
            </a:r>
            <a:endParaRPr lang="es-PE" sz="12800" b="1" u="sng" dirty="0" smtClean="0">
              <a:solidFill>
                <a:schemeClr val="accent6">
                  <a:lumMod val="50000"/>
                </a:schemeClr>
              </a:solidFill>
              <a:latin typeface="Bell MT" panose="02020503060305020303" pitchFamily="18" charset="0"/>
            </a:endParaRPr>
          </a:p>
          <a:p>
            <a:pPr marL="1143000" indent="-1143000" algn="l">
              <a:buFont typeface="Arial" panose="020B0604020202020204" pitchFamily="34" charset="0"/>
              <a:buChar char="•"/>
            </a:pPr>
            <a:r>
              <a:rPr lang="es-PE" sz="11200" b="1" i="1" dirty="0" smtClean="0">
                <a:solidFill>
                  <a:schemeClr val="accent6">
                    <a:lumMod val="50000"/>
                  </a:schemeClr>
                </a:solidFill>
                <a:latin typeface="Bell MT" panose="02020503060305020303" pitchFamily="18" charset="0"/>
              </a:rPr>
              <a:t>JESUS PALO </a:t>
            </a:r>
            <a:r>
              <a:rPr lang="es-PE" sz="11200" b="1" i="1" dirty="0" smtClean="0">
                <a:solidFill>
                  <a:schemeClr val="accent6">
                    <a:lumMod val="50000"/>
                  </a:schemeClr>
                </a:solidFill>
                <a:latin typeface="Bell MT" panose="02020503060305020303" pitchFamily="18" charset="0"/>
              </a:rPr>
              <a:t>ROSAS</a:t>
            </a:r>
          </a:p>
          <a:p>
            <a:pPr marL="1143000" indent="-1143000" algn="l">
              <a:buFont typeface="Arial" panose="020B0604020202020204" pitchFamily="34" charset="0"/>
              <a:buChar char="•"/>
            </a:pPr>
            <a:r>
              <a:rPr lang="es-PE" sz="11200" b="1" i="1" dirty="0" smtClean="0">
                <a:solidFill>
                  <a:schemeClr val="accent6">
                    <a:lumMod val="50000"/>
                  </a:schemeClr>
                </a:solidFill>
                <a:latin typeface="Bell MT" panose="02020503060305020303" pitchFamily="18" charset="0"/>
              </a:rPr>
              <a:t>GONZALO NUÑONCCA  BLANCO</a:t>
            </a:r>
          </a:p>
          <a:p>
            <a:pPr marL="1143000" indent="-1143000" algn="l">
              <a:buFont typeface="Arial" panose="020B0604020202020204" pitchFamily="34" charset="0"/>
              <a:buChar char="•"/>
            </a:pPr>
            <a:r>
              <a:rPr lang="es-PE" sz="11200" b="1" i="1" dirty="0" smtClean="0">
                <a:solidFill>
                  <a:schemeClr val="accent6">
                    <a:lumMod val="50000"/>
                  </a:schemeClr>
                </a:solidFill>
                <a:latin typeface="Bell MT" panose="02020503060305020303" pitchFamily="18" charset="0"/>
              </a:rPr>
              <a:t>JOSHUA SOSA CRUZ</a:t>
            </a:r>
          </a:p>
          <a:p>
            <a:pPr marL="1143000" indent="-1143000" algn="l">
              <a:buFont typeface="Arial" panose="020B0604020202020204" pitchFamily="34" charset="0"/>
              <a:buChar char="•"/>
            </a:pPr>
            <a:r>
              <a:rPr lang="es-PE" sz="11200" b="1" i="1" dirty="0" smtClean="0">
                <a:solidFill>
                  <a:schemeClr val="accent6">
                    <a:lumMod val="50000"/>
                  </a:schemeClr>
                </a:solidFill>
                <a:latin typeface="Bell MT" panose="02020503060305020303" pitchFamily="18" charset="0"/>
              </a:rPr>
              <a:t>ALBERTO GUTIERREZ </a:t>
            </a:r>
          </a:p>
          <a:p>
            <a:pPr marL="1143000" indent="-1143000" algn="l">
              <a:buFont typeface="Arial" panose="020B0604020202020204" pitchFamily="34" charset="0"/>
              <a:buChar char="•"/>
            </a:pPr>
            <a:r>
              <a:rPr lang="es-PE" sz="11200" b="1" i="1" dirty="0" smtClean="0">
                <a:solidFill>
                  <a:schemeClr val="accent6">
                    <a:lumMod val="50000"/>
                  </a:schemeClr>
                </a:solidFill>
                <a:latin typeface="Bell MT" panose="02020503060305020303" pitchFamily="18" charset="0"/>
              </a:rPr>
              <a:t>GABTIM LEON BEDOYA</a:t>
            </a:r>
          </a:p>
          <a:p>
            <a:endParaRPr lang="es-PE" dirty="0" smtClean="0"/>
          </a:p>
          <a:p>
            <a:endParaRPr lang="es-PE" dirty="0" smtClean="0"/>
          </a:p>
          <a:p>
            <a:endParaRPr lang="es-PE"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04" y="-238126"/>
            <a:ext cx="3678792" cy="2981326"/>
          </a:xfrm>
          <a:prstGeom prst="rect">
            <a:avLst/>
          </a:prstGeom>
        </p:spPr>
      </p:pic>
    </p:spTree>
    <p:extLst>
      <p:ext uri="{BB962C8B-B14F-4D97-AF65-F5344CB8AC3E}">
        <p14:creationId xmlns:p14="http://schemas.microsoft.com/office/powerpoint/2010/main" val="3271116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a:solidFill>
                  <a:schemeClr val="accent6">
                    <a:lumMod val="50000"/>
                  </a:schemeClr>
                </a:solidFill>
              </a:rPr>
              <a:t>Ver Repeticiones:</a:t>
            </a:r>
            <a:r>
              <a:rPr lang="es-PE" dirty="0"/>
              <a:t/>
            </a:r>
            <a:br>
              <a:rPr lang="es-PE" dirty="0"/>
            </a:br>
            <a:endParaRPr lang="es-PE" dirty="0"/>
          </a:p>
        </p:txBody>
      </p:sp>
      <p:sp>
        <p:nvSpPr>
          <p:cNvPr id="3" name="Marcador de contenido 2"/>
          <p:cNvSpPr>
            <a:spLocks noGrp="1"/>
          </p:cNvSpPr>
          <p:nvPr>
            <p:ph idx="1"/>
          </p:nvPr>
        </p:nvSpPr>
        <p:spPr/>
        <p:txBody>
          <a:bodyPr/>
          <a:lstStyle/>
          <a:p>
            <a:r>
              <a:rPr lang="es-PE" b="1" i="1" dirty="0" smtClean="0">
                <a:solidFill>
                  <a:schemeClr val="accent6">
                    <a:lumMod val="50000"/>
                  </a:schemeClr>
                </a:solidFill>
                <a:latin typeface="Bell MT" panose="02020503060305020303" pitchFamily="18" charset="0"/>
              </a:rPr>
              <a:t>Los </a:t>
            </a:r>
            <a:r>
              <a:rPr lang="es-PE" b="1" i="1" dirty="0">
                <a:solidFill>
                  <a:schemeClr val="accent6">
                    <a:lumMod val="50000"/>
                  </a:schemeClr>
                </a:solidFill>
                <a:latin typeface="Bell MT" panose="02020503060305020303" pitchFamily="18" charset="0"/>
              </a:rPr>
              <a:t>usuarios podrán escoger cualquier repetición de un evento que quieran y visualizarla en cualquier momento. Paro esto tendrán que descargar dicha partida específica. O torneo en general.</a:t>
            </a:r>
          </a:p>
          <a:p>
            <a:endParaRPr lang="es-PE" dirty="0"/>
          </a:p>
        </p:txBody>
      </p:sp>
    </p:spTree>
    <p:extLst>
      <p:ext uri="{BB962C8B-B14F-4D97-AF65-F5344CB8AC3E}">
        <p14:creationId xmlns:p14="http://schemas.microsoft.com/office/powerpoint/2010/main" val="3703588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a:solidFill>
                  <a:schemeClr val="accent6">
                    <a:lumMod val="50000"/>
                  </a:schemeClr>
                </a:solidFill>
              </a:rPr>
              <a:t>Redes Sociales:</a:t>
            </a:r>
            <a:r>
              <a:rPr lang="es-PE" dirty="0"/>
              <a:t/>
            </a:r>
            <a:br>
              <a:rPr lang="es-PE" dirty="0"/>
            </a:br>
            <a:endParaRPr lang="es-PE" dirty="0"/>
          </a:p>
        </p:txBody>
      </p:sp>
      <p:sp>
        <p:nvSpPr>
          <p:cNvPr id="3" name="Marcador de contenido 2"/>
          <p:cNvSpPr>
            <a:spLocks noGrp="1"/>
          </p:cNvSpPr>
          <p:nvPr>
            <p:ph idx="1"/>
          </p:nvPr>
        </p:nvSpPr>
        <p:spPr/>
        <p:txBody>
          <a:bodyPr/>
          <a:lstStyle/>
          <a:p>
            <a:r>
              <a:rPr lang="es-PE" b="1" i="1" dirty="0" smtClean="0">
                <a:solidFill>
                  <a:schemeClr val="accent6">
                    <a:lumMod val="50000"/>
                  </a:schemeClr>
                </a:solidFill>
                <a:latin typeface="Bell MT" panose="02020503060305020303" pitchFamily="18" charset="0"/>
              </a:rPr>
              <a:t>Los </a:t>
            </a:r>
            <a:r>
              <a:rPr lang="es-PE" b="1" i="1" dirty="0">
                <a:solidFill>
                  <a:schemeClr val="accent6">
                    <a:lumMod val="50000"/>
                  </a:schemeClr>
                </a:solidFill>
                <a:latin typeface="Bell MT" panose="02020503060305020303" pitchFamily="18" charset="0"/>
              </a:rPr>
              <a:t>usuarios registrados podrán compartir el resultado de los encuentros en Facebook, Twitter, y otras redes sociales.</a:t>
            </a:r>
          </a:p>
        </p:txBody>
      </p:sp>
      <p:pic>
        <p:nvPicPr>
          <p:cNvPr id="4" name="Imagen 3"/>
          <p:cNvPicPr>
            <a:picLocks noChangeAspect="1"/>
          </p:cNvPicPr>
          <p:nvPr/>
        </p:nvPicPr>
        <p:blipFill>
          <a:blip r:embed="rId2"/>
          <a:stretch>
            <a:fillRect/>
          </a:stretch>
        </p:blipFill>
        <p:spPr>
          <a:xfrm>
            <a:off x="4154577" y="4120021"/>
            <a:ext cx="2981325" cy="8858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85825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a:solidFill>
                  <a:schemeClr val="accent6">
                    <a:lumMod val="50000"/>
                  </a:schemeClr>
                </a:solidFill>
              </a:rPr>
              <a:t>Experiencia: </a:t>
            </a:r>
            <a:r>
              <a:rPr lang="es-PE" dirty="0"/>
              <a:t/>
            </a:r>
            <a:br>
              <a:rPr lang="es-PE" dirty="0"/>
            </a:br>
            <a:endParaRPr lang="es-PE" dirty="0"/>
          </a:p>
        </p:txBody>
      </p:sp>
      <p:sp>
        <p:nvSpPr>
          <p:cNvPr id="3" name="Marcador de contenido 2"/>
          <p:cNvSpPr>
            <a:spLocks noGrp="1"/>
          </p:cNvSpPr>
          <p:nvPr>
            <p:ph idx="1"/>
          </p:nvPr>
        </p:nvSpPr>
        <p:spPr/>
        <p:txBody>
          <a:bodyPr/>
          <a:lstStyle/>
          <a:p>
            <a:r>
              <a:rPr lang="es-PE" b="1" i="1" dirty="0" smtClean="0">
                <a:solidFill>
                  <a:schemeClr val="accent6">
                    <a:lumMod val="50000"/>
                  </a:schemeClr>
                </a:solidFill>
                <a:latin typeface="Bell MT" panose="02020503060305020303" pitchFamily="18" charset="0"/>
              </a:rPr>
              <a:t>Con </a:t>
            </a:r>
            <a:r>
              <a:rPr lang="es-PE" b="1" i="1" dirty="0">
                <a:solidFill>
                  <a:schemeClr val="accent6">
                    <a:lumMod val="50000"/>
                  </a:schemeClr>
                </a:solidFill>
                <a:latin typeface="Bell MT" panose="02020503060305020303" pitchFamily="18" charset="0"/>
              </a:rPr>
              <a:t>el tiempo de la aplicación, se podrá mejorar bastante, y no solo eso, que se trata de volver un medio por el cual grandes empresas y torneos pueden hacer publicidad.</a:t>
            </a:r>
          </a:p>
          <a:p>
            <a:endParaRPr lang="es-PE" dirty="0"/>
          </a:p>
        </p:txBody>
      </p:sp>
    </p:spTree>
    <p:extLst>
      <p:ext uri="{BB962C8B-B14F-4D97-AF65-F5344CB8AC3E}">
        <p14:creationId xmlns:p14="http://schemas.microsoft.com/office/powerpoint/2010/main" val="3895965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a:solidFill>
                  <a:schemeClr val="accent6">
                    <a:lumMod val="50000"/>
                  </a:schemeClr>
                </a:solidFill>
              </a:rPr>
              <a:t>Interfaz Futurista:</a:t>
            </a:r>
            <a:r>
              <a:rPr lang="es-PE" dirty="0"/>
              <a:t/>
            </a:r>
            <a:br>
              <a:rPr lang="es-PE" dirty="0"/>
            </a:br>
            <a:endParaRPr lang="es-PE" dirty="0"/>
          </a:p>
        </p:txBody>
      </p:sp>
      <p:sp>
        <p:nvSpPr>
          <p:cNvPr id="3" name="Marcador de contenido 2"/>
          <p:cNvSpPr>
            <a:spLocks noGrp="1"/>
          </p:cNvSpPr>
          <p:nvPr>
            <p:ph idx="1"/>
          </p:nvPr>
        </p:nvSpPr>
        <p:spPr/>
        <p:txBody>
          <a:bodyPr/>
          <a:lstStyle/>
          <a:p>
            <a:r>
              <a:rPr lang="es-PE" b="1" i="1" dirty="0" smtClean="0">
                <a:solidFill>
                  <a:schemeClr val="accent6">
                    <a:lumMod val="50000"/>
                  </a:schemeClr>
                </a:solidFill>
              </a:rPr>
              <a:t>Se </a:t>
            </a:r>
            <a:r>
              <a:rPr lang="es-PE" b="1" i="1" dirty="0">
                <a:solidFill>
                  <a:schemeClr val="accent6">
                    <a:lumMod val="50000"/>
                  </a:schemeClr>
                </a:solidFill>
              </a:rPr>
              <a:t>hará una interfaz la cual no solo sea interactiva para el usuario, sino que la misma, será fácil de usar y no tendrá misterios, lo cual no hará que el usuario se pierda al momento de usarla.</a:t>
            </a:r>
          </a:p>
          <a:p>
            <a:endParaRPr lang="es-PE" dirty="0"/>
          </a:p>
        </p:txBody>
      </p:sp>
    </p:spTree>
    <p:extLst>
      <p:ext uri="{BB962C8B-B14F-4D97-AF65-F5344CB8AC3E}">
        <p14:creationId xmlns:p14="http://schemas.microsoft.com/office/powerpoint/2010/main" val="2894039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a:solidFill>
                  <a:schemeClr val="accent6">
                    <a:lumMod val="50000"/>
                  </a:schemeClr>
                </a:solidFill>
              </a:rPr>
              <a:t>Puntos/Encuestas:</a:t>
            </a:r>
            <a:endParaRPr lang="es-PE" u="sng" dirty="0">
              <a:solidFill>
                <a:schemeClr val="accent6">
                  <a:lumMod val="50000"/>
                </a:schemeClr>
              </a:solidFill>
            </a:endParaRPr>
          </a:p>
        </p:txBody>
      </p:sp>
      <p:sp>
        <p:nvSpPr>
          <p:cNvPr id="3" name="Marcador de contenido 2"/>
          <p:cNvSpPr>
            <a:spLocks noGrp="1"/>
          </p:cNvSpPr>
          <p:nvPr>
            <p:ph idx="1"/>
          </p:nvPr>
        </p:nvSpPr>
        <p:spPr/>
        <p:txBody>
          <a:bodyPr/>
          <a:lstStyle/>
          <a:p>
            <a:r>
              <a:rPr lang="es-PE" b="1" i="1" dirty="0" smtClean="0">
                <a:solidFill>
                  <a:schemeClr val="accent6">
                    <a:lumMod val="50000"/>
                  </a:schemeClr>
                </a:solidFill>
                <a:latin typeface="Bell MT" panose="02020503060305020303" pitchFamily="18" charset="0"/>
              </a:rPr>
              <a:t>Se </a:t>
            </a:r>
            <a:r>
              <a:rPr lang="es-PE" b="1" i="1" dirty="0">
                <a:solidFill>
                  <a:schemeClr val="accent6">
                    <a:lumMod val="50000"/>
                  </a:schemeClr>
                </a:solidFill>
                <a:latin typeface="Bell MT" panose="02020503060305020303" pitchFamily="18" charset="0"/>
              </a:rPr>
              <a:t>realizaran unas pequeñas encuestas en la web cada cierto tiempo o cada vez que acabe un torneo, así aquellos usuarios que hayan estado atentos podrán responderlas, y ganar puntos, para su perfil, lo cual podría llevar incluso armar un ranking de los usuarios el cual mostraría, que tan enterados están de la escena competitiva.</a:t>
            </a:r>
          </a:p>
          <a:p>
            <a:endParaRPr lang="es-PE" dirty="0"/>
          </a:p>
        </p:txBody>
      </p:sp>
    </p:spTree>
    <p:extLst>
      <p:ext uri="{BB962C8B-B14F-4D97-AF65-F5344CB8AC3E}">
        <p14:creationId xmlns:p14="http://schemas.microsoft.com/office/powerpoint/2010/main" val="324142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smtClean="0">
                <a:solidFill>
                  <a:srgbClr val="0D9206"/>
                </a:solidFill>
                <a:latin typeface="+mn-lt"/>
              </a:rPr>
              <a:t>CONCLUSIÓN</a:t>
            </a:r>
            <a:endParaRPr lang="es-PE" b="1" u="sng" dirty="0">
              <a:latin typeface="+mn-lt"/>
            </a:endParaRPr>
          </a:p>
        </p:txBody>
      </p:sp>
      <p:sp>
        <p:nvSpPr>
          <p:cNvPr id="3" name="Marcador de contenido 2"/>
          <p:cNvSpPr>
            <a:spLocks noGrp="1"/>
          </p:cNvSpPr>
          <p:nvPr>
            <p:ph idx="1"/>
          </p:nvPr>
        </p:nvSpPr>
        <p:spPr/>
        <p:txBody>
          <a:bodyPr/>
          <a:lstStyle/>
          <a:p>
            <a:r>
              <a:rPr lang="es-PE" b="1" i="1" dirty="0" smtClean="0">
                <a:solidFill>
                  <a:schemeClr val="accent6">
                    <a:lumMod val="50000"/>
                  </a:schemeClr>
                </a:solidFill>
                <a:latin typeface="Bell MT" panose="02020503060305020303" pitchFamily="18" charset="0"/>
              </a:rPr>
              <a:t>Mediante </a:t>
            </a:r>
            <a:r>
              <a:rPr lang="es-PE" b="1" i="1" dirty="0" smtClean="0">
                <a:solidFill>
                  <a:schemeClr val="accent6">
                    <a:lumMod val="50000"/>
                  </a:schemeClr>
                </a:solidFill>
                <a:latin typeface="Bell MT" panose="02020503060305020303" pitchFamily="18" charset="0"/>
              </a:rPr>
              <a:t>la implementación </a:t>
            </a:r>
            <a:r>
              <a:rPr lang="es-PE" b="1" i="1" dirty="0" smtClean="0">
                <a:solidFill>
                  <a:schemeClr val="accent6">
                    <a:lumMod val="50000"/>
                  </a:schemeClr>
                </a:solidFill>
                <a:latin typeface="Bell MT" panose="02020503060305020303" pitchFamily="18" charset="0"/>
              </a:rPr>
              <a:t>de est</a:t>
            </a:r>
            <a:r>
              <a:rPr lang="es-PE" b="1" i="1" dirty="0" smtClean="0">
                <a:solidFill>
                  <a:schemeClr val="accent6">
                    <a:lumMod val="50000"/>
                  </a:schemeClr>
                </a:solidFill>
                <a:latin typeface="Bell MT" panose="02020503060305020303" pitchFamily="18" charset="0"/>
              </a:rPr>
              <a:t>a aplicación WEB se facilitara a los usuarios el acceso al ámbito competitivo de los  E-SPORS</a:t>
            </a:r>
          </a:p>
          <a:p>
            <a:r>
              <a:rPr lang="es-PE" b="1" i="1" dirty="0" smtClean="0">
                <a:solidFill>
                  <a:schemeClr val="accent6">
                    <a:lumMod val="50000"/>
                  </a:schemeClr>
                </a:solidFill>
                <a:latin typeface="Bell MT" panose="02020503060305020303" pitchFamily="18" charset="0"/>
              </a:rPr>
              <a:t>Se trasmitirá mediante </a:t>
            </a:r>
            <a:r>
              <a:rPr lang="es-PE" b="1" i="1" dirty="0">
                <a:solidFill>
                  <a:schemeClr val="accent6">
                    <a:lumMod val="50000"/>
                  </a:schemeClr>
                </a:solidFill>
                <a:latin typeface="Bell MT" panose="02020503060305020303" pitchFamily="18" charset="0"/>
              </a:rPr>
              <a:t>S</a:t>
            </a:r>
            <a:r>
              <a:rPr lang="es-PE" b="1" i="1" dirty="0" smtClean="0">
                <a:solidFill>
                  <a:schemeClr val="accent6">
                    <a:lumMod val="50000"/>
                  </a:schemeClr>
                </a:solidFill>
                <a:latin typeface="Bell MT" panose="02020503060305020303" pitchFamily="18" charset="0"/>
              </a:rPr>
              <a:t>tream los torneos en vivo.</a:t>
            </a:r>
          </a:p>
          <a:p>
            <a:r>
              <a:rPr lang="es-PE" b="1" i="1" dirty="0" smtClean="0">
                <a:solidFill>
                  <a:schemeClr val="accent6">
                    <a:lumMod val="50000"/>
                  </a:schemeClr>
                </a:solidFill>
                <a:latin typeface="Bell MT" panose="02020503060305020303" pitchFamily="18" charset="0"/>
              </a:rPr>
              <a:t>La actualización de los Ranking de cada usuario será constante.</a:t>
            </a:r>
          </a:p>
          <a:p>
            <a:r>
              <a:rPr lang="es-PE" b="1" i="1" dirty="0" smtClean="0">
                <a:solidFill>
                  <a:schemeClr val="accent6">
                    <a:lumMod val="50000"/>
                  </a:schemeClr>
                </a:solidFill>
                <a:latin typeface="Bell MT" panose="02020503060305020303" pitchFamily="18" charset="0"/>
              </a:rPr>
              <a:t>Los usuarios recibirán logros o medallas para su perfil. </a:t>
            </a:r>
            <a:endParaRPr lang="es-PE" b="1" i="1" dirty="0">
              <a:solidFill>
                <a:schemeClr val="accent6">
                  <a:lumMod val="50000"/>
                </a:schemeClr>
              </a:solidFill>
              <a:latin typeface="Bell MT" panose="02020503060305020303" pitchFamily="18" charset="0"/>
            </a:endParaRPr>
          </a:p>
        </p:txBody>
      </p:sp>
    </p:spTree>
    <p:extLst>
      <p:ext uri="{BB962C8B-B14F-4D97-AF65-F5344CB8AC3E}">
        <p14:creationId xmlns:p14="http://schemas.microsoft.com/office/powerpoint/2010/main" val="329527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i="1" dirty="0" smtClean="0">
                <a:solidFill>
                  <a:srgbClr val="0D9206"/>
                </a:solidFill>
                <a:latin typeface="Bauhaus 93" panose="04030905020B02020C02" pitchFamily="82" charset="0"/>
              </a:rPr>
              <a:t>INTRODUCCION</a:t>
            </a:r>
            <a:endParaRPr lang="es-PE" i="1" dirty="0">
              <a:solidFill>
                <a:srgbClr val="0D9206"/>
              </a:solidFill>
              <a:latin typeface="Bauhaus 93" panose="04030905020B02020C02" pitchFamily="82" charset="0"/>
            </a:endParaRPr>
          </a:p>
        </p:txBody>
      </p:sp>
      <p:sp>
        <p:nvSpPr>
          <p:cNvPr id="3" name="Marcador de contenido 2"/>
          <p:cNvSpPr>
            <a:spLocks noGrp="1"/>
          </p:cNvSpPr>
          <p:nvPr>
            <p:ph idx="1"/>
          </p:nvPr>
        </p:nvSpPr>
        <p:spPr/>
        <p:txBody>
          <a:bodyPr/>
          <a:lstStyle/>
          <a:p>
            <a:pPr lvl="0"/>
            <a:r>
              <a:rPr lang="es-PE" i="1" dirty="0">
                <a:solidFill>
                  <a:schemeClr val="accent6">
                    <a:lumMod val="50000"/>
                  </a:schemeClr>
                </a:solidFill>
              </a:rPr>
              <a:t>Lo que buscamos en este proyecto es poder desarrollar una web en la cual las personas puedan visualizar torneos de E-</a:t>
            </a:r>
            <a:r>
              <a:rPr lang="es-PE" i="1" dirty="0" err="1">
                <a:solidFill>
                  <a:schemeClr val="accent6">
                    <a:lumMod val="50000"/>
                  </a:schemeClr>
                </a:solidFill>
              </a:rPr>
              <a:t>Sports</a:t>
            </a:r>
            <a:r>
              <a:rPr lang="es-PE" i="1" dirty="0">
                <a:solidFill>
                  <a:schemeClr val="accent6">
                    <a:lumMod val="50000"/>
                  </a:schemeClr>
                </a:solidFill>
              </a:rPr>
              <a:t> internacionales como locales. También se podrán visualizar repeticiones de torneos pasados</a:t>
            </a:r>
            <a:r>
              <a:rPr lang="es-PE" i="1" dirty="0" smtClean="0">
                <a:solidFill>
                  <a:schemeClr val="accent6">
                    <a:lumMod val="50000"/>
                  </a:schemeClr>
                </a:solidFill>
              </a:rPr>
              <a:t>.</a:t>
            </a:r>
          </a:p>
          <a:p>
            <a:pPr lvl="0"/>
            <a:endParaRPr lang="es-PE" i="1" dirty="0">
              <a:solidFill>
                <a:srgbClr val="C00000"/>
              </a:solidFill>
            </a:endParaRPr>
          </a:p>
          <a:p>
            <a:pPr lvl="0"/>
            <a:endParaRPr lang="es-PE" i="1" dirty="0" smtClean="0">
              <a:solidFill>
                <a:srgbClr val="C00000"/>
              </a:solidFill>
            </a:endParaRPr>
          </a:p>
          <a:p>
            <a:pPr lvl="0"/>
            <a:endParaRPr lang="es-PE" i="1" dirty="0" smtClean="0">
              <a:solidFill>
                <a:srgbClr val="C00000"/>
              </a:solidFill>
            </a:endParaRPr>
          </a:p>
          <a:p>
            <a:endParaRPr lang="es-PE" dirty="0"/>
          </a:p>
        </p:txBody>
      </p:sp>
      <p:pic>
        <p:nvPicPr>
          <p:cNvPr id="2052" name="Picture 4" descr="Resultado de imagen para lol champ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1857" y="3616764"/>
            <a:ext cx="5148285" cy="28959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630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i="1" dirty="0" smtClean="0">
                <a:solidFill>
                  <a:srgbClr val="0D9206"/>
                </a:solidFill>
                <a:latin typeface="Bauhaus 93" panose="04030905020B02020C02" pitchFamily="82" charset="0"/>
              </a:rPr>
              <a:t>ALCANCE</a:t>
            </a:r>
            <a:endParaRPr lang="es-PE" dirty="0"/>
          </a:p>
        </p:txBody>
      </p:sp>
      <p:sp>
        <p:nvSpPr>
          <p:cNvPr id="3" name="Marcador de contenido 2"/>
          <p:cNvSpPr>
            <a:spLocks noGrp="1"/>
          </p:cNvSpPr>
          <p:nvPr>
            <p:ph idx="1"/>
          </p:nvPr>
        </p:nvSpPr>
        <p:spPr/>
        <p:txBody>
          <a:bodyPr/>
          <a:lstStyle/>
          <a:p>
            <a:pPr lvl="0"/>
            <a:r>
              <a:rPr lang="es-ES_tradnl" i="1" dirty="0" smtClean="0">
                <a:solidFill>
                  <a:schemeClr val="accent6">
                    <a:lumMod val="50000"/>
                  </a:schemeClr>
                </a:solidFill>
              </a:rPr>
              <a:t>Se ha constatado la necesidad crear una web orientada al servicio de </a:t>
            </a:r>
            <a:r>
              <a:rPr lang="es-ES_tradnl" i="1" dirty="0" err="1" smtClean="0">
                <a:solidFill>
                  <a:schemeClr val="accent6">
                    <a:lumMod val="50000"/>
                  </a:schemeClr>
                </a:solidFill>
              </a:rPr>
              <a:t>Stream</a:t>
            </a:r>
            <a:r>
              <a:rPr lang="es-ES_tradnl" i="1" dirty="0" smtClean="0">
                <a:solidFill>
                  <a:schemeClr val="accent6">
                    <a:lumMod val="50000"/>
                  </a:schemeClr>
                </a:solidFill>
              </a:rPr>
              <a:t> de torneos online con denominación “</a:t>
            </a:r>
            <a:r>
              <a:rPr lang="es-ES_tradnl" i="1" dirty="0" err="1" smtClean="0">
                <a:solidFill>
                  <a:schemeClr val="accent6">
                    <a:lumMod val="50000"/>
                  </a:schemeClr>
                </a:solidFill>
              </a:rPr>
              <a:t>GeGe</a:t>
            </a:r>
            <a:r>
              <a:rPr lang="es-ES_tradnl" i="1" dirty="0" smtClean="0">
                <a:solidFill>
                  <a:schemeClr val="accent6">
                    <a:lumMod val="50000"/>
                  </a:schemeClr>
                </a:solidFill>
              </a:rPr>
              <a:t>” como proyecto final del semestre. El objetivo de este proyecto es llevar a cabo la implementación de una página web que permita al usuario visualizar torneos de manera online</a:t>
            </a:r>
            <a:r>
              <a:rPr lang="es-ES_tradnl" dirty="0" smtClean="0">
                <a:solidFill>
                  <a:schemeClr val="accent6">
                    <a:lumMod val="50000"/>
                  </a:schemeClr>
                </a:solidFill>
              </a:rPr>
              <a:t>.</a:t>
            </a:r>
          </a:p>
          <a:p>
            <a:pPr lvl="0"/>
            <a:endParaRPr lang="es-ES_tradnl" i="1" dirty="0" smtClean="0">
              <a:solidFill>
                <a:schemeClr val="accent6">
                  <a:lumMod val="50000"/>
                </a:schemeClr>
              </a:solidFill>
            </a:endParaRPr>
          </a:p>
          <a:p>
            <a:r>
              <a:rPr lang="es-ES_tradnl" i="1" dirty="0" smtClean="0">
                <a:solidFill>
                  <a:schemeClr val="accent6">
                    <a:lumMod val="50000"/>
                  </a:schemeClr>
                </a:solidFill>
              </a:rPr>
              <a:t>Esta especificación de requisitos está dirigida al usuario del sistema, para continuar con el desarrollo de los requerimientos para hacer efectiva el funcionamiento de la página web.</a:t>
            </a:r>
            <a:endParaRPr lang="es-PE" i="1" dirty="0" smtClean="0">
              <a:solidFill>
                <a:schemeClr val="accent6">
                  <a:lumMod val="50000"/>
                </a:schemeClr>
              </a:solidFill>
            </a:endParaRPr>
          </a:p>
          <a:p>
            <a:endParaRPr lang="es-PE" dirty="0"/>
          </a:p>
        </p:txBody>
      </p:sp>
    </p:spTree>
    <p:extLst>
      <p:ext uri="{BB962C8B-B14F-4D97-AF65-F5344CB8AC3E}">
        <p14:creationId xmlns:p14="http://schemas.microsoft.com/office/powerpoint/2010/main" val="403319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a:solidFill>
                  <a:srgbClr val="0D9206"/>
                </a:solidFill>
                <a:latin typeface="+mn-lt"/>
              </a:rPr>
              <a:t>Características Principales de la Web:</a:t>
            </a:r>
            <a:endParaRPr lang="es-PE" u="sng" dirty="0">
              <a:solidFill>
                <a:srgbClr val="0D9206"/>
              </a:solidFill>
              <a:latin typeface="+mn-lt"/>
            </a:endParaRPr>
          </a:p>
        </p:txBody>
      </p:sp>
      <p:sp>
        <p:nvSpPr>
          <p:cNvPr id="3" name="Marcador de contenido 2"/>
          <p:cNvSpPr>
            <a:spLocks noGrp="1"/>
          </p:cNvSpPr>
          <p:nvPr>
            <p:ph idx="1"/>
          </p:nvPr>
        </p:nvSpPr>
        <p:spPr/>
        <p:txBody>
          <a:bodyPr>
            <a:normAutofit fontScale="70000" lnSpcReduction="20000"/>
          </a:bodyPr>
          <a:lstStyle/>
          <a:p>
            <a:pPr algn="ctr"/>
            <a:r>
              <a:rPr lang="es-PE" sz="3500" b="1" i="1" dirty="0">
                <a:solidFill>
                  <a:schemeClr val="accent6">
                    <a:lumMod val="50000"/>
                  </a:schemeClr>
                </a:solidFill>
                <a:latin typeface="Bell MT" panose="02020503060305020303" pitchFamily="18" charset="0"/>
              </a:rPr>
              <a:t>Torneos en </a:t>
            </a:r>
            <a:r>
              <a:rPr lang="es-PE" sz="3500" b="1" i="1" dirty="0" smtClean="0">
                <a:solidFill>
                  <a:schemeClr val="accent6">
                    <a:lumMod val="50000"/>
                  </a:schemeClr>
                </a:solidFill>
                <a:latin typeface="Bell MT" panose="02020503060305020303" pitchFamily="18" charset="0"/>
              </a:rPr>
              <a:t>vivo.</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Comentarios en </a:t>
            </a:r>
            <a:r>
              <a:rPr lang="es-PE" sz="3500" b="1" i="1" dirty="0" smtClean="0">
                <a:solidFill>
                  <a:schemeClr val="accent6">
                    <a:lumMod val="50000"/>
                  </a:schemeClr>
                </a:solidFill>
                <a:latin typeface="Bell MT" panose="02020503060305020303" pitchFamily="18" charset="0"/>
              </a:rPr>
              <a:t>vivo</a:t>
            </a:r>
            <a:r>
              <a:rPr lang="es-PE" sz="3500" i="1" dirty="0" smtClean="0">
                <a:solidFill>
                  <a:schemeClr val="accent6">
                    <a:lumMod val="50000"/>
                  </a:schemeClr>
                </a:solidFill>
                <a:latin typeface="Bell MT" panose="02020503060305020303" pitchFamily="18" charset="0"/>
              </a:rPr>
              <a:t>.</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Barra de </a:t>
            </a:r>
            <a:r>
              <a:rPr lang="es-PE" sz="3500" b="1" i="1" dirty="0" smtClean="0">
                <a:solidFill>
                  <a:schemeClr val="accent6">
                    <a:lumMod val="50000"/>
                  </a:schemeClr>
                </a:solidFill>
                <a:latin typeface="Bell MT" panose="02020503060305020303" pitchFamily="18" charset="0"/>
              </a:rPr>
              <a:t>Menús.</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Calificación de los </a:t>
            </a:r>
            <a:r>
              <a:rPr lang="es-PE" sz="3500" b="1" i="1" dirty="0" smtClean="0">
                <a:solidFill>
                  <a:schemeClr val="accent6">
                    <a:lumMod val="50000"/>
                  </a:schemeClr>
                </a:solidFill>
                <a:latin typeface="Bell MT" panose="02020503060305020303" pitchFamily="18" charset="0"/>
              </a:rPr>
              <a:t>Torneos.</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Seguimiento de </a:t>
            </a:r>
            <a:r>
              <a:rPr lang="es-PE" sz="3500" b="1" i="1" dirty="0" smtClean="0">
                <a:solidFill>
                  <a:schemeClr val="accent6">
                    <a:lumMod val="50000"/>
                  </a:schemeClr>
                </a:solidFill>
                <a:latin typeface="Bell MT" panose="02020503060305020303" pitchFamily="18" charset="0"/>
              </a:rPr>
              <a:t>Equipos.</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Ver </a:t>
            </a:r>
            <a:r>
              <a:rPr lang="es-PE" sz="3500" b="1" i="1" dirty="0" smtClean="0">
                <a:solidFill>
                  <a:schemeClr val="accent6">
                    <a:lumMod val="50000"/>
                  </a:schemeClr>
                </a:solidFill>
                <a:latin typeface="Bell MT" panose="02020503060305020303" pitchFamily="18" charset="0"/>
              </a:rPr>
              <a:t>Repeticiones.</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Redes </a:t>
            </a:r>
            <a:r>
              <a:rPr lang="es-PE" sz="3500" b="1" i="1" dirty="0" smtClean="0">
                <a:solidFill>
                  <a:schemeClr val="accent6">
                    <a:lumMod val="50000"/>
                  </a:schemeClr>
                </a:solidFill>
                <a:latin typeface="Bell MT" panose="02020503060305020303" pitchFamily="18" charset="0"/>
              </a:rPr>
              <a:t>Sociales.</a:t>
            </a:r>
            <a:endParaRPr lang="es-PE" sz="3500" i="1" dirty="0">
              <a:solidFill>
                <a:schemeClr val="accent6">
                  <a:lumMod val="50000"/>
                </a:schemeClr>
              </a:solidFill>
              <a:latin typeface="Bell MT" panose="02020503060305020303" pitchFamily="18" charset="0"/>
            </a:endParaRPr>
          </a:p>
          <a:p>
            <a:pPr algn="ctr"/>
            <a:r>
              <a:rPr lang="es-PE" sz="3500" b="1" i="1" dirty="0" smtClean="0">
                <a:solidFill>
                  <a:schemeClr val="accent6">
                    <a:lumMod val="50000"/>
                  </a:schemeClr>
                </a:solidFill>
                <a:latin typeface="Bell MT" panose="02020503060305020303" pitchFamily="18" charset="0"/>
              </a:rPr>
              <a:t>Experiencia</a:t>
            </a:r>
            <a:r>
              <a:rPr lang="es-PE" sz="3500" b="1" i="1" dirty="0">
                <a:solidFill>
                  <a:schemeClr val="accent6">
                    <a:lumMod val="50000"/>
                  </a:schemeClr>
                </a:solidFill>
                <a:latin typeface="Bell MT" panose="02020503060305020303" pitchFamily="18" charset="0"/>
              </a:rPr>
              <a:t>.</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Interfaz </a:t>
            </a:r>
            <a:r>
              <a:rPr lang="es-PE" sz="3500" b="1" i="1" dirty="0" smtClean="0">
                <a:solidFill>
                  <a:schemeClr val="accent6">
                    <a:lumMod val="50000"/>
                  </a:schemeClr>
                </a:solidFill>
                <a:latin typeface="Bell MT" panose="02020503060305020303" pitchFamily="18" charset="0"/>
              </a:rPr>
              <a:t>Futurista.</a:t>
            </a:r>
            <a:endParaRPr lang="es-PE" sz="3500" i="1" dirty="0">
              <a:solidFill>
                <a:schemeClr val="accent6">
                  <a:lumMod val="50000"/>
                </a:schemeClr>
              </a:solidFill>
              <a:latin typeface="Bell MT" panose="02020503060305020303" pitchFamily="18" charset="0"/>
            </a:endParaRPr>
          </a:p>
          <a:p>
            <a:pPr algn="ctr"/>
            <a:r>
              <a:rPr lang="es-PE" sz="3500" b="1" i="1" dirty="0" smtClean="0">
                <a:solidFill>
                  <a:schemeClr val="accent6">
                    <a:lumMod val="50000"/>
                  </a:schemeClr>
                </a:solidFill>
                <a:latin typeface="Bell MT" panose="02020503060305020303" pitchFamily="18" charset="0"/>
              </a:rPr>
              <a:t>Recompensas.</a:t>
            </a:r>
            <a:endParaRPr lang="es-PE" sz="3500" i="1" dirty="0">
              <a:solidFill>
                <a:schemeClr val="accent6">
                  <a:lumMod val="50000"/>
                </a:schemeClr>
              </a:solidFill>
              <a:latin typeface="Bell MT" panose="02020503060305020303" pitchFamily="18" charset="0"/>
            </a:endParaRPr>
          </a:p>
          <a:p>
            <a:pPr algn="ctr"/>
            <a:r>
              <a:rPr lang="es-PE" sz="3500" b="1" i="1" dirty="0">
                <a:solidFill>
                  <a:schemeClr val="accent6">
                    <a:lumMod val="50000"/>
                  </a:schemeClr>
                </a:solidFill>
                <a:latin typeface="Bell MT" panose="02020503060305020303" pitchFamily="18" charset="0"/>
              </a:rPr>
              <a:t>Puntos/Encuestas</a:t>
            </a:r>
            <a:r>
              <a:rPr lang="es-PE" sz="3500" b="1" i="1" dirty="0" smtClean="0">
                <a:solidFill>
                  <a:schemeClr val="accent6">
                    <a:lumMod val="50000"/>
                  </a:schemeClr>
                </a:solidFill>
                <a:latin typeface="Bell MT" panose="02020503060305020303" pitchFamily="18" charset="0"/>
              </a:rPr>
              <a:t>:.</a:t>
            </a:r>
            <a:endParaRPr lang="es-PE" sz="3500" dirty="0">
              <a:solidFill>
                <a:schemeClr val="accent6">
                  <a:lumMod val="50000"/>
                </a:schemeClr>
              </a:solidFill>
              <a:latin typeface="Bell MT" panose="02020503060305020303" pitchFamily="18" charset="0"/>
            </a:endParaRPr>
          </a:p>
          <a:p>
            <a:endParaRPr lang="es-PE" dirty="0"/>
          </a:p>
        </p:txBody>
      </p:sp>
    </p:spTree>
    <p:extLst>
      <p:ext uri="{BB962C8B-B14F-4D97-AF65-F5344CB8AC3E}">
        <p14:creationId xmlns:p14="http://schemas.microsoft.com/office/powerpoint/2010/main" val="1930213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smtClean="0">
                <a:solidFill>
                  <a:schemeClr val="accent6">
                    <a:lumMod val="50000"/>
                  </a:schemeClr>
                </a:solidFill>
                <a:latin typeface="+mn-lt"/>
              </a:rPr>
              <a:t>Torneos en vivo.</a:t>
            </a:r>
            <a:r>
              <a:rPr lang="es-PE" i="1" dirty="0" smtClean="0">
                <a:solidFill>
                  <a:srgbClr val="C00000"/>
                </a:solidFill>
                <a:latin typeface="Chiller" panose="04020404031007020602" pitchFamily="82" charset="0"/>
              </a:rPr>
              <a:t/>
            </a:r>
            <a:br>
              <a:rPr lang="es-PE" i="1" dirty="0" smtClean="0">
                <a:solidFill>
                  <a:srgbClr val="C00000"/>
                </a:solidFill>
                <a:latin typeface="Chiller" panose="04020404031007020602" pitchFamily="82" charset="0"/>
              </a:rPr>
            </a:br>
            <a:endParaRPr lang="es-PE" dirty="0"/>
          </a:p>
        </p:txBody>
      </p:sp>
      <p:sp>
        <p:nvSpPr>
          <p:cNvPr id="3" name="Marcador de contenido 2"/>
          <p:cNvSpPr>
            <a:spLocks noGrp="1"/>
          </p:cNvSpPr>
          <p:nvPr>
            <p:ph idx="1"/>
          </p:nvPr>
        </p:nvSpPr>
        <p:spPr/>
        <p:txBody>
          <a:bodyPr/>
          <a:lstStyle/>
          <a:p>
            <a:r>
              <a:rPr lang="es-PE" b="1" i="1" dirty="0">
                <a:solidFill>
                  <a:schemeClr val="accent6">
                    <a:lumMod val="50000"/>
                  </a:schemeClr>
                </a:solidFill>
                <a:latin typeface="Bell MT" panose="02020503060305020303" pitchFamily="18" charset="0"/>
              </a:rPr>
              <a:t>Se podrá visualizar torneos en tiempo real de cualquier parte del mundo ordenados de manera local o internacional</a:t>
            </a:r>
            <a:r>
              <a:rPr lang="es-PE" b="1" i="1" dirty="0" smtClean="0">
                <a:solidFill>
                  <a:schemeClr val="accent6">
                    <a:lumMod val="50000"/>
                  </a:schemeClr>
                </a:solidFill>
                <a:latin typeface="Bell MT" panose="02020503060305020303" pitchFamily="18" charset="0"/>
              </a:rPr>
              <a:t>.</a:t>
            </a:r>
          </a:p>
          <a:p>
            <a:pPr marL="0" indent="0">
              <a:buNone/>
            </a:pPr>
            <a:endParaRPr lang="es-PE" dirty="0" smtClean="0">
              <a:solidFill>
                <a:srgbClr val="C00000"/>
              </a:solidFill>
              <a:latin typeface="Chiller" panose="04020404031007020602" pitchFamily="82" charset="0"/>
            </a:endParaRPr>
          </a:p>
          <a:p>
            <a:pPr marL="0" indent="0">
              <a:buNone/>
            </a:pPr>
            <a:endParaRPr lang="es-PE" dirty="0">
              <a:solidFill>
                <a:srgbClr val="C00000"/>
              </a:solidFill>
              <a:latin typeface="Chiller" panose="04020404031007020602" pitchFamily="82" charset="0"/>
            </a:endParaRPr>
          </a:p>
          <a:p>
            <a:endParaRPr lang="es-PE" dirty="0"/>
          </a:p>
        </p:txBody>
      </p:sp>
      <p:pic>
        <p:nvPicPr>
          <p:cNvPr id="3078" name="Picture 6" descr="Resultado de imagen para t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437" y="3773510"/>
            <a:ext cx="2495550" cy="1905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080" name="Picture 8" descr="Resultado de imagen para y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195" y="3660761"/>
            <a:ext cx="3551708" cy="22100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69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smtClean="0">
                <a:solidFill>
                  <a:schemeClr val="accent6">
                    <a:lumMod val="50000"/>
                  </a:schemeClr>
                </a:solidFill>
                <a:latin typeface="+mn-lt"/>
              </a:rPr>
              <a:t>Comentarios en vivo</a:t>
            </a:r>
            <a:r>
              <a:rPr lang="es-PE" i="1" u="sng" dirty="0" smtClean="0">
                <a:solidFill>
                  <a:schemeClr val="accent6">
                    <a:lumMod val="50000"/>
                  </a:schemeClr>
                </a:solidFill>
                <a:latin typeface="+mn-lt"/>
              </a:rPr>
              <a:t>.</a:t>
            </a:r>
            <a:r>
              <a:rPr lang="es-PE" i="1" u="sng" dirty="0" smtClean="0">
                <a:solidFill>
                  <a:srgbClr val="C00000"/>
                </a:solidFill>
                <a:latin typeface="Chiller" panose="04020404031007020602" pitchFamily="82" charset="0"/>
              </a:rPr>
              <a:t/>
            </a:r>
            <a:br>
              <a:rPr lang="es-PE" i="1" u="sng" dirty="0" smtClean="0">
                <a:solidFill>
                  <a:srgbClr val="C00000"/>
                </a:solidFill>
                <a:latin typeface="Chiller" panose="04020404031007020602" pitchFamily="82" charset="0"/>
              </a:rPr>
            </a:br>
            <a:endParaRPr lang="es-PE" u="sng" dirty="0"/>
          </a:p>
        </p:txBody>
      </p:sp>
      <p:sp>
        <p:nvSpPr>
          <p:cNvPr id="3" name="Marcador de contenido 2"/>
          <p:cNvSpPr>
            <a:spLocks noGrp="1"/>
          </p:cNvSpPr>
          <p:nvPr>
            <p:ph idx="1"/>
          </p:nvPr>
        </p:nvSpPr>
        <p:spPr/>
        <p:txBody>
          <a:bodyPr/>
          <a:lstStyle/>
          <a:p>
            <a:r>
              <a:rPr lang="es-PE" b="1" i="1" dirty="0">
                <a:solidFill>
                  <a:schemeClr val="accent6">
                    <a:lumMod val="50000"/>
                  </a:schemeClr>
                </a:solidFill>
                <a:latin typeface="Bell MT" panose="02020503060305020303" pitchFamily="18" charset="0"/>
              </a:rPr>
              <a:t>Para comentar en un evento en vivo, el usuario primero deberá tener una cuenta en el sitio web. El sistema manejará un registro de usuarios haciendo uso de una base de datos en la </a:t>
            </a:r>
            <a:r>
              <a:rPr lang="es-PE" b="1" i="1" dirty="0" smtClean="0">
                <a:solidFill>
                  <a:schemeClr val="accent6">
                    <a:lumMod val="50000"/>
                  </a:schemeClr>
                </a:solidFill>
                <a:latin typeface="Bell MT" panose="02020503060305020303" pitchFamily="18" charset="0"/>
              </a:rPr>
              <a:t>nube.</a:t>
            </a:r>
            <a:endParaRPr lang="es-PE" b="1" i="1" dirty="0">
              <a:solidFill>
                <a:schemeClr val="accent6">
                  <a:lumMod val="50000"/>
                </a:schemeClr>
              </a:solidFill>
              <a:latin typeface="Bell MT" panose="02020503060305020303" pitchFamily="18" charset="0"/>
            </a:endParaRPr>
          </a:p>
          <a:p>
            <a:endParaRPr lang="es-PE" dirty="0"/>
          </a:p>
        </p:txBody>
      </p:sp>
      <p:pic>
        <p:nvPicPr>
          <p:cNvPr id="4" name="Imagen 3"/>
          <p:cNvPicPr>
            <a:picLocks noChangeAspect="1"/>
          </p:cNvPicPr>
          <p:nvPr/>
        </p:nvPicPr>
        <p:blipFill>
          <a:blip r:embed="rId2"/>
          <a:stretch>
            <a:fillRect/>
          </a:stretch>
        </p:blipFill>
        <p:spPr>
          <a:xfrm>
            <a:off x="5190186" y="3080633"/>
            <a:ext cx="1880316" cy="30963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35827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smtClean="0">
                <a:solidFill>
                  <a:schemeClr val="accent6">
                    <a:lumMod val="50000"/>
                  </a:schemeClr>
                </a:solidFill>
                <a:latin typeface="+mn-lt"/>
              </a:rPr>
              <a:t>Barra de Menús.</a:t>
            </a:r>
            <a:r>
              <a:rPr lang="es-PE" i="1" u="sng" dirty="0" smtClean="0">
                <a:solidFill>
                  <a:schemeClr val="accent6">
                    <a:lumMod val="50000"/>
                  </a:schemeClr>
                </a:solidFill>
                <a:latin typeface="+mn-lt"/>
              </a:rPr>
              <a:t/>
            </a:r>
            <a:br>
              <a:rPr lang="es-PE" i="1" u="sng" dirty="0" smtClean="0">
                <a:solidFill>
                  <a:schemeClr val="accent6">
                    <a:lumMod val="50000"/>
                  </a:schemeClr>
                </a:solidFill>
                <a:latin typeface="+mn-lt"/>
              </a:rPr>
            </a:br>
            <a:endParaRPr lang="es-PE" u="sng" dirty="0">
              <a:solidFill>
                <a:schemeClr val="accent6">
                  <a:lumMod val="50000"/>
                </a:schemeClr>
              </a:solidFill>
              <a:latin typeface="+mn-lt"/>
            </a:endParaRPr>
          </a:p>
        </p:txBody>
      </p:sp>
      <p:sp>
        <p:nvSpPr>
          <p:cNvPr id="3" name="Marcador de contenido 2"/>
          <p:cNvSpPr>
            <a:spLocks noGrp="1"/>
          </p:cNvSpPr>
          <p:nvPr>
            <p:ph idx="1"/>
          </p:nvPr>
        </p:nvSpPr>
        <p:spPr/>
        <p:txBody>
          <a:bodyPr/>
          <a:lstStyle/>
          <a:p>
            <a:r>
              <a:rPr lang="es-PE" b="1" i="1" dirty="0">
                <a:solidFill>
                  <a:schemeClr val="accent6">
                    <a:lumMod val="50000"/>
                  </a:schemeClr>
                </a:solidFill>
                <a:latin typeface="Bell MT" panose="02020503060305020303" pitchFamily="18" charset="0"/>
              </a:rPr>
              <a:t>La página web contara con menús donde se muestre torneos clasificados por juegos (FIFA, SMITE, LOL) así como un buscador una sección donde se muestren las últimas noticias del mundo </a:t>
            </a:r>
            <a:r>
              <a:rPr lang="es-PE" b="1" i="1" dirty="0" err="1">
                <a:solidFill>
                  <a:schemeClr val="accent6">
                    <a:lumMod val="50000"/>
                  </a:schemeClr>
                </a:solidFill>
                <a:latin typeface="Bell MT" panose="02020503060305020303" pitchFamily="18" charset="0"/>
              </a:rPr>
              <a:t>gamer</a:t>
            </a:r>
            <a:r>
              <a:rPr lang="es-PE" b="1" i="1" dirty="0">
                <a:solidFill>
                  <a:schemeClr val="accent6">
                    <a:lumMod val="50000"/>
                  </a:schemeClr>
                </a:solidFill>
                <a:latin typeface="Bell MT" panose="02020503060305020303" pitchFamily="18" charset="0"/>
              </a:rPr>
              <a:t>.</a:t>
            </a:r>
          </a:p>
          <a:p>
            <a:endParaRPr lang="es-PE" dirty="0"/>
          </a:p>
        </p:txBody>
      </p:sp>
      <p:pic>
        <p:nvPicPr>
          <p:cNvPr id="4" name="Imagen 3"/>
          <p:cNvPicPr>
            <a:picLocks noChangeAspect="1"/>
          </p:cNvPicPr>
          <p:nvPr/>
        </p:nvPicPr>
        <p:blipFill>
          <a:blip r:embed="rId2"/>
          <a:stretch>
            <a:fillRect/>
          </a:stretch>
        </p:blipFill>
        <p:spPr>
          <a:xfrm>
            <a:off x="1403509" y="4001294"/>
            <a:ext cx="9710154" cy="1092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0913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smtClean="0">
                <a:solidFill>
                  <a:schemeClr val="accent6">
                    <a:lumMod val="50000"/>
                  </a:schemeClr>
                </a:solidFill>
                <a:latin typeface="+mn-lt"/>
              </a:rPr>
              <a:t>Calificación de los Torneos.</a:t>
            </a:r>
            <a:br>
              <a:rPr lang="es-PE" b="1" i="1" u="sng" dirty="0" smtClean="0">
                <a:solidFill>
                  <a:schemeClr val="accent6">
                    <a:lumMod val="50000"/>
                  </a:schemeClr>
                </a:solidFill>
                <a:latin typeface="+mn-lt"/>
              </a:rPr>
            </a:br>
            <a:endParaRPr lang="es-PE" b="1" u="sng" dirty="0">
              <a:solidFill>
                <a:schemeClr val="accent6">
                  <a:lumMod val="50000"/>
                </a:schemeClr>
              </a:solidFill>
              <a:latin typeface="+mn-lt"/>
            </a:endParaRPr>
          </a:p>
        </p:txBody>
      </p:sp>
      <p:sp>
        <p:nvSpPr>
          <p:cNvPr id="3" name="Marcador de contenido 2"/>
          <p:cNvSpPr>
            <a:spLocks noGrp="1"/>
          </p:cNvSpPr>
          <p:nvPr>
            <p:ph idx="1"/>
          </p:nvPr>
        </p:nvSpPr>
        <p:spPr/>
        <p:txBody>
          <a:bodyPr/>
          <a:lstStyle/>
          <a:p>
            <a:r>
              <a:rPr lang="es-PE" b="1" i="1" dirty="0">
                <a:solidFill>
                  <a:schemeClr val="accent6">
                    <a:lumMod val="50000"/>
                  </a:schemeClr>
                </a:solidFill>
                <a:latin typeface="Bell MT" panose="02020503060305020303" pitchFamily="18" charset="0"/>
              </a:rPr>
              <a:t>Los usuarios registrados podrán calificar los eventos usando un sistema de likes y dislikes. También podrán marcar como favorito un torneo en específico.</a:t>
            </a:r>
          </a:p>
          <a:p>
            <a:endParaRPr lang="es-PE" dirty="0"/>
          </a:p>
        </p:txBody>
      </p:sp>
      <p:pic>
        <p:nvPicPr>
          <p:cNvPr id="4" name="Imagen 3"/>
          <p:cNvPicPr>
            <a:picLocks noChangeAspect="1"/>
          </p:cNvPicPr>
          <p:nvPr/>
        </p:nvPicPr>
        <p:blipFill>
          <a:blip r:embed="rId2"/>
          <a:stretch>
            <a:fillRect/>
          </a:stretch>
        </p:blipFill>
        <p:spPr>
          <a:xfrm>
            <a:off x="3606554" y="3002588"/>
            <a:ext cx="4257675" cy="36861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385669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u="sng" dirty="0" smtClean="0">
                <a:solidFill>
                  <a:schemeClr val="accent6">
                    <a:lumMod val="50000"/>
                  </a:schemeClr>
                </a:solidFill>
                <a:latin typeface="+mn-lt"/>
              </a:rPr>
              <a:t>Seguimiento de Equipos.</a:t>
            </a:r>
            <a:br>
              <a:rPr lang="es-PE" b="1" i="1" u="sng" dirty="0" smtClean="0">
                <a:solidFill>
                  <a:schemeClr val="accent6">
                    <a:lumMod val="50000"/>
                  </a:schemeClr>
                </a:solidFill>
                <a:latin typeface="+mn-lt"/>
              </a:rPr>
            </a:br>
            <a:endParaRPr lang="es-PE" b="1" u="sng" dirty="0">
              <a:solidFill>
                <a:schemeClr val="accent6">
                  <a:lumMod val="50000"/>
                </a:schemeClr>
              </a:solidFill>
              <a:latin typeface="+mn-lt"/>
            </a:endParaRPr>
          </a:p>
        </p:txBody>
      </p:sp>
      <p:sp>
        <p:nvSpPr>
          <p:cNvPr id="3" name="Marcador de contenido 2"/>
          <p:cNvSpPr>
            <a:spLocks noGrp="1"/>
          </p:cNvSpPr>
          <p:nvPr>
            <p:ph idx="1"/>
          </p:nvPr>
        </p:nvSpPr>
        <p:spPr/>
        <p:txBody>
          <a:bodyPr/>
          <a:lstStyle/>
          <a:p>
            <a:r>
              <a:rPr lang="es-PE" b="1" i="1" dirty="0">
                <a:solidFill>
                  <a:schemeClr val="accent6">
                    <a:lumMod val="50000"/>
                  </a:schemeClr>
                </a:solidFill>
                <a:latin typeface="Bell MT" panose="02020503060305020303" pitchFamily="18" charset="0"/>
              </a:rPr>
              <a:t>Los usuarios en general podrán conocer la fecha y hora de los torneos, así como los fichajes También podrán seguir el recorrido de sus equipos favoritos mientras avanzan los torneos.</a:t>
            </a:r>
          </a:p>
          <a:p>
            <a:endParaRPr lang="es-PE" dirty="0"/>
          </a:p>
        </p:txBody>
      </p:sp>
      <p:pic>
        <p:nvPicPr>
          <p:cNvPr id="4098" name="Picture 2" descr="Resultado de imagen para lol equi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140" y="2956261"/>
            <a:ext cx="5965579" cy="33556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76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583</Words>
  <Application>Microsoft Office PowerPoint</Application>
  <PresentationFormat>Panorámica</PresentationFormat>
  <Paragraphs>55</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Bauhaus 93</vt:lpstr>
      <vt:lpstr>Bell MT</vt:lpstr>
      <vt:lpstr>Calibri</vt:lpstr>
      <vt:lpstr>Calibri Light</vt:lpstr>
      <vt:lpstr>Chiller</vt:lpstr>
      <vt:lpstr>Tema de Office</vt:lpstr>
      <vt:lpstr>Presentación de PowerPoint</vt:lpstr>
      <vt:lpstr>INTRODUCCION</vt:lpstr>
      <vt:lpstr>ALCANCE</vt:lpstr>
      <vt:lpstr>Características Principales de la Web:</vt:lpstr>
      <vt:lpstr>Torneos en vivo. </vt:lpstr>
      <vt:lpstr>Comentarios en vivo. </vt:lpstr>
      <vt:lpstr>Barra de Menús. </vt:lpstr>
      <vt:lpstr>Calificación de los Torneos. </vt:lpstr>
      <vt:lpstr>Seguimiento de Equipos. </vt:lpstr>
      <vt:lpstr>Ver Repeticiones: </vt:lpstr>
      <vt:lpstr>Redes Sociales: </vt:lpstr>
      <vt:lpstr>Experiencia:  </vt:lpstr>
      <vt:lpstr>Interfaz Futurista: </vt:lpstr>
      <vt:lpstr>Puntos/Encuestas:</vt:lpstr>
      <vt:lpstr>CONCLUSIÓN</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Full name</dc:creator>
  <cp:lastModifiedBy>Jesus Palo Rosas</cp:lastModifiedBy>
  <cp:revision>12</cp:revision>
  <dcterms:created xsi:type="dcterms:W3CDTF">2017-03-28T16:55:01Z</dcterms:created>
  <dcterms:modified xsi:type="dcterms:W3CDTF">2017-03-28T19:32:25Z</dcterms:modified>
</cp:coreProperties>
</file>