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0" r:id="rId3"/>
    <p:sldId id="261" r:id="rId4"/>
    <p:sldId id="262" r:id="rId5"/>
    <p:sldId id="263" r:id="rId6"/>
    <p:sldId id="264" r:id="rId7"/>
    <p:sldId id="265" r:id="rId8"/>
    <p:sldId id="271" r:id="rId9"/>
    <p:sldId id="267" r:id="rId10"/>
    <p:sldId id="272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x Romo" initials="LR" lastIdx="1" clrIdx="0">
    <p:extLst>
      <p:ext uri="{19B8F6BF-5375-455C-9EA6-DF929625EA0E}">
        <p15:presenceInfo xmlns:p15="http://schemas.microsoft.com/office/powerpoint/2012/main" userId="Lex Ro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53" d="100"/>
        <a:sy n="153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3B8F2A-C3B8-4180-8F28-F3CF4F7AF4A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1FCAB4-E6F6-401D-9B62-318638F9A32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Data Related Recommendations</a:t>
          </a:r>
          <a:endParaRPr lang="en-US" dirty="0"/>
        </a:p>
      </dgm:t>
    </dgm:pt>
    <dgm:pt modelId="{91FA4FBF-3BBA-4CAF-8D2E-6895870E30AC}" type="parTrans" cxnId="{1CBC919A-2FDE-4F26-BDED-F1672E76E3F3}">
      <dgm:prSet/>
      <dgm:spPr/>
      <dgm:t>
        <a:bodyPr/>
        <a:lstStyle/>
        <a:p>
          <a:endParaRPr lang="en-US"/>
        </a:p>
      </dgm:t>
    </dgm:pt>
    <dgm:pt modelId="{8346E712-EC39-454E-A8E8-72233B2DE717}" type="sibTrans" cxnId="{1CBC919A-2FDE-4F26-BDED-F1672E76E3F3}">
      <dgm:prSet/>
      <dgm:spPr/>
      <dgm:t>
        <a:bodyPr/>
        <a:lstStyle/>
        <a:p>
          <a:endParaRPr lang="en-US"/>
        </a:p>
      </dgm:t>
    </dgm:pt>
    <dgm:pt modelId="{BB022729-3375-488C-9C13-DD75B2DEFC1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Automating Applications and Approval Process</a:t>
          </a:r>
          <a:endParaRPr lang="en-US" dirty="0"/>
        </a:p>
      </dgm:t>
    </dgm:pt>
    <dgm:pt modelId="{A2C79F3E-42D1-4157-8408-F50048EB5D5D}" type="parTrans" cxnId="{A6B2E29E-567D-4E0D-ABA3-5583A4B41586}">
      <dgm:prSet/>
      <dgm:spPr/>
      <dgm:t>
        <a:bodyPr/>
        <a:lstStyle/>
        <a:p>
          <a:endParaRPr lang="en-US"/>
        </a:p>
      </dgm:t>
    </dgm:pt>
    <dgm:pt modelId="{99FBA3D1-D5C3-4809-BD22-72075CBEEDC9}" type="sibTrans" cxnId="{A6B2E29E-567D-4E0D-ABA3-5583A4B41586}">
      <dgm:prSet/>
      <dgm:spPr/>
      <dgm:t>
        <a:bodyPr/>
        <a:lstStyle/>
        <a:p>
          <a:endParaRPr lang="en-US"/>
        </a:p>
      </dgm:t>
    </dgm:pt>
    <dgm:pt modelId="{2331CED3-187F-46D5-9CD9-E795DE46F10E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0B80013E-938B-47BA-A9BA-4A01B6017F74}" type="parTrans" cxnId="{D3D7C3EC-08B8-4465-A07C-E05B6C1F01AC}">
      <dgm:prSet/>
      <dgm:spPr/>
      <dgm:t>
        <a:bodyPr/>
        <a:lstStyle/>
        <a:p>
          <a:endParaRPr lang="en-US"/>
        </a:p>
      </dgm:t>
    </dgm:pt>
    <dgm:pt modelId="{A7E670E2-C726-4C9C-A4C0-B56503493E2E}" type="sibTrans" cxnId="{D3D7C3EC-08B8-4465-A07C-E05B6C1F01AC}">
      <dgm:prSet/>
      <dgm:spPr/>
      <dgm:t>
        <a:bodyPr/>
        <a:lstStyle/>
        <a:p>
          <a:endParaRPr lang="en-US"/>
        </a:p>
      </dgm:t>
    </dgm:pt>
    <dgm:pt modelId="{5D353F0B-03E3-46F2-94CA-9E3D04B7951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49EDDD8F-0143-40A4-A2DE-D0D5D1163AB3}" type="parTrans" cxnId="{2509B007-5621-46D1-B6D7-49FB9255549D}">
      <dgm:prSet/>
      <dgm:spPr/>
      <dgm:t>
        <a:bodyPr/>
        <a:lstStyle/>
        <a:p>
          <a:endParaRPr lang="en-US"/>
        </a:p>
      </dgm:t>
    </dgm:pt>
    <dgm:pt modelId="{EE6FDF50-A812-464F-B273-EDFC61D91D8F}" type="sibTrans" cxnId="{2509B007-5621-46D1-B6D7-49FB9255549D}">
      <dgm:prSet/>
      <dgm:spPr/>
      <dgm:t>
        <a:bodyPr/>
        <a:lstStyle/>
        <a:p>
          <a:endParaRPr lang="en-US"/>
        </a:p>
      </dgm:t>
    </dgm:pt>
    <dgm:pt modelId="{E20D07CE-0BBE-4774-BBE2-D05A8FAA7A1F}" type="pres">
      <dgm:prSet presAssocID="{983B8F2A-C3B8-4180-8F28-F3CF4F7AF4A5}" presName="root" presStyleCnt="0">
        <dgm:presLayoutVars>
          <dgm:dir/>
          <dgm:resizeHandles val="exact"/>
        </dgm:presLayoutVars>
      </dgm:prSet>
      <dgm:spPr/>
    </dgm:pt>
    <dgm:pt modelId="{1D64E364-1168-4455-87F8-7AD0AADC511A}" type="pres">
      <dgm:prSet presAssocID="{061FCAB4-E6F6-401D-9B62-318638F9A32A}" presName="compNode" presStyleCnt="0"/>
      <dgm:spPr/>
    </dgm:pt>
    <dgm:pt modelId="{07D50DAE-5313-4C7B-A7E3-FC3ABA2E7D43}" type="pres">
      <dgm:prSet presAssocID="{061FCAB4-E6F6-401D-9B62-318638F9A32A}" presName="bgRect" presStyleLbl="bgShp" presStyleIdx="0" presStyleCnt="2"/>
      <dgm:spPr/>
    </dgm:pt>
    <dgm:pt modelId="{51FF576B-A546-44CE-B26A-F811B9DF7561}" type="pres">
      <dgm:prSet presAssocID="{061FCAB4-E6F6-401D-9B62-318638F9A32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5E68574-E9F6-4F04-B110-1F7C00829EE3}" type="pres">
      <dgm:prSet presAssocID="{061FCAB4-E6F6-401D-9B62-318638F9A32A}" presName="spaceRect" presStyleCnt="0"/>
      <dgm:spPr/>
    </dgm:pt>
    <dgm:pt modelId="{6064904E-7664-488A-8E9C-B7BB4DF38E53}" type="pres">
      <dgm:prSet presAssocID="{061FCAB4-E6F6-401D-9B62-318638F9A32A}" presName="parTx" presStyleLbl="revTx" presStyleIdx="0" presStyleCnt="3">
        <dgm:presLayoutVars>
          <dgm:chMax val="0"/>
          <dgm:chPref val="0"/>
        </dgm:presLayoutVars>
      </dgm:prSet>
      <dgm:spPr/>
    </dgm:pt>
    <dgm:pt modelId="{80995548-FF63-4115-9647-AE3C65234F03}" type="pres">
      <dgm:prSet presAssocID="{8346E712-EC39-454E-A8E8-72233B2DE717}" presName="sibTrans" presStyleCnt="0"/>
      <dgm:spPr/>
    </dgm:pt>
    <dgm:pt modelId="{281674D8-B600-4B13-BDE7-CA8402518F27}" type="pres">
      <dgm:prSet presAssocID="{BB022729-3375-488C-9C13-DD75B2DEFC1C}" presName="compNode" presStyleCnt="0"/>
      <dgm:spPr/>
    </dgm:pt>
    <dgm:pt modelId="{66DAC557-1D06-42DE-8CB5-6806418D49B6}" type="pres">
      <dgm:prSet presAssocID="{BB022729-3375-488C-9C13-DD75B2DEFC1C}" presName="bgRect" presStyleLbl="bgShp" presStyleIdx="1" presStyleCnt="2"/>
      <dgm:spPr/>
    </dgm:pt>
    <dgm:pt modelId="{682CB1F2-F783-4AFF-93C6-30F892C02597}" type="pres">
      <dgm:prSet presAssocID="{BB022729-3375-488C-9C13-DD75B2DEFC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6F1CC5D-F3A2-49A7-95A1-DB863E7707A5}" type="pres">
      <dgm:prSet presAssocID="{BB022729-3375-488C-9C13-DD75B2DEFC1C}" presName="spaceRect" presStyleCnt="0"/>
      <dgm:spPr/>
    </dgm:pt>
    <dgm:pt modelId="{922B0E70-961A-4EFE-A4B5-90906F3A8CAB}" type="pres">
      <dgm:prSet presAssocID="{BB022729-3375-488C-9C13-DD75B2DEFC1C}" presName="parTx" presStyleLbl="revTx" presStyleIdx="1" presStyleCnt="3">
        <dgm:presLayoutVars>
          <dgm:chMax val="0"/>
          <dgm:chPref val="0"/>
        </dgm:presLayoutVars>
      </dgm:prSet>
      <dgm:spPr/>
    </dgm:pt>
    <dgm:pt modelId="{F1BCBEF0-A167-4023-B174-9D178EF90704}" type="pres">
      <dgm:prSet presAssocID="{BB022729-3375-488C-9C13-DD75B2DEFC1C}" presName="desTx" presStyleLbl="revTx" presStyleIdx="2" presStyleCnt="3">
        <dgm:presLayoutVars/>
      </dgm:prSet>
      <dgm:spPr/>
    </dgm:pt>
  </dgm:ptLst>
  <dgm:cxnLst>
    <dgm:cxn modelId="{2509B007-5621-46D1-B6D7-49FB9255549D}" srcId="{BB022729-3375-488C-9C13-DD75B2DEFC1C}" destId="{5D353F0B-03E3-46F2-94CA-9E3D04B79518}" srcOrd="1" destOrd="0" parTransId="{49EDDD8F-0143-40A4-A2DE-D0D5D1163AB3}" sibTransId="{EE6FDF50-A812-464F-B273-EDFC61D91D8F}"/>
    <dgm:cxn modelId="{B474282C-979E-474C-9868-82C0FAFEA854}" type="presOf" srcId="{061FCAB4-E6F6-401D-9B62-318638F9A32A}" destId="{6064904E-7664-488A-8E9C-B7BB4DF38E53}" srcOrd="0" destOrd="0" presId="urn:microsoft.com/office/officeart/2018/2/layout/IconVerticalSolidList"/>
    <dgm:cxn modelId="{7D8F912E-6D68-48FD-98DD-C2A5C17CD102}" type="presOf" srcId="{BB022729-3375-488C-9C13-DD75B2DEFC1C}" destId="{922B0E70-961A-4EFE-A4B5-90906F3A8CAB}" srcOrd="0" destOrd="0" presId="urn:microsoft.com/office/officeart/2018/2/layout/IconVerticalSolidList"/>
    <dgm:cxn modelId="{CEC78B64-7F76-4B58-8BD6-27D7EA423B46}" type="presOf" srcId="{2331CED3-187F-46D5-9CD9-E795DE46F10E}" destId="{F1BCBEF0-A167-4023-B174-9D178EF90704}" srcOrd="0" destOrd="0" presId="urn:microsoft.com/office/officeart/2018/2/layout/IconVerticalSolidList"/>
    <dgm:cxn modelId="{9D10A657-8F73-4279-8CE7-86392A352955}" type="presOf" srcId="{983B8F2A-C3B8-4180-8F28-F3CF4F7AF4A5}" destId="{E20D07CE-0BBE-4774-BBE2-D05A8FAA7A1F}" srcOrd="0" destOrd="0" presId="urn:microsoft.com/office/officeart/2018/2/layout/IconVerticalSolidList"/>
    <dgm:cxn modelId="{A4E63290-531F-4AE6-B193-FDEB02EA4733}" type="presOf" srcId="{5D353F0B-03E3-46F2-94CA-9E3D04B79518}" destId="{F1BCBEF0-A167-4023-B174-9D178EF90704}" srcOrd="0" destOrd="1" presId="urn:microsoft.com/office/officeart/2018/2/layout/IconVerticalSolidList"/>
    <dgm:cxn modelId="{1CBC919A-2FDE-4F26-BDED-F1672E76E3F3}" srcId="{983B8F2A-C3B8-4180-8F28-F3CF4F7AF4A5}" destId="{061FCAB4-E6F6-401D-9B62-318638F9A32A}" srcOrd="0" destOrd="0" parTransId="{91FA4FBF-3BBA-4CAF-8D2E-6895870E30AC}" sibTransId="{8346E712-EC39-454E-A8E8-72233B2DE717}"/>
    <dgm:cxn modelId="{A6B2E29E-567D-4E0D-ABA3-5583A4B41586}" srcId="{983B8F2A-C3B8-4180-8F28-F3CF4F7AF4A5}" destId="{BB022729-3375-488C-9C13-DD75B2DEFC1C}" srcOrd="1" destOrd="0" parTransId="{A2C79F3E-42D1-4157-8408-F50048EB5D5D}" sibTransId="{99FBA3D1-D5C3-4809-BD22-72075CBEEDC9}"/>
    <dgm:cxn modelId="{D3D7C3EC-08B8-4465-A07C-E05B6C1F01AC}" srcId="{BB022729-3375-488C-9C13-DD75B2DEFC1C}" destId="{2331CED3-187F-46D5-9CD9-E795DE46F10E}" srcOrd="0" destOrd="0" parTransId="{0B80013E-938B-47BA-A9BA-4A01B6017F74}" sibTransId="{A7E670E2-C726-4C9C-A4C0-B56503493E2E}"/>
    <dgm:cxn modelId="{8E712CA8-489B-4FC9-A72B-E3AA73C6279C}" type="presParOf" srcId="{E20D07CE-0BBE-4774-BBE2-D05A8FAA7A1F}" destId="{1D64E364-1168-4455-87F8-7AD0AADC511A}" srcOrd="0" destOrd="0" presId="urn:microsoft.com/office/officeart/2018/2/layout/IconVerticalSolidList"/>
    <dgm:cxn modelId="{EAAC21B1-BFDA-47F5-8B88-46DF589A0119}" type="presParOf" srcId="{1D64E364-1168-4455-87F8-7AD0AADC511A}" destId="{07D50DAE-5313-4C7B-A7E3-FC3ABA2E7D43}" srcOrd="0" destOrd="0" presId="urn:microsoft.com/office/officeart/2018/2/layout/IconVerticalSolidList"/>
    <dgm:cxn modelId="{92A25F87-3D25-453E-89FC-47E4AB5950CE}" type="presParOf" srcId="{1D64E364-1168-4455-87F8-7AD0AADC511A}" destId="{51FF576B-A546-44CE-B26A-F811B9DF7561}" srcOrd="1" destOrd="0" presId="urn:microsoft.com/office/officeart/2018/2/layout/IconVerticalSolidList"/>
    <dgm:cxn modelId="{331B2688-FE1F-436B-8A7D-536B892EF131}" type="presParOf" srcId="{1D64E364-1168-4455-87F8-7AD0AADC511A}" destId="{D5E68574-E9F6-4F04-B110-1F7C00829EE3}" srcOrd="2" destOrd="0" presId="urn:microsoft.com/office/officeart/2018/2/layout/IconVerticalSolidList"/>
    <dgm:cxn modelId="{9BA4088D-EFEA-42D0-A593-0F1B6ABDE48F}" type="presParOf" srcId="{1D64E364-1168-4455-87F8-7AD0AADC511A}" destId="{6064904E-7664-488A-8E9C-B7BB4DF38E53}" srcOrd="3" destOrd="0" presId="urn:microsoft.com/office/officeart/2018/2/layout/IconVerticalSolidList"/>
    <dgm:cxn modelId="{8C644E07-ED3A-4BAA-A053-14E7A229C46C}" type="presParOf" srcId="{E20D07CE-0BBE-4774-BBE2-D05A8FAA7A1F}" destId="{80995548-FF63-4115-9647-AE3C65234F03}" srcOrd="1" destOrd="0" presId="urn:microsoft.com/office/officeart/2018/2/layout/IconVerticalSolidList"/>
    <dgm:cxn modelId="{28007ACD-BD03-4822-98D2-6B266E900216}" type="presParOf" srcId="{E20D07CE-0BBE-4774-BBE2-D05A8FAA7A1F}" destId="{281674D8-B600-4B13-BDE7-CA8402518F27}" srcOrd="2" destOrd="0" presId="urn:microsoft.com/office/officeart/2018/2/layout/IconVerticalSolidList"/>
    <dgm:cxn modelId="{B4EE51C2-B313-46BF-8B4C-3D56116E1D64}" type="presParOf" srcId="{281674D8-B600-4B13-BDE7-CA8402518F27}" destId="{66DAC557-1D06-42DE-8CB5-6806418D49B6}" srcOrd="0" destOrd="0" presId="urn:microsoft.com/office/officeart/2018/2/layout/IconVerticalSolidList"/>
    <dgm:cxn modelId="{A78A1CF7-F0E7-4CEE-B54A-7C48857D59ED}" type="presParOf" srcId="{281674D8-B600-4B13-BDE7-CA8402518F27}" destId="{682CB1F2-F783-4AFF-93C6-30F892C02597}" srcOrd="1" destOrd="0" presId="urn:microsoft.com/office/officeart/2018/2/layout/IconVerticalSolidList"/>
    <dgm:cxn modelId="{C8FDBB9C-366E-481B-B4B6-FB0887D9462B}" type="presParOf" srcId="{281674D8-B600-4B13-BDE7-CA8402518F27}" destId="{46F1CC5D-F3A2-49A7-95A1-DB863E7707A5}" srcOrd="2" destOrd="0" presId="urn:microsoft.com/office/officeart/2018/2/layout/IconVerticalSolidList"/>
    <dgm:cxn modelId="{E1534EEA-7E0B-4ABB-A5E9-B9592139C003}" type="presParOf" srcId="{281674D8-B600-4B13-BDE7-CA8402518F27}" destId="{922B0E70-961A-4EFE-A4B5-90906F3A8CAB}" srcOrd="3" destOrd="0" presId="urn:microsoft.com/office/officeart/2018/2/layout/IconVerticalSolidList"/>
    <dgm:cxn modelId="{0A507E13-D029-4C81-B2B8-6E203C90D809}" type="presParOf" srcId="{281674D8-B600-4B13-BDE7-CA8402518F27}" destId="{F1BCBEF0-A167-4023-B174-9D178EF9070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50DAE-5313-4C7B-A7E3-FC3ABA2E7D43}">
      <dsp:nvSpPr>
        <dsp:cNvPr id="0" name=""/>
        <dsp:cNvSpPr/>
      </dsp:nvSpPr>
      <dsp:spPr>
        <a:xfrm>
          <a:off x="0" y="729860"/>
          <a:ext cx="8226424" cy="13474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F576B-A546-44CE-B26A-F811B9DF7561}">
      <dsp:nvSpPr>
        <dsp:cNvPr id="0" name=""/>
        <dsp:cNvSpPr/>
      </dsp:nvSpPr>
      <dsp:spPr>
        <a:xfrm>
          <a:off x="407599" y="1033033"/>
          <a:ext cx="741089" cy="7410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4904E-7664-488A-8E9C-B7BB4DF38E53}">
      <dsp:nvSpPr>
        <dsp:cNvPr id="0" name=""/>
        <dsp:cNvSpPr/>
      </dsp:nvSpPr>
      <dsp:spPr>
        <a:xfrm>
          <a:off x="1556287" y="729860"/>
          <a:ext cx="6670136" cy="1347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04" tIns="142604" rIns="142604" bIns="14260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Data Related Recommendations</a:t>
          </a:r>
          <a:endParaRPr lang="en-US" sz="2500" kern="1200" dirty="0"/>
        </a:p>
      </dsp:txBody>
      <dsp:txXfrm>
        <a:off x="1556287" y="729860"/>
        <a:ext cx="6670136" cy="1347435"/>
      </dsp:txXfrm>
    </dsp:sp>
    <dsp:sp modelId="{66DAC557-1D06-42DE-8CB5-6806418D49B6}">
      <dsp:nvSpPr>
        <dsp:cNvPr id="0" name=""/>
        <dsp:cNvSpPr/>
      </dsp:nvSpPr>
      <dsp:spPr>
        <a:xfrm>
          <a:off x="0" y="2414154"/>
          <a:ext cx="8226424" cy="13474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CB1F2-F783-4AFF-93C6-30F892C02597}">
      <dsp:nvSpPr>
        <dsp:cNvPr id="0" name=""/>
        <dsp:cNvSpPr/>
      </dsp:nvSpPr>
      <dsp:spPr>
        <a:xfrm>
          <a:off x="407599" y="2717327"/>
          <a:ext cx="741089" cy="7410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B0E70-961A-4EFE-A4B5-90906F3A8CAB}">
      <dsp:nvSpPr>
        <dsp:cNvPr id="0" name=""/>
        <dsp:cNvSpPr/>
      </dsp:nvSpPr>
      <dsp:spPr>
        <a:xfrm>
          <a:off x="1556287" y="2414154"/>
          <a:ext cx="3701890" cy="1347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04" tIns="142604" rIns="142604" bIns="14260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Automating Applications and Approval Process</a:t>
          </a:r>
          <a:endParaRPr lang="en-US" sz="2500" kern="1200" dirty="0"/>
        </a:p>
      </dsp:txBody>
      <dsp:txXfrm>
        <a:off x="1556287" y="2414154"/>
        <a:ext cx="3701890" cy="1347435"/>
      </dsp:txXfrm>
    </dsp:sp>
    <dsp:sp modelId="{F1BCBEF0-A167-4023-B174-9D178EF90704}">
      <dsp:nvSpPr>
        <dsp:cNvPr id="0" name=""/>
        <dsp:cNvSpPr/>
      </dsp:nvSpPr>
      <dsp:spPr>
        <a:xfrm>
          <a:off x="5258178" y="2414154"/>
          <a:ext cx="2968245" cy="1347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04" tIns="142604" rIns="142604" bIns="14260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258178" y="2414154"/>
        <a:ext cx="2968245" cy="1347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ADAAC-B13B-47D3-AA76-482DFF32BA7D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EFCF4-6F3B-4BAB-B670-D20F7A682E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79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Today I’ll be presenting Conclusions &amp; Recommendations.</a:t>
            </a:r>
          </a:p>
          <a:p>
            <a:endParaRPr lang="en-US" dirty="0"/>
          </a:p>
          <a:p>
            <a:r>
              <a:rPr lang="en-US" dirty="0"/>
              <a:t>In conclusion, we found there were three key factors for approval such as </a:t>
            </a:r>
          </a:p>
          <a:p>
            <a:endParaRPr lang="en-US" dirty="0"/>
          </a:p>
          <a:p>
            <a:r>
              <a:rPr lang="en-US" dirty="0"/>
              <a:t>Income, Age and Education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EFCF4-6F3B-4BAB-B670-D20F7A682E6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5965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EFCF4-6F3B-4BAB-B670-D20F7A682E6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915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EFCF4-6F3B-4BAB-B670-D20F7A682E6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97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Minimum income was $27,000 while the maximum income was just over $1.5 million</a:t>
            </a:r>
          </a:p>
          <a:p>
            <a:endParaRPr lang="en-CA" dirty="0"/>
          </a:p>
          <a:p>
            <a:r>
              <a:rPr lang="en-CA" dirty="0"/>
              <a:t>As you can see from the following table, the minimum income accepted based on family size was </a:t>
            </a:r>
          </a:p>
          <a:p>
            <a:endParaRPr lang="en-CA" dirty="0"/>
          </a:p>
          <a:p>
            <a:r>
              <a:rPr lang="en-CA" dirty="0"/>
              <a:t>36,000 for 1 family member </a:t>
            </a:r>
          </a:p>
          <a:p>
            <a:endParaRPr lang="en-CA" dirty="0"/>
          </a:p>
          <a:p>
            <a:r>
              <a:rPr lang="en-CA" dirty="0"/>
              <a:t>27,000 for 2 family member </a:t>
            </a:r>
          </a:p>
          <a:p>
            <a:endParaRPr lang="en-CA" dirty="0"/>
          </a:p>
          <a:p>
            <a:r>
              <a:rPr lang="en-CA" dirty="0"/>
              <a:t>33,300 for 3 family member </a:t>
            </a:r>
          </a:p>
          <a:p>
            <a:endParaRPr lang="en-CA" dirty="0"/>
          </a:p>
          <a:p>
            <a:r>
              <a:rPr lang="en-CA" dirty="0"/>
              <a:t>While a family member count of 20 required a minimum income of $1.1 million.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EFCF4-6F3B-4BAB-B670-D20F7A682E6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175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minimum age for approval was 21  and it is important to mention that out of the 30 applications, 21 years of age, only 4 were accepted.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Education:  the Approval ratio for applicants having an academic degree was 9.9% while the approval ratio for applicants with other degrees was 7.5%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EFCF4-6F3B-4BAB-B670-D20F7A682E6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74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Recommendations were split into 2 categories: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Data Related Recommendations </a:t>
            </a:r>
          </a:p>
          <a:p>
            <a:endParaRPr lang="en-US" dirty="0"/>
          </a:p>
          <a:p>
            <a:r>
              <a:rPr lang="en-US" dirty="0"/>
              <a:t>&amp; </a:t>
            </a:r>
          </a:p>
          <a:p>
            <a:endParaRPr lang="en-US" dirty="0"/>
          </a:p>
          <a:p>
            <a:r>
              <a:rPr lang="en-US" dirty="0"/>
              <a:t>Automating Applications and Approval Process.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EFCF4-6F3B-4BAB-B670-D20F7A682E6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42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Data related information we recommend :</a:t>
            </a:r>
          </a:p>
          <a:p>
            <a:endParaRPr lang="en-CA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CA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Updating application information for all account holders as 8,983 active accounts are missing application information.</a:t>
            </a:r>
          </a:p>
          <a:p>
            <a:endParaRPr lang="en-CA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Next we  recommend Adding a Credit limit Column as well as Properly labeling the Income Total Column to the appropriate currency. </a:t>
            </a:r>
            <a:r>
              <a:rPr lang="en-CA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Eaither</a:t>
            </a:r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USD or CAD.</a:t>
            </a:r>
          </a:p>
          <a:p>
            <a:endParaRPr lang="en-CA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Lastly, we feel it would be beneficial to add another column labeled “</a:t>
            </a:r>
            <a:r>
              <a:rPr lang="en-CA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count_of_Household_members</a:t>
            </a:r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 as this will allow for an accurate view of how many people live under the same household. </a:t>
            </a:r>
          </a:p>
          <a:p>
            <a:endParaRPr lang="en-CA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CA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CA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CA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EFCF4-6F3B-4BAB-B670-D20F7A682E6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883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Second Recommendation,  </a:t>
            </a:r>
          </a:p>
          <a:p>
            <a:endParaRPr lang="en-US" dirty="0"/>
          </a:p>
          <a:p>
            <a:r>
              <a:rPr lang="en-US" dirty="0"/>
              <a:t>Automating Applications and Approval Process has been split  into 4 categories:</a:t>
            </a:r>
          </a:p>
          <a:p>
            <a:endParaRPr lang="en-US" dirty="0"/>
          </a:p>
          <a:p>
            <a:r>
              <a:rPr lang="en-US" dirty="0"/>
              <a:t>	pre approval Criteria</a:t>
            </a:r>
          </a:p>
          <a:p>
            <a:endParaRPr lang="en-US" dirty="0"/>
          </a:p>
          <a:p>
            <a:r>
              <a:rPr lang="en-US" dirty="0"/>
              <a:t>	Income Validation</a:t>
            </a:r>
          </a:p>
          <a:p>
            <a:endParaRPr lang="en-US" dirty="0"/>
          </a:p>
          <a:p>
            <a:r>
              <a:rPr lang="en-US" dirty="0"/>
              <a:t>	Pre Approval Credit Bracket &amp;</a:t>
            </a:r>
          </a:p>
          <a:p>
            <a:endParaRPr lang="en-US" dirty="0"/>
          </a:p>
          <a:p>
            <a:r>
              <a:rPr lang="en-US" dirty="0"/>
              <a:t>	Credit 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EFCF4-6F3B-4BAB-B670-D20F7A682E6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039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Pre approval criteria: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The following application fields must be met in order to qualify for pre-approval</a:t>
            </a:r>
          </a:p>
          <a:p>
            <a:endParaRPr lang="en-US" dirty="0"/>
          </a:p>
          <a:p>
            <a:r>
              <a:rPr lang="en-US" dirty="0"/>
              <a:t>Age</a:t>
            </a:r>
          </a:p>
          <a:p>
            <a:r>
              <a:rPr lang="en-US" dirty="0"/>
              <a:t>Months employed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Social Security Number  as a new field</a:t>
            </a:r>
          </a:p>
          <a:p>
            <a:r>
              <a:rPr lang="en-US" dirty="0"/>
              <a:t>Mobile number &amp;</a:t>
            </a:r>
          </a:p>
          <a:p>
            <a:r>
              <a:rPr lang="en-US" dirty="0"/>
              <a:t>Email.</a:t>
            </a:r>
          </a:p>
          <a:p>
            <a:endParaRPr lang="en-US" dirty="0"/>
          </a:p>
          <a:p>
            <a:r>
              <a:rPr lang="en-US" dirty="0"/>
              <a:t>For Income Validation we strongly recommend to verify any income amount grater than $150,000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EFCF4-6F3B-4BAB-B670-D20F7A682E6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64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Pre-Approval Credit Bracket.</a:t>
            </a:r>
          </a:p>
          <a:p>
            <a:endParaRPr lang="en-CA" dirty="0"/>
          </a:p>
          <a:p>
            <a:r>
              <a:rPr lang="en-CA" dirty="0"/>
              <a:t>This Bracket was created to streamline the application approval as this will allow for faster approvals  while limiting credit based on each criteria </a:t>
            </a:r>
          </a:p>
          <a:p>
            <a:endParaRPr lang="en-CA" dirty="0"/>
          </a:p>
          <a:p>
            <a:r>
              <a:rPr lang="en-US" dirty="0"/>
              <a:t>The </a:t>
            </a:r>
            <a:r>
              <a:rPr lang="en-US" dirty="0" err="1"/>
              <a:t>braket</a:t>
            </a:r>
            <a:r>
              <a:rPr lang="en-US" dirty="0"/>
              <a:t> is as followed:</a:t>
            </a:r>
          </a:p>
          <a:p>
            <a:endParaRPr lang="en-US" dirty="0"/>
          </a:p>
          <a:p>
            <a:r>
              <a:rPr lang="en-US" dirty="0"/>
              <a:t>Bracket 1: </a:t>
            </a:r>
          </a:p>
          <a:p>
            <a:endParaRPr lang="en-US" dirty="0"/>
          </a:p>
          <a:p>
            <a:r>
              <a:rPr lang="en-US" dirty="0"/>
              <a:t>Bracket 2</a:t>
            </a:r>
          </a:p>
          <a:p>
            <a:endParaRPr lang="en-US" dirty="0"/>
          </a:p>
          <a:p>
            <a:r>
              <a:rPr lang="en-US" dirty="0"/>
              <a:t>Bracket 3</a:t>
            </a:r>
          </a:p>
          <a:p>
            <a:endParaRPr lang="en-US" dirty="0"/>
          </a:p>
          <a:p>
            <a:r>
              <a:rPr lang="en-US" dirty="0"/>
              <a:t>Just to give you an idea. </a:t>
            </a:r>
          </a:p>
          <a:p>
            <a:endParaRPr lang="en-US" dirty="0"/>
          </a:p>
          <a:p>
            <a:r>
              <a:rPr lang="en-US" sz="1200" i="0" dirty="0">
                <a:effectLst/>
                <a:cs typeface="Arial" panose="020B0604020202020204" pitchFamily="34" charset="0"/>
              </a:rPr>
              <a:t>Credit limit amounts and bracket requirements are suggestions and should be changed at the bank's discretion.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EFCF4-6F3B-4BAB-B670-D20F7A682E6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099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Credit limit Increase:</a:t>
            </a:r>
          </a:p>
          <a:p>
            <a:endParaRPr lang="en-US" dirty="0"/>
          </a:p>
          <a:p>
            <a:r>
              <a:rPr lang="en-US" dirty="0"/>
              <a:t>Accounts with past due statuses of C or 1 in the last 6 months can request a credit limit increase.</a:t>
            </a:r>
          </a:p>
          <a:p>
            <a:endParaRPr lang="en-US" dirty="0"/>
          </a:p>
          <a:p>
            <a:r>
              <a:rPr lang="en-US" dirty="0"/>
              <a:t>And Lastly, we have Credit Score:</a:t>
            </a:r>
          </a:p>
          <a:p>
            <a:endParaRPr lang="en-US" dirty="0"/>
          </a:p>
          <a:p>
            <a:r>
              <a:rPr lang="en-US" dirty="0"/>
              <a:t>We highly recommend setting up a system which will retrieve the credit score for each applicant from a trusted credit bureau based on the Social security number provided. This means that a credit score column should be created and maintained with the actual credit score or the average of the last 12 months.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EFCF4-6F3B-4BAB-B670-D20F7A682E6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50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A3F7-7E07-CE5A-35B2-F869C25DE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D2779-5071-2BF7-ECD4-3CB596292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BF0B5-785D-F685-5CCD-3FF71B3E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565FC-0FF5-BF48-1E04-817EF50B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66D84-F745-A173-FB61-9438A115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62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7B78-B329-E750-796B-EB787990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19234-4A5C-1433-504A-735A9EA1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36AA7-B7A0-1086-04FE-00F9E6A0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543A8-188C-EDC7-E1CD-A6B3446D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3C932-A48A-82D4-A5AA-FCDE4D09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D4DCF-BA40-7328-CBCA-AFFBD1F00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279F0-609B-203E-E36E-4CC36DA53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2AE05-9F76-FDAE-7B79-32A2F3DB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1B66D-5921-C506-3CBE-7FCC56C4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90BC3-1DE7-0F20-29FA-F5D2E501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69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806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641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62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130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7583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776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987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33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9FBA-1A30-CF41-C661-647FF9AB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36CD-1085-07CF-855F-D7533B37E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79D20-6DB7-82E1-680D-5EB72B90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B459-2ABF-ED18-32C7-6441C67C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1FBCE-9F58-D091-98DF-998B538B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2400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4864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59540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493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58D2-00AD-B335-66CD-CA223C78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3022A-89CF-805F-2236-9D77E957F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4A6FC-4C7E-88E5-6DBD-AB7362D6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FBB1-6D13-0E24-66CD-769EDCD2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F15D2-1EA4-DFCE-5BA8-F613F89F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2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0F3D-A64B-3287-872C-70710AB2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584C4-4F1E-396A-5B8D-2E5C53C3E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007EE-F60E-720C-D334-867850FF6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B9174-619C-0998-ABB5-B7246C62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D2B1F-7008-3642-602F-4984FD9D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B5501-746F-1380-CAF2-A4042878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54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BC66-E5C8-CB6F-7C5A-E9B8950F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502B9-561A-8973-8EDD-2F0DC506B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E509F-805B-BF3C-198F-0C075D2BF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6B30B-A7D5-BCEE-1CC5-525A65619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75605-B011-48A8-5017-571699B02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A1B7E-BB41-C2C8-4E99-645AC199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DB958-7C34-4F5A-3801-6C8E4C52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D040D-1098-D328-25F0-D2C5BA8C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90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B061-6D15-682E-7C95-7C22E1C5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FC2E0-F33E-3BA4-07C1-0E6A9B36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F1439-2979-CBE5-6BC8-12574C6F5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C358E-836B-BD1C-5322-C3809BF1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90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A8D40-BA79-2C36-5E50-FA4888F5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0646C-9662-C8AD-6FDC-7D153217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8DA5-B68F-9449-204B-568A03EA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825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584A-B4FB-7803-25EE-4A1C7654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69E8-ED86-EF01-922D-4279A60A2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4E95B-825F-3920-1423-0127E5487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5CC8E-AB0A-BB1A-CBB1-C07EFC42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3C1AD-076A-A22A-601D-297D22FB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6CDFD-6BA6-48B0-217F-D2EEA6A4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29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4FAE-6016-7E3C-D859-BC845E6E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D231C-459E-F10D-E8D5-3A867564D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B4EC1-B6FF-61CC-1F5B-66EFB7D1B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5961F-BE45-F0C7-086D-B7331FA3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C2DF-5EA2-4648-2EB4-5E6C3B89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2EBAD-297A-08B2-1CF3-AFF0285F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22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A724B-7893-10D1-5B8C-097C1673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0F1D1-79DD-B05C-FC21-BB9B93F07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C8FD0-B847-2E8A-8E8C-26B6BC989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3A137-A427-587F-98C0-CAE33F59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0937-37AE-ED68-107B-0A53B6B07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3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E00B1A1-09E4-40BC-96FD-0BFEF9F51392}" type="datetimeFigureOut">
              <a:rPr lang="en-CA" smtClean="0"/>
              <a:t>2023-02-20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3B4319E-AF66-4002-A1B7-6FE9E8BE15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65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C39A-52B9-E033-E14C-FFED6B83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7CD4-4B45-4D44-511F-2F0AFD46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900" y="736601"/>
            <a:ext cx="7708900" cy="5321300"/>
          </a:xfrm>
        </p:spPr>
        <p:txBody>
          <a:bodyPr/>
          <a:lstStyle/>
          <a:p>
            <a:pPr marL="0" indent="0">
              <a:buNone/>
            </a:pPr>
            <a:r>
              <a:rPr lang="en-CA" sz="3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Approval Factors:</a:t>
            </a:r>
          </a:p>
          <a:p>
            <a:pPr marL="0" indent="0">
              <a:buNone/>
            </a:pPr>
            <a:endParaRPr lang="en-CA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3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Income</a:t>
            </a:r>
          </a:p>
          <a:p>
            <a:r>
              <a:rPr lang="en-CA" sz="3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</a:t>
            </a:r>
          </a:p>
          <a:p>
            <a:r>
              <a:rPr lang="en-CA" sz="3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</a:t>
            </a:r>
            <a:endParaRPr lang="en-CA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9034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3009254-C40A-1288-0E00-A8A27472A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771" y="1535135"/>
            <a:ext cx="3778286" cy="37782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2B36-85A2-7E2A-BCD4-FD6BD7CF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644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CA" sz="4400" b="1" dirty="0">
                <a:solidFill>
                  <a:srgbClr val="FFFFFF"/>
                </a:solidFill>
              </a:rPr>
              <a:t>Thank you for your</a:t>
            </a:r>
          </a:p>
          <a:p>
            <a:r>
              <a:rPr lang="en-CA" sz="4400" b="1" dirty="0">
                <a:solidFill>
                  <a:srgbClr val="FFFFFF"/>
                </a:solidFill>
              </a:rPr>
              <a:t> attention! </a:t>
            </a:r>
          </a:p>
        </p:txBody>
      </p:sp>
    </p:spTree>
    <p:extLst>
      <p:ext uri="{BB962C8B-B14F-4D97-AF65-F5344CB8AC3E}">
        <p14:creationId xmlns:p14="http://schemas.microsoft.com/office/powerpoint/2010/main" val="226381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4B3D-0A9D-38A7-5F66-CAC8A3C9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EE28-AA2A-4F02-221B-305E1C4F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</a:t>
            </a:r>
          </a:p>
          <a:p>
            <a:r>
              <a:rPr lang="en-US" dirty="0"/>
              <a:t>Google</a:t>
            </a:r>
          </a:p>
          <a:p>
            <a:r>
              <a:rPr lang="en-US" dirty="0" err="1"/>
              <a:t>Datacamp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SQL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447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1984-A80C-C0BF-5A29-B1C4580F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74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C4EB-72AA-FD44-EA96-2B2BAE96B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634292"/>
            <a:ext cx="3771378" cy="485858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- Minimum income: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$27,000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- Maximum income: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$1,575,000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DEE4DC-53E3-9B6E-483A-DDE019A95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67627"/>
              </p:ext>
            </p:extLst>
          </p:nvPr>
        </p:nvGraphicFramePr>
        <p:xfrm>
          <a:off x="4981185" y="2146268"/>
          <a:ext cx="6906015" cy="4346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585">
                  <a:extLst>
                    <a:ext uri="{9D8B030D-6E8A-4147-A177-3AD203B41FA5}">
                      <a16:colId xmlns:a16="http://schemas.microsoft.com/office/drawing/2014/main" val="4276016949"/>
                    </a:ext>
                  </a:extLst>
                </a:gridCol>
                <a:gridCol w="4856430">
                  <a:extLst>
                    <a:ext uri="{9D8B030D-6E8A-4147-A177-3AD203B41FA5}">
                      <a16:colId xmlns:a16="http://schemas.microsoft.com/office/drawing/2014/main" val="2484928084"/>
                    </a:ext>
                  </a:extLst>
                </a:gridCol>
              </a:tblGrid>
              <a:tr h="64736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Count of family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Minimum accepted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297762"/>
                  </a:ext>
                </a:extLst>
              </a:tr>
              <a:tr h="36992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$36,000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23104"/>
                  </a:ext>
                </a:extLst>
              </a:tr>
              <a:tr h="36992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$27,000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345162"/>
                  </a:ext>
                </a:extLst>
              </a:tr>
              <a:tr h="36992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$33,300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11220"/>
                  </a:ext>
                </a:extLst>
              </a:tr>
              <a:tr h="36992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$45,000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06966"/>
                  </a:ext>
                </a:extLst>
              </a:tr>
              <a:tr h="36992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$37,800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48281"/>
                  </a:ext>
                </a:extLst>
              </a:tr>
              <a:tr h="36992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$67,500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91051"/>
                  </a:ext>
                </a:extLst>
              </a:tr>
              <a:tr h="36992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$112,500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71603"/>
                  </a:ext>
                </a:extLst>
              </a:tr>
              <a:tr h="36992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$157,500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274784"/>
                  </a:ext>
                </a:extLst>
              </a:tr>
              <a:tr h="36992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$225,000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12208"/>
                  </a:ext>
                </a:extLst>
              </a:tr>
              <a:tr h="369924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$1,125,500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64565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390EA-1E8C-9325-2C98-999E72B1C384}"/>
              </a:ext>
            </a:extLst>
          </p:cNvPr>
          <p:cNvSpPr txBox="1">
            <a:spLocks/>
          </p:cNvSpPr>
          <p:nvPr/>
        </p:nvSpPr>
        <p:spPr>
          <a:xfrm>
            <a:off x="4816085" y="1634292"/>
            <a:ext cx="7375915" cy="11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CA" dirty="0"/>
              <a:t>Minimum income accepted based on family size: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7636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4F5D-DF26-CF85-40EF-9F50D66B7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366" y="938423"/>
            <a:ext cx="4497262" cy="2151909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CA" sz="3200" dirty="0">
                <a:solidFill>
                  <a:schemeClr val="accent1">
                    <a:lumMod val="75000"/>
                  </a:schemeClr>
                </a:solidFill>
              </a:rPr>
              <a:t>Age</a:t>
            </a:r>
          </a:p>
          <a:p>
            <a:pPr marL="0" indent="0">
              <a:buNone/>
            </a:pPr>
            <a:r>
              <a:rPr lang="en-CA" sz="2000" dirty="0"/>
              <a:t> </a:t>
            </a:r>
            <a:r>
              <a:rPr lang="en-CA" sz="2400" dirty="0"/>
              <a:t>minimum age for approval is 21 years of age. </a:t>
            </a:r>
          </a:p>
          <a:p>
            <a:pPr marL="0" indent="0">
              <a:buNone/>
            </a:pPr>
            <a:r>
              <a:rPr lang="en-CA" sz="2400" dirty="0"/>
              <a:t>Note: out of 30 applicants 21 years of age, only 4 were accepted.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B63BF19-C47A-FAC3-48E6-F7D82F270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904" y="927217"/>
            <a:ext cx="4529908" cy="2908183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5F977A9-6DBA-94C5-DB39-8DB6613033BA}"/>
              </a:ext>
            </a:extLst>
          </p:cNvPr>
          <p:cNvSpPr txBox="1">
            <a:spLocks/>
          </p:cNvSpPr>
          <p:nvPr/>
        </p:nvSpPr>
        <p:spPr>
          <a:xfrm>
            <a:off x="2337011" y="3767667"/>
            <a:ext cx="5888431" cy="301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>
                <a:solidFill>
                  <a:schemeClr val="accent1">
                    <a:lumMod val="75000"/>
                  </a:schemeClr>
                </a:solidFill>
              </a:rPr>
              <a:t>Education</a:t>
            </a:r>
            <a:r>
              <a:rPr lang="en-CA" sz="2000" dirty="0"/>
              <a:t>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CA" sz="2400" dirty="0"/>
              <a:t>Approval ratio for applicants having academic degree was 9.94%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CA" sz="2400" dirty="0"/>
              <a:t>Approval ratio for applicants with other degrees was 7.5%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2076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C39A-52B9-E033-E14C-FFED6B83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1123836"/>
            <a:ext cx="3289299" cy="4984863"/>
          </a:xfrm>
        </p:spPr>
        <p:txBody>
          <a:bodyPr>
            <a:normAutofit/>
          </a:bodyPr>
          <a:lstStyle/>
          <a:p>
            <a:r>
              <a:rPr lang="en-CA" sz="3200"/>
              <a:t>Recommendations</a:t>
            </a:r>
            <a:endParaRPr lang="en-CA" sz="32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D81CAFF-452E-D125-BB0B-AD1199F9A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287339"/>
              </p:ext>
            </p:extLst>
          </p:nvPr>
        </p:nvGraphicFramePr>
        <p:xfrm>
          <a:off x="3467100" y="1423988"/>
          <a:ext cx="8226424" cy="4491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7B750DC-455E-E84B-2B69-276410854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825" y="3839403"/>
            <a:ext cx="2133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7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D4C29-E749-FDEB-D515-FAE288AF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08" y="737833"/>
            <a:ext cx="9833548" cy="575645"/>
          </a:xfrm>
        </p:spPr>
        <p:txBody>
          <a:bodyPr anchor="b">
            <a:normAutofit/>
          </a:bodyPr>
          <a:lstStyle/>
          <a:p>
            <a:r>
              <a:rPr lang="en-CA" sz="3300" dirty="0">
                <a:solidFill>
                  <a:schemeClr val="tx2"/>
                </a:solidFill>
              </a:rPr>
              <a:t>Data Related Recommendations</a:t>
            </a:r>
            <a:endParaRPr lang="en-CA" sz="3300" b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8144-98A8-6316-56D0-427D98D3C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4" y="2870145"/>
            <a:ext cx="4831378" cy="575645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Adding Credit limit Column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9E9D07C-C177-F5C3-2A02-0B3E8130D590}"/>
              </a:ext>
            </a:extLst>
          </p:cNvPr>
          <p:cNvSpPr txBox="1">
            <a:spLocks/>
          </p:cNvSpPr>
          <p:nvPr/>
        </p:nvSpPr>
        <p:spPr>
          <a:xfrm>
            <a:off x="684214" y="1493686"/>
            <a:ext cx="7592383" cy="1264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Updating application information for all account holders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8,983 approved accounts with missing application information</a:t>
            </a:r>
          </a:p>
        </p:txBody>
      </p:sp>
      <p:pic>
        <p:nvPicPr>
          <p:cNvPr id="26" name="Picture 2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DD512F1-6346-7C19-38E7-4A6D54273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268" y="2683184"/>
            <a:ext cx="1682992" cy="1416317"/>
          </a:xfrm>
          <a:prstGeom prst="rect">
            <a:avLst/>
          </a:prstGeom>
        </p:spPr>
      </p:pic>
      <p:pic>
        <p:nvPicPr>
          <p:cNvPr id="28" name="Picture 27" descr="A picture containing diagram&#10;&#10;Description automatically generated">
            <a:extLst>
              <a:ext uri="{FF2B5EF4-FFF2-40B4-BE49-F238E27FC236}">
                <a16:creationId xmlns:a16="http://schemas.microsoft.com/office/drawing/2014/main" id="{5BAE327A-F3AE-3C81-E6A5-F449480B06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3" t="9792" r="9965" b="17317"/>
          <a:stretch/>
        </p:blipFill>
        <p:spPr>
          <a:xfrm>
            <a:off x="9571815" y="4197250"/>
            <a:ext cx="2639962" cy="259259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4D9CA4-0538-EB73-39E3-B0CB4D6E877D}"/>
              </a:ext>
            </a:extLst>
          </p:cNvPr>
          <p:cNvSpPr txBox="1">
            <a:spLocks/>
          </p:cNvSpPr>
          <p:nvPr/>
        </p:nvSpPr>
        <p:spPr>
          <a:xfrm>
            <a:off x="694408" y="3696691"/>
            <a:ext cx="7229918" cy="1657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Income Total: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What is the appropriate currency? USD? CAD? …?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CA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Is it household total income or applicant income total?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B6195B-851A-3081-FCE3-5367C4CACD70}"/>
              </a:ext>
            </a:extLst>
          </p:cNvPr>
          <p:cNvSpPr txBox="1">
            <a:spLocks/>
          </p:cNvSpPr>
          <p:nvPr/>
        </p:nvSpPr>
        <p:spPr>
          <a:xfrm>
            <a:off x="694408" y="5471824"/>
            <a:ext cx="6278256" cy="4739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>
                <a:solidFill>
                  <a:schemeClr val="tx1">
                    <a:lumMod val="85000"/>
                    <a:lumOff val="15000"/>
                  </a:schemeClr>
                </a:solidFill>
              </a:rPr>
              <a:t>How many people live in the same household?</a:t>
            </a:r>
            <a:endParaRPr lang="en-CA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B7EB-8395-8C20-B713-6D16D0CB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Automating Applications and Approval Process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17D714-E64E-4EC3-1ADB-2759E3DA9D01}"/>
              </a:ext>
            </a:extLst>
          </p:cNvPr>
          <p:cNvSpPr txBox="1">
            <a:spLocks/>
          </p:cNvSpPr>
          <p:nvPr/>
        </p:nvSpPr>
        <p:spPr>
          <a:xfrm>
            <a:off x="844526" y="2781350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sz="2400" dirty="0"/>
              <a:t>Pre-approval Criteria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Income Validation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Pre-Approval Credit Limit Bracket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- Credit Limit Increase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Credit Score </a:t>
            </a:r>
          </a:p>
          <a:p>
            <a:pPr marL="0">
              <a:lnSpc>
                <a:spcPct val="150000"/>
              </a:lnSpc>
            </a:pPr>
            <a:endParaRPr lang="en-US" sz="2400" dirty="0"/>
          </a:p>
          <a:p>
            <a:pPr marL="0">
              <a:lnSpc>
                <a:spcPct val="150000"/>
              </a:lnSpc>
            </a:pPr>
            <a:endParaRPr lang="en-US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Credit card">
            <a:extLst>
              <a:ext uri="{FF2B5EF4-FFF2-40B4-BE49-F238E27FC236}">
                <a16:creationId xmlns:a16="http://schemas.microsoft.com/office/drawing/2014/main" id="{372566F9-C870-AD2D-E69E-124D798D4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8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59CD-926E-84E5-0AF1-69A21DAB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142" y="763451"/>
            <a:ext cx="4876800" cy="851224"/>
          </a:xfrm>
        </p:spPr>
        <p:txBody>
          <a:bodyPr/>
          <a:lstStyle/>
          <a:p>
            <a:r>
              <a:rPr lang="en-CA" sz="3200" dirty="0">
                <a:solidFill>
                  <a:schemeClr val="accent1">
                    <a:lumMod val="75000"/>
                  </a:schemeClr>
                </a:solidFill>
              </a:rPr>
              <a:t>Pre-Approval Criteria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17D714-E64E-4EC3-1ADB-2759E3DA9D01}"/>
              </a:ext>
            </a:extLst>
          </p:cNvPr>
          <p:cNvSpPr txBox="1">
            <a:spLocks/>
          </p:cNvSpPr>
          <p:nvPr/>
        </p:nvSpPr>
        <p:spPr>
          <a:xfrm>
            <a:off x="6095999" y="809625"/>
            <a:ext cx="4876800" cy="8512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500" dirty="0">
                <a:solidFill>
                  <a:schemeClr val="accent1">
                    <a:lumMod val="75000"/>
                  </a:schemeClr>
                </a:solidFill>
              </a:rPr>
              <a:t>Income</a:t>
            </a:r>
            <a:r>
              <a:rPr lang="en-CA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A" sz="3500" dirty="0">
                <a:solidFill>
                  <a:schemeClr val="accent1">
                    <a:lumMod val="75000"/>
                  </a:schemeClr>
                </a:solidFill>
              </a:rPr>
              <a:t>Validation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3B20A5-CE37-DE8E-7E0E-AED78DC114EA}"/>
              </a:ext>
            </a:extLst>
          </p:cNvPr>
          <p:cNvSpPr txBox="1"/>
          <p:nvPr/>
        </p:nvSpPr>
        <p:spPr>
          <a:xfrm>
            <a:off x="6095999" y="3228190"/>
            <a:ext cx="5266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CA" sz="2400" dirty="0"/>
              <a:t>declared Income greater than  $150,000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2400" dirty="0"/>
              <a:t>must be verified!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91C84-B5F2-BF45-D1B7-EC72E4AB2BA5}"/>
              </a:ext>
            </a:extLst>
          </p:cNvPr>
          <p:cNvSpPr txBox="1"/>
          <p:nvPr/>
        </p:nvSpPr>
        <p:spPr>
          <a:xfrm>
            <a:off x="978937" y="3228190"/>
            <a:ext cx="46232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2400" dirty="0"/>
              <a:t>The following requirements must be met to qualify for pre-approval: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B6330FA5-7278-94A3-382A-B18A76F4E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86" y="1327483"/>
            <a:ext cx="1900707" cy="1900707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A4E081EB-3FE2-5D81-465A-25A1E72E1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86" y="1235237"/>
            <a:ext cx="1865376" cy="18653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0B0622-D864-1506-49A1-3A6281D1D6CF}"/>
              </a:ext>
            </a:extLst>
          </p:cNvPr>
          <p:cNvSpPr txBox="1"/>
          <p:nvPr/>
        </p:nvSpPr>
        <p:spPr>
          <a:xfrm>
            <a:off x="1360520" y="4215756"/>
            <a:ext cx="31564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Age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Months employed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Gender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Social number (new field)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Mobile 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CA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116958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08F27-37C8-6019-6D38-D9687922C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40" y="513840"/>
            <a:ext cx="10515600" cy="597742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chemeClr val="accent1">
                    <a:lumMod val="75000"/>
                  </a:schemeClr>
                </a:solidFill>
              </a:rPr>
              <a:t>Pre-Approval Credit Bracket </a:t>
            </a:r>
          </a:p>
          <a:p>
            <a:pPr marL="0" indent="0">
              <a:buNone/>
            </a:pPr>
            <a:endParaRPr lang="en-CA" sz="3200" dirty="0"/>
          </a:p>
          <a:p>
            <a:pPr marL="0" indent="0">
              <a:buNone/>
            </a:pPr>
            <a:endParaRPr lang="en-CA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B3FD89-6499-3D69-23D4-628EDBF82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42054"/>
              </p:ext>
            </p:extLst>
          </p:nvPr>
        </p:nvGraphicFramePr>
        <p:xfrm>
          <a:off x="1089991" y="1219691"/>
          <a:ext cx="9435134" cy="4627530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796988">
                  <a:extLst>
                    <a:ext uri="{9D8B030D-6E8A-4147-A177-3AD203B41FA5}">
                      <a16:colId xmlns:a16="http://schemas.microsoft.com/office/drawing/2014/main" val="3649783524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2202436070"/>
                    </a:ext>
                  </a:extLst>
                </a:gridCol>
                <a:gridCol w="1275355">
                  <a:extLst>
                    <a:ext uri="{9D8B030D-6E8A-4147-A177-3AD203B41FA5}">
                      <a16:colId xmlns:a16="http://schemas.microsoft.com/office/drawing/2014/main" val="2419328398"/>
                    </a:ext>
                  </a:extLst>
                </a:gridCol>
                <a:gridCol w="1248506">
                  <a:extLst>
                    <a:ext uri="{9D8B030D-6E8A-4147-A177-3AD203B41FA5}">
                      <a16:colId xmlns:a16="http://schemas.microsoft.com/office/drawing/2014/main" val="3552462897"/>
                    </a:ext>
                  </a:extLst>
                </a:gridCol>
                <a:gridCol w="1060559">
                  <a:extLst>
                    <a:ext uri="{9D8B030D-6E8A-4147-A177-3AD203B41FA5}">
                      <a16:colId xmlns:a16="http://schemas.microsoft.com/office/drawing/2014/main" val="2024433318"/>
                    </a:ext>
                  </a:extLst>
                </a:gridCol>
                <a:gridCol w="1315631">
                  <a:extLst>
                    <a:ext uri="{9D8B030D-6E8A-4147-A177-3AD203B41FA5}">
                      <a16:colId xmlns:a16="http://schemas.microsoft.com/office/drawing/2014/main" val="3384496155"/>
                    </a:ext>
                  </a:extLst>
                </a:gridCol>
                <a:gridCol w="1597553">
                  <a:extLst>
                    <a:ext uri="{9D8B030D-6E8A-4147-A177-3AD203B41FA5}">
                      <a16:colId xmlns:a16="http://schemas.microsoft.com/office/drawing/2014/main" val="3205493415"/>
                    </a:ext>
                  </a:extLst>
                </a:gridCol>
              </a:tblGrid>
              <a:tr h="624011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Income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Income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Months </a:t>
                      </a:r>
                    </a:p>
                    <a:p>
                      <a:pPr algn="l"/>
                      <a:r>
                        <a:rPr lang="en-CA" dirty="0"/>
                        <a:t>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Education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Own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Own Realty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Credit Limit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67663"/>
                  </a:ext>
                </a:extLst>
              </a:tr>
              <a:tr h="439245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27,000 – 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Pensioner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27708"/>
                  </a:ext>
                </a:extLst>
              </a:tr>
              <a:tr h="356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20,000 – 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747293"/>
                  </a:ext>
                </a:extLst>
              </a:tr>
              <a:tr h="439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50,000 –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12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50520"/>
                  </a:ext>
                </a:extLst>
              </a:tr>
              <a:tr h="1158877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50,000-100,000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12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Academic degree or Higher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69248"/>
                  </a:ext>
                </a:extLst>
              </a:tr>
              <a:tr h="624011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100,000 – 150,000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12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636890"/>
                  </a:ext>
                </a:extLst>
              </a:tr>
              <a:tr h="891444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More than 150,000 &amp; Verified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0930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B965D3E-6BEE-96C9-A6C8-54A792F5A5EC}"/>
              </a:ext>
            </a:extLst>
          </p:cNvPr>
          <p:cNvSpPr txBox="1"/>
          <p:nvPr/>
        </p:nvSpPr>
        <p:spPr>
          <a:xfrm>
            <a:off x="1089991" y="6211669"/>
            <a:ext cx="93138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400" i="0" dirty="0">
                <a:effectLst/>
                <a:cs typeface="Arial" panose="020B0604020202020204" pitchFamily="34" charset="0"/>
              </a:rPr>
              <a:t>Note: Credit limit amounts and bracket requirements are suggestions and should be changed at the bank's discretion. </a:t>
            </a:r>
          </a:p>
        </p:txBody>
      </p:sp>
    </p:spTree>
    <p:extLst>
      <p:ext uri="{BB962C8B-B14F-4D97-AF65-F5344CB8AC3E}">
        <p14:creationId xmlns:p14="http://schemas.microsoft.com/office/powerpoint/2010/main" val="321707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59CD-926E-84E5-0AF1-69A21DAB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625"/>
            <a:ext cx="4876800" cy="851224"/>
          </a:xfrm>
        </p:spPr>
        <p:txBody>
          <a:bodyPr/>
          <a:lstStyle/>
          <a:p>
            <a:r>
              <a:rPr lang="en-CA" sz="3200" dirty="0">
                <a:solidFill>
                  <a:schemeClr val="accent1">
                    <a:lumMod val="75000"/>
                  </a:schemeClr>
                </a:solidFill>
              </a:rPr>
              <a:t>Credit Limit Increase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17D714-E64E-4EC3-1ADB-2759E3DA9D01}"/>
              </a:ext>
            </a:extLst>
          </p:cNvPr>
          <p:cNvSpPr txBox="1">
            <a:spLocks/>
          </p:cNvSpPr>
          <p:nvPr/>
        </p:nvSpPr>
        <p:spPr>
          <a:xfrm>
            <a:off x="6096000" y="809625"/>
            <a:ext cx="4876800" cy="851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>
                <a:solidFill>
                  <a:schemeClr val="accent1">
                    <a:lumMod val="75000"/>
                  </a:schemeClr>
                </a:solidFill>
              </a:rPr>
              <a:t>Credit Score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3B20A5-CE37-DE8E-7E0E-AED78DC114EA}"/>
              </a:ext>
            </a:extLst>
          </p:cNvPr>
          <p:cNvSpPr txBox="1"/>
          <p:nvPr/>
        </p:nvSpPr>
        <p:spPr>
          <a:xfrm>
            <a:off x="6032339" y="1458475"/>
            <a:ext cx="50041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system to retrieve the credit score for the applicant from a trusted credit bureau based on their Social Security.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91C84-B5F2-BF45-D1B7-EC72E4AB2BA5}"/>
              </a:ext>
            </a:extLst>
          </p:cNvPr>
          <p:cNvSpPr txBox="1"/>
          <p:nvPr/>
        </p:nvSpPr>
        <p:spPr>
          <a:xfrm>
            <a:off x="964995" y="1660849"/>
            <a:ext cx="46232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Accounts with "Past Due" statuses of "C" or "1" in the last 6 months can request a credit limit increase.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9474775-02FA-3B93-2AA4-F44E86C14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3" y="4278699"/>
            <a:ext cx="5880806" cy="25793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3C34B8-48B2-3E20-B006-CFC575F9B4F9}"/>
              </a:ext>
            </a:extLst>
          </p:cNvPr>
          <p:cNvSpPr txBox="1"/>
          <p:nvPr/>
        </p:nvSpPr>
        <p:spPr>
          <a:xfrm>
            <a:off x="6032339" y="4278699"/>
            <a:ext cx="50041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"credit score" column should also be created and maintained with the actual credit score or an average of the last 12 months.</a:t>
            </a:r>
          </a:p>
        </p:txBody>
      </p:sp>
    </p:spTree>
    <p:extLst>
      <p:ext uri="{BB962C8B-B14F-4D97-AF65-F5344CB8AC3E}">
        <p14:creationId xmlns:p14="http://schemas.microsoft.com/office/powerpoint/2010/main" val="35746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5913</TotalTime>
  <Words>944</Words>
  <Application>Microsoft Office PowerPoint</Application>
  <PresentationFormat>Widescreen</PresentationFormat>
  <Paragraphs>236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Wingdings</vt:lpstr>
      <vt:lpstr>Wingdings 2</vt:lpstr>
      <vt:lpstr>Office Theme</vt:lpstr>
      <vt:lpstr>Frame</vt:lpstr>
      <vt:lpstr>Conclusions</vt:lpstr>
      <vt:lpstr>Income</vt:lpstr>
      <vt:lpstr>PowerPoint Presentation</vt:lpstr>
      <vt:lpstr>Recommendations</vt:lpstr>
      <vt:lpstr>Data Related Recommendations</vt:lpstr>
      <vt:lpstr>Automating Applications and Approval Process</vt:lpstr>
      <vt:lpstr>PowerPoint Presentation</vt:lpstr>
      <vt:lpstr>PowerPoint Presentation</vt:lpstr>
      <vt:lpstr>PowerPoint Presentation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Approval Project</dc:title>
  <dc:creator>Atefe mhm</dc:creator>
  <cp:lastModifiedBy>Lex Romo</cp:lastModifiedBy>
  <cp:revision>25</cp:revision>
  <dcterms:created xsi:type="dcterms:W3CDTF">2023-02-15T23:45:26Z</dcterms:created>
  <dcterms:modified xsi:type="dcterms:W3CDTF">2023-02-20T05:13:01Z</dcterms:modified>
</cp:coreProperties>
</file>