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81" r:id="rId11"/>
    <p:sldId id="258" r:id="rId12"/>
    <p:sldId id="264" r:id="rId13"/>
    <p:sldId id="278" r:id="rId14"/>
    <p:sldId id="279" r:id="rId15"/>
    <p:sldId id="267" r:id="rId16"/>
    <p:sldId id="268" r:id="rId17"/>
    <p:sldId id="269" r:id="rId18"/>
    <p:sldId id="280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89492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xro\OneDrive\Desktop\IBM-DA\IBM%20Data%20Analyst%20Capstone%20Project\Week%201\job-pos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Number</a:t>
            </a:r>
            <a:r>
              <a:rPr lang="en-US" baseline="0"/>
              <a:t> of Job Posting by Location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Austin</c:v>
                </c:pt>
                <c:pt idx="1">
                  <c:v>San Francisco</c:v>
                </c:pt>
                <c:pt idx="2">
                  <c:v>Los Angeles</c:v>
                </c:pt>
                <c:pt idx="3">
                  <c:v>New York</c:v>
                </c:pt>
                <c:pt idx="4">
                  <c:v>Seattle</c:v>
                </c:pt>
                <c:pt idx="5">
                  <c:v>Detroit</c:v>
                </c:pt>
                <c:pt idx="6">
                  <c:v>Washington DC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434</c:v>
                </c:pt>
                <c:pt idx="1">
                  <c:v>435</c:v>
                </c:pt>
                <c:pt idx="2">
                  <c:v>640</c:v>
                </c:pt>
                <c:pt idx="3">
                  <c:v>3226</c:v>
                </c:pt>
                <c:pt idx="4">
                  <c:v>3375</c:v>
                </c:pt>
                <c:pt idx="5">
                  <c:v>3945</c:v>
                </c:pt>
                <c:pt idx="6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2C-4F05-AD6F-70297ACC49B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22281808"/>
        <c:axId val="1013718096"/>
      </c:barChart>
      <c:catAx>
        <c:axId val="1022281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718096"/>
        <c:crosses val="autoZero"/>
        <c:auto val="1"/>
        <c:lblAlgn val="ctr"/>
        <c:lblOffset val="100"/>
        <c:noMultiLvlLbl val="0"/>
      </c:catAx>
      <c:valAx>
        <c:axId val="1013718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228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3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Lexusr2020/Cognos-Dashboard/blob/main/Capstone%20Cognos%20Dashboard.pdf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19/04/09/the-2019-stack-overflow-developer-survey-results-are-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99834"/>
            <a:ext cx="5680710" cy="132556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E659B"/>
                </a:solidFill>
              </a:rPr>
              <a:t>A Journey through Emerging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8385" y="4579362"/>
            <a:ext cx="2807970" cy="132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Lex Romo</a:t>
            </a:r>
          </a:p>
          <a:p>
            <a:pPr marL="0" indent="0">
              <a:buNone/>
            </a:pPr>
            <a:r>
              <a:rPr lang="en-US" sz="2400" dirty="0"/>
              <a:t>February 25,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8EAD8C9-953C-B25B-AD96-32B93E255963}"/>
              </a:ext>
            </a:extLst>
          </p:cNvPr>
          <p:cNvSpPr txBox="1"/>
          <p:nvPr/>
        </p:nvSpPr>
        <p:spPr>
          <a:xfrm>
            <a:off x="2753171" y="488499"/>
            <a:ext cx="6685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E659B"/>
                </a:solidFill>
              </a:rPr>
              <a:t>Navigating the Tech Landscape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142" y="428768"/>
            <a:ext cx="473811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CFB47-3CBB-677B-1552-FD3FB742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61" y="2503046"/>
            <a:ext cx="10135478" cy="36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215" y="170180"/>
            <a:ext cx="737997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DATABASE TRENDS </a:t>
            </a:r>
            <a:br>
              <a:rPr lang="en-US" sz="3600" dirty="0"/>
            </a:br>
            <a:r>
              <a:rPr lang="en-US" sz="3600" dirty="0"/>
              <a:t>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 present, MySQL stands as the most utilized database, but it drops to the 4th position in the following year.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PostgreSQL, presently holding the 3rd rank, unexpectedly claims the top spot the next year as the most sought-after SQL database for work.</a:t>
            </a:r>
          </a:p>
          <a:p>
            <a:endParaRPr lang="en-US" dirty="0"/>
          </a:p>
          <a:p>
            <a:r>
              <a:rPr lang="en-US" dirty="0"/>
              <a:t>MongoDB, currently at the 5th rank, makes a notable leap to the 2nd position in the upcoming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Fluctuation:</a:t>
            </a:r>
          </a:p>
          <a:p>
            <a:pPr lvl="1"/>
            <a:r>
              <a:rPr lang="en-US" dirty="0"/>
              <a:t>Awareness of MySQL's shift from the top spot to the 4th position indicates potential changes in database preferences. Individuals may need to stay adaptable and diversify their database skills.</a:t>
            </a:r>
          </a:p>
          <a:p>
            <a:pPr lvl="1"/>
            <a:r>
              <a:rPr lang="en-US" dirty="0"/>
              <a:t>The fluctuation in MySQL's ranking may prompt businesses to assess the ongoing relevance of this database in their technology stack and consider alternative solutions.</a:t>
            </a:r>
          </a:p>
          <a:p>
            <a:r>
              <a:rPr lang="en-US" dirty="0"/>
              <a:t>PostgreSQL's Surprising Rise:</a:t>
            </a:r>
          </a:p>
          <a:p>
            <a:pPr lvl="1"/>
            <a:r>
              <a:rPr lang="en-US" dirty="0"/>
              <a:t>The unexpected rise of PostgreSQL to the top spot signifies a growing preference for this database. Individuals with PostgreSQL skills may find increased opportunities.</a:t>
            </a:r>
          </a:p>
          <a:p>
            <a:r>
              <a:rPr lang="en-US" dirty="0"/>
              <a:t>MongoDB's Notable Leap:</a:t>
            </a:r>
          </a:p>
          <a:p>
            <a:pPr lvl="1"/>
            <a:r>
              <a:rPr lang="en-US" dirty="0"/>
              <a:t>MongoDB's significant jump from the 5th to the 2nd position highlights its increasing importance. Individuals with MongoDB skills may find their expertise in higher demand.</a:t>
            </a:r>
          </a:p>
          <a:p>
            <a:pPr lvl="1"/>
            <a:r>
              <a:rPr lang="en-US" dirty="0"/>
              <a:t>The upward trajectory of MongoDB suggests a trend toward favoring this NoSQL database. Businesses may consider incorporating MongoDB into their data management strategies and updating training programs accordingly.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hlinkClick r:id="rId2"/>
              </a:rPr>
              <a:t>Cognos Dashboard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87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- </a:t>
            </a:r>
            <a:r>
              <a:rPr lang="en-CA" sz="3200" dirty="0"/>
              <a:t>Current Technology Usage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ADC93-CEDE-D7AD-0B2C-B0AC66D66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6442"/>
            <a:ext cx="10515600" cy="465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13332D3-8939-6DB9-C221-14EEE5577CE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DASHBOARD - </a:t>
            </a:r>
            <a:r>
              <a:rPr lang="en-CA" sz="3200" dirty="0"/>
              <a:t>Future Technology Trend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0827E-5552-7A83-4C4A-6B4CC79C1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58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7560F-F489-9E16-5C0E-CB67F74D4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D5FDEDA-8EF3-9BF4-3293-F769912C4EC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DASHBOARD - </a:t>
            </a:r>
            <a:r>
              <a:rPr lang="en-CA" sz="3200" dirty="0"/>
              <a:t>Demographics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D552A-D6B6-DF04-B994-48FEE9781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5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33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invite your thoughts and insights on these trends.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might our organization or individual career paths benefit from these findings?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open the floor for discussion.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Dynamic Nature of Language Preferences:</a:t>
            </a:r>
          </a:p>
          <a:p>
            <a:pPr lvl="1"/>
            <a:r>
              <a:rPr lang="en-US" dirty="0"/>
              <a:t>Programming language preferences exhibit dynamic shifts, with JavaScript consistently leading and emerging languages gaining traction.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Significant Changes in Database Choices:</a:t>
            </a:r>
          </a:p>
          <a:p>
            <a:pPr lvl="1"/>
            <a:r>
              <a:rPr lang="en-US" dirty="0"/>
              <a:t>Database preferences undergo substantial changes, such as PostgreSQL claiming the top spot and MySQL experiencing a decline.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Desired Skills vs. Current Usage:</a:t>
            </a:r>
          </a:p>
          <a:p>
            <a:pPr lvl="1"/>
            <a:r>
              <a:rPr lang="en-US" dirty="0"/>
              <a:t>The misalignment between desired skills and current language usage, such as SQL ranking higher than Python, indicates evolving skill demands.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Individuals and organizations need to stay agile in adapting to evolving language trends to remain relevant in the tech landscape.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Businesses should reassess their database choices, considering the rise of certain databases and potential shifts in project requirements.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Individuals should strategically invest in skills that align with industry demands, balancing current usage with emerging preferences.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35F167-B81B-FF80-978C-4EBCB6782088}"/>
              </a:ext>
            </a:extLst>
          </p:cNvPr>
          <p:cNvSpPr txBox="1"/>
          <p:nvPr/>
        </p:nvSpPr>
        <p:spPr>
          <a:xfrm>
            <a:off x="4606919" y="1806388"/>
            <a:ext cx="6809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Our journey through the programming and database trends landscape has unveiled a number of insights that holds significant implications for individuals in the tech domain.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30909-97F5-536E-527A-2893E26A4BE2}"/>
              </a:ext>
            </a:extLst>
          </p:cNvPr>
          <p:cNvSpPr txBox="1"/>
          <p:nvPr/>
        </p:nvSpPr>
        <p:spPr>
          <a:xfrm>
            <a:off x="4606919" y="2748975"/>
            <a:ext cx="6809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The database arena, marked by PostgreSQL's surprising ascent and MySQL's notable decline, calls for a strategic reassessment of our database choices. 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F76A1-7CF1-FBAA-3AC5-DFD7DA6880AA}"/>
              </a:ext>
            </a:extLst>
          </p:cNvPr>
          <p:cNvSpPr txBox="1"/>
          <p:nvPr/>
        </p:nvSpPr>
        <p:spPr>
          <a:xfrm>
            <a:off x="4606919" y="3445159"/>
            <a:ext cx="6809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The unexpected preferences, such as Bash/Shell surpassing Python and MongoDB making a remarkable leap, prompt us to acknowledge the importance of niche skills in shaping the technological landscape.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87027-88FC-0ED0-D5E0-4D5FA2BB1CBB}"/>
              </a:ext>
            </a:extLst>
          </p:cNvPr>
          <p:cNvSpPr txBox="1"/>
          <p:nvPr/>
        </p:nvSpPr>
        <p:spPr>
          <a:xfrm>
            <a:off x="4606919" y="4386213"/>
            <a:ext cx="6809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As we navigate these findings, it becomes evident that strategic decision-making is paramount for success in the tech industry.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36469-43C2-D008-4112-E4C98FB16746}"/>
              </a:ext>
            </a:extLst>
          </p:cNvPr>
          <p:cNvSpPr txBox="1"/>
          <p:nvPr/>
        </p:nvSpPr>
        <p:spPr>
          <a:xfrm>
            <a:off x="4606919" y="5081045"/>
            <a:ext cx="6809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Our collective journey through these insights lays the foundation for informed decision-making, both for individuals seeking to enhance their skill portfolios and businesses shaping their technology strategies.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Relevant additional charts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AD77D5-ACB6-7F80-D626-A58A6256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287" y="2286000"/>
            <a:ext cx="3561867" cy="1884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7FE32-23C3-C6C2-6EDA-2007B7864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158" y="2286000"/>
            <a:ext cx="3388129" cy="18841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451C39-38CC-9A64-9E3D-E3F2DEB23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629" y="4128235"/>
            <a:ext cx="4425192" cy="23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833D80-9F54-B768-306B-8F685E2BFB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3586971"/>
              </p:ext>
            </p:extLst>
          </p:nvPr>
        </p:nvGraphicFramePr>
        <p:xfrm>
          <a:off x="914400" y="1708614"/>
          <a:ext cx="10488613" cy="4143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90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536817-4B56-0B23-A77F-7E3DB4FA5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1824872"/>
            <a:ext cx="10367010" cy="37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630528"/>
            <a:ext cx="7068725" cy="4660543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Programming and Database Trends Survey:</a:t>
            </a:r>
          </a:p>
          <a:p>
            <a:pPr lvl="1"/>
            <a:r>
              <a:rPr lang="en-US" sz="1800" dirty="0"/>
              <a:t>The Programming and Database Trends Survey aimed to explore the current landscape of technology preferences and trends among professionals in the industry. </a:t>
            </a:r>
          </a:p>
          <a:p>
            <a:r>
              <a:rPr lang="en-US" sz="2200" dirty="0"/>
              <a:t>Key Objectives:</a:t>
            </a:r>
          </a:p>
          <a:p>
            <a:pPr lvl="1"/>
            <a:r>
              <a:rPr lang="en-US" sz="1800" dirty="0"/>
              <a:t>The primary goal was to identify prevalent programming languages and database technologies, understand the reasons behind their current and future popularity, and provide actionable insights for businesses and professionals.</a:t>
            </a:r>
          </a:p>
          <a:p>
            <a:r>
              <a:rPr lang="en-US" sz="2200" dirty="0"/>
              <a:t>Demographics:</a:t>
            </a:r>
          </a:p>
          <a:p>
            <a:pPr lvl="1"/>
            <a:r>
              <a:rPr lang="en-US" sz="1800" dirty="0"/>
              <a:t>The survey collected feedback from a varied set of professionals, predominantly within the technology sector.</a:t>
            </a:r>
          </a:p>
          <a:p>
            <a:r>
              <a:rPr lang="en-US" sz="2200" dirty="0"/>
              <a:t>Overall Findings: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 survey revealed a dynamic landscape with clear trends in programming languages and databases, indicating the industry's continuous evolution. Professionals showcased a keen interest in adapting to emerging technologies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Objective:</a:t>
            </a:r>
          </a:p>
          <a:p>
            <a:pPr lvl="1"/>
            <a:r>
              <a:rPr lang="en-US" sz="1800" dirty="0"/>
              <a:t>Explore the evolving technology landscape.</a:t>
            </a:r>
            <a:endParaRPr lang="en-US" sz="2200" dirty="0"/>
          </a:p>
          <a:p>
            <a:r>
              <a:rPr lang="en-US" sz="2200" dirty="0"/>
              <a:t>Initiative:</a:t>
            </a:r>
          </a:p>
          <a:p>
            <a:pPr lvl="1"/>
            <a:r>
              <a:rPr lang="en-US" sz="1800" dirty="0"/>
              <a:t>Undertook a comprehensive survey analysis.</a:t>
            </a:r>
            <a:endParaRPr lang="en-US" sz="2200" dirty="0"/>
          </a:p>
          <a:p>
            <a:r>
              <a:rPr lang="en-US" sz="2200" dirty="0"/>
              <a:t>Primary Goal:</a:t>
            </a:r>
          </a:p>
          <a:p>
            <a:pPr lvl="1"/>
            <a:r>
              <a:rPr lang="en-US" sz="1800" dirty="0"/>
              <a:t> Identify prevalent programming languages and database technologies.</a:t>
            </a:r>
            <a:endParaRPr lang="en-US" sz="2200" dirty="0"/>
          </a:p>
          <a:p>
            <a:r>
              <a:rPr lang="en-US" sz="2200" dirty="0"/>
              <a:t>Insights:</a:t>
            </a:r>
          </a:p>
          <a:p>
            <a:pPr lvl="1"/>
            <a:r>
              <a:rPr lang="en-US" sz="1800" dirty="0"/>
              <a:t>Move beyond surface observations to comprehend underlying forces guiding choices.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7414" y="1702205"/>
            <a:ext cx="7068725" cy="4572000"/>
          </a:xfrm>
        </p:spPr>
        <p:txBody>
          <a:bodyPr>
            <a:normAutofit/>
          </a:bodyPr>
          <a:lstStyle/>
          <a:p>
            <a:r>
              <a:rPr lang="en-US" sz="2200" dirty="0"/>
              <a:t>Survey Design:</a:t>
            </a:r>
          </a:p>
          <a:p>
            <a:pPr lvl="1"/>
            <a:r>
              <a:rPr lang="en-US" sz="1800" dirty="0"/>
              <a:t>Designed a comprehensive online survey with 84 questions.</a:t>
            </a:r>
          </a:p>
          <a:p>
            <a:pPr lvl="1"/>
            <a:r>
              <a:rPr lang="en-US" sz="1800" dirty="0"/>
              <a:t>Questions covered programming languages &amp; databases currently used, programming languages &amp; databases wanting to learn next year, education level, country, age, gender, years of coding &amp; employment to name a few.</a:t>
            </a:r>
          </a:p>
          <a:p>
            <a:r>
              <a:rPr lang="en-US" sz="2200" dirty="0"/>
              <a:t>Target Audience:</a:t>
            </a:r>
          </a:p>
          <a:p>
            <a:pPr lvl="1"/>
            <a:r>
              <a:rPr lang="en-US" sz="1800" dirty="0"/>
              <a:t>Participants included professionals in the technology sector.</a:t>
            </a:r>
          </a:p>
          <a:p>
            <a:r>
              <a:rPr lang="en-US" sz="2200" dirty="0"/>
              <a:t>Data Collection:</a:t>
            </a:r>
          </a:p>
          <a:p>
            <a:pPr lvl="1"/>
            <a:r>
              <a:rPr lang="en-US" sz="1800" dirty="0"/>
              <a:t>Data used is from the Stack Overflow developer survey. </a:t>
            </a:r>
          </a:p>
          <a:p>
            <a:pPr lvl="1"/>
            <a:r>
              <a:rPr lang="en-US" sz="1800" dirty="0">
                <a:hlinkClick r:id="rId3"/>
              </a:rPr>
              <a:t>Source</a:t>
            </a:r>
            <a:endParaRPr lang="en-US" sz="1800" dirty="0"/>
          </a:p>
          <a:p>
            <a:r>
              <a:rPr lang="en-US" sz="2200" dirty="0"/>
              <a:t>Sample Size:</a:t>
            </a:r>
          </a:p>
          <a:p>
            <a:pPr lvl="1"/>
            <a:r>
              <a:rPr lang="en-US" sz="1800" dirty="0"/>
              <a:t>Collected responses from an extensive pool of 11,398 participants.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263AD1-E429-6A23-034D-EB5AB5E2FCCA}"/>
              </a:ext>
            </a:extLst>
          </p:cNvPr>
          <p:cNvSpPr txBox="1">
            <a:spLocks/>
          </p:cNvSpPr>
          <p:nvPr/>
        </p:nvSpPr>
        <p:spPr>
          <a:xfrm>
            <a:off x="838200" y="1362075"/>
            <a:ext cx="5257800" cy="4905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Gender Distribution: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	Male: 92.5%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	Female: 6.5%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	Other: 1%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Top 2 Responders by Country: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	United States: 3,127</a:t>
            </a: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		</a:t>
            </a: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	India: 897</a:t>
            </a: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	</a:t>
            </a: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Programming Language Trends: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	JavaScript remains the most utilized language, 	followed by HTML/CSS and SQL.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Database Trends: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	MySQL currently holds the top position, but PostgreSQL 	is gaining traction.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A2DE47F-FF60-128C-D494-DDE62DD552D0}"/>
              </a:ext>
            </a:extLst>
          </p:cNvPr>
          <p:cNvSpPr txBox="1">
            <a:spLocks/>
          </p:cNvSpPr>
          <p:nvPr/>
        </p:nvSpPr>
        <p:spPr>
          <a:xfrm>
            <a:off x="6096000" y="1362075"/>
            <a:ext cx="5257800" cy="4905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Skill Preferences: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	Desired skills exhibit a shift, with Python ranking higher than 	SQL in aspirations. 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Niche Skill Insights: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	Surprising preferences include Bash/Shell surpassing Python, 	and MongoDB making a notable leap.</a:t>
            </a: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	Programming Language Trends: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C++ Decline: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	C++ currently sits at 10th place but is projected to drop out of 	the top 10 in the coming year.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Gender Representation Analysis: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	On the next slide, we'll investigate the potential bias 	introduced by the overwhelming male representation in 	reported programming language and database preferences.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1CAAC-E3AD-48B1-4EF4-1AE271F7F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Sequential Access Storage 5">
            <a:extLst>
              <a:ext uri="{FF2B5EF4-FFF2-40B4-BE49-F238E27FC236}">
                <a16:creationId xmlns:a16="http://schemas.microsoft.com/office/drawing/2014/main" id="{FBB29295-F141-913E-893D-7B5B035D2F55}"/>
              </a:ext>
            </a:extLst>
          </p:cNvPr>
          <p:cNvSpPr/>
          <p:nvPr/>
        </p:nvSpPr>
        <p:spPr>
          <a:xfrm>
            <a:off x="7762875" y="2575717"/>
            <a:ext cx="3924300" cy="2578102"/>
          </a:xfrm>
          <a:prstGeom prst="flowChartMagneticTap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D02F7-F32F-1FC5-4C63-A688F285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Exploring the Implications of Gender Distribution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CEEDF5-B349-2455-6B46-7F58EF113864}"/>
              </a:ext>
            </a:extLst>
          </p:cNvPr>
          <p:cNvSpPr txBox="1">
            <a:spLocks/>
          </p:cNvSpPr>
          <p:nvPr/>
        </p:nvSpPr>
        <p:spPr>
          <a:xfrm>
            <a:off x="838200" y="1950243"/>
            <a:ext cx="7058025" cy="3829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Potential Bias in Preferences: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The overwhelming male representation may introduce a bias in the reported programming language and database preferences. Understanding whether these preferences are reflective of the entire industry or specific to this demographic is essential.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Impact on Skill Aspirations: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Analyzing how the gender composition influences skill aspirations can provide insights into potential gender-related trends. For instance, are certain skills more aspired by one gender over another?	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Consideration for Inclusive Strategies: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Recognizing the gender disparity prompts a consideration for more inclusive strategies in future surveys. How can we encourage a broader representation to ensure a comprehensive understanding of the diverse tech community?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Industry-Wide Generalizability:</a:t>
            </a:r>
          </a:p>
          <a:p>
            <a:endParaRPr lang="en-US" sz="1300" dirty="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Evaluating the generalizability of our findings to the broader tech industry is vital. Are the trends observed in this survey consistent with industry-wide patterns, or do they primarily reflect the preferences of a specific demographic?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94F54-E2FE-8801-F65F-90E01EC3FE4E}"/>
              </a:ext>
            </a:extLst>
          </p:cNvPr>
          <p:cNvSpPr txBox="1"/>
          <p:nvPr/>
        </p:nvSpPr>
        <p:spPr>
          <a:xfrm>
            <a:off x="8334376" y="2956827"/>
            <a:ext cx="31289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Understanding the impact of gender distribution on our survey results not only enhances the accuracy of our insights but also informs strategies for future surveys to ensure a more inclusive representation.</a:t>
            </a:r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555" y="320965"/>
            <a:ext cx="8797290" cy="1325563"/>
          </a:xfrm>
        </p:spPr>
        <p:txBody>
          <a:bodyPr/>
          <a:lstStyle/>
          <a:p>
            <a:pPr algn="ctr"/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89F82F-EA50-B00C-39D3-7630A0B72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731" y="2327564"/>
            <a:ext cx="5029655" cy="36703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3E7C5E-AC59-4A2A-7302-3E6C8EF04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16" y="2327564"/>
            <a:ext cx="5212532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835" y="227965"/>
            <a:ext cx="812673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PROGRAMMING LANGUAGE TRENDS </a:t>
            </a:r>
            <a:br>
              <a:rPr lang="en-US" sz="3600" dirty="0"/>
            </a:br>
            <a:r>
              <a:rPr lang="en-US" sz="3600" dirty="0"/>
              <a:t>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emerges as the most utilized and sought-after programming language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Presently, SQL holds a higher ranking than Python; nevertheless, individuals place it third in terms of their desired languages to learn.</a:t>
            </a:r>
          </a:p>
          <a:p>
            <a:endParaRPr lang="en-US" dirty="0"/>
          </a:p>
          <a:p>
            <a:r>
              <a:rPr lang="en-US" dirty="0"/>
              <a:t>Notably, Bash/Shell secures the fourth position, surpassing Python in preference.</a:t>
            </a:r>
          </a:p>
          <a:p>
            <a:endParaRPr lang="en-US" dirty="0"/>
          </a:p>
          <a:p>
            <a:r>
              <a:rPr lang="en-US" dirty="0"/>
              <a:t>As of now, C++ holds the 10th position; however, it is projected to drop out of the top 10 in the coming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/>
              <a:t>JavaScript Dominance:</a:t>
            </a:r>
          </a:p>
          <a:p>
            <a:pPr lvl="1"/>
            <a:r>
              <a:rPr lang="en-US" dirty="0"/>
              <a:t>For Individuals: Prioritizing JavaScript proficiency is crucial for career growth and aligning with industry demands. Recognition of JavaScript underscores its importance in web development and the creation of interactive user experiences</a:t>
            </a:r>
          </a:p>
          <a:p>
            <a:r>
              <a:rPr lang="en-US" dirty="0"/>
              <a:t>SQL vs. Python:</a:t>
            </a:r>
          </a:p>
          <a:p>
            <a:pPr lvl="1"/>
            <a:r>
              <a:rPr lang="en-US" dirty="0"/>
              <a:t>Although SQL currently holds a higher ranking, the desire to learn Python suggests its growing significance. Individuals may benefit from acquiring skills in both languages to enhance their versatility.</a:t>
            </a:r>
          </a:p>
          <a:p>
            <a:pPr lvl="1"/>
            <a:r>
              <a:rPr lang="en-US" dirty="0"/>
              <a:t>For Businesses: Recognizing the popularity of Python as a desired language indicates its increasing relevance. Businesses may consider fostering a balanced skill set among their teams, incorporating both SQL and Python expertise.</a:t>
            </a:r>
          </a:p>
          <a:p>
            <a:r>
              <a:rPr lang="en-US" dirty="0"/>
              <a:t>Bash/Shell Preference:</a:t>
            </a:r>
          </a:p>
          <a:p>
            <a:pPr lvl="1"/>
            <a:r>
              <a:rPr lang="en-US" dirty="0"/>
              <a:t>The unexpected preference for Bash/Shell emphasizes the importance of automation and scripting skills, particularly for system-level tasks.</a:t>
            </a:r>
          </a:p>
          <a:p>
            <a:pPr lvl="1"/>
            <a:r>
              <a:rPr lang="en-US" dirty="0"/>
              <a:t>Acknowledging the popularity of Bash/Shell may influence hiring decisions and training programs, particularly in roles involving system administration and automation.</a:t>
            </a:r>
          </a:p>
          <a:p>
            <a:r>
              <a:rPr lang="en-US" dirty="0"/>
              <a:t>C++ Decline:</a:t>
            </a:r>
          </a:p>
          <a:p>
            <a:pPr lvl="1"/>
            <a:r>
              <a:rPr lang="en-US" dirty="0"/>
              <a:t>Those skilled in C++ should consider diversifying their skill set to remain competitive in the evolving tech landscape.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elements/1.1/"/>
    <ds:schemaRef ds:uri="155be751-a274-42e8-93fb-f39d3b9bccc8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f80a141d-92ca-4d3d-9308-f7e7b1d44ce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1517</Words>
  <Application>Microsoft Office PowerPoint</Application>
  <PresentationFormat>Widescreen</PresentationFormat>
  <Paragraphs>195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Söhne</vt:lpstr>
      <vt:lpstr>SLIDE_TEMPLATE_skill_network</vt:lpstr>
      <vt:lpstr>A Journey through Emerging Trends</vt:lpstr>
      <vt:lpstr>OUTLINE</vt:lpstr>
      <vt:lpstr>EXECUTIVE SUMMARY</vt:lpstr>
      <vt:lpstr>INTRODUCTION</vt:lpstr>
      <vt:lpstr>METHODOLOGY</vt:lpstr>
      <vt:lpstr>RESULTS</vt:lpstr>
      <vt:lpstr>Exploring the Implications of Gender Distribution</vt:lpstr>
      <vt:lpstr>PROGRAMMING LANGUAGE TRENDS</vt:lpstr>
      <vt:lpstr>PROGRAMMING LANGUAGE TRENDS   FINDINGS &amp; IMPLICATIONS</vt:lpstr>
      <vt:lpstr>DATABASE TRENDS</vt:lpstr>
      <vt:lpstr>DATABASE TRENDS  FINDINGS &amp; IMPLICATIONS</vt:lpstr>
      <vt:lpstr>DASHBOARD</vt:lpstr>
      <vt:lpstr>DASHBOARD - Current Technology Usage</vt:lpstr>
      <vt:lpstr>PowerPoint Presentation</vt:lpstr>
      <vt:lpstr>PowerPoint Presentation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Lex Romo</cp:lastModifiedBy>
  <cp:revision>27</cp:revision>
  <dcterms:created xsi:type="dcterms:W3CDTF">2020-10-28T18:29:43Z</dcterms:created>
  <dcterms:modified xsi:type="dcterms:W3CDTF">2024-02-26T01:07:00Z</dcterms:modified>
</cp:coreProperties>
</file>