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85" r:id="rId3"/>
    <p:sldId id="290" r:id="rId4"/>
    <p:sldId id="335" r:id="rId5"/>
    <p:sldId id="336" r:id="rId6"/>
    <p:sldId id="337" r:id="rId7"/>
    <p:sldId id="338" r:id="rId8"/>
    <p:sldId id="339" r:id="rId9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3">
          <p15:clr>
            <a:srgbClr val="A4A3A4"/>
          </p15:clr>
        </p15:guide>
        <p15:guide id="2" orient="horz" pos="529">
          <p15:clr>
            <a:srgbClr val="A4A3A4"/>
          </p15:clr>
        </p15:guide>
        <p15:guide id="3" pos="420">
          <p15:clr>
            <a:srgbClr val="A4A3A4"/>
          </p15:clr>
        </p15:guide>
        <p15:guide id="4" pos="5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 autoAdjust="0"/>
    <p:restoredTop sz="82690" autoAdjust="0"/>
  </p:normalViewPr>
  <p:slideViewPr>
    <p:cSldViewPr snapToGrid="0" snapToObjects="1">
      <p:cViewPr varScale="1">
        <p:scale>
          <a:sx n="107" d="100"/>
          <a:sy n="107" d="100"/>
        </p:scale>
        <p:origin x="2480" y="168"/>
      </p:cViewPr>
      <p:guideLst>
        <p:guide orient="horz" pos="3893"/>
        <p:guide orient="horz" pos="529"/>
        <p:guide pos="420"/>
        <p:guide pos="5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58AC3-F4B5-4C78-9E4B-BF1FBBA066E7}" type="datetimeFigureOut">
              <a:rPr lang="en-AU" smtClean="0"/>
              <a:t>11/10/18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09AE0-EF29-4A28-BA56-D195669524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506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04933-2342-4CA2-920D-6CFAE4AF42F0}" type="datetimeFigureOut">
              <a:rPr lang="en-US" smtClean="0"/>
              <a:pPr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8C508-9378-416B-A78D-286D55287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2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C508-9378-416B-A78D-286D5528740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C508-9378-416B-A78D-286D552874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14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C508-9378-416B-A78D-286D5528740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2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C508-9378-416B-A78D-286D5528740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2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C508-9378-416B-A78D-286D5528740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3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C508-9378-416B-A78D-286D5528740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5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C508-9378-416B-A78D-286D5528740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C508-9378-416B-A78D-286D5528740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6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8897 CIC 4x3 PPT_front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26143" y="3937000"/>
            <a:ext cx="6368143" cy="1360714"/>
          </a:xfrm>
        </p:spPr>
        <p:txBody>
          <a:bodyPr/>
          <a:lstStyle>
            <a:lvl1pPr>
              <a:lnSpc>
                <a:spcPts val="36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76728"/>
            <a:ext cx="2895600" cy="207364"/>
          </a:xfrm>
        </p:spPr>
        <p:txBody>
          <a:bodyPr anchor="ctr"/>
          <a:lstStyle>
            <a:lvl1pPr>
              <a:defRPr sz="1200"/>
            </a:lvl1pPr>
          </a:lstStyle>
          <a:p>
            <a:r>
              <a:rPr lang="en-AU" dirty="0"/>
              <a:t>utscic.edu.au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6750" y="6568841"/>
            <a:ext cx="3759200" cy="2124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680"/>
              </a:lnSpc>
            </a:pPr>
            <a:r>
              <a:rPr lang="en-AU" sz="1200" cap="all" baseline="0" noProof="0" dirty="0">
                <a:solidFill>
                  <a:schemeClr val="bg1"/>
                </a:solidFill>
              </a:rPr>
              <a:t>uts </a:t>
            </a:r>
            <a:r>
              <a:rPr lang="en-AU" sz="1200" cap="all" baseline="0" noProof="0" dirty="0" err="1">
                <a:solidFill>
                  <a:schemeClr val="bg1"/>
                </a:solidFill>
              </a:rPr>
              <a:t>cricos</a:t>
            </a:r>
            <a:r>
              <a:rPr lang="en-AU" sz="1200" cap="all" baseline="0" noProof="0" dirty="0">
                <a:solidFill>
                  <a:schemeClr val="bg1"/>
                </a:solidFill>
              </a:rPr>
              <a:t> provider code: 00099f</a:t>
            </a:r>
          </a:p>
        </p:txBody>
      </p:sp>
      <p:pic>
        <p:nvPicPr>
          <p:cNvPr id="10" name="Picture 9" descr="CIC logo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4200" y="5754135"/>
            <a:ext cx="1943100" cy="554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14" y="424267"/>
            <a:ext cx="1274067" cy="527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8897 CIC 4x3 PPT_insi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 b="0">
                <a:solidFill>
                  <a:srgbClr val="8CB7C7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>
            <a:lvl2pPr>
              <a:defRPr b="0"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81700" y="6576728"/>
            <a:ext cx="2895600" cy="207364"/>
          </a:xfrm>
        </p:spPr>
        <p:txBody>
          <a:bodyPr anchor="ctr"/>
          <a:lstStyle>
            <a:lvl1pPr>
              <a:defRPr sz="1200"/>
            </a:lvl1pPr>
          </a:lstStyle>
          <a:p>
            <a:r>
              <a:rPr lang="en-AU" dirty="0"/>
              <a:t>utscic.edu.au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" y="516690"/>
            <a:ext cx="7810500" cy="423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557338"/>
            <a:ext cx="7810500" cy="4622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1700" y="6558906"/>
            <a:ext cx="2895600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lnSpc>
                <a:spcPts val="1800"/>
              </a:lnSpc>
              <a:defRPr sz="1500" b="0" spc="-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AU"/>
              <a:t>health.uts.edu.au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000" b="0" i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1200"/>
        </a:spcAft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600"/>
        </a:lnSpc>
        <a:spcBef>
          <a:spcPts val="0"/>
        </a:spcBef>
        <a:spcAft>
          <a:spcPts val="900"/>
        </a:spcAft>
        <a:buFontTx/>
        <a:buNone/>
        <a:defRPr sz="24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200"/>
        </a:lnSpc>
        <a:spcBef>
          <a:spcPts val="0"/>
        </a:spcBef>
        <a:spcAft>
          <a:spcPts val="1200"/>
        </a:spcAft>
        <a:buFont typeface="Arial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5900" algn="l" defTabSz="914400" rtl="0" eaLnBrk="1" latinLnBrk="0" hangingPunct="1">
        <a:lnSpc>
          <a:spcPts val="2200"/>
        </a:lnSpc>
        <a:spcBef>
          <a:spcPts val="0"/>
        </a:spcBef>
        <a:spcAft>
          <a:spcPts val="1200"/>
        </a:spcAft>
        <a:buFont typeface="Arial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ts val="2200"/>
        </a:lnSpc>
        <a:spcBef>
          <a:spcPts val="0"/>
        </a:spcBef>
        <a:spcAft>
          <a:spcPts val="1200"/>
        </a:spcAft>
        <a:buFont typeface="Arial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376" y="3726924"/>
            <a:ext cx="6286910" cy="461665"/>
          </a:xfrm>
        </p:spPr>
        <p:txBody>
          <a:bodyPr/>
          <a:lstStyle/>
          <a:p>
            <a:r>
              <a:rPr lang="en-AU" dirty="0"/>
              <a:t>Clustering Example - Postcodes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981700" y="6520635"/>
            <a:ext cx="2895600" cy="207364"/>
          </a:xfrm>
        </p:spPr>
        <p:txBody>
          <a:bodyPr/>
          <a:lstStyle/>
          <a:p>
            <a:r>
              <a:rPr lang="en-AU" dirty="0"/>
              <a:t>utscic.edu.au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557337"/>
            <a:ext cx="7810500" cy="4712833"/>
          </a:xfrm>
        </p:spPr>
        <p:txBody>
          <a:bodyPr vert="horz" lIns="0" tIns="0" rIns="0" bIns="0" rtlCol="0" anchor="t">
            <a:noAutofit/>
          </a:bodyPr>
          <a:lstStyle/>
          <a:p>
            <a:pPr lvl="1"/>
            <a:r>
              <a:rPr lang="en-AU" dirty="0"/>
              <a:t>Dataset that contains ‘postcode’ as a variable</a:t>
            </a:r>
          </a:p>
          <a:p>
            <a:pPr lvl="2"/>
            <a:r>
              <a:rPr lang="en-AU" dirty="0"/>
              <a:t>Domain knowledge says that geographic location likely to be a contributor to the outcome variable.</a:t>
            </a:r>
          </a:p>
          <a:p>
            <a:pPr lvl="2"/>
            <a:r>
              <a:rPr lang="en-AU" dirty="0"/>
              <a:t>Have thousands of different postcodes so not meaningful for classification models.</a:t>
            </a:r>
          </a:p>
          <a:p>
            <a:pPr lvl="2"/>
            <a:r>
              <a:rPr lang="en-AU" dirty="0"/>
              <a:t>Next level ’up’ would be ‘state’ and there are only 8 of those so doesn’t capture the nuance of different postcodes</a:t>
            </a:r>
          </a:p>
          <a:p>
            <a:pPr lvl="2"/>
            <a:r>
              <a:rPr lang="en-AU" b="1" dirty="0"/>
              <a:t>Solution? Build our own postcodes!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utscic.edu.au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931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Today's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 algn="ctr"/>
            <a:r>
              <a:rPr lang="en-AU" dirty="0"/>
              <a:t>Demo Walkthrough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AU" dirty="0">
              <a:latin typeface="DINOT"/>
            </a:endParaRPr>
          </a:p>
          <a:p>
            <a:pPr lvl="2"/>
            <a:endParaRPr lang="en-AU" dirty="0"/>
          </a:p>
          <a:p>
            <a:pPr lvl="2"/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utscic.edu.au</a:t>
            </a:r>
          </a:p>
        </p:txBody>
      </p:sp>
    </p:spTree>
    <p:extLst>
      <p:ext uri="{BB962C8B-B14F-4D97-AF65-F5344CB8AC3E}">
        <p14:creationId xmlns:p14="http://schemas.microsoft.com/office/powerpoint/2010/main" val="27098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images ANZ – 10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AU" dirty="0">
              <a:latin typeface="DINOT"/>
            </a:endParaRPr>
          </a:p>
          <a:p>
            <a:pPr lvl="2"/>
            <a:endParaRPr lang="en-AU" dirty="0"/>
          </a:p>
          <a:p>
            <a:pPr lvl="2"/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utscic.edu.au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E4A72-8266-5445-A44F-92D1E95DA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1557338"/>
            <a:ext cx="67945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2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images – AUS 200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AU" dirty="0">
              <a:latin typeface="DINOT"/>
            </a:endParaRPr>
          </a:p>
          <a:p>
            <a:pPr lvl="2"/>
            <a:endParaRPr lang="en-AU" dirty="0"/>
          </a:p>
          <a:p>
            <a:pPr lvl="2"/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utscic.edu.au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0FFB9-2A60-7145-8A1D-D0A39F59C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535806"/>
            <a:ext cx="54356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6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images – ANZ 3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AU" dirty="0">
              <a:latin typeface="DINOT"/>
            </a:endParaRPr>
          </a:p>
          <a:p>
            <a:pPr lvl="2"/>
            <a:endParaRPr lang="en-AU" dirty="0"/>
          </a:p>
          <a:p>
            <a:pPr lvl="2"/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utscic.edu.au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BC23CA-692A-B748-B57A-29FF8A4AB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54" y="1557338"/>
            <a:ext cx="6337300" cy="41529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0960D0-6084-E041-92F1-5008DA9E06AB}"/>
              </a:ext>
            </a:extLst>
          </p:cNvPr>
          <p:cNvSpPr txBox="1">
            <a:spLocks/>
          </p:cNvSpPr>
          <p:nvPr/>
        </p:nvSpPr>
        <p:spPr>
          <a:xfrm>
            <a:off x="819150" y="1709738"/>
            <a:ext cx="7810500" cy="462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590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/>
          </a:p>
          <a:p>
            <a:pPr lvl="1"/>
            <a:endParaRPr lang="en-AU"/>
          </a:p>
          <a:p>
            <a:pPr lvl="1"/>
            <a:endParaRPr lang="en-AU"/>
          </a:p>
          <a:p>
            <a:pPr lvl="1"/>
            <a:endParaRPr lang="en-AU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AU">
              <a:latin typeface="DINOT"/>
            </a:endParaRPr>
          </a:p>
          <a:p>
            <a:pPr lvl="2"/>
            <a:endParaRPr lang="en-AU"/>
          </a:p>
          <a:p>
            <a:pPr lvl="2"/>
            <a:endParaRPr lang="en-AU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300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images – NZ 20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AU" dirty="0">
              <a:latin typeface="DINOT"/>
            </a:endParaRPr>
          </a:p>
          <a:p>
            <a:pPr lvl="2"/>
            <a:endParaRPr lang="en-AU" dirty="0"/>
          </a:p>
          <a:p>
            <a:pPr lvl="2"/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utscic.edu.au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0960D0-6084-E041-92F1-5008DA9E06AB}"/>
              </a:ext>
            </a:extLst>
          </p:cNvPr>
          <p:cNvSpPr txBox="1">
            <a:spLocks/>
          </p:cNvSpPr>
          <p:nvPr/>
        </p:nvSpPr>
        <p:spPr>
          <a:xfrm>
            <a:off x="819150" y="1709738"/>
            <a:ext cx="7810500" cy="462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590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AU" dirty="0">
              <a:latin typeface="DINOT"/>
            </a:endParaRPr>
          </a:p>
          <a:p>
            <a:pPr lvl="2"/>
            <a:endParaRPr lang="en-AU" dirty="0"/>
          </a:p>
          <a:p>
            <a:pPr lvl="2"/>
            <a:endParaRPr lang="en-AU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4DC6E-C3D6-A74D-BA5A-69B38B32A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1352550"/>
            <a:ext cx="6337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9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images – VIC 25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AU" dirty="0">
              <a:latin typeface="DINOT"/>
            </a:endParaRPr>
          </a:p>
          <a:p>
            <a:pPr lvl="2"/>
            <a:endParaRPr lang="en-AU" dirty="0"/>
          </a:p>
          <a:p>
            <a:pPr lvl="2"/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utscic.edu.au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0960D0-6084-E041-92F1-5008DA9E06AB}"/>
              </a:ext>
            </a:extLst>
          </p:cNvPr>
          <p:cNvSpPr txBox="1">
            <a:spLocks/>
          </p:cNvSpPr>
          <p:nvPr/>
        </p:nvSpPr>
        <p:spPr>
          <a:xfrm>
            <a:off x="819150" y="1709738"/>
            <a:ext cx="7810500" cy="462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590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AU" dirty="0">
              <a:latin typeface="DINOT"/>
            </a:endParaRPr>
          </a:p>
          <a:p>
            <a:pPr lvl="2"/>
            <a:endParaRPr lang="en-AU" dirty="0"/>
          </a:p>
          <a:p>
            <a:pPr lvl="2"/>
            <a:endParaRPr lang="en-AU" dirty="0"/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D8B2C-9C6D-BB48-9124-BCFEBD11D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7" y="1557338"/>
            <a:ext cx="6337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83427"/>
      </p:ext>
    </p:extLst>
  </p:cSld>
  <p:clrMapOvr>
    <a:masterClrMapping/>
  </p:clrMapOvr>
</p:sld>
</file>

<file path=ppt/theme/theme1.xml><?xml version="1.0" encoding="utf-8"?>
<a:theme xmlns:a="http://schemas.openxmlformats.org/drawingml/2006/main" name="18897 CIC 4x3">
  <a:themeElements>
    <a:clrScheme name="Custom 9">
      <a:dk1>
        <a:sysClr val="windowText" lastClr="000000"/>
      </a:dk1>
      <a:lt1>
        <a:sysClr val="window" lastClr="FFFFFF"/>
      </a:lt1>
      <a:dk2>
        <a:srgbClr val="9325B2"/>
      </a:dk2>
      <a:lt2>
        <a:srgbClr val="8CB7C7"/>
      </a:lt2>
      <a:accent1>
        <a:srgbClr val="0078C9"/>
      </a:accent1>
      <a:accent2>
        <a:srgbClr val="8CB7C7"/>
      </a:accent2>
      <a:accent3>
        <a:srgbClr val="4853C5"/>
      </a:accent3>
      <a:accent4>
        <a:srgbClr val="9325B2"/>
      </a:accent4>
      <a:accent5>
        <a:srgbClr val="FFBC3E"/>
      </a:accent5>
      <a:accent6>
        <a:srgbClr val="76AE99"/>
      </a:accent6>
      <a:hlink>
        <a:srgbClr val="00AEEF"/>
      </a:hlink>
      <a:folHlink>
        <a:srgbClr val="9325B2"/>
      </a:folHlink>
    </a:clrScheme>
    <a:fontScheme name="UTS">
      <a:majorFont>
        <a:latin typeface="DINOT-Bold"/>
        <a:ea typeface=""/>
        <a:cs typeface=""/>
      </a:majorFont>
      <a:minorFont>
        <a:latin typeface="DIN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18897 CIC 4x3</Template>
  <TotalTime>4522</TotalTime>
  <Words>158</Words>
  <Application>Microsoft Macintosh PowerPoint</Application>
  <PresentationFormat>On-screen Show (4:3)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DINOT</vt:lpstr>
      <vt:lpstr>DINOT-Bold</vt:lpstr>
      <vt:lpstr>18897 CIC 4x3</vt:lpstr>
      <vt:lpstr>Clustering Example - Postcodes</vt:lpstr>
      <vt:lpstr>Problem Statement</vt:lpstr>
      <vt:lpstr>OVERVIEW of Today's session</vt:lpstr>
      <vt:lpstr>Some images ANZ – 10 Clusters</vt:lpstr>
      <vt:lpstr>Some images – AUS 200 Clusters</vt:lpstr>
      <vt:lpstr>Some images – ANZ 3 Clusters</vt:lpstr>
      <vt:lpstr>Some images – NZ 20 Clusters</vt:lpstr>
      <vt:lpstr>Some images – VIC 25 Clusters</vt:lpstr>
    </vt:vector>
  </TitlesOfParts>
  <Company>University of Technology,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Gubanyi</dc:creator>
  <cp:lastModifiedBy>Alex Scriven</cp:lastModifiedBy>
  <cp:revision>294</cp:revision>
  <cp:lastPrinted>2017-04-07T00:24:43Z</cp:lastPrinted>
  <dcterms:created xsi:type="dcterms:W3CDTF">2016-10-13T05:46:21Z</dcterms:created>
  <dcterms:modified xsi:type="dcterms:W3CDTF">2018-10-11T12:42:44Z</dcterms:modified>
</cp:coreProperties>
</file>