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044" y="-846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D5EBE-52D1-8860-A639-A2F00D3DA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96009-D855-A8D7-B248-51BC0BD88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EEA8E-D93A-71DA-A681-B9A56AC9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6647-E373-466A-8806-8BFC27CE5D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EAA57E-633F-550D-23DE-E187A135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94EFD-A5A9-2C10-5D97-E2C9DB44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1D1A-8744-49A3-B524-A7A8C7428D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710CB-0FB2-4C7D-76F7-D22F34B4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857DD4-F1E9-AE9C-50A8-E6A75B7B9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330033-3BC3-4766-68EF-848F7936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6647-E373-466A-8806-8BFC27CE5D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69E6E7-5422-615E-9FE4-68DF75A2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4FB1FD-21DA-C02E-F7CF-24F0EF4B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1D1A-8744-49A3-B524-A7A8C7428D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5450E2-ABE6-EA88-4DB2-0808F85E6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6C3D30-00EC-5CA3-482E-E62655DA7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5D634D-B917-DD0F-6E57-4193D55D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6647-E373-466A-8806-8BFC27CE5D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710AC-9B0D-983B-3608-9C57D450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00DB1C-510E-7DC4-D51E-10227108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1D1A-8744-49A3-B524-A7A8C7428D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1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D6721-7120-30A3-7816-92C38038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7761CB-99C4-FB21-D0EF-585CD64E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335197-F129-DB23-68F6-68C23601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6647-E373-466A-8806-8BFC27CE5D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2CA8F-AA14-947A-6BBD-CBE34457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0EEFDB-06CF-BEE1-5592-E3DDA436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1D1A-8744-49A3-B524-A7A8C7428D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6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B568B-4029-AD63-53F9-9C4B53D8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F74206-5C8C-C4D0-B30F-8D733AB80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DC966-D88A-D654-AF28-0940E90D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6647-E373-466A-8806-8BFC27CE5D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866413-ABE9-F1B1-D521-F1DC3843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B0C4D4-0700-7BC5-CAA1-85AAE2C2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1D1A-8744-49A3-B524-A7A8C7428D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5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EC011-3710-ED65-A1A1-C6206D46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94F1E3-835F-92E4-48AF-A8016BCBF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56917C-3057-11EF-D84E-2623707D1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C285EF-381A-8770-7872-9B874D71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6647-E373-466A-8806-8BFC27CE5D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E9C4BB-E3E8-035E-8881-94E19E01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699BD8-D064-6B34-52EE-B4157D69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1D1A-8744-49A3-B524-A7A8C7428D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9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D7C12-CC03-0440-AC48-6FD2FCCD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145818-DD43-D594-B5F7-B969C4A60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BCC721-2E91-5206-8254-97183A735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C4983F-8D49-53C4-018A-A616BC67C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5F56F4-EC38-574D-92F6-5C8C9BCE9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AA56ED-D329-BF99-A0D9-FFFE1742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6647-E373-466A-8806-8BFC27CE5D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B6C9E4-4F1B-FAB9-ADCA-F14F14DF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1AB7B5-7F98-5F43-11CD-0A64D324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1D1A-8744-49A3-B524-A7A8C7428D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2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06138-F679-92BA-54B2-765BC49C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4F4163-2B3B-1A5A-5DA6-401085D8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6647-E373-466A-8806-8BFC27CE5D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192DF8-43BB-17DD-C229-BECB6DBB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1FB6D4-774E-4D9E-7540-2D501192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1D1A-8744-49A3-B524-A7A8C7428D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2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35EAB4-3B59-4840-7784-222EFF23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6647-E373-466A-8806-8BFC27CE5D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4752BF-D773-97AC-E976-BB66D38B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0A91BF-0191-AF81-227F-632A08E9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1D1A-8744-49A3-B524-A7A8C7428D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FA899-0FF9-67D7-F87D-C2A6E964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20733A-5A4D-8E89-2A3A-D8A7B7EC3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BC7D29-C542-5ADE-35EB-B5B4A1A59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6E6D19-6C90-5683-E0B2-31B36FFD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6647-E373-466A-8806-8BFC27CE5D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DB19DB-2C1A-3CCE-BEBB-43446DB4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1B4B69-31F3-844E-574C-86CF3E0D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1D1A-8744-49A3-B524-A7A8C7428D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7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C519C-E160-B296-E129-B3051BEB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B49673-EA30-4E01-411F-325DE337A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906944-9294-09D6-867B-C8EB2AE40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3B9B42-1270-4EFD-1C1A-0AA72CB6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6647-E373-466A-8806-8BFC27CE5D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D76628-FCEA-1F44-5F42-B8777B79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116558-5A13-7BC9-51C0-8FEF6EA5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1D1A-8744-49A3-B524-A7A8C7428D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0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7A7447-D199-4F7C-5B4D-3E62E46A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72CC41-6AA5-5354-34D7-8BC13A34E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DEC3BC-C215-9317-08C1-F1C770277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C6647-E373-466A-8806-8BFC27CE5D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65F06-F12C-8700-0A2D-C797E999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638B3B-B524-62DF-EBBB-DBF8A64D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41D1A-8744-49A3-B524-A7A8C7428D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0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ángulo 95">
            <a:extLst>
              <a:ext uri="{FF2B5EF4-FFF2-40B4-BE49-F238E27FC236}">
                <a16:creationId xmlns:a16="http://schemas.microsoft.com/office/drawing/2014/main" id="{49CD2B73-3EED-2A75-BD9A-EB7E629BEB4F}"/>
              </a:ext>
            </a:extLst>
          </p:cNvPr>
          <p:cNvSpPr/>
          <p:nvPr/>
        </p:nvSpPr>
        <p:spPr>
          <a:xfrm>
            <a:off x="-2300748" y="-1327355"/>
            <a:ext cx="15233510" cy="10323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48DE690-18C4-F6EA-0CED-0EF5B7B31CB7}"/>
              </a:ext>
            </a:extLst>
          </p:cNvPr>
          <p:cNvSpPr/>
          <p:nvPr/>
        </p:nvSpPr>
        <p:spPr>
          <a:xfrm>
            <a:off x="-1847616" y="23610"/>
            <a:ext cx="1188720" cy="1188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Cities 2018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299A120-1561-6093-D2C0-F210FB8CC009}"/>
              </a:ext>
            </a:extLst>
          </p:cNvPr>
          <p:cNvSpPr/>
          <p:nvPr/>
        </p:nvSpPr>
        <p:spPr>
          <a:xfrm>
            <a:off x="-1669406" y="344387"/>
            <a:ext cx="1188720" cy="1188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Cities 2019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5914996-7B4F-A84C-04B2-D22D126D3A6B}"/>
              </a:ext>
            </a:extLst>
          </p:cNvPr>
          <p:cNvSpPr/>
          <p:nvPr/>
        </p:nvSpPr>
        <p:spPr>
          <a:xfrm>
            <a:off x="-1491196" y="665164"/>
            <a:ext cx="1188720" cy="1188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Cities 2020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D3F85A9-14D8-DDBA-CEE8-64AD5FB029C0}"/>
              </a:ext>
            </a:extLst>
          </p:cNvPr>
          <p:cNvSpPr/>
          <p:nvPr/>
        </p:nvSpPr>
        <p:spPr>
          <a:xfrm>
            <a:off x="-1312986" y="985942"/>
            <a:ext cx="1188720" cy="1188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Cities 2021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94A5D90-B4A0-EE9B-EDA6-CC43C41FFB2D}"/>
              </a:ext>
            </a:extLst>
          </p:cNvPr>
          <p:cNvSpPr/>
          <p:nvPr/>
        </p:nvSpPr>
        <p:spPr>
          <a:xfrm>
            <a:off x="-1134776" y="1306720"/>
            <a:ext cx="1188720" cy="1188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Cities 2022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ACCDDD8-E8C0-775F-1611-7FB121330368}"/>
              </a:ext>
            </a:extLst>
          </p:cNvPr>
          <p:cNvSpPr txBox="1"/>
          <p:nvPr/>
        </p:nvSpPr>
        <p:spPr>
          <a:xfrm>
            <a:off x="-1934876" y="-727517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Descargado</a:t>
            </a:r>
            <a:r>
              <a:rPr lang="en-US" sz="1000" dirty="0"/>
              <a:t> de sitio official de CDP </a:t>
            </a:r>
            <a:r>
              <a:rPr lang="en-US" sz="1000" dirty="0" err="1"/>
              <a:t>como</a:t>
            </a:r>
            <a:r>
              <a:rPr lang="en-US" sz="1000" dirty="0"/>
              <a:t> </a:t>
            </a:r>
            <a:r>
              <a:rPr lang="en-US" sz="1000" dirty="0" err="1"/>
              <a:t>archivos</a:t>
            </a:r>
            <a:r>
              <a:rPr lang="en-US" sz="1000" dirty="0"/>
              <a:t> csv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9A87877-46B5-9C77-618E-210005E3C524}"/>
              </a:ext>
            </a:extLst>
          </p:cNvPr>
          <p:cNvSpPr txBox="1"/>
          <p:nvPr/>
        </p:nvSpPr>
        <p:spPr>
          <a:xfrm>
            <a:off x="2903887" y="-727517"/>
            <a:ext cx="26608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Generar</a:t>
            </a:r>
            <a:r>
              <a:rPr lang="en-US" sz="1000" dirty="0"/>
              <a:t> IDs </a:t>
            </a:r>
            <a:r>
              <a:rPr lang="en-US" sz="1000" dirty="0" err="1"/>
              <a:t>unicos</a:t>
            </a:r>
            <a:r>
              <a:rPr lang="en-US" sz="1000" dirty="0"/>
              <a:t> de </a:t>
            </a:r>
            <a:r>
              <a:rPr lang="en-US" sz="1000" dirty="0" err="1"/>
              <a:t>preguntas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Agrupar</a:t>
            </a:r>
            <a:r>
              <a:rPr lang="en-US" sz="1000" dirty="0"/>
              <a:t> </a:t>
            </a:r>
            <a:r>
              <a:rPr lang="en-US" sz="1000" dirty="0" err="1"/>
              <a:t>por</a:t>
            </a:r>
            <a:r>
              <a:rPr lang="en-US" sz="1000" dirty="0"/>
              <a:t> </a:t>
            </a:r>
            <a:r>
              <a:rPr lang="es-419" sz="1000" dirty="0"/>
              <a:t>ID de preguntas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Aplicar</a:t>
            </a:r>
            <a:r>
              <a:rPr lang="en-US" sz="1000" dirty="0"/>
              <a:t> pipeline de </a:t>
            </a:r>
            <a:r>
              <a:rPr lang="en-US" sz="1000" dirty="0" err="1"/>
              <a:t>procesamiento</a:t>
            </a:r>
            <a:r>
              <a:rPr lang="en-US" sz="1000" dirty="0"/>
              <a:t> de </a:t>
            </a:r>
            <a:r>
              <a:rPr lang="en-US" sz="1000" dirty="0" err="1"/>
              <a:t>texto</a:t>
            </a:r>
            <a:r>
              <a:rPr lang="en-US" sz="1000" dirty="0"/>
              <a:t> de </a:t>
            </a:r>
            <a:r>
              <a:rPr lang="en-US" sz="1000" dirty="0" err="1"/>
              <a:t>preguntas</a:t>
            </a:r>
            <a:r>
              <a:rPr lang="en-US" sz="1000" dirty="0"/>
              <a:t>: </a:t>
            </a:r>
            <a:r>
              <a:rPr lang="en-US" sz="1000" dirty="0" err="1"/>
              <a:t>normalizar</a:t>
            </a:r>
            <a:r>
              <a:rPr lang="en-US" sz="1000" dirty="0"/>
              <a:t>, remover stop words, </a:t>
            </a:r>
            <a:r>
              <a:rPr lang="en-US" sz="1000" dirty="0" err="1"/>
              <a:t>toquenizar</a:t>
            </a:r>
            <a:r>
              <a:rPr lang="en-US" sz="1000" dirty="0"/>
              <a:t>, </a:t>
            </a:r>
            <a:r>
              <a:rPr lang="en-US" sz="1000" dirty="0" err="1"/>
              <a:t>simplificar</a:t>
            </a:r>
            <a:r>
              <a:rPr lang="en-US" sz="1000" dirty="0"/>
              <a:t> palabras, </a:t>
            </a:r>
            <a:r>
              <a:rPr lang="en-US" sz="1000" dirty="0" err="1"/>
              <a:t>etc</a:t>
            </a:r>
            <a:endParaRPr lang="en-US" sz="10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5B14F02-118A-C971-CBCB-F452A107D91A}"/>
              </a:ext>
            </a:extLst>
          </p:cNvPr>
          <p:cNvSpPr/>
          <p:nvPr/>
        </p:nvSpPr>
        <p:spPr>
          <a:xfrm>
            <a:off x="3324529" y="277204"/>
            <a:ext cx="128016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Preguntas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 2018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05F5AD9-50B7-BDEA-AE7B-B614D258866D}"/>
              </a:ext>
            </a:extLst>
          </p:cNvPr>
          <p:cNvSpPr/>
          <p:nvPr/>
        </p:nvSpPr>
        <p:spPr>
          <a:xfrm>
            <a:off x="3506426" y="597981"/>
            <a:ext cx="128016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Preguntas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 2019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2B15099-20A4-8E70-0D43-EB34623DEC24}"/>
              </a:ext>
            </a:extLst>
          </p:cNvPr>
          <p:cNvSpPr/>
          <p:nvPr/>
        </p:nvSpPr>
        <p:spPr>
          <a:xfrm>
            <a:off x="3688323" y="918758"/>
            <a:ext cx="128016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Preguntas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 2020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AA70C0B-F6E2-FD8E-2207-6C76B1BB025A}"/>
              </a:ext>
            </a:extLst>
          </p:cNvPr>
          <p:cNvSpPr/>
          <p:nvPr/>
        </p:nvSpPr>
        <p:spPr>
          <a:xfrm>
            <a:off x="3870220" y="1239536"/>
            <a:ext cx="128016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Preguntas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 2021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CD157E4-902A-3F53-75DE-15ACC608A9AB}"/>
              </a:ext>
            </a:extLst>
          </p:cNvPr>
          <p:cNvSpPr/>
          <p:nvPr/>
        </p:nvSpPr>
        <p:spPr>
          <a:xfrm>
            <a:off x="4052117" y="1560314"/>
            <a:ext cx="128016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Preguntas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 2022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6D1761E-2323-DF20-64DF-FFB75188626A}"/>
              </a:ext>
            </a:extLst>
          </p:cNvPr>
          <p:cNvSpPr/>
          <p:nvPr/>
        </p:nvSpPr>
        <p:spPr>
          <a:xfrm>
            <a:off x="7887931" y="266143"/>
            <a:ext cx="128016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Preguntas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 2018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ADC77C5-32C4-931D-29A7-1464033B0D0A}"/>
              </a:ext>
            </a:extLst>
          </p:cNvPr>
          <p:cNvSpPr/>
          <p:nvPr/>
        </p:nvSpPr>
        <p:spPr>
          <a:xfrm>
            <a:off x="7887931" y="819207"/>
            <a:ext cx="128016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Preguntas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 2019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B9205CF-721D-3278-AD05-1315BDF8DB07}"/>
              </a:ext>
            </a:extLst>
          </p:cNvPr>
          <p:cNvSpPr/>
          <p:nvPr/>
        </p:nvSpPr>
        <p:spPr>
          <a:xfrm>
            <a:off x="7887931" y="1372271"/>
            <a:ext cx="128016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Preguntas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 2020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057A6E5-9B70-82D0-7807-364C54708EF1}"/>
              </a:ext>
            </a:extLst>
          </p:cNvPr>
          <p:cNvSpPr/>
          <p:nvPr/>
        </p:nvSpPr>
        <p:spPr>
          <a:xfrm>
            <a:off x="6096000" y="1136297"/>
            <a:ext cx="128016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Preguntas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 2021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C1A4413-15C6-CFAD-6E07-552ECDFFD0AD}"/>
              </a:ext>
            </a:extLst>
          </p:cNvPr>
          <p:cNvSpPr/>
          <p:nvPr/>
        </p:nvSpPr>
        <p:spPr>
          <a:xfrm>
            <a:off x="7887931" y="1925335"/>
            <a:ext cx="128016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Preguntas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 2022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0A471E6E-F12F-50BD-EA27-96917967FC3B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 flipV="1">
            <a:off x="7376160" y="494743"/>
            <a:ext cx="511771" cy="870154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F465212A-5D72-5145-A408-92B7DD3BF395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7376160" y="1047807"/>
            <a:ext cx="511771" cy="317090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39D8E7F5-2805-2822-B91A-451DF0DD95C2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7376160" y="1364897"/>
            <a:ext cx="511771" cy="235974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56BAF7DD-0FA8-3757-FE6C-71C4E9CFE69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376160" y="1364897"/>
            <a:ext cx="511771" cy="78903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D5C8DFE-594E-4223-DD5B-F3251B5F18FA}"/>
              </a:ext>
            </a:extLst>
          </p:cNvPr>
          <p:cNvSpPr txBox="1"/>
          <p:nvPr/>
        </p:nvSpPr>
        <p:spPr>
          <a:xfrm>
            <a:off x="5930068" y="-727517"/>
            <a:ext cx="3435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000" dirty="0"/>
              <a:t>Tomar </a:t>
            </a:r>
            <a:r>
              <a:rPr lang="es-419" sz="1000" dirty="0" err="1"/>
              <a:t>dataset</a:t>
            </a:r>
            <a:r>
              <a:rPr lang="es-419" sz="1000" dirty="0"/>
              <a:t> de 2021 como referencia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000" dirty="0"/>
              <a:t>Aplicar </a:t>
            </a:r>
            <a:r>
              <a:rPr lang="es-419" sz="1000" dirty="0" err="1"/>
              <a:t>fuzzy</a:t>
            </a:r>
            <a:r>
              <a:rPr lang="es-419" sz="1000" dirty="0"/>
              <a:t> </a:t>
            </a:r>
            <a:r>
              <a:rPr lang="es-419" sz="1000" dirty="0" err="1"/>
              <a:t>matching</a:t>
            </a:r>
            <a:r>
              <a:rPr lang="es-419" sz="1000" dirty="0"/>
              <a:t> de textos de preguntas usando Distancia de Jaccard (</a:t>
            </a:r>
            <a:r>
              <a:rPr lang="en-US" sz="1000" dirty="0"/>
              <a:t>&lt;0.5)</a:t>
            </a:r>
            <a:endParaRPr lang="es-419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000" dirty="0"/>
              <a:t>Separar casos de match valido y casos para revisión manual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000" dirty="0"/>
              <a:t>Revisión manual de casos sin definición para encontrar </a:t>
            </a:r>
            <a:r>
              <a:rPr lang="es-419" sz="1000" dirty="0" err="1"/>
              <a:t>matchs</a:t>
            </a:r>
            <a:r>
              <a:rPr lang="es-419" sz="1000" dirty="0"/>
              <a:t> de </a:t>
            </a:r>
            <a:r>
              <a:rPr lang="es-419" sz="1000" dirty="0" err="1"/>
              <a:t>IDs</a:t>
            </a:r>
            <a:endParaRPr lang="en-US" sz="100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FAB29C9-0C0E-4D92-27FB-FFCA4BFBDF9A}"/>
              </a:ext>
            </a:extLst>
          </p:cNvPr>
          <p:cNvSpPr/>
          <p:nvPr/>
        </p:nvSpPr>
        <p:spPr>
          <a:xfrm>
            <a:off x="10221866" y="368644"/>
            <a:ext cx="1401097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Match </a:t>
            </a:r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Dict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 2018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C415DA7-6D0B-D74C-5556-0C74BD8F5781}"/>
              </a:ext>
            </a:extLst>
          </p:cNvPr>
          <p:cNvSpPr/>
          <p:nvPr/>
        </p:nvSpPr>
        <p:spPr>
          <a:xfrm>
            <a:off x="10221866" y="772303"/>
            <a:ext cx="1401097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Match </a:t>
            </a:r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Dict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 2019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6CAB129-AE81-16EB-B24A-8B1CA502A0E6}"/>
              </a:ext>
            </a:extLst>
          </p:cNvPr>
          <p:cNvSpPr/>
          <p:nvPr/>
        </p:nvSpPr>
        <p:spPr>
          <a:xfrm>
            <a:off x="10221866" y="1175962"/>
            <a:ext cx="1401097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Match </a:t>
            </a:r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Dict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 2020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AF89231-DFD1-3B75-3B1E-71DE92FDC8C4}"/>
              </a:ext>
            </a:extLst>
          </p:cNvPr>
          <p:cNvSpPr/>
          <p:nvPr/>
        </p:nvSpPr>
        <p:spPr>
          <a:xfrm>
            <a:off x="10221866" y="1579621"/>
            <a:ext cx="1401097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Match </a:t>
            </a:r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Dict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 2021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F87AF5BE-1725-27D5-5AE2-1EB2A459F71D}"/>
              </a:ext>
            </a:extLst>
          </p:cNvPr>
          <p:cNvSpPr/>
          <p:nvPr/>
        </p:nvSpPr>
        <p:spPr>
          <a:xfrm>
            <a:off x="10221866" y="1983279"/>
            <a:ext cx="1401097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Match </a:t>
            </a:r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Dict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 2022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74AE48F-B80D-15D2-F520-343E4090FCB6}"/>
              </a:ext>
            </a:extLst>
          </p:cNvPr>
          <p:cNvSpPr txBox="1"/>
          <p:nvPr/>
        </p:nvSpPr>
        <p:spPr>
          <a:xfrm>
            <a:off x="2911574" y="-1116137"/>
            <a:ext cx="9052560" cy="27432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Analisis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Correspondencia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Preguntas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6AAFAD06-9DB4-FF93-D8F4-F8147C9B597E}"/>
              </a:ext>
            </a:extLst>
          </p:cNvPr>
          <p:cNvSpPr/>
          <p:nvPr/>
        </p:nvSpPr>
        <p:spPr>
          <a:xfrm>
            <a:off x="5501148" y="1239536"/>
            <a:ext cx="412955" cy="210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CE1EB326-581C-DE8D-91CD-B8201D85BBCF}"/>
              </a:ext>
            </a:extLst>
          </p:cNvPr>
          <p:cNvSpPr/>
          <p:nvPr/>
        </p:nvSpPr>
        <p:spPr>
          <a:xfrm>
            <a:off x="9518859" y="1245705"/>
            <a:ext cx="412955" cy="210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0EF9214-BED6-0B3E-B024-480EA11E83A1}"/>
              </a:ext>
            </a:extLst>
          </p:cNvPr>
          <p:cNvSpPr txBox="1"/>
          <p:nvPr/>
        </p:nvSpPr>
        <p:spPr>
          <a:xfrm>
            <a:off x="-50017" y="3178134"/>
            <a:ext cx="3168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Aplicar</a:t>
            </a:r>
            <a:r>
              <a:rPr lang="en-US" sz="1000" dirty="0"/>
              <a:t> </a:t>
            </a:r>
            <a:r>
              <a:rPr lang="en-US" sz="1000" dirty="0" err="1"/>
              <a:t>transformaciones</a:t>
            </a:r>
            <a:r>
              <a:rPr lang="en-US" sz="1000" dirty="0"/>
              <a:t> previas a </a:t>
            </a:r>
            <a:r>
              <a:rPr lang="en-US" sz="1000" dirty="0" err="1"/>
              <a:t>algunos</a:t>
            </a:r>
            <a:r>
              <a:rPr lang="en-US" sz="1000" dirty="0"/>
              <a:t> datasets (</a:t>
            </a:r>
            <a:r>
              <a:rPr lang="en-US" sz="1000" dirty="0" err="1"/>
              <a:t>segun</a:t>
            </a:r>
            <a:r>
              <a:rPr lang="en-US" sz="1000" dirty="0"/>
              <a:t> </a:t>
            </a:r>
            <a:r>
              <a:rPr lang="en-US" sz="1000" dirty="0" err="1"/>
              <a:t>analisis</a:t>
            </a:r>
            <a:r>
              <a:rPr lang="en-US" sz="1000" dirty="0"/>
              <a:t> de </a:t>
            </a:r>
            <a:r>
              <a:rPr lang="en-US" sz="1000" dirty="0" err="1"/>
              <a:t>correspondencia</a:t>
            </a:r>
            <a:r>
              <a:rPr lang="en-US" sz="1000" dirty="0"/>
              <a:t> de </a:t>
            </a:r>
            <a:r>
              <a:rPr lang="en-US" sz="1000" dirty="0" err="1"/>
              <a:t>preguntas</a:t>
            </a:r>
            <a:r>
              <a:rPr lang="en-US" sz="1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Filtrar</a:t>
            </a:r>
            <a:r>
              <a:rPr lang="en-US" sz="1000" dirty="0"/>
              <a:t> </a:t>
            </a:r>
            <a:r>
              <a:rPr lang="en-US" sz="1000" dirty="0" err="1"/>
              <a:t>preguntas</a:t>
            </a:r>
            <a:r>
              <a:rPr lang="en-US" sz="1000" dirty="0"/>
              <a:t> para </a:t>
            </a:r>
            <a:r>
              <a:rPr lang="en-US" sz="1000" dirty="0" err="1"/>
              <a:t>conservar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Reemplazar</a:t>
            </a:r>
            <a:r>
              <a:rPr lang="en-US" sz="1000" dirty="0"/>
              <a:t> IDs de </a:t>
            </a:r>
            <a:r>
              <a:rPr lang="en-US" sz="1000" dirty="0" err="1"/>
              <a:t>preguntas</a:t>
            </a:r>
            <a:r>
              <a:rPr lang="en-US" sz="1000" dirty="0"/>
              <a:t> </a:t>
            </a:r>
            <a:r>
              <a:rPr lang="en-US" sz="1000" dirty="0" err="1"/>
              <a:t>segun</a:t>
            </a:r>
            <a:r>
              <a:rPr lang="en-US" sz="1000" dirty="0"/>
              <a:t> </a:t>
            </a:r>
            <a:r>
              <a:rPr lang="en-US" sz="1000" dirty="0" err="1"/>
              <a:t>diccionarios</a:t>
            </a:r>
            <a:endParaRPr lang="en-US" sz="10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6D699DD-2487-7528-DB67-6D966021997C}"/>
              </a:ext>
            </a:extLst>
          </p:cNvPr>
          <p:cNvSpPr txBox="1"/>
          <p:nvPr/>
        </p:nvSpPr>
        <p:spPr>
          <a:xfrm>
            <a:off x="10095882" y="-727517"/>
            <a:ext cx="18945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Definicion</a:t>
            </a:r>
            <a:r>
              <a:rPr lang="en-US" sz="1000" dirty="0"/>
              <a:t> de </a:t>
            </a:r>
            <a:r>
              <a:rPr lang="en-US" sz="1000" dirty="0" err="1"/>
              <a:t>preguntas</a:t>
            </a:r>
            <a:r>
              <a:rPr lang="en-US" sz="1000" dirty="0"/>
              <a:t> que conserver para </a:t>
            </a:r>
            <a:r>
              <a:rPr lang="en-US" sz="1000" dirty="0" err="1"/>
              <a:t>cada</a:t>
            </a:r>
            <a:r>
              <a:rPr lang="en-US" sz="1000" dirty="0"/>
              <a:t> dataset y </a:t>
            </a:r>
            <a:r>
              <a:rPr lang="en-US" sz="1000" dirty="0" err="1"/>
              <a:t>diccionarios</a:t>
            </a:r>
            <a:r>
              <a:rPr lang="en-US" sz="1000" dirty="0"/>
              <a:t> de </a:t>
            </a:r>
            <a:r>
              <a:rPr lang="en-US" sz="1000" dirty="0" err="1"/>
              <a:t>unificacion</a:t>
            </a:r>
            <a:r>
              <a:rPr lang="en-US" sz="1000" dirty="0"/>
              <a:t> de IDs de </a:t>
            </a:r>
            <a:r>
              <a:rPr lang="en-US" sz="1000" dirty="0" err="1"/>
              <a:t>preguntas</a:t>
            </a:r>
            <a:r>
              <a:rPr lang="en-US" sz="1000" dirty="0"/>
              <a:t> (</a:t>
            </a:r>
            <a:r>
              <a:rPr lang="en-US" sz="1000" dirty="0" err="1"/>
              <a:t>usando</a:t>
            </a:r>
            <a:r>
              <a:rPr lang="en-US" sz="1000" dirty="0"/>
              <a:t> </a:t>
            </a:r>
            <a:r>
              <a:rPr lang="en-US" sz="1000" dirty="0" err="1"/>
              <a:t>como</a:t>
            </a:r>
            <a:r>
              <a:rPr lang="en-US" sz="1000" dirty="0"/>
              <a:t> ID de </a:t>
            </a:r>
            <a:r>
              <a:rPr lang="en-US" sz="1000" dirty="0" err="1"/>
              <a:t>referencia</a:t>
            </a:r>
            <a:r>
              <a:rPr lang="en-US" sz="1000" dirty="0"/>
              <a:t> </a:t>
            </a:r>
            <a:r>
              <a:rPr lang="en-US" sz="1000" dirty="0" err="1"/>
              <a:t>el</a:t>
            </a:r>
            <a:r>
              <a:rPr lang="en-US" sz="1000" dirty="0"/>
              <a:t> de 2021)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525A479-A13B-9C92-F502-3FAC3D557CAB}"/>
              </a:ext>
            </a:extLst>
          </p:cNvPr>
          <p:cNvSpPr/>
          <p:nvPr/>
        </p:nvSpPr>
        <p:spPr>
          <a:xfrm>
            <a:off x="872362" y="3621"/>
            <a:ext cx="1188720" cy="11887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Cities 2018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AB76DD4-641B-77C5-F078-FD76BA041B6B}"/>
              </a:ext>
            </a:extLst>
          </p:cNvPr>
          <p:cNvSpPr/>
          <p:nvPr/>
        </p:nvSpPr>
        <p:spPr>
          <a:xfrm>
            <a:off x="1050572" y="324398"/>
            <a:ext cx="1188720" cy="11887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Cities 2019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5314AFE-A257-EDC2-D7BF-0F63C96DCAC7}"/>
              </a:ext>
            </a:extLst>
          </p:cNvPr>
          <p:cNvSpPr/>
          <p:nvPr/>
        </p:nvSpPr>
        <p:spPr>
          <a:xfrm>
            <a:off x="1228782" y="645175"/>
            <a:ext cx="1188720" cy="11887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Cities 2020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F873C06-C1A2-DB82-D429-3AF08FBDA46C}"/>
              </a:ext>
            </a:extLst>
          </p:cNvPr>
          <p:cNvSpPr/>
          <p:nvPr/>
        </p:nvSpPr>
        <p:spPr>
          <a:xfrm>
            <a:off x="1406992" y="965953"/>
            <a:ext cx="1188720" cy="11887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Cities 2021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1ADE9DC-46AE-E068-3CE9-C9CEE01022FB}"/>
              </a:ext>
            </a:extLst>
          </p:cNvPr>
          <p:cNvSpPr/>
          <p:nvPr/>
        </p:nvSpPr>
        <p:spPr>
          <a:xfrm>
            <a:off x="1585202" y="1286731"/>
            <a:ext cx="1188720" cy="11887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Cities 2022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22064F7-9634-BD89-EF1B-4BF7DDF09E97}"/>
              </a:ext>
            </a:extLst>
          </p:cNvPr>
          <p:cNvSpPr txBox="1"/>
          <p:nvPr/>
        </p:nvSpPr>
        <p:spPr>
          <a:xfrm>
            <a:off x="499339" y="-727517"/>
            <a:ext cx="2096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Importar</a:t>
            </a:r>
            <a:r>
              <a:rPr lang="en-US" sz="1000" dirty="0"/>
              <a:t> </a:t>
            </a:r>
            <a:r>
              <a:rPr lang="en-US" sz="1000" dirty="0" err="1"/>
              <a:t>datos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Aplicar</a:t>
            </a:r>
            <a:r>
              <a:rPr lang="en-US" sz="1000" dirty="0"/>
              <a:t> </a:t>
            </a:r>
            <a:r>
              <a:rPr lang="en-US" sz="1000" dirty="0" err="1"/>
              <a:t>transformaciones</a:t>
            </a:r>
            <a:r>
              <a:rPr lang="en-US" sz="1000" dirty="0"/>
              <a:t> </a:t>
            </a:r>
            <a:r>
              <a:rPr lang="en-US" sz="1000" dirty="0" err="1"/>
              <a:t>iniciales</a:t>
            </a:r>
            <a:r>
              <a:rPr lang="en-US" sz="1000" dirty="0"/>
              <a:t> de </a:t>
            </a:r>
            <a:r>
              <a:rPr lang="en-US" sz="1000" dirty="0" err="1"/>
              <a:t>simplificacion</a:t>
            </a:r>
            <a:r>
              <a:rPr lang="en-US" sz="1000" dirty="0"/>
              <a:t> y </a:t>
            </a:r>
            <a:r>
              <a:rPr lang="en-US" sz="1000" dirty="0" err="1"/>
              <a:t>unificacion</a:t>
            </a:r>
            <a:r>
              <a:rPr lang="en-US" sz="1000" dirty="0"/>
              <a:t> de </a:t>
            </a:r>
            <a:r>
              <a:rPr lang="en-US" sz="1000" dirty="0" err="1"/>
              <a:t>nombres</a:t>
            </a:r>
            <a:r>
              <a:rPr lang="en-US" sz="1000" dirty="0"/>
              <a:t> de </a:t>
            </a:r>
            <a:r>
              <a:rPr lang="en-US" sz="1000" dirty="0" err="1"/>
              <a:t>columnas</a:t>
            </a:r>
            <a:endParaRPr lang="en-US" sz="1000" dirty="0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168CE4FA-AC6B-42C4-DCE9-58172010B3E6}"/>
              </a:ext>
            </a:extLst>
          </p:cNvPr>
          <p:cNvSpPr/>
          <p:nvPr/>
        </p:nvSpPr>
        <p:spPr>
          <a:xfrm>
            <a:off x="2911574" y="1239535"/>
            <a:ext cx="412955" cy="210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804975BC-3139-D839-9766-6A1445014042}"/>
              </a:ext>
            </a:extLst>
          </p:cNvPr>
          <p:cNvSpPr/>
          <p:nvPr/>
        </p:nvSpPr>
        <p:spPr>
          <a:xfrm>
            <a:off x="204015" y="1259524"/>
            <a:ext cx="412955" cy="210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echa: a la derecha 52">
            <a:extLst>
              <a:ext uri="{FF2B5EF4-FFF2-40B4-BE49-F238E27FC236}">
                <a16:creationId xmlns:a16="http://schemas.microsoft.com/office/drawing/2014/main" id="{6A200528-B329-85C4-7D88-D353602FF4AB}"/>
              </a:ext>
            </a:extLst>
          </p:cNvPr>
          <p:cNvSpPr/>
          <p:nvPr/>
        </p:nvSpPr>
        <p:spPr>
          <a:xfrm rot="5400000">
            <a:off x="1484097" y="2783752"/>
            <a:ext cx="412955" cy="210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6D74292-3844-C804-E072-DE8ED9500F15}"/>
              </a:ext>
            </a:extLst>
          </p:cNvPr>
          <p:cNvSpPr/>
          <p:nvPr/>
        </p:nvSpPr>
        <p:spPr>
          <a:xfrm>
            <a:off x="871864" y="3915858"/>
            <a:ext cx="1188720" cy="11887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Cities 2018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FDF5C861-86F8-9F1F-20DA-79F6DE4FFC38}"/>
              </a:ext>
            </a:extLst>
          </p:cNvPr>
          <p:cNvSpPr/>
          <p:nvPr/>
        </p:nvSpPr>
        <p:spPr>
          <a:xfrm>
            <a:off x="1050074" y="4236635"/>
            <a:ext cx="1188720" cy="11887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Cities 2019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DBEE93F8-315B-1E0F-E415-5D5DD4ADF7FF}"/>
              </a:ext>
            </a:extLst>
          </p:cNvPr>
          <p:cNvSpPr/>
          <p:nvPr/>
        </p:nvSpPr>
        <p:spPr>
          <a:xfrm>
            <a:off x="1228284" y="4557412"/>
            <a:ext cx="1188720" cy="11887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Cities 2020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04900E1F-7C81-1342-2C37-04725800F3D0}"/>
              </a:ext>
            </a:extLst>
          </p:cNvPr>
          <p:cNvSpPr/>
          <p:nvPr/>
        </p:nvSpPr>
        <p:spPr>
          <a:xfrm>
            <a:off x="1406494" y="4878190"/>
            <a:ext cx="1188720" cy="11887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Cities 2021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EB372CD3-2A42-D1BF-1BB1-DDBD5ACA7242}"/>
              </a:ext>
            </a:extLst>
          </p:cNvPr>
          <p:cNvSpPr/>
          <p:nvPr/>
        </p:nvSpPr>
        <p:spPr>
          <a:xfrm>
            <a:off x="1584704" y="5198968"/>
            <a:ext cx="1188720" cy="11887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Cities 2022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7390F1C6-B081-1DCE-B262-75F05F88AFB8}"/>
              </a:ext>
            </a:extLst>
          </p:cNvPr>
          <p:cNvSpPr/>
          <p:nvPr/>
        </p:nvSpPr>
        <p:spPr>
          <a:xfrm>
            <a:off x="3812591" y="4871603"/>
            <a:ext cx="1188720" cy="11887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Cities All</a:t>
            </a:r>
          </a:p>
        </p:txBody>
      </p: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2016104B-46D1-9C97-9F6C-A6575473480C}"/>
              </a:ext>
            </a:extLst>
          </p:cNvPr>
          <p:cNvCxnSpPr>
            <a:cxnSpLocks/>
          </p:cNvCxnSpPr>
          <p:nvPr/>
        </p:nvCxnSpPr>
        <p:spPr>
          <a:xfrm rot="5400000">
            <a:off x="6072312" y="-1839374"/>
            <a:ext cx="822960" cy="8961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F897E74-810E-F1A4-1FF3-2CD6BD16ADA5}"/>
              </a:ext>
            </a:extLst>
          </p:cNvPr>
          <p:cNvSpPr txBox="1"/>
          <p:nvPr/>
        </p:nvSpPr>
        <p:spPr>
          <a:xfrm>
            <a:off x="3189038" y="4225133"/>
            <a:ext cx="2038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Unir</a:t>
            </a:r>
            <a:r>
              <a:rPr lang="en-US" sz="1000" dirty="0"/>
              <a:t> </a:t>
            </a:r>
            <a:r>
              <a:rPr lang="en-US" sz="1000" dirty="0" err="1"/>
              <a:t>todos</a:t>
            </a:r>
            <a:r>
              <a:rPr lang="en-US" sz="1000" dirty="0"/>
              <a:t> </a:t>
            </a:r>
            <a:r>
              <a:rPr lang="en-US" sz="1000" dirty="0" err="1"/>
              <a:t>los</a:t>
            </a:r>
            <a:r>
              <a:rPr lang="en-US" sz="1000" dirty="0"/>
              <a:t> dataset </a:t>
            </a:r>
            <a:r>
              <a:rPr lang="en-US" sz="1000" dirty="0" err="1"/>
              <a:t>transformados</a:t>
            </a:r>
            <a:r>
              <a:rPr lang="en-US" sz="1000" dirty="0"/>
              <a:t> y </a:t>
            </a:r>
            <a:r>
              <a:rPr lang="en-US" sz="1000" dirty="0" err="1"/>
              <a:t>unificados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QC de </a:t>
            </a:r>
            <a:r>
              <a:rPr lang="en-US" sz="1000" dirty="0" err="1"/>
              <a:t>unificacion</a:t>
            </a:r>
            <a:r>
              <a:rPr lang="en-US" sz="1000" dirty="0"/>
              <a:t> de </a:t>
            </a:r>
            <a:r>
              <a:rPr lang="en-US" sz="1000" dirty="0" err="1"/>
              <a:t>preguntas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66" name="Flecha: a la derecha 65">
            <a:extLst>
              <a:ext uri="{FF2B5EF4-FFF2-40B4-BE49-F238E27FC236}">
                <a16:creationId xmlns:a16="http://schemas.microsoft.com/office/drawing/2014/main" id="{4AF45B9B-3FC7-A3B1-4C9A-47AD308C0720}"/>
              </a:ext>
            </a:extLst>
          </p:cNvPr>
          <p:cNvSpPr/>
          <p:nvPr/>
        </p:nvSpPr>
        <p:spPr>
          <a:xfrm>
            <a:off x="2968611" y="5505116"/>
            <a:ext cx="412955" cy="210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F2D5655F-01EC-1437-7D6A-111CBF45EA6F}"/>
              </a:ext>
            </a:extLst>
          </p:cNvPr>
          <p:cNvSpPr/>
          <p:nvPr/>
        </p:nvSpPr>
        <p:spPr>
          <a:xfrm>
            <a:off x="6422741" y="6080063"/>
            <a:ext cx="1188720" cy="54864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Respuestas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por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preguntas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 All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95FE416-455D-5DB0-C248-EB697E85F225}"/>
              </a:ext>
            </a:extLst>
          </p:cNvPr>
          <p:cNvSpPr txBox="1"/>
          <p:nvPr/>
        </p:nvSpPr>
        <p:spPr>
          <a:xfrm>
            <a:off x="5813320" y="5105730"/>
            <a:ext cx="2640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Agrupar</a:t>
            </a:r>
            <a:r>
              <a:rPr lang="en-US" sz="1000" dirty="0"/>
              <a:t> </a:t>
            </a:r>
            <a:r>
              <a:rPr lang="en-US" sz="1000" dirty="0" err="1"/>
              <a:t>por</a:t>
            </a:r>
            <a:r>
              <a:rPr lang="en-US" sz="1000" dirty="0"/>
              <a:t> ID de </a:t>
            </a:r>
            <a:r>
              <a:rPr lang="en-US" sz="1000" dirty="0" err="1"/>
              <a:t>pregunta</a:t>
            </a:r>
            <a:r>
              <a:rPr lang="en-US" sz="1000" dirty="0"/>
              <a:t> y Respuesta para </a:t>
            </a:r>
            <a:r>
              <a:rPr lang="en-US" sz="1000" dirty="0" err="1"/>
              <a:t>analizar</a:t>
            </a:r>
            <a:r>
              <a:rPr lang="en-US" sz="1000" dirty="0"/>
              <a:t> la </a:t>
            </a:r>
            <a:r>
              <a:rPr lang="en-US" sz="1000" dirty="0" err="1"/>
              <a:t>normalizacion</a:t>
            </a:r>
            <a:r>
              <a:rPr lang="en-US" sz="1000" dirty="0"/>
              <a:t> de </a:t>
            </a:r>
            <a:r>
              <a:rPr lang="en-US" sz="1000" dirty="0" err="1"/>
              <a:t>respuestas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Separar</a:t>
            </a:r>
            <a:r>
              <a:rPr lang="en-US" sz="1000" dirty="0"/>
              <a:t> </a:t>
            </a:r>
            <a:r>
              <a:rPr lang="en-US" sz="1000" dirty="0" err="1"/>
              <a:t>preguntas</a:t>
            </a:r>
            <a:r>
              <a:rPr lang="en-US" sz="1000" dirty="0"/>
              <a:t> </a:t>
            </a:r>
            <a:r>
              <a:rPr lang="en-US" sz="1000" dirty="0" err="1"/>
              <a:t>categoricas</a:t>
            </a:r>
            <a:r>
              <a:rPr lang="en-US" sz="1000" dirty="0"/>
              <a:t> y </a:t>
            </a:r>
            <a:r>
              <a:rPr lang="en-US" sz="1000" dirty="0" err="1"/>
              <a:t>numericas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Normalizar</a:t>
            </a:r>
            <a:r>
              <a:rPr lang="en-US" sz="1000" dirty="0"/>
              <a:t> y </a:t>
            </a:r>
            <a:r>
              <a:rPr lang="en-US" sz="1000" dirty="0" err="1"/>
              <a:t>simplificar</a:t>
            </a:r>
            <a:r>
              <a:rPr lang="en-US" sz="1000" dirty="0"/>
              <a:t> </a:t>
            </a:r>
            <a:r>
              <a:rPr lang="en-US" sz="1000" dirty="0" err="1"/>
              <a:t>categorias</a:t>
            </a:r>
            <a:endParaRPr lang="en-US" sz="1000" dirty="0"/>
          </a:p>
        </p:txBody>
      </p:sp>
      <p:sp>
        <p:nvSpPr>
          <p:cNvPr id="69" name="Flecha: a la derecha 68">
            <a:extLst>
              <a:ext uri="{FF2B5EF4-FFF2-40B4-BE49-F238E27FC236}">
                <a16:creationId xmlns:a16="http://schemas.microsoft.com/office/drawing/2014/main" id="{F88B9F80-9315-F6E4-85BA-04BEBC51192B}"/>
              </a:ext>
            </a:extLst>
          </p:cNvPr>
          <p:cNvSpPr/>
          <p:nvPr/>
        </p:nvSpPr>
        <p:spPr>
          <a:xfrm rot="20088136">
            <a:off x="5197133" y="4453075"/>
            <a:ext cx="804426" cy="248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538285F9-9EA0-8DA7-0711-3EAC00853F22}"/>
              </a:ext>
            </a:extLst>
          </p:cNvPr>
          <p:cNvSpPr/>
          <p:nvPr/>
        </p:nvSpPr>
        <p:spPr>
          <a:xfrm>
            <a:off x="8981700" y="6134452"/>
            <a:ext cx="1401097" cy="4038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Match </a:t>
            </a:r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Dict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Respuestas</a:t>
            </a:r>
            <a:endParaRPr lang="en-US" sz="12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71" name="Flecha: a la derecha 70">
            <a:extLst>
              <a:ext uri="{FF2B5EF4-FFF2-40B4-BE49-F238E27FC236}">
                <a16:creationId xmlns:a16="http://schemas.microsoft.com/office/drawing/2014/main" id="{1CBE348C-AE36-F45F-9404-354B5D6393E1}"/>
              </a:ext>
            </a:extLst>
          </p:cNvPr>
          <p:cNvSpPr/>
          <p:nvPr/>
        </p:nvSpPr>
        <p:spPr>
          <a:xfrm>
            <a:off x="8224995" y="6275481"/>
            <a:ext cx="412955" cy="210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1FD819E-D72A-32D7-A527-96BF40F7C699}"/>
              </a:ext>
            </a:extLst>
          </p:cNvPr>
          <p:cNvSpPr txBox="1"/>
          <p:nvPr/>
        </p:nvSpPr>
        <p:spPr>
          <a:xfrm>
            <a:off x="8829853" y="5105730"/>
            <a:ext cx="1894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Definicion</a:t>
            </a:r>
            <a:r>
              <a:rPr lang="en-US" sz="1000" dirty="0"/>
              <a:t> de </a:t>
            </a:r>
            <a:r>
              <a:rPr lang="en-US" sz="1000" dirty="0" err="1"/>
              <a:t>diccionario</a:t>
            </a:r>
            <a:r>
              <a:rPr lang="en-US" sz="1000" dirty="0"/>
              <a:t> de </a:t>
            </a:r>
            <a:r>
              <a:rPr lang="en-US" sz="1000" dirty="0" err="1"/>
              <a:t>respuestas</a:t>
            </a:r>
            <a:r>
              <a:rPr lang="en-US" sz="1000" dirty="0"/>
              <a:t> </a:t>
            </a:r>
            <a:r>
              <a:rPr lang="en-US" sz="1000" dirty="0" err="1"/>
              <a:t>categoricas</a:t>
            </a:r>
            <a:r>
              <a:rPr lang="en-US" sz="1000" dirty="0"/>
              <a:t> </a:t>
            </a:r>
            <a:r>
              <a:rPr lang="en-US" sz="1000" dirty="0" err="1"/>
              <a:t>normalizadas</a:t>
            </a:r>
            <a:r>
              <a:rPr lang="en-US" sz="1000" dirty="0"/>
              <a:t> para </a:t>
            </a:r>
            <a:r>
              <a:rPr lang="en-US" sz="1000" dirty="0" err="1"/>
              <a:t>reemplazar</a:t>
            </a:r>
            <a:endParaRPr lang="en-US" sz="1000" dirty="0"/>
          </a:p>
        </p:txBody>
      </p:sp>
      <p:sp>
        <p:nvSpPr>
          <p:cNvPr id="73" name="Flecha: a la derecha 72">
            <a:extLst>
              <a:ext uri="{FF2B5EF4-FFF2-40B4-BE49-F238E27FC236}">
                <a16:creationId xmlns:a16="http://schemas.microsoft.com/office/drawing/2014/main" id="{C8E091B6-3AE4-70B2-8AE9-7CD1E90FF001}"/>
              </a:ext>
            </a:extLst>
          </p:cNvPr>
          <p:cNvSpPr/>
          <p:nvPr/>
        </p:nvSpPr>
        <p:spPr>
          <a:xfrm rot="5400000">
            <a:off x="4079413" y="6816710"/>
            <a:ext cx="861774" cy="263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6A14F5B8-F893-322B-9C32-3930F12AB3E8}"/>
              </a:ext>
            </a:extLst>
          </p:cNvPr>
          <p:cNvSpPr txBox="1"/>
          <p:nvPr/>
        </p:nvSpPr>
        <p:spPr>
          <a:xfrm>
            <a:off x="6033744" y="4739905"/>
            <a:ext cx="4881834" cy="27432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Analisis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Correspondencia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Respuestas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C8F7E572-7F12-B97A-5776-114001BEC327}"/>
              </a:ext>
            </a:extLst>
          </p:cNvPr>
          <p:cNvSpPr/>
          <p:nvPr/>
        </p:nvSpPr>
        <p:spPr>
          <a:xfrm>
            <a:off x="3827903" y="7582999"/>
            <a:ext cx="1188720" cy="1188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badi" panose="020B0604020202020204" pitchFamily="34" charset="0"/>
              </a:rPr>
              <a:t>Tabla</a:t>
            </a:r>
            <a:r>
              <a:rPr lang="en-US" sz="1200" b="1" dirty="0">
                <a:solidFill>
                  <a:schemeClr val="tx1"/>
                </a:solidFill>
                <a:latin typeface="Abadi" panose="020B0604020202020204" pitchFamily="34" charset="0"/>
              </a:rPr>
              <a:t> de </a:t>
            </a:r>
            <a:r>
              <a:rPr lang="en-US" sz="1200" b="1" dirty="0" err="1">
                <a:solidFill>
                  <a:schemeClr val="tx1"/>
                </a:solidFill>
                <a:latin typeface="Abadi" panose="020B0604020202020204" pitchFamily="34" charset="0"/>
              </a:rPr>
              <a:t>Hechos</a:t>
            </a:r>
            <a:endParaRPr lang="en-US" sz="1200" b="1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F5F4A3A4-2F64-9CEB-00A3-370FBDFD3996}"/>
              </a:ext>
            </a:extLst>
          </p:cNvPr>
          <p:cNvSpPr txBox="1"/>
          <p:nvPr/>
        </p:nvSpPr>
        <p:spPr>
          <a:xfrm>
            <a:off x="5069554" y="7747483"/>
            <a:ext cx="4005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Filtrar</a:t>
            </a:r>
            <a:r>
              <a:rPr lang="en-US" sz="1000" dirty="0"/>
              <a:t> </a:t>
            </a:r>
            <a:r>
              <a:rPr lang="en-US" sz="1000" dirty="0" err="1"/>
              <a:t>columnas</a:t>
            </a:r>
            <a:r>
              <a:rPr lang="en-US" sz="1000" dirty="0"/>
              <a:t> a solo IDs (</a:t>
            </a:r>
            <a:r>
              <a:rPr lang="en-US" sz="1000" dirty="0" err="1"/>
              <a:t>a;o</a:t>
            </a:r>
            <a:r>
              <a:rPr lang="en-US" sz="1000" dirty="0"/>
              <a:t>, </a:t>
            </a:r>
            <a:r>
              <a:rPr lang="en-US" sz="1000" dirty="0" err="1"/>
              <a:t>cuenta</a:t>
            </a:r>
            <a:r>
              <a:rPr lang="en-US" sz="1000" dirty="0"/>
              <a:t>, ID de </a:t>
            </a:r>
            <a:r>
              <a:rPr lang="en-US" sz="1000" dirty="0" err="1"/>
              <a:t>pregunta</a:t>
            </a:r>
            <a:r>
              <a:rPr lang="en-US" sz="1000" dirty="0"/>
              <a:t>) y </a:t>
            </a:r>
            <a:r>
              <a:rPr lang="en-US" sz="1000" dirty="0" err="1"/>
              <a:t>respuestas</a:t>
            </a:r>
            <a:r>
              <a:rPr lang="en-US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Pivot para </a:t>
            </a:r>
            <a:r>
              <a:rPr lang="en-US" sz="1000" dirty="0" err="1"/>
              <a:t>tener</a:t>
            </a:r>
            <a:r>
              <a:rPr lang="en-US" sz="1000" dirty="0"/>
              <a:t> </a:t>
            </a:r>
            <a:r>
              <a:rPr lang="en-US" sz="1000" dirty="0" err="1"/>
              <a:t>cada</a:t>
            </a:r>
            <a:r>
              <a:rPr lang="en-US" sz="1000" dirty="0"/>
              <a:t> </a:t>
            </a:r>
            <a:r>
              <a:rPr lang="en-US" sz="1000" dirty="0" err="1"/>
              <a:t>pregunta</a:t>
            </a:r>
            <a:r>
              <a:rPr lang="en-US" sz="1000" dirty="0"/>
              <a:t> </a:t>
            </a:r>
            <a:r>
              <a:rPr lang="en-US" sz="1000" dirty="0" err="1"/>
              <a:t>como</a:t>
            </a:r>
            <a:r>
              <a:rPr lang="en-US" sz="1000" dirty="0"/>
              <a:t> </a:t>
            </a:r>
            <a:r>
              <a:rPr lang="en-US" sz="1000" dirty="0" err="1"/>
              <a:t>columna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Normalizar</a:t>
            </a:r>
            <a:r>
              <a:rPr lang="en-US" sz="1000" dirty="0"/>
              <a:t> </a:t>
            </a:r>
            <a:r>
              <a:rPr lang="en-US" sz="1000" dirty="0" err="1"/>
              <a:t>columnas</a:t>
            </a:r>
            <a:r>
              <a:rPr lang="en-US" sz="1000" dirty="0"/>
              <a:t> </a:t>
            </a:r>
            <a:r>
              <a:rPr lang="en-US" sz="1000" dirty="0" err="1"/>
              <a:t>categoricas</a:t>
            </a:r>
            <a:r>
              <a:rPr lang="en-US" sz="1000" dirty="0"/>
              <a:t> </a:t>
            </a:r>
            <a:r>
              <a:rPr lang="en-US" sz="1000" dirty="0" err="1"/>
              <a:t>segun</a:t>
            </a:r>
            <a:r>
              <a:rPr lang="en-US" sz="1000" dirty="0"/>
              <a:t> </a:t>
            </a:r>
            <a:r>
              <a:rPr lang="en-US" sz="1000" dirty="0" err="1"/>
              <a:t>diccionario</a:t>
            </a:r>
            <a:r>
              <a:rPr lang="en-US" sz="1000" dirty="0"/>
              <a:t> de </a:t>
            </a:r>
            <a:r>
              <a:rPr lang="en-US" sz="1000" dirty="0" err="1"/>
              <a:t>respuestas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Definir</a:t>
            </a:r>
            <a:r>
              <a:rPr lang="en-US" sz="1000" dirty="0"/>
              <a:t> </a:t>
            </a:r>
            <a:r>
              <a:rPr lang="en-US" sz="1000" dirty="0" err="1"/>
              <a:t>tipos</a:t>
            </a:r>
            <a:r>
              <a:rPr lang="en-US" sz="1000" dirty="0"/>
              <a:t> de </a:t>
            </a:r>
            <a:r>
              <a:rPr lang="en-US" sz="1000" dirty="0" err="1"/>
              <a:t>datos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Almacenar</a:t>
            </a:r>
            <a:r>
              <a:rPr lang="en-US" sz="1000" dirty="0"/>
              <a:t> </a:t>
            </a:r>
            <a:r>
              <a:rPr lang="en-US" sz="1000" dirty="0" err="1"/>
              <a:t>como</a:t>
            </a:r>
            <a:r>
              <a:rPr lang="en-US" sz="1000" dirty="0"/>
              <a:t> parquet</a:t>
            </a:r>
          </a:p>
          <a:p>
            <a:endParaRPr lang="en-US" sz="1000" dirty="0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A65DCFFC-CEC7-7055-44E7-D413699A072F}"/>
              </a:ext>
            </a:extLst>
          </p:cNvPr>
          <p:cNvSpPr/>
          <p:nvPr/>
        </p:nvSpPr>
        <p:spPr>
          <a:xfrm>
            <a:off x="11347849" y="5863587"/>
            <a:ext cx="1188720" cy="9279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Dataset de </a:t>
            </a:r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Preguntas</a:t>
            </a:r>
            <a:endParaRPr lang="en-US" sz="12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79" name="Flecha: a la derecha 78">
            <a:extLst>
              <a:ext uri="{FF2B5EF4-FFF2-40B4-BE49-F238E27FC236}">
                <a16:creationId xmlns:a16="http://schemas.microsoft.com/office/drawing/2014/main" id="{1C0DEE99-1D0C-1AB9-9BD9-1ABAC9900EDD}"/>
              </a:ext>
            </a:extLst>
          </p:cNvPr>
          <p:cNvSpPr/>
          <p:nvPr/>
        </p:nvSpPr>
        <p:spPr>
          <a:xfrm>
            <a:off x="10680706" y="6235216"/>
            <a:ext cx="412955" cy="210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08435388-462A-6DA3-C80F-7835DC9E41F2}"/>
              </a:ext>
            </a:extLst>
          </p:cNvPr>
          <p:cNvSpPr txBox="1"/>
          <p:nvPr/>
        </p:nvSpPr>
        <p:spPr>
          <a:xfrm>
            <a:off x="11038204" y="5105730"/>
            <a:ext cx="1894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Agrupar</a:t>
            </a:r>
            <a:r>
              <a:rPr lang="en-US" sz="1000" dirty="0"/>
              <a:t> </a:t>
            </a:r>
            <a:r>
              <a:rPr lang="en-US" sz="1000" dirty="0" err="1"/>
              <a:t>por</a:t>
            </a:r>
            <a:r>
              <a:rPr lang="en-US" sz="1000" dirty="0"/>
              <a:t> ID de </a:t>
            </a:r>
            <a:r>
              <a:rPr lang="en-US" sz="1000" dirty="0" err="1"/>
              <a:t>pregunta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Normalizar</a:t>
            </a:r>
            <a:r>
              <a:rPr lang="en-US" sz="1000" dirty="0"/>
              <a:t> </a:t>
            </a:r>
            <a:r>
              <a:rPr lang="en-US" sz="1000" dirty="0" err="1"/>
              <a:t>atributos</a:t>
            </a:r>
            <a:r>
              <a:rPr lang="en-US" sz="1000" dirty="0"/>
              <a:t> de </a:t>
            </a:r>
            <a:r>
              <a:rPr lang="en-US" sz="1000" dirty="0" err="1"/>
              <a:t>preguntas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Almacenar</a:t>
            </a:r>
            <a:r>
              <a:rPr lang="en-US" sz="1000" dirty="0"/>
              <a:t> </a:t>
            </a:r>
            <a:r>
              <a:rPr lang="en-US" sz="1000" dirty="0" err="1"/>
              <a:t>como</a:t>
            </a:r>
            <a:r>
              <a:rPr lang="en-US" sz="1000" dirty="0"/>
              <a:t> parquet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A4BD89C3-7EE3-D979-585B-315F9586C920}"/>
              </a:ext>
            </a:extLst>
          </p:cNvPr>
          <p:cNvSpPr/>
          <p:nvPr/>
        </p:nvSpPr>
        <p:spPr>
          <a:xfrm>
            <a:off x="6477875" y="3953705"/>
            <a:ext cx="1188720" cy="54864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Cuentas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 All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CBED614E-2AF2-95F9-B77E-7A735EF267BF}"/>
              </a:ext>
            </a:extLst>
          </p:cNvPr>
          <p:cNvSpPr txBox="1"/>
          <p:nvPr/>
        </p:nvSpPr>
        <p:spPr>
          <a:xfrm>
            <a:off x="6159531" y="3221676"/>
            <a:ext cx="2102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Agrupar</a:t>
            </a:r>
            <a:r>
              <a:rPr lang="en-US" sz="1000" dirty="0"/>
              <a:t> </a:t>
            </a:r>
            <a:r>
              <a:rPr lang="en-US" sz="1000" dirty="0" err="1"/>
              <a:t>por</a:t>
            </a:r>
            <a:r>
              <a:rPr lang="en-US" sz="1000" dirty="0"/>
              <a:t> ID de </a:t>
            </a:r>
            <a:r>
              <a:rPr lang="en-US" sz="1000" dirty="0" err="1"/>
              <a:t>cuenta</a:t>
            </a:r>
            <a:r>
              <a:rPr lang="en-US" sz="1000" dirty="0"/>
              <a:t> y </a:t>
            </a:r>
            <a:r>
              <a:rPr lang="en-US" sz="1000" dirty="0" err="1"/>
              <a:t>organizacion</a:t>
            </a:r>
            <a:r>
              <a:rPr lang="en-US" sz="1000" dirty="0"/>
              <a:t> </a:t>
            </a:r>
            <a:r>
              <a:rPr lang="en-US" sz="1000" dirty="0" err="1"/>
              <a:t>Normalizar</a:t>
            </a:r>
            <a:r>
              <a:rPr lang="en-US" sz="1000" dirty="0"/>
              <a:t> y </a:t>
            </a:r>
            <a:r>
              <a:rPr lang="en-US" sz="1000" dirty="0" err="1"/>
              <a:t>simplificar</a:t>
            </a:r>
            <a:r>
              <a:rPr lang="en-US" sz="1000" dirty="0"/>
              <a:t> </a:t>
            </a:r>
            <a:r>
              <a:rPr lang="en-US" sz="1000" dirty="0" err="1"/>
              <a:t>atributos</a:t>
            </a:r>
            <a:r>
              <a:rPr lang="en-US" sz="1000" dirty="0"/>
              <a:t> de </a:t>
            </a:r>
            <a:r>
              <a:rPr lang="en-US" sz="1000" dirty="0" err="1"/>
              <a:t>cuenta</a:t>
            </a:r>
            <a:r>
              <a:rPr lang="en-US" sz="1000" dirty="0"/>
              <a:t> (ciudad, </a:t>
            </a:r>
            <a:r>
              <a:rPr lang="en-US" sz="1000" dirty="0" err="1"/>
              <a:t>pais</a:t>
            </a:r>
            <a:r>
              <a:rPr lang="en-US" sz="1000" dirty="0"/>
              <a:t>, region, </a:t>
            </a:r>
            <a:r>
              <a:rPr lang="en-US" sz="1000" dirty="0" err="1"/>
              <a:t>etc</a:t>
            </a:r>
            <a:r>
              <a:rPr lang="en-US" sz="1000" dirty="0"/>
              <a:t>)</a:t>
            </a:r>
          </a:p>
        </p:txBody>
      </p:sp>
      <p:sp>
        <p:nvSpPr>
          <p:cNvPr id="83" name="Flecha: a la derecha 82">
            <a:extLst>
              <a:ext uri="{FF2B5EF4-FFF2-40B4-BE49-F238E27FC236}">
                <a16:creationId xmlns:a16="http://schemas.microsoft.com/office/drawing/2014/main" id="{80713E2F-AE27-4679-8D6E-3D9373A018F0}"/>
              </a:ext>
            </a:extLst>
          </p:cNvPr>
          <p:cNvSpPr/>
          <p:nvPr/>
        </p:nvSpPr>
        <p:spPr>
          <a:xfrm rot="1658019">
            <a:off x="5193379" y="5840859"/>
            <a:ext cx="820638" cy="249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42737CC6-9CA3-3CE4-A517-AD6AD20DC3B3}"/>
              </a:ext>
            </a:extLst>
          </p:cNvPr>
          <p:cNvSpPr/>
          <p:nvPr/>
        </p:nvSpPr>
        <p:spPr>
          <a:xfrm>
            <a:off x="9036834" y="4008094"/>
            <a:ext cx="1401097" cy="4038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Match </a:t>
            </a:r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Dict</a:t>
            </a:r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Cuentas</a:t>
            </a:r>
            <a:endParaRPr lang="en-US" sz="12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85" name="Flecha: a la derecha 84">
            <a:extLst>
              <a:ext uri="{FF2B5EF4-FFF2-40B4-BE49-F238E27FC236}">
                <a16:creationId xmlns:a16="http://schemas.microsoft.com/office/drawing/2014/main" id="{429535F4-D723-17A9-55E3-32A7A5610349}"/>
              </a:ext>
            </a:extLst>
          </p:cNvPr>
          <p:cNvSpPr/>
          <p:nvPr/>
        </p:nvSpPr>
        <p:spPr>
          <a:xfrm>
            <a:off x="8280129" y="4149123"/>
            <a:ext cx="412955" cy="210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467046F4-264E-FF1E-EE3C-677BE5264DDB}"/>
              </a:ext>
            </a:extLst>
          </p:cNvPr>
          <p:cNvSpPr txBox="1"/>
          <p:nvPr/>
        </p:nvSpPr>
        <p:spPr>
          <a:xfrm>
            <a:off x="8884987" y="3221676"/>
            <a:ext cx="1894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Definicion</a:t>
            </a:r>
            <a:r>
              <a:rPr lang="en-US" sz="1000" dirty="0"/>
              <a:t> de </a:t>
            </a:r>
            <a:r>
              <a:rPr lang="en-US" sz="1000" dirty="0" err="1"/>
              <a:t>diccionario</a:t>
            </a:r>
            <a:r>
              <a:rPr lang="en-US" sz="1000" dirty="0"/>
              <a:t> de </a:t>
            </a:r>
            <a:r>
              <a:rPr lang="en-US" sz="1000" dirty="0" err="1"/>
              <a:t>atributos</a:t>
            </a:r>
            <a:r>
              <a:rPr lang="en-US" sz="1000" dirty="0"/>
              <a:t> de </a:t>
            </a:r>
            <a:r>
              <a:rPr lang="en-US" sz="1000" dirty="0" err="1"/>
              <a:t>cuentas</a:t>
            </a:r>
            <a:r>
              <a:rPr lang="en-US" sz="1000" dirty="0"/>
              <a:t> </a:t>
            </a:r>
            <a:r>
              <a:rPr lang="en-US" sz="1000" dirty="0" err="1"/>
              <a:t>normalizados</a:t>
            </a:r>
            <a:r>
              <a:rPr lang="en-US" sz="1000" dirty="0"/>
              <a:t> para </a:t>
            </a:r>
            <a:r>
              <a:rPr lang="en-US" sz="1000" dirty="0" err="1"/>
              <a:t>reemplazar</a:t>
            </a:r>
            <a:endParaRPr lang="en-US" sz="1000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34B3F049-8B8B-884C-8613-23193A35CF47}"/>
              </a:ext>
            </a:extLst>
          </p:cNvPr>
          <p:cNvSpPr txBox="1"/>
          <p:nvPr/>
        </p:nvSpPr>
        <p:spPr>
          <a:xfrm>
            <a:off x="6088878" y="2899863"/>
            <a:ext cx="4881834" cy="27432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Analisis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Correspondencia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Cuentas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19822135-279F-EA59-2FE7-5C7FC5461D48}"/>
              </a:ext>
            </a:extLst>
          </p:cNvPr>
          <p:cNvSpPr/>
          <p:nvPr/>
        </p:nvSpPr>
        <p:spPr>
          <a:xfrm>
            <a:off x="11402983" y="3737229"/>
            <a:ext cx="1188720" cy="9279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Dataset de </a:t>
            </a:r>
            <a:r>
              <a:rPr lang="en-US" sz="1200" dirty="0" err="1">
                <a:solidFill>
                  <a:schemeClr val="tx1"/>
                </a:solidFill>
                <a:latin typeface="Abadi" panose="020B0604020202020204" pitchFamily="34" charset="0"/>
              </a:rPr>
              <a:t>Cuentas</a:t>
            </a:r>
            <a:endParaRPr lang="en-US" sz="12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89" name="Flecha: a la derecha 88">
            <a:extLst>
              <a:ext uri="{FF2B5EF4-FFF2-40B4-BE49-F238E27FC236}">
                <a16:creationId xmlns:a16="http://schemas.microsoft.com/office/drawing/2014/main" id="{91061BCC-FB1D-9D08-0BA5-FDCB5BCD4522}"/>
              </a:ext>
            </a:extLst>
          </p:cNvPr>
          <p:cNvSpPr/>
          <p:nvPr/>
        </p:nvSpPr>
        <p:spPr>
          <a:xfrm>
            <a:off x="10735840" y="4108858"/>
            <a:ext cx="412955" cy="210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211D686B-2B51-B2A5-6F6D-F5A44A57CD84}"/>
              </a:ext>
            </a:extLst>
          </p:cNvPr>
          <p:cNvSpPr txBox="1"/>
          <p:nvPr/>
        </p:nvSpPr>
        <p:spPr>
          <a:xfrm>
            <a:off x="11215265" y="3221676"/>
            <a:ext cx="1894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Normalizar</a:t>
            </a:r>
            <a:r>
              <a:rPr lang="en-US" sz="1000" dirty="0"/>
              <a:t> </a:t>
            </a:r>
            <a:r>
              <a:rPr lang="en-US" sz="1000" dirty="0" err="1"/>
              <a:t>atributos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Almacenar</a:t>
            </a:r>
            <a:r>
              <a:rPr lang="en-US" sz="1000" dirty="0"/>
              <a:t> </a:t>
            </a:r>
            <a:r>
              <a:rPr lang="en-US" sz="1000" dirty="0" err="1"/>
              <a:t>como</a:t>
            </a:r>
            <a:r>
              <a:rPr lang="en-US" sz="1000" dirty="0"/>
              <a:t> parquet</a:t>
            </a:r>
          </a:p>
        </p:txBody>
      </p: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85B1CA0F-18F9-C3F8-E2F0-78C0D4E592B6}"/>
              </a:ext>
            </a:extLst>
          </p:cNvPr>
          <p:cNvCxnSpPr>
            <a:cxnSpLocks/>
          </p:cNvCxnSpPr>
          <p:nvPr/>
        </p:nvCxnSpPr>
        <p:spPr>
          <a:xfrm rot="5400000">
            <a:off x="6844976" y="4479501"/>
            <a:ext cx="822960" cy="49377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BBFA9466-297D-BA8E-C7E2-A67F0B6E3A76}"/>
              </a:ext>
            </a:extLst>
          </p:cNvPr>
          <p:cNvSpPr txBox="1"/>
          <p:nvPr/>
        </p:nvSpPr>
        <p:spPr>
          <a:xfrm>
            <a:off x="-1934876" y="-1111606"/>
            <a:ext cx="2129757" cy="27432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 Data</a:t>
            </a:r>
          </a:p>
        </p:txBody>
      </p:sp>
    </p:spTree>
    <p:extLst>
      <p:ext uri="{BB962C8B-B14F-4D97-AF65-F5344CB8AC3E}">
        <p14:creationId xmlns:p14="http://schemas.microsoft.com/office/powerpoint/2010/main" val="3432320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382</Words>
  <Application>Microsoft Office PowerPoint</Application>
  <PresentationFormat>Panorámica</PresentationFormat>
  <Paragraphs>74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Leydi Ramos</dc:creator>
  <cp:lastModifiedBy>Leydi Ramos</cp:lastModifiedBy>
  <cp:revision>6</cp:revision>
  <dcterms:created xsi:type="dcterms:W3CDTF">2023-05-28T15:54:08Z</dcterms:created>
  <dcterms:modified xsi:type="dcterms:W3CDTF">2023-05-28T18:42:18Z</dcterms:modified>
</cp:coreProperties>
</file>