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3" r:id="rId3"/>
    <p:sldId id="374" r:id="rId4"/>
    <p:sldId id="385" r:id="rId5"/>
    <p:sldId id="386" r:id="rId6"/>
    <p:sldId id="375" r:id="rId7"/>
    <p:sldId id="376" r:id="rId8"/>
    <p:sldId id="378" r:id="rId9"/>
    <p:sldId id="377" r:id="rId10"/>
    <p:sldId id="379" r:id="rId11"/>
    <p:sldId id="387" r:id="rId12"/>
    <p:sldId id="380" r:id="rId13"/>
    <p:sldId id="381" r:id="rId14"/>
    <p:sldId id="382" r:id="rId15"/>
    <p:sldId id="383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0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070" autoAdjust="0"/>
  </p:normalViewPr>
  <p:slideViewPr>
    <p:cSldViewPr snapToGrid="0" showGuides="1">
      <p:cViewPr varScale="1">
        <p:scale>
          <a:sx n="82" d="100"/>
          <a:sy n="82" d="100"/>
        </p:scale>
        <p:origin x="836" y="56"/>
      </p:cViewPr>
      <p:guideLst>
        <p:guide orient="horz" pos="2119"/>
        <p:guide pos="2880"/>
        <p:guide orient="horz" pos="2436"/>
        <p:guide pos="90"/>
        <p:guide orient="horz" pos="2663"/>
        <p:guide pos="5670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各位老师，同学们，大家中午好，非常荣幸有机会能够在这里进行我的毕业论文答辩。我的毕业论文题目是常委多标签图像识别算法研究，由杨易老师指导完成。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4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83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65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39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4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4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4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7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22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23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0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2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5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4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3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CF846D-3858-4EA2-88C8-4FEF958641E5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>
              <a:extLst>
                <a:ext uri="{FF2B5EF4-FFF2-40B4-BE49-F238E27FC236}">
                  <a16:creationId xmlns:a16="http://schemas.microsoft.com/office/drawing/2014/main" id="{C39ED63D-FD45-4A1B-AE24-2564605D72AC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>
              <a:extLst>
                <a:ext uri="{FF2B5EF4-FFF2-40B4-BE49-F238E27FC236}">
                  <a16:creationId xmlns:a16="http://schemas.microsoft.com/office/drawing/2014/main" id="{698D11D8-C0D7-47B7-9A5D-FA54DDF7FD77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>
              <a:extLst>
                <a:ext uri="{FF2B5EF4-FFF2-40B4-BE49-F238E27FC236}">
                  <a16:creationId xmlns:a16="http://schemas.microsoft.com/office/drawing/2014/main" id="{FB16437F-395D-429A-88A4-2F25C8CEA8E3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>
              <a:extLst>
                <a:ext uri="{FF2B5EF4-FFF2-40B4-BE49-F238E27FC236}">
                  <a16:creationId xmlns:a16="http://schemas.microsoft.com/office/drawing/2014/main" id="{426A301C-2CA7-4502-80B8-D7FEFA2B4D9E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>
              <a:extLst>
                <a:ext uri="{FF2B5EF4-FFF2-40B4-BE49-F238E27FC236}">
                  <a16:creationId xmlns:a16="http://schemas.microsoft.com/office/drawing/2014/main" id="{FD4BBB9F-4436-453F-95C0-5E3100F9E665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>
              <a:extLst>
                <a:ext uri="{FF2B5EF4-FFF2-40B4-BE49-F238E27FC236}">
                  <a16:creationId xmlns:a16="http://schemas.microsoft.com/office/drawing/2014/main" id="{F1860DD9-4B41-447B-BA9E-660E6938F338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>
              <a:extLst>
                <a:ext uri="{FF2B5EF4-FFF2-40B4-BE49-F238E27FC236}">
                  <a16:creationId xmlns:a16="http://schemas.microsoft.com/office/drawing/2014/main" id="{9F946271-4CA3-4472-ACC0-B8CD80B76E74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>
              <a:extLst>
                <a:ext uri="{FF2B5EF4-FFF2-40B4-BE49-F238E27FC236}">
                  <a16:creationId xmlns:a16="http://schemas.microsoft.com/office/drawing/2014/main" id="{C964D40F-5907-4024-897F-D7572ACB4413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>
              <a:extLst>
                <a:ext uri="{FF2B5EF4-FFF2-40B4-BE49-F238E27FC236}">
                  <a16:creationId xmlns:a16="http://schemas.microsoft.com/office/drawing/2014/main" id="{055B3BC3-1E79-4D74-90A9-693D41142DC2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>
              <a:extLst>
                <a:ext uri="{FF2B5EF4-FFF2-40B4-BE49-F238E27FC236}">
                  <a16:creationId xmlns:a16="http://schemas.microsoft.com/office/drawing/2014/main" id="{7BC03D1D-BAC2-4800-8D7A-9D860D4FDF6E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>
              <a:extLst>
                <a:ext uri="{FF2B5EF4-FFF2-40B4-BE49-F238E27FC236}">
                  <a16:creationId xmlns:a16="http://schemas.microsoft.com/office/drawing/2014/main" id="{6DD09F45-8FAD-44C3-B9A7-8234E5BC977B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>
              <a:extLst>
                <a:ext uri="{FF2B5EF4-FFF2-40B4-BE49-F238E27FC236}">
                  <a16:creationId xmlns:a16="http://schemas.microsoft.com/office/drawing/2014/main" id="{7283B66C-D810-4092-9369-2E441201EF6D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>
              <a:extLst>
                <a:ext uri="{FF2B5EF4-FFF2-40B4-BE49-F238E27FC236}">
                  <a16:creationId xmlns:a16="http://schemas.microsoft.com/office/drawing/2014/main" id="{B8B1D0DE-FDC6-4F74-958D-8B419F26D72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>
              <a:extLst>
                <a:ext uri="{FF2B5EF4-FFF2-40B4-BE49-F238E27FC236}">
                  <a16:creationId xmlns:a16="http://schemas.microsoft.com/office/drawing/2014/main" id="{C21EECE4-AE5E-4A88-AABC-393EFA879EC8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E1A4E8B-56D3-49CD-B687-49377DD23B06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>
              <a:extLst>
                <a:ext uri="{FF2B5EF4-FFF2-40B4-BE49-F238E27FC236}">
                  <a16:creationId xmlns:a16="http://schemas.microsoft.com/office/drawing/2014/main" id="{029CDCB0-0C35-4439-BB98-F3982F6611A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>
              <a:extLst>
                <a:ext uri="{FF2B5EF4-FFF2-40B4-BE49-F238E27FC236}">
                  <a16:creationId xmlns:a16="http://schemas.microsoft.com/office/drawing/2014/main" id="{0A9BAABD-B0B8-46AC-9C96-A80AB6BDEE4A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>
              <a:extLst>
                <a:ext uri="{FF2B5EF4-FFF2-40B4-BE49-F238E27FC236}">
                  <a16:creationId xmlns:a16="http://schemas.microsoft.com/office/drawing/2014/main" id="{B95D3E19-AD97-43A6-975B-FA416E0634A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>
              <a:extLst>
                <a:ext uri="{FF2B5EF4-FFF2-40B4-BE49-F238E27FC236}">
                  <a16:creationId xmlns:a16="http://schemas.microsoft.com/office/drawing/2014/main" id="{3D3BA2D5-FCFA-46FC-A27E-0CB2F79E58E7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>
              <a:extLst>
                <a:ext uri="{FF2B5EF4-FFF2-40B4-BE49-F238E27FC236}">
                  <a16:creationId xmlns:a16="http://schemas.microsoft.com/office/drawing/2014/main" id="{A661788A-CF7E-44A9-8E2F-665D6EFC14A0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>
              <a:extLst>
                <a:ext uri="{FF2B5EF4-FFF2-40B4-BE49-F238E27FC236}">
                  <a16:creationId xmlns:a16="http://schemas.microsoft.com/office/drawing/2014/main" id="{FC756534-09D1-46A3-B04E-E38D7881B68B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>
              <a:extLst>
                <a:ext uri="{FF2B5EF4-FFF2-40B4-BE49-F238E27FC236}">
                  <a16:creationId xmlns:a16="http://schemas.microsoft.com/office/drawing/2014/main" id="{D9384C91-284C-44CB-86A8-B0EE371F3E19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>
              <a:extLst>
                <a:ext uri="{FF2B5EF4-FFF2-40B4-BE49-F238E27FC236}">
                  <a16:creationId xmlns:a16="http://schemas.microsoft.com/office/drawing/2014/main" id="{5620022D-CD0F-4F5F-B53B-A98FEE6FCC66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>
              <a:extLst>
                <a:ext uri="{FF2B5EF4-FFF2-40B4-BE49-F238E27FC236}">
                  <a16:creationId xmlns:a16="http://schemas.microsoft.com/office/drawing/2014/main" id="{B8770E7F-FFA5-4F19-A00F-31FA9E2C4FF4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>
              <a:extLst>
                <a:ext uri="{FF2B5EF4-FFF2-40B4-BE49-F238E27FC236}">
                  <a16:creationId xmlns:a16="http://schemas.microsoft.com/office/drawing/2014/main" id="{7449D368-FFC6-409D-8C54-9CACA6DF7971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>
              <a:extLst>
                <a:ext uri="{FF2B5EF4-FFF2-40B4-BE49-F238E27FC236}">
                  <a16:creationId xmlns:a16="http://schemas.microsoft.com/office/drawing/2014/main" id="{F1A81E41-4E5E-4F59-A848-8B7C1B6C47B7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>
              <a:extLst>
                <a:ext uri="{FF2B5EF4-FFF2-40B4-BE49-F238E27FC236}">
                  <a16:creationId xmlns:a16="http://schemas.microsoft.com/office/drawing/2014/main" id="{016F9212-10A5-488A-9B66-CE03B13072F1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>
              <a:extLst>
                <a:ext uri="{FF2B5EF4-FFF2-40B4-BE49-F238E27FC236}">
                  <a16:creationId xmlns:a16="http://schemas.microsoft.com/office/drawing/2014/main" id="{6A6467D2-E204-4AF1-A6E0-E8A5E8C19664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>
              <a:extLst>
                <a:ext uri="{FF2B5EF4-FFF2-40B4-BE49-F238E27FC236}">
                  <a16:creationId xmlns:a16="http://schemas.microsoft.com/office/drawing/2014/main" id="{97F069C3-B72A-47C9-BD32-AAFF19209F70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>
              <a:extLst>
                <a:ext uri="{FF2B5EF4-FFF2-40B4-BE49-F238E27FC236}">
                  <a16:creationId xmlns:a16="http://schemas.microsoft.com/office/drawing/2014/main" id="{F59BC24D-C587-40FE-9933-B3E336F24B97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>
              <a:extLst>
                <a:ext uri="{FF2B5EF4-FFF2-40B4-BE49-F238E27FC236}">
                  <a16:creationId xmlns:a16="http://schemas.microsoft.com/office/drawing/2014/main" id="{C512B36A-3FAD-4E58-B996-FA8D90773003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>
              <a:extLst>
                <a:ext uri="{FF2B5EF4-FFF2-40B4-BE49-F238E27FC236}">
                  <a16:creationId xmlns:a16="http://schemas.microsoft.com/office/drawing/2014/main" id="{39D5C69B-FB05-45C6-A02D-A6A8ACE2846B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>
              <a:extLst>
                <a:ext uri="{FF2B5EF4-FFF2-40B4-BE49-F238E27FC236}">
                  <a16:creationId xmlns:a16="http://schemas.microsoft.com/office/drawing/2014/main" id="{4FEE6CC4-4616-4587-A760-AFCFE2A70A03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>
              <a:extLst>
                <a:ext uri="{FF2B5EF4-FFF2-40B4-BE49-F238E27FC236}">
                  <a16:creationId xmlns:a16="http://schemas.microsoft.com/office/drawing/2014/main" id="{F1543413-7588-49C5-8DC8-1CA5E7573A71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>
              <a:extLst>
                <a:ext uri="{FF2B5EF4-FFF2-40B4-BE49-F238E27FC236}">
                  <a16:creationId xmlns:a16="http://schemas.microsoft.com/office/drawing/2014/main" id="{93B8A389-5274-49D8-BC6E-2A794C914B47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>
              <a:extLst>
                <a:ext uri="{FF2B5EF4-FFF2-40B4-BE49-F238E27FC236}">
                  <a16:creationId xmlns:a16="http://schemas.microsoft.com/office/drawing/2014/main" id="{617B38E3-9FF7-48B1-A036-2194FE31ED3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>
              <a:extLst>
                <a:ext uri="{FF2B5EF4-FFF2-40B4-BE49-F238E27FC236}">
                  <a16:creationId xmlns:a16="http://schemas.microsoft.com/office/drawing/2014/main" id="{4DA69233-4703-46E7-BD77-00911A1E794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>
              <a:extLst>
                <a:ext uri="{FF2B5EF4-FFF2-40B4-BE49-F238E27FC236}">
                  <a16:creationId xmlns:a16="http://schemas.microsoft.com/office/drawing/2014/main" id="{A6E8A355-6B4D-46E5-ABF6-80AFF74A83C6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>
              <a:extLst>
                <a:ext uri="{FF2B5EF4-FFF2-40B4-BE49-F238E27FC236}">
                  <a16:creationId xmlns:a16="http://schemas.microsoft.com/office/drawing/2014/main" id="{055EA0FB-5030-4C8A-86D3-4574820AB491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>
              <a:extLst>
                <a:ext uri="{FF2B5EF4-FFF2-40B4-BE49-F238E27FC236}">
                  <a16:creationId xmlns:a16="http://schemas.microsoft.com/office/drawing/2014/main" id="{459EB9C8-6491-4DD0-95BB-038AFA7672BB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>
              <a:extLst>
                <a:ext uri="{FF2B5EF4-FFF2-40B4-BE49-F238E27FC236}">
                  <a16:creationId xmlns:a16="http://schemas.microsoft.com/office/drawing/2014/main" id="{6D3BF9D1-B462-46CD-8739-E2383151C14E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>
              <a:extLst>
                <a:ext uri="{FF2B5EF4-FFF2-40B4-BE49-F238E27FC236}">
                  <a16:creationId xmlns:a16="http://schemas.microsoft.com/office/drawing/2014/main" id="{1026B93F-4EA8-42AF-8183-6911E85C8212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>
              <a:extLst>
                <a:ext uri="{FF2B5EF4-FFF2-40B4-BE49-F238E27FC236}">
                  <a16:creationId xmlns:a16="http://schemas.microsoft.com/office/drawing/2014/main" id="{8FD6AAFD-0E8D-4811-953E-DBF2B2184842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>
              <a:extLst>
                <a:ext uri="{FF2B5EF4-FFF2-40B4-BE49-F238E27FC236}">
                  <a16:creationId xmlns:a16="http://schemas.microsoft.com/office/drawing/2014/main" id="{0D21EFCE-F3A8-4954-9D96-41748674CFD0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>
              <a:extLst>
                <a:ext uri="{FF2B5EF4-FFF2-40B4-BE49-F238E27FC236}">
                  <a16:creationId xmlns:a16="http://schemas.microsoft.com/office/drawing/2014/main" id="{527C8F9F-A166-4757-AD59-5AD6C1FC444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>
              <a:extLst>
                <a:ext uri="{FF2B5EF4-FFF2-40B4-BE49-F238E27FC236}">
                  <a16:creationId xmlns:a16="http://schemas.microsoft.com/office/drawing/2014/main" id="{C4D38826-A299-4F69-8F0B-7D3ED1FE2119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>
              <a:extLst>
                <a:ext uri="{FF2B5EF4-FFF2-40B4-BE49-F238E27FC236}">
                  <a16:creationId xmlns:a16="http://schemas.microsoft.com/office/drawing/2014/main" id="{3EAF79B4-9C1A-450B-B18D-46C0EF162BFE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>
              <a:extLst>
                <a:ext uri="{FF2B5EF4-FFF2-40B4-BE49-F238E27FC236}">
                  <a16:creationId xmlns:a16="http://schemas.microsoft.com/office/drawing/2014/main" id="{D00F66BD-1532-4B65-8FF9-93CB58A5D06C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>
              <a:extLst>
                <a:ext uri="{FF2B5EF4-FFF2-40B4-BE49-F238E27FC236}">
                  <a16:creationId xmlns:a16="http://schemas.microsoft.com/office/drawing/2014/main" id="{E99299AB-16EE-4CD0-ABB0-A31A624D6F9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>
              <a:extLst>
                <a:ext uri="{FF2B5EF4-FFF2-40B4-BE49-F238E27FC236}">
                  <a16:creationId xmlns:a16="http://schemas.microsoft.com/office/drawing/2014/main" id="{40F059C7-7AD4-45E4-A45B-97F0C10AC84A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>
              <a:extLst>
                <a:ext uri="{FF2B5EF4-FFF2-40B4-BE49-F238E27FC236}">
                  <a16:creationId xmlns:a16="http://schemas.microsoft.com/office/drawing/2014/main" id="{34979EEE-9271-4A50-9587-C503F0431120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>
              <a:extLst>
                <a:ext uri="{FF2B5EF4-FFF2-40B4-BE49-F238E27FC236}">
                  <a16:creationId xmlns:a16="http://schemas.microsoft.com/office/drawing/2014/main" id="{66D725C5-BF65-4DAD-AECC-31154DCC9A21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>
              <a:extLst>
                <a:ext uri="{FF2B5EF4-FFF2-40B4-BE49-F238E27FC236}">
                  <a16:creationId xmlns:a16="http://schemas.microsoft.com/office/drawing/2014/main" id="{FE66709B-BA6E-4586-84F5-27CF8500ABE7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>
              <a:extLst>
                <a:ext uri="{FF2B5EF4-FFF2-40B4-BE49-F238E27FC236}">
                  <a16:creationId xmlns:a16="http://schemas.microsoft.com/office/drawing/2014/main" id="{8546E402-E20D-41BF-A125-447EE0C4D2C6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>
              <a:extLst>
                <a:ext uri="{FF2B5EF4-FFF2-40B4-BE49-F238E27FC236}">
                  <a16:creationId xmlns:a16="http://schemas.microsoft.com/office/drawing/2014/main" id="{F70E6A58-E059-4FE7-B866-5F754BEB6D72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>
              <a:extLst>
                <a:ext uri="{FF2B5EF4-FFF2-40B4-BE49-F238E27FC236}">
                  <a16:creationId xmlns:a16="http://schemas.microsoft.com/office/drawing/2014/main" id="{8CB4FE16-E849-44D6-9230-ABE03DB6B20B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>
              <a:extLst>
                <a:ext uri="{FF2B5EF4-FFF2-40B4-BE49-F238E27FC236}">
                  <a16:creationId xmlns:a16="http://schemas.microsoft.com/office/drawing/2014/main" id="{2F6D86E8-0DD1-44B3-9CD6-6668516EAD56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>
              <a:extLst>
                <a:ext uri="{FF2B5EF4-FFF2-40B4-BE49-F238E27FC236}">
                  <a16:creationId xmlns:a16="http://schemas.microsoft.com/office/drawing/2014/main" id="{64F7FA79-C038-4BAC-8DF5-945C3C12D91A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>
              <a:extLst>
                <a:ext uri="{FF2B5EF4-FFF2-40B4-BE49-F238E27FC236}">
                  <a16:creationId xmlns:a16="http://schemas.microsoft.com/office/drawing/2014/main" id="{BAD8B380-DE2C-46EB-9549-3123D2EC03F2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>
              <a:extLst>
                <a:ext uri="{FF2B5EF4-FFF2-40B4-BE49-F238E27FC236}">
                  <a16:creationId xmlns:a16="http://schemas.microsoft.com/office/drawing/2014/main" id="{15A1DB5C-ED78-43CF-B349-875E88354D36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>
              <a:extLst>
                <a:ext uri="{FF2B5EF4-FFF2-40B4-BE49-F238E27FC236}">
                  <a16:creationId xmlns:a16="http://schemas.microsoft.com/office/drawing/2014/main" id="{C9E4F15F-2C0D-4989-B0ED-9444FA130B53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>
              <a:extLst>
                <a:ext uri="{FF2B5EF4-FFF2-40B4-BE49-F238E27FC236}">
                  <a16:creationId xmlns:a16="http://schemas.microsoft.com/office/drawing/2014/main" id="{CCFE3F8F-1F28-43A9-8EF7-0FB855738A3C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>
              <a:extLst>
                <a:ext uri="{FF2B5EF4-FFF2-40B4-BE49-F238E27FC236}">
                  <a16:creationId xmlns:a16="http://schemas.microsoft.com/office/drawing/2014/main" id="{0F524FE5-C68E-4DC5-BA11-69FDAB3BC930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>
              <a:extLst>
                <a:ext uri="{FF2B5EF4-FFF2-40B4-BE49-F238E27FC236}">
                  <a16:creationId xmlns:a16="http://schemas.microsoft.com/office/drawing/2014/main" id="{9C221F4E-BE26-451E-8E09-B138E608BEBA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>
              <a:extLst>
                <a:ext uri="{FF2B5EF4-FFF2-40B4-BE49-F238E27FC236}">
                  <a16:creationId xmlns:a16="http://schemas.microsoft.com/office/drawing/2014/main" id="{5E224FC8-17FC-4685-9D5C-4903011368EC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>
              <a:extLst>
                <a:ext uri="{FF2B5EF4-FFF2-40B4-BE49-F238E27FC236}">
                  <a16:creationId xmlns:a16="http://schemas.microsoft.com/office/drawing/2014/main" id="{D59B0977-B590-423D-B003-7A37D7D5072F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>
              <a:extLst>
                <a:ext uri="{FF2B5EF4-FFF2-40B4-BE49-F238E27FC236}">
                  <a16:creationId xmlns:a16="http://schemas.microsoft.com/office/drawing/2014/main" id="{D0B310D6-47B7-4C66-B3E6-38513746B440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>
              <a:extLst>
                <a:ext uri="{FF2B5EF4-FFF2-40B4-BE49-F238E27FC236}">
                  <a16:creationId xmlns:a16="http://schemas.microsoft.com/office/drawing/2014/main" id="{41E98826-FFF7-4209-B86F-5038C25269DC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8F5ACF-7AFE-47CC-8B18-9B90970749B1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>
              <a:extLst>
                <a:ext uri="{FF2B5EF4-FFF2-40B4-BE49-F238E27FC236}">
                  <a16:creationId xmlns:a16="http://schemas.microsoft.com/office/drawing/2014/main" id="{AE22A737-0C3E-4C86-B6E7-D2A3C42937C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>
              <a:extLst>
                <a:ext uri="{FF2B5EF4-FFF2-40B4-BE49-F238E27FC236}">
                  <a16:creationId xmlns:a16="http://schemas.microsoft.com/office/drawing/2014/main" id="{1D32C6C4-A3A3-4247-B484-3C05D9F135AE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>
              <a:extLst>
                <a:ext uri="{FF2B5EF4-FFF2-40B4-BE49-F238E27FC236}">
                  <a16:creationId xmlns:a16="http://schemas.microsoft.com/office/drawing/2014/main" id="{3E578F01-A4D5-452C-B2A6-68E3286BEDD0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>
              <a:extLst>
                <a:ext uri="{FF2B5EF4-FFF2-40B4-BE49-F238E27FC236}">
                  <a16:creationId xmlns:a16="http://schemas.microsoft.com/office/drawing/2014/main" id="{A4BD5419-2CBC-4167-A4FF-74B48F3FA998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>
              <a:extLst>
                <a:ext uri="{FF2B5EF4-FFF2-40B4-BE49-F238E27FC236}">
                  <a16:creationId xmlns:a16="http://schemas.microsoft.com/office/drawing/2014/main" id="{B6251E37-1DC9-4D13-9BD0-C8E504E364F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>
              <a:extLst>
                <a:ext uri="{FF2B5EF4-FFF2-40B4-BE49-F238E27FC236}">
                  <a16:creationId xmlns:a16="http://schemas.microsoft.com/office/drawing/2014/main" id="{4BAA1AC3-66B9-49B2-ACED-D6D7172EC282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>
              <a:extLst>
                <a:ext uri="{FF2B5EF4-FFF2-40B4-BE49-F238E27FC236}">
                  <a16:creationId xmlns:a16="http://schemas.microsoft.com/office/drawing/2014/main" id="{D25CC410-4803-47A1-A381-535EF397C8FF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>
              <a:extLst>
                <a:ext uri="{FF2B5EF4-FFF2-40B4-BE49-F238E27FC236}">
                  <a16:creationId xmlns:a16="http://schemas.microsoft.com/office/drawing/2014/main" id="{3810070B-99B3-440D-852F-76FA43281454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>
              <a:extLst>
                <a:ext uri="{FF2B5EF4-FFF2-40B4-BE49-F238E27FC236}">
                  <a16:creationId xmlns:a16="http://schemas.microsoft.com/office/drawing/2014/main" id="{220B921C-4AB9-4FA9-893D-B8694C104DAA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>
              <a:extLst>
                <a:ext uri="{FF2B5EF4-FFF2-40B4-BE49-F238E27FC236}">
                  <a16:creationId xmlns:a16="http://schemas.microsoft.com/office/drawing/2014/main" id="{4EB0D932-C254-42F8-9F62-06646232E645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>
              <a:extLst>
                <a:ext uri="{FF2B5EF4-FFF2-40B4-BE49-F238E27FC236}">
                  <a16:creationId xmlns:a16="http://schemas.microsoft.com/office/drawing/2014/main" id="{3EF9A58C-6596-4996-936C-FBFBA1756EF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>
              <a:extLst>
                <a:ext uri="{FF2B5EF4-FFF2-40B4-BE49-F238E27FC236}">
                  <a16:creationId xmlns:a16="http://schemas.microsoft.com/office/drawing/2014/main" id="{6A7A6BC6-EA29-44A8-B5CC-1DD3798419E2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>
              <a:extLst>
                <a:ext uri="{FF2B5EF4-FFF2-40B4-BE49-F238E27FC236}">
                  <a16:creationId xmlns:a16="http://schemas.microsoft.com/office/drawing/2014/main" id="{94352426-5D1D-412A-B146-417C04B3455E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>
              <a:extLst>
                <a:ext uri="{FF2B5EF4-FFF2-40B4-BE49-F238E27FC236}">
                  <a16:creationId xmlns:a16="http://schemas.microsoft.com/office/drawing/2014/main" id="{713563E4-21C7-4A15-B7B2-F57AC108940D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>
              <a:extLst>
                <a:ext uri="{FF2B5EF4-FFF2-40B4-BE49-F238E27FC236}">
                  <a16:creationId xmlns:a16="http://schemas.microsoft.com/office/drawing/2014/main" id="{DF146277-9651-41D1-B8CA-D0741AAE393F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>
              <a:extLst>
                <a:ext uri="{FF2B5EF4-FFF2-40B4-BE49-F238E27FC236}">
                  <a16:creationId xmlns:a16="http://schemas.microsoft.com/office/drawing/2014/main" id="{40989F30-0C0D-4273-832E-B028C7623B55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>
              <a:extLst>
                <a:ext uri="{FF2B5EF4-FFF2-40B4-BE49-F238E27FC236}">
                  <a16:creationId xmlns:a16="http://schemas.microsoft.com/office/drawing/2014/main" id="{FBD547EE-1493-4BEB-BB61-F5AD1908C6D7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>
              <a:extLst>
                <a:ext uri="{FF2B5EF4-FFF2-40B4-BE49-F238E27FC236}">
                  <a16:creationId xmlns:a16="http://schemas.microsoft.com/office/drawing/2014/main" id="{3BFB07DE-1492-4BC2-9563-A506893625CD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>
              <a:extLst>
                <a:ext uri="{FF2B5EF4-FFF2-40B4-BE49-F238E27FC236}">
                  <a16:creationId xmlns:a16="http://schemas.microsoft.com/office/drawing/2014/main" id="{B6785E3C-1C9F-4B94-B424-24854787997F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>
              <a:extLst>
                <a:ext uri="{FF2B5EF4-FFF2-40B4-BE49-F238E27FC236}">
                  <a16:creationId xmlns:a16="http://schemas.microsoft.com/office/drawing/2014/main" id="{1410D543-4E28-4598-979C-CE5C31622039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>
              <a:extLst>
                <a:ext uri="{FF2B5EF4-FFF2-40B4-BE49-F238E27FC236}">
                  <a16:creationId xmlns:a16="http://schemas.microsoft.com/office/drawing/2014/main" id="{51CEC972-6487-4F42-BBF5-20A19B9E5C40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>
              <a:extLst>
                <a:ext uri="{FF2B5EF4-FFF2-40B4-BE49-F238E27FC236}">
                  <a16:creationId xmlns:a16="http://schemas.microsoft.com/office/drawing/2014/main" id="{331CB5A2-3F24-47F6-80C0-DD3A7B9F50DA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>
              <a:extLst>
                <a:ext uri="{FF2B5EF4-FFF2-40B4-BE49-F238E27FC236}">
                  <a16:creationId xmlns:a16="http://schemas.microsoft.com/office/drawing/2014/main" id="{161F659A-CC75-4A7C-87C2-3FFC7D96792C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>
              <a:extLst>
                <a:ext uri="{FF2B5EF4-FFF2-40B4-BE49-F238E27FC236}">
                  <a16:creationId xmlns:a16="http://schemas.microsoft.com/office/drawing/2014/main" id="{24B024EE-EEE6-44A5-99F1-84F451DAF17A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>
              <a:extLst>
                <a:ext uri="{FF2B5EF4-FFF2-40B4-BE49-F238E27FC236}">
                  <a16:creationId xmlns:a16="http://schemas.microsoft.com/office/drawing/2014/main" id="{819EB275-6157-4022-BA39-11F474B98827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>
              <a:extLst>
                <a:ext uri="{FF2B5EF4-FFF2-40B4-BE49-F238E27FC236}">
                  <a16:creationId xmlns:a16="http://schemas.microsoft.com/office/drawing/2014/main" id="{42E546C9-9A65-43FE-859B-1E43E9849080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>
              <a:extLst>
                <a:ext uri="{FF2B5EF4-FFF2-40B4-BE49-F238E27FC236}">
                  <a16:creationId xmlns:a16="http://schemas.microsoft.com/office/drawing/2014/main" id="{519D7597-C13C-4234-BD44-74F64E1EB3B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>
              <a:extLst>
                <a:ext uri="{FF2B5EF4-FFF2-40B4-BE49-F238E27FC236}">
                  <a16:creationId xmlns:a16="http://schemas.microsoft.com/office/drawing/2014/main" id="{12C9A0C3-D4A8-410E-A651-F06D5C6800B2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>
              <a:extLst>
                <a:ext uri="{FF2B5EF4-FFF2-40B4-BE49-F238E27FC236}">
                  <a16:creationId xmlns:a16="http://schemas.microsoft.com/office/drawing/2014/main" id="{6C1753FA-F6B0-48DD-BD5B-9B52BE3B5A7A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>
              <a:extLst>
                <a:ext uri="{FF2B5EF4-FFF2-40B4-BE49-F238E27FC236}">
                  <a16:creationId xmlns:a16="http://schemas.microsoft.com/office/drawing/2014/main" id="{28CCC03F-241B-4A8E-B2B3-9D4566B175C1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>
              <a:extLst>
                <a:ext uri="{FF2B5EF4-FFF2-40B4-BE49-F238E27FC236}">
                  <a16:creationId xmlns:a16="http://schemas.microsoft.com/office/drawing/2014/main" id="{A024C300-D520-4768-A1AA-F5CBE96D5F9D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>
              <a:extLst>
                <a:ext uri="{FF2B5EF4-FFF2-40B4-BE49-F238E27FC236}">
                  <a16:creationId xmlns:a16="http://schemas.microsoft.com/office/drawing/2014/main" id="{A90F1805-72A8-4F9B-9A66-AB2FCD9A4769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>
              <a:extLst>
                <a:ext uri="{FF2B5EF4-FFF2-40B4-BE49-F238E27FC236}">
                  <a16:creationId xmlns:a16="http://schemas.microsoft.com/office/drawing/2014/main" id="{A5B1A30C-DD2A-4798-A7AF-EC01F5D62552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>
              <a:extLst>
                <a:ext uri="{FF2B5EF4-FFF2-40B4-BE49-F238E27FC236}">
                  <a16:creationId xmlns:a16="http://schemas.microsoft.com/office/drawing/2014/main" id="{C50AAF40-D76C-4395-9299-3B6580C4861B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>
              <a:extLst>
                <a:ext uri="{FF2B5EF4-FFF2-40B4-BE49-F238E27FC236}">
                  <a16:creationId xmlns:a16="http://schemas.microsoft.com/office/drawing/2014/main" id="{7BC932AA-8B48-4F78-8833-6ECD626C9242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>
              <a:extLst>
                <a:ext uri="{FF2B5EF4-FFF2-40B4-BE49-F238E27FC236}">
                  <a16:creationId xmlns:a16="http://schemas.microsoft.com/office/drawing/2014/main" id="{4BF4BABE-FBEE-44C7-9F54-C33D1C69A166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>
              <a:extLst>
                <a:ext uri="{FF2B5EF4-FFF2-40B4-BE49-F238E27FC236}">
                  <a16:creationId xmlns:a16="http://schemas.microsoft.com/office/drawing/2014/main" id="{6B4C5F22-48A1-4DA2-A8F0-E4D7BEA6B2A9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>
              <a:extLst>
                <a:ext uri="{FF2B5EF4-FFF2-40B4-BE49-F238E27FC236}">
                  <a16:creationId xmlns:a16="http://schemas.microsoft.com/office/drawing/2014/main" id="{2A46B5D8-8D64-4222-A032-2D83775E3251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>
              <a:extLst>
                <a:ext uri="{FF2B5EF4-FFF2-40B4-BE49-F238E27FC236}">
                  <a16:creationId xmlns:a16="http://schemas.microsoft.com/office/drawing/2014/main" id="{C02FA150-B64B-4AC6-8838-43066675873E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>
              <a:extLst>
                <a:ext uri="{FF2B5EF4-FFF2-40B4-BE49-F238E27FC236}">
                  <a16:creationId xmlns:a16="http://schemas.microsoft.com/office/drawing/2014/main" id="{AB8287D9-B6A7-4D6F-B627-461644E87A49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>
              <a:extLst>
                <a:ext uri="{FF2B5EF4-FFF2-40B4-BE49-F238E27FC236}">
                  <a16:creationId xmlns:a16="http://schemas.microsoft.com/office/drawing/2014/main" id="{AD42B1E6-1DB8-4621-BBE6-8CC73B44F29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>
              <a:extLst>
                <a:ext uri="{FF2B5EF4-FFF2-40B4-BE49-F238E27FC236}">
                  <a16:creationId xmlns:a16="http://schemas.microsoft.com/office/drawing/2014/main" id="{F63A7306-81DC-41C5-B52B-EFC721C25FCF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>
              <a:extLst>
                <a:ext uri="{FF2B5EF4-FFF2-40B4-BE49-F238E27FC236}">
                  <a16:creationId xmlns:a16="http://schemas.microsoft.com/office/drawing/2014/main" id="{7953C38E-EAC6-4ACA-9F04-0EE909A0D73F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>
              <a:extLst>
                <a:ext uri="{FF2B5EF4-FFF2-40B4-BE49-F238E27FC236}">
                  <a16:creationId xmlns:a16="http://schemas.microsoft.com/office/drawing/2014/main" id="{A7B57BD4-D211-4474-81A9-80C7C3E07B91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>
              <a:extLst>
                <a:ext uri="{FF2B5EF4-FFF2-40B4-BE49-F238E27FC236}">
                  <a16:creationId xmlns:a16="http://schemas.microsoft.com/office/drawing/2014/main" id="{15E2885D-7AA0-41E1-9138-1ED193C8B217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>
              <a:extLst>
                <a:ext uri="{FF2B5EF4-FFF2-40B4-BE49-F238E27FC236}">
                  <a16:creationId xmlns:a16="http://schemas.microsoft.com/office/drawing/2014/main" id="{85A4DC8C-8FA1-49AE-BA84-11182ECA368B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>
              <a:extLst>
                <a:ext uri="{FF2B5EF4-FFF2-40B4-BE49-F238E27FC236}">
                  <a16:creationId xmlns:a16="http://schemas.microsoft.com/office/drawing/2014/main" id="{CF73ED6B-7FD5-430E-8B35-D1B74A7A7425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>
              <a:extLst>
                <a:ext uri="{FF2B5EF4-FFF2-40B4-BE49-F238E27FC236}">
                  <a16:creationId xmlns:a16="http://schemas.microsoft.com/office/drawing/2014/main" id="{D88A7D7C-1655-4385-A4EC-2C63B16B0A45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>
              <a:extLst>
                <a:ext uri="{FF2B5EF4-FFF2-40B4-BE49-F238E27FC236}">
                  <a16:creationId xmlns:a16="http://schemas.microsoft.com/office/drawing/2014/main" id="{5F42051C-769D-4E41-8267-AE97171B8EB5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>
              <a:extLst>
                <a:ext uri="{FF2B5EF4-FFF2-40B4-BE49-F238E27FC236}">
                  <a16:creationId xmlns:a16="http://schemas.microsoft.com/office/drawing/2014/main" id="{72AC31ED-C798-4C29-88E0-459EE62E7CC4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>
              <a:extLst>
                <a:ext uri="{FF2B5EF4-FFF2-40B4-BE49-F238E27FC236}">
                  <a16:creationId xmlns:a16="http://schemas.microsoft.com/office/drawing/2014/main" id="{EDCEFDC4-18FE-46E6-9189-93784ACF7371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>
              <a:extLst>
                <a:ext uri="{FF2B5EF4-FFF2-40B4-BE49-F238E27FC236}">
                  <a16:creationId xmlns:a16="http://schemas.microsoft.com/office/drawing/2014/main" id="{108A426B-CCA0-4A79-B40C-772528CAFB9B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>
              <a:extLst>
                <a:ext uri="{FF2B5EF4-FFF2-40B4-BE49-F238E27FC236}">
                  <a16:creationId xmlns:a16="http://schemas.microsoft.com/office/drawing/2014/main" id="{C8624BF0-066A-4B2E-84F6-D6699811369E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>
              <a:extLst>
                <a:ext uri="{FF2B5EF4-FFF2-40B4-BE49-F238E27FC236}">
                  <a16:creationId xmlns:a16="http://schemas.microsoft.com/office/drawing/2014/main" id="{E0A79F7D-CD41-4B5D-984F-245D4E222672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>
              <a:extLst>
                <a:ext uri="{FF2B5EF4-FFF2-40B4-BE49-F238E27FC236}">
                  <a16:creationId xmlns:a16="http://schemas.microsoft.com/office/drawing/2014/main" id="{AB77C45C-069E-44D5-A618-8BB014EBB586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>
              <a:extLst>
                <a:ext uri="{FF2B5EF4-FFF2-40B4-BE49-F238E27FC236}">
                  <a16:creationId xmlns:a16="http://schemas.microsoft.com/office/drawing/2014/main" id="{F4C65845-CCA8-495C-A05A-E2A3E22113B2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>
              <a:extLst>
                <a:ext uri="{FF2B5EF4-FFF2-40B4-BE49-F238E27FC236}">
                  <a16:creationId xmlns:a16="http://schemas.microsoft.com/office/drawing/2014/main" id="{EFA042D1-5490-4357-BBFB-9799AE1C535A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>
              <a:extLst>
                <a:ext uri="{FF2B5EF4-FFF2-40B4-BE49-F238E27FC236}">
                  <a16:creationId xmlns:a16="http://schemas.microsoft.com/office/drawing/2014/main" id="{14451D1E-E11D-473E-A831-F895F3C18B6F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>
              <a:extLst>
                <a:ext uri="{FF2B5EF4-FFF2-40B4-BE49-F238E27FC236}">
                  <a16:creationId xmlns:a16="http://schemas.microsoft.com/office/drawing/2014/main" id="{EC15322C-8A0E-4C83-861A-0CD4B8A1C4D6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>
              <a:extLst>
                <a:ext uri="{FF2B5EF4-FFF2-40B4-BE49-F238E27FC236}">
                  <a16:creationId xmlns:a16="http://schemas.microsoft.com/office/drawing/2014/main" id="{F7B3A13D-65F0-4077-B27C-7215223462B3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>
              <a:extLst>
                <a:ext uri="{FF2B5EF4-FFF2-40B4-BE49-F238E27FC236}">
                  <a16:creationId xmlns:a16="http://schemas.microsoft.com/office/drawing/2014/main" id="{0F07B7D2-4DCA-48A8-A080-64E9AEC6A44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>
              <a:extLst>
                <a:ext uri="{FF2B5EF4-FFF2-40B4-BE49-F238E27FC236}">
                  <a16:creationId xmlns:a16="http://schemas.microsoft.com/office/drawing/2014/main" id="{E60825ED-4C69-4D8F-9C18-570CBB9ECD54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>
              <a:extLst>
                <a:ext uri="{FF2B5EF4-FFF2-40B4-BE49-F238E27FC236}">
                  <a16:creationId xmlns:a16="http://schemas.microsoft.com/office/drawing/2014/main" id="{0DBFA1AD-68DA-438C-95F3-6128957F7B7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>
              <a:extLst>
                <a:ext uri="{FF2B5EF4-FFF2-40B4-BE49-F238E27FC236}">
                  <a16:creationId xmlns:a16="http://schemas.microsoft.com/office/drawing/2014/main" id="{D59F8E5A-ABB7-42FE-B496-A121D08F6DC5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>
              <a:extLst>
                <a:ext uri="{FF2B5EF4-FFF2-40B4-BE49-F238E27FC236}">
                  <a16:creationId xmlns:a16="http://schemas.microsoft.com/office/drawing/2014/main" id="{5FAED763-61BD-4C4D-9758-51F41B2D5F89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>
              <a:extLst>
                <a:ext uri="{FF2B5EF4-FFF2-40B4-BE49-F238E27FC236}">
                  <a16:creationId xmlns:a16="http://schemas.microsoft.com/office/drawing/2014/main" id="{55A56B52-B3CC-4D0E-92FD-BAD424A4FBDE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>
              <a:extLst>
                <a:ext uri="{FF2B5EF4-FFF2-40B4-BE49-F238E27FC236}">
                  <a16:creationId xmlns:a16="http://schemas.microsoft.com/office/drawing/2014/main" id="{5D6E63A3-FDB0-4D40-A62E-06EADE36776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>
              <a:extLst>
                <a:ext uri="{FF2B5EF4-FFF2-40B4-BE49-F238E27FC236}">
                  <a16:creationId xmlns:a16="http://schemas.microsoft.com/office/drawing/2014/main" id="{A0CE6304-32A2-4796-A50C-2017884D6F58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17DBFF-001B-4026-AB07-BE514B6903F9}"/>
              </a:ext>
            </a:extLst>
          </p:cNvPr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>
              <a:extLst>
                <a:ext uri="{FF2B5EF4-FFF2-40B4-BE49-F238E27FC236}">
                  <a16:creationId xmlns:a16="http://schemas.microsoft.com/office/drawing/2014/main" id="{0DD47574-FF2D-45D6-BA61-3732DA82D113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>
              <a:extLst>
                <a:ext uri="{FF2B5EF4-FFF2-40B4-BE49-F238E27FC236}">
                  <a16:creationId xmlns:a16="http://schemas.microsoft.com/office/drawing/2014/main" id="{A9004421-430D-4FCC-B51B-EEAB610D1B88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>
              <a:extLst>
                <a:ext uri="{FF2B5EF4-FFF2-40B4-BE49-F238E27FC236}">
                  <a16:creationId xmlns:a16="http://schemas.microsoft.com/office/drawing/2014/main" id="{DEB657F6-0359-4123-815D-60EE29D726DE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>
              <a:extLst>
                <a:ext uri="{FF2B5EF4-FFF2-40B4-BE49-F238E27FC236}">
                  <a16:creationId xmlns:a16="http://schemas.microsoft.com/office/drawing/2014/main" id="{73EEC3DC-7C79-4752-8030-7D721924B3F3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>
              <a:extLst>
                <a:ext uri="{FF2B5EF4-FFF2-40B4-BE49-F238E27FC236}">
                  <a16:creationId xmlns:a16="http://schemas.microsoft.com/office/drawing/2014/main" id="{44CA786F-3834-4818-8127-BA1156C605B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>
              <a:extLst>
                <a:ext uri="{FF2B5EF4-FFF2-40B4-BE49-F238E27FC236}">
                  <a16:creationId xmlns:a16="http://schemas.microsoft.com/office/drawing/2014/main" id="{C0BFCD5C-FA35-483D-85D2-631D5BC5ED6D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>
              <a:extLst>
                <a:ext uri="{FF2B5EF4-FFF2-40B4-BE49-F238E27FC236}">
                  <a16:creationId xmlns:a16="http://schemas.microsoft.com/office/drawing/2014/main" id="{F58A4A70-73D9-4430-926D-787EE4C37F9D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>
              <a:extLst>
                <a:ext uri="{FF2B5EF4-FFF2-40B4-BE49-F238E27FC236}">
                  <a16:creationId xmlns:a16="http://schemas.microsoft.com/office/drawing/2014/main" id="{70BF357B-902B-4CFA-B1CF-605CB9C2CE68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>
              <a:extLst>
                <a:ext uri="{FF2B5EF4-FFF2-40B4-BE49-F238E27FC236}">
                  <a16:creationId xmlns:a16="http://schemas.microsoft.com/office/drawing/2014/main" id="{091C38E1-4ABF-4280-AB85-D2D58ADFBB28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>
              <a:extLst>
                <a:ext uri="{FF2B5EF4-FFF2-40B4-BE49-F238E27FC236}">
                  <a16:creationId xmlns:a16="http://schemas.microsoft.com/office/drawing/2014/main" id="{07220F38-7836-47F3-9E9B-D97FF4C01A43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>
              <a:extLst>
                <a:ext uri="{FF2B5EF4-FFF2-40B4-BE49-F238E27FC236}">
                  <a16:creationId xmlns:a16="http://schemas.microsoft.com/office/drawing/2014/main" id="{DEE17EEC-8386-4A4C-A0FE-9F6AD8AF4E34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>
              <a:extLst>
                <a:ext uri="{FF2B5EF4-FFF2-40B4-BE49-F238E27FC236}">
                  <a16:creationId xmlns:a16="http://schemas.microsoft.com/office/drawing/2014/main" id="{DB03FF16-16F3-43E0-B974-E022981DCECC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>
              <a:extLst>
                <a:ext uri="{FF2B5EF4-FFF2-40B4-BE49-F238E27FC236}">
                  <a16:creationId xmlns:a16="http://schemas.microsoft.com/office/drawing/2014/main" id="{4B904737-97B1-4C82-B8C8-B1C8DDCC69FB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>
              <a:extLst>
                <a:ext uri="{FF2B5EF4-FFF2-40B4-BE49-F238E27FC236}">
                  <a16:creationId xmlns:a16="http://schemas.microsoft.com/office/drawing/2014/main" id="{A9473D46-7841-4FCA-89D8-A4FFA2A2A92A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2483334C-7564-4846-829E-F060A4E46BEE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>
              <a:extLst>
                <a:ext uri="{FF2B5EF4-FFF2-40B4-BE49-F238E27FC236}">
                  <a16:creationId xmlns:a16="http://schemas.microsoft.com/office/drawing/2014/main" id="{6DC9F55D-A216-44AB-9A83-609EBE4FD204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>
              <a:extLst>
                <a:ext uri="{FF2B5EF4-FFF2-40B4-BE49-F238E27FC236}">
                  <a16:creationId xmlns:a16="http://schemas.microsoft.com/office/drawing/2014/main" id="{03A64B63-485A-43D1-9889-B3A1FE8B7E53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>
              <a:extLst>
                <a:ext uri="{FF2B5EF4-FFF2-40B4-BE49-F238E27FC236}">
                  <a16:creationId xmlns:a16="http://schemas.microsoft.com/office/drawing/2014/main" id="{537AA95C-199B-4B39-A19F-7F22EF40BD11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>
              <a:extLst>
                <a:ext uri="{FF2B5EF4-FFF2-40B4-BE49-F238E27FC236}">
                  <a16:creationId xmlns:a16="http://schemas.microsoft.com/office/drawing/2014/main" id="{CE879E64-B261-4498-A7AB-10E1FEC4F674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>
              <a:extLst>
                <a:ext uri="{FF2B5EF4-FFF2-40B4-BE49-F238E27FC236}">
                  <a16:creationId xmlns:a16="http://schemas.microsoft.com/office/drawing/2014/main" id="{6E54092F-65E4-49E2-BE25-8DE102D82C63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>
              <a:extLst>
                <a:ext uri="{FF2B5EF4-FFF2-40B4-BE49-F238E27FC236}">
                  <a16:creationId xmlns:a16="http://schemas.microsoft.com/office/drawing/2014/main" id="{EA81D8DE-B9FE-49FC-9EB5-A098D0FA08CD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>
              <a:extLst>
                <a:ext uri="{FF2B5EF4-FFF2-40B4-BE49-F238E27FC236}">
                  <a16:creationId xmlns:a16="http://schemas.microsoft.com/office/drawing/2014/main" id="{788C296D-F696-4511-AAC8-C43522309F8B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>
              <a:extLst>
                <a:ext uri="{FF2B5EF4-FFF2-40B4-BE49-F238E27FC236}">
                  <a16:creationId xmlns:a16="http://schemas.microsoft.com/office/drawing/2014/main" id="{7DDE60B1-D100-48B5-AEC3-C1A26AFC23D2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>
              <a:extLst>
                <a:ext uri="{FF2B5EF4-FFF2-40B4-BE49-F238E27FC236}">
                  <a16:creationId xmlns:a16="http://schemas.microsoft.com/office/drawing/2014/main" id="{C14611D3-878E-4AC6-9A85-C7BC4C1045CF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>
              <a:extLst>
                <a:ext uri="{FF2B5EF4-FFF2-40B4-BE49-F238E27FC236}">
                  <a16:creationId xmlns:a16="http://schemas.microsoft.com/office/drawing/2014/main" id="{6A683175-CB35-426F-9ED0-04196D094C13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>
              <a:extLst>
                <a:ext uri="{FF2B5EF4-FFF2-40B4-BE49-F238E27FC236}">
                  <a16:creationId xmlns:a16="http://schemas.microsoft.com/office/drawing/2014/main" id="{1B3D038D-05D3-44A1-88E2-4ED7F61C7335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>
              <a:extLst>
                <a:ext uri="{FF2B5EF4-FFF2-40B4-BE49-F238E27FC236}">
                  <a16:creationId xmlns:a16="http://schemas.microsoft.com/office/drawing/2014/main" id="{6C448F0E-44C6-45D5-93E8-5D4387E13383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>
              <a:extLst>
                <a:ext uri="{FF2B5EF4-FFF2-40B4-BE49-F238E27FC236}">
                  <a16:creationId xmlns:a16="http://schemas.microsoft.com/office/drawing/2014/main" id="{DB4F713C-D36B-413C-83FB-156840C12ACB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>
              <a:extLst>
                <a:ext uri="{FF2B5EF4-FFF2-40B4-BE49-F238E27FC236}">
                  <a16:creationId xmlns:a16="http://schemas.microsoft.com/office/drawing/2014/main" id="{4EEFD242-E879-4A10-B43C-8ECE667BAB45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>
              <a:extLst>
                <a:ext uri="{FF2B5EF4-FFF2-40B4-BE49-F238E27FC236}">
                  <a16:creationId xmlns:a16="http://schemas.microsoft.com/office/drawing/2014/main" id="{C5CDA6D4-1247-459A-884E-C72464AAB15F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>
              <a:extLst>
                <a:ext uri="{FF2B5EF4-FFF2-40B4-BE49-F238E27FC236}">
                  <a16:creationId xmlns:a16="http://schemas.microsoft.com/office/drawing/2014/main" id="{3346FAE4-DCCE-4E92-9A37-1E08920B7F59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>
              <a:extLst>
                <a:ext uri="{FF2B5EF4-FFF2-40B4-BE49-F238E27FC236}">
                  <a16:creationId xmlns:a16="http://schemas.microsoft.com/office/drawing/2014/main" id="{F9EC80CE-2B64-4A32-AD22-BFB95663B4DC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>
              <a:extLst>
                <a:ext uri="{FF2B5EF4-FFF2-40B4-BE49-F238E27FC236}">
                  <a16:creationId xmlns:a16="http://schemas.microsoft.com/office/drawing/2014/main" id="{EA530490-97DD-4334-A644-BB472000A225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>
              <a:extLst>
                <a:ext uri="{FF2B5EF4-FFF2-40B4-BE49-F238E27FC236}">
                  <a16:creationId xmlns:a16="http://schemas.microsoft.com/office/drawing/2014/main" id="{72C686D1-C254-4A4E-ADF7-E2ABD7A4F680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>
              <a:extLst>
                <a:ext uri="{FF2B5EF4-FFF2-40B4-BE49-F238E27FC236}">
                  <a16:creationId xmlns:a16="http://schemas.microsoft.com/office/drawing/2014/main" id="{2085034B-02B8-446B-9DE9-CFE25DE438B0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>
              <a:extLst>
                <a:ext uri="{FF2B5EF4-FFF2-40B4-BE49-F238E27FC236}">
                  <a16:creationId xmlns:a16="http://schemas.microsoft.com/office/drawing/2014/main" id="{ED7FF3D3-533E-40EB-8C3C-7ACEAB609E82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>
              <a:extLst>
                <a:ext uri="{FF2B5EF4-FFF2-40B4-BE49-F238E27FC236}">
                  <a16:creationId xmlns:a16="http://schemas.microsoft.com/office/drawing/2014/main" id="{4B66A7D6-E004-4DEB-A333-8F1781C8BA82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>
              <a:extLst>
                <a:ext uri="{FF2B5EF4-FFF2-40B4-BE49-F238E27FC236}">
                  <a16:creationId xmlns:a16="http://schemas.microsoft.com/office/drawing/2014/main" id="{B4922DEA-0C0F-4906-A14A-B3EB1D6E5A5C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>
              <a:extLst>
                <a:ext uri="{FF2B5EF4-FFF2-40B4-BE49-F238E27FC236}">
                  <a16:creationId xmlns:a16="http://schemas.microsoft.com/office/drawing/2014/main" id="{928C5D87-94D1-4023-817C-5C392632E1BC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>
              <a:extLst>
                <a:ext uri="{FF2B5EF4-FFF2-40B4-BE49-F238E27FC236}">
                  <a16:creationId xmlns:a16="http://schemas.microsoft.com/office/drawing/2014/main" id="{94D36301-D005-445A-8DAC-A56C31728D3D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>
              <a:extLst>
                <a:ext uri="{FF2B5EF4-FFF2-40B4-BE49-F238E27FC236}">
                  <a16:creationId xmlns:a16="http://schemas.microsoft.com/office/drawing/2014/main" id="{3DFD2540-4994-4A93-AA7E-B032F668F3A7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>
              <a:extLst>
                <a:ext uri="{FF2B5EF4-FFF2-40B4-BE49-F238E27FC236}">
                  <a16:creationId xmlns:a16="http://schemas.microsoft.com/office/drawing/2014/main" id="{6327977E-3CCD-4707-B59D-8CAC8B9891EC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>
              <a:extLst>
                <a:ext uri="{FF2B5EF4-FFF2-40B4-BE49-F238E27FC236}">
                  <a16:creationId xmlns:a16="http://schemas.microsoft.com/office/drawing/2014/main" id="{AA22A11B-68FA-4CED-B2E4-E0A59BD6C180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>
              <a:extLst>
                <a:ext uri="{FF2B5EF4-FFF2-40B4-BE49-F238E27FC236}">
                  <a16:creationId xmlns:a16="http://schemas.microsoft.com/office/drawing/2014/main" id="{67808758-399D-4C77-AA4D-90DF06EE620C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>
              <a:extLst>
                <a:ext uri="{FF2B5EF4-FFF2-40B4-BE49-F238E27FC236}">
                  <a16:creationId xmlns:a16="http://schemas.microsoft.com/office/drawing/2014/main" id="{88414F96-592C-4634-802C-CE0DFB40894A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>
              <a:extLst>
                <a:ext uri="{FF2B5EF4-FFF2-40B4-BE49-F238E27FC236}">
                  <a16:creationId xmlns:a16="http://schemas.microsoft.com/office/drawing/2014/main" id="{2B878D9A-9EF1-49F2-8614-8562EDA917DA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>
              <a:extLst>
                <a:ext uri="{FF2B5EF4-FFF2-40B4-BE49-F238E27FC236}">
                  <a16:creationId xmlns:a16="http://schemas.microsoft.com/office/drawing/2014/main" id="{BA6753FD-87B7-494E-8898-284631CEF488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>
              <a:extLst>
                <a:ext uri="{FF2B5EF4-FFF2-40B4-BE49-F238E27FC236}">
                  <a16:creationId xmlns:a16="http://schemas.microsoft.com/office/drawing/2014/main" id="{8EA27291-7EFF-4BCA-AA01-EB2429305A3A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>
              <a:extLst>
                <a:ext uri="{FF2B5EF4-FFF2-40B4-BE49-F238E27FC236}">
                  <a16:creationId xmlns:a16="http://schemas.microsoft.com/office/drawing/2014/main" id="{CC1054B6-00CB-4594-A2B8-E9A0593D46DF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>
              <a:extLst>
                <a:ext uri="{FF2B5EF4-FFF2-40B4-BE49-F238E27FC236}">
                  <a16:creationId xmlns:a16="http://schemas.microsoft.com/office/drawing/2014/main" id="{203ED823-C0E5-4BBB-A922-7A3D4167DB72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>
              <a:extLst>
                <a:ext uri="{FF2B5EF4-FFF2-40B4-BE49-F238E27FC236}">
                  <a16:creationId xmlns:a16="http://schemas.microsoft.com/office/drawing/2014/main" id="{D301BC67-8C42-4C7C-B749-3998A0EDA169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>
              <a:extLst>
                <a:ext uri="{FF2B5EF4-FFF2-40B4-BE49-F238E27FC236}">
                  <a16:creationId xmlns:a16="http://schemas.microsoft.com/office/drawing/2014/main" id="{E63E7E34-F019-41D5-A2CD-14FDC410D84A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>
              <a:extLst>
                <a:ext uri="{FF2B5EF4-FFF2-40B4-BE49-F238E27FC236}">
                  <a16:creationId xmlns:a16="http://schemas.microsoft.com/office/drawing/2014/main" id="{42C71FF1-03B4-4D86-8194-7739F9E730B9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>
              <a:extLst>
                <a:ext uri="{FF2B5EF4-FFF2-40B4-BE49-F238E27FC236}">
                  <a16:creationId xmlns:a16="http://schemas.microsoft.com/office/drawing/2014/main" id="{CC8ABDEB-A6A4-43B9-BE23-62EEB646AD28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>
              <a:extLst>
                <a:ext uri="{FF2B5EF4-FFF2-40B4-BE49-F238E27FC236}">
                  <a16:creationId xmlns:a16="http://schemas.microsoft.com/office/drawing/2014/main" id="{BA99969F-9A92-47F2-A703-3F50EC1E2D9F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>
              <a:extLst>
                <a:ext uri="{FF2B5EF4-FFF2-40B4-BE49-F238E27FC236}">
                  <a16:creationId xmlns:a16="http://schemas.microsoft.com/office/drawing/2014/main" id="{21EC1E02-3BD3-4B05-B580-4497A87485D8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>
              <a:extLst>
                <a:ext uri="{FF2B5EF4-FFF2-40B4-BE49-F238E27FC236}">
                  <a16:creationId xmlns:a16="http://schemas.microsoft.com/office/drawing/2014/main" id="{9A2778B1-0BA6-4067-9572-058195694710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>
              <a:extLst>
                <a:ext uri="{FF2B5EF4-FFF2-40B4-BE49-F238E27FC236}">
                  <a16:creationId xmlns:a16="http://schemas.microsoft.com/office/drawing/2014/main" id="{C2923D8F-37FE-41F6-BEEB-BD49B86F101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>
              <a:extLst>
                <a:ext uri="{FF2B5EF4-FFF2-40B4-BE49-F238E27FC236}">
                  <a16:creationId xmlns:a16="http://schemas.microsoft.com/office/drawing/2014/main" id="{326D2230-641A-4DCD-A266-B1CF64B8D611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>
              <a:extLst>
                <a:ext uri="{FF2B5EF4-FFF2-40B4-BE49-F238E27FC236}">
                  <a16:creationId xmlns:a16="http://schemas.microsoft.com/office/drawing/2014/main" id="{1A0A507C-2D40-443E-AA88-A0C4A9F69F1F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>
              <a:extLst>
                <a:ext uri="{FF2B5EF4-FFF2-40B4-BE49-F238E27FC236}">
                  <a16:creationId xmlns:a16="http://schemas.microsoft.com/office/drawing/2014/main" id="{C55D3847-0136-4E19-AA3B-C8AC3E000918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>
              <a:extLst>
                <a:ext uri="{FF2B5EF4-FFF2-40B4-BE49-F238E27FC236}">
                  <a16:creationId xmlns:a16="http://schemas.microsoft.com/office/drawing/2014/main" id="{B81B7044-51D5-4B60-91C8-100F16F568D5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>
              <a:extLst>
                <a:ext uri="{FF2B5EF4-FFF2-40B4-BE49-F238E27FC236}">
                  <a16:creationId xmlns:a16="http://schemas.microsoft.com/office/drawing/2014/main" id="{746FBDFE-A14C-4BB2-AF3F-6CACB9FAF703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>
              <a:extLst>
                <a:ext uri="{FF2B5EF4-FFF2-40B4-BE49-F238E27FC236}">
                  <a16:creationId xmlns:a16="http://schemas.microsoft.com/office/drawing/2014/main" id="{260C5C8F-84D5-4691-A2A2-6A00CD54E882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>
              <a:extLst>
                <a:ext uri="{FF2B5EF4-FFF2-40B4-BE49-F238E27FC236}">
                  <a16:creationId xmlns:a16="http://schemas.microsoft.com/office/drawing/2014/main" id="{34CECB6F-A4C2-4020-BD27-8D2C545FA011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>
              <a:extLst>
                <a:ext uri="{FF2B5EF4-FFF2-40B4-BE49-F238E27FC236}">
                  <a16:creationId xmlns:a16="http://schemas.microsoft.com/office/drawing/2014/main" id="{493903AF-5D79-451F-9AF2-AAB77CD19EFA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>
              <a:extLst>
                <a:ext uri="{FF2B5EF4-FFF2-40B4-BE49-F238E27FC236}">
                  <a16:creationId xmlns:a16="http://schemas.microsoft.com/office/drawing/2014/main" id="{B946549A-BEF3-4F64-A12E-3549B7118BE8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>
              <a:extLst>
                <a:ext uri="{FF2B5EF4-FFF2-40B4-BE49-F238E27FC236}">
                  <a16:creationId xmlns:a16="http://schemas.microsoft.com/office/drawing/2014/main" id="{8340BFE0-B7AB-4C90-A0E6-08D61354312B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959724" y="479806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9" r:id="rId3"/>
    <p:sldLayoutId id="2147483678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>
            <a:extLst>
              <a:ext uri="{FF2B5EF4-FFF2-40B4-BE49-F238E27FC236}">
                <a16:creationId xmlns:a16="http://schemas.microsoft.com/office/drawing/2014/main" id="{1A9AF916-AE05-4AE2-B782-32B6C7063C37}"/>
              </a:ext>
            </a:extLst>
          </p:cNvPr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7188C06A-1C9C-456B-AA6F-BBD0BB7FA8DE}"/>
              </a:ext>
            </a:extLst>
          </p:cNvPr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344F655-FF92-4D85-9509-CDB7FB6E3D34}"/>
              </a:ext>
            </a:extLst>
          </p:cNvPr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B45D41-0D0E-471B-A554-EB20F8D75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C5A02B4-8189-447B-AF33-6A3BB73FAC34}"/>
                </a:ext>
              </a:extLst>
            </p:cNvPr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544119" y="1959393"/>
            <a:ext cx="64483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周汇报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695012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2769" y="3311186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日期：</a:t>
            </a:r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2023.2.23</a:t>
            </a:r>
            <a:endParaRPr lang="zh-CN" altLang="en-US" sz="14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53617" y="3264859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1374" y="3308134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汇报人：李右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59141" y="3323138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7" name="Freeform 63"/>
            <p:cNvSpPr>
              <a:spLocks/>
            </p:cNvSpPr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33100" y="3338400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>
              <a:spLocks/>
            </p:cNvSpPr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D84C08-FAAF-4053-906B-62B6D6C2E1BD}"/>
              </a:ext>
            </a:extLst>
          </p:cNvPr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>
              <a:extLst>
                <a:ext uri="{FF2B5EF4-FFF2-40B4-BE49-F238E27FC236}">
                  <a16:creationId xmlns:a16="http://schemas.microsoft.com/office/drawing/2014/main" id="{287A9F6B-8EFF-476A-A972-9CED8F55B288}"/>
                </a:ext>
              </a:extLst>
            </p:cNvPr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>
              <a:extLst>
                <a:ext uri="{FF2B5EF4-FFF2-40B4-BE49-F238E27FC236}">
                  <a16:creationId xmlns:a16="http://schemas.microsoft.com/office/drawing/2014/main" id="{806AF0E9-31DF-4E56-A171-A75B54509FFB}"/>
                </a:ext>
              </a:extLst>
            </p:cNvPr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>
              <a:extLst>
                <a:ext uri="{FF2B5EF4-FFF2-40B4-BE49-F238E27FC236}">
                  <a16:creationId xmlns:a16="http://schemas.microsoft.com/office/drawing/2014/main" id="{C556A509-69A3-4631-99A5-0878612F3C34}"/>
                </a:ext>
              </a:extLst>
            </p:cNvPr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>
              <a:extLst>
                <a:ext uri="{FF2B5EF4-FFF2-40B4-BE49-F238E27FC236}">
                  <a16:creationId xmlns:a16="http://schemas.microsoft.com/office/drawing/2014/main" id="{40936E26-89BF-4616-B5A3-11B7CED6C419}"/>
                </a:ext>
              </a:extLst>
            </p:cNvPr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>
              <a:extLst>
                <a:ext uri="{FF2B5EF4-FFF2-40B4-BE49-F238E27FC236}">
                  <a16:creationId xmlns:a16="http://schemas.microsoft.com/office/drawing/2014/main" id="{9C7C8CEC-E4C4-4AD2-B8C1-02466B3A8EA3}"/>
                </a:ext>
              </a:extLst>
            </p:cNvPr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>
              <a:extLst>
                <a:ext uri="{FF2B5EF4-FFF2-40B4-BE49-F238E27FC236}">
                  <a16:creationId xmlns:a16="http://schemas.microsoft.com/office/drawing/2014/main" id="{B844B0D7-8F6F-43FA-9A6C-676324F2F824}"/>
                </a:ext>
              </a:extLst>
            </p:cNvPr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>
              <a:extLst>
                <a:ext uri="{FF2B5EF4-FFF2-40B4-BE49-F238E27FC236}">
                  <a16:creationId xmlns:a16="http://schemas.microsoft.com/office/drawing/2014/main" id="{3FE775D4-DE8A-4CE9-A114-CDBEAD4F1AD2}"/>
                </a:ext>
              </a:extLst>
            </p:cNvPr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>
              <a:extLst>
                <a:ext uri="{FF2B5EF4-FFF2-40B4-BE49-F238E27FC236}">
                  <a16:creationId xmlns:a16="http://schemas.microsoft.com/office/drawing/2014/main" id="{8265CF8C-E95C-483D-92F8-D862150EC3F0}"/>
                </a:ext>
              </a:extLst>
            </p:cNvPr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>
              <a:extLst>
                <a:ext uri="{FF2B5EF4-FFF2-40B4-BE49-F238E27FC236}">
                  <a16:creationId xmlns:a16="http://schemas.microsoft.com/office/drawing/2014/main" id="{A75CA723-E7C4-46E8-B750-13300D48208D}"/>
                </a:ext>
              </a:extLst>
            </p:cNvPr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>
              <a:extLst>
                <a:ext uri="{FF2B5EF4-FFF2-40B4-BE49-F238E27FC236}">
                  <a16:creationId xmlns:a16="http://schemas.microsoft.com/office/drawing/2014/main" id="{64D0D206-53E3-455D-A472-959181932798}"/>
                </a:ext>
              </a:extLst>
            </p:cNvPr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>
              <a:extLst>
                <a:ext uri="{FF2B5EF4-FFF2-40B4-BE49-F238E27FC236}">
                  <a16:creationId xmlns:a16="http://schemas.microsoft.com/office/drawing/2014/main" id="{C7A17BAC-77F4-45D2-BB08-88603BC65283}"/>
                </a:ext>
              </a:extLst>
            </p:cNvPr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>
              <a:extLst>
                <a:ext uri="{FF2B5EF4-FFF2-40B4-BE49-F238E27FC236}">
                  <a16:creationId xmlns:a16="http://schemas.microsoft.com/office/drawing/2014/main" id="{750395B6-DCDC-42E7-AC59-4D24666A5BA4}"/>
                </a:ext>
              </a:extLst>
            </p:cNvPr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>
              <a:extLst>
                <a:ext uri="{FF2B5EF4-FFF2-40B4-BE49-F238E27FC236}">
                  <a16:creationId xmlns:a16="http://schemas.microsoft.com/office/drawing/2014/main" id="{58AFBF27-B8EE-47A3-B972-70390167E4A3}"/>
                </a:ext>
              </a:extLst>
            </p:cNvPr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>
              <a:extLst>
                <a:ext uri="{FF2B5EF4-FFF2-40B4-BE49-F238E27FC236}">
                  <a16:creationId xmlns:a16="http://schemas.microsoft.com/office/drawing/2014/main" id="{4B782E1E-5ACD-47A8-9659-4A6DBA5F423E}"/>
                </a:ext>
              </a:extLst>
            </p:cNvPr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>
              <a:extLst>
                <a:ext uri="{FF2B5EF4-FFF2-40B4-BE49-F238E27FC236}">
                  <a16:creationId xmlns:a16="http://schemas.microsoft.com/office/drawing/2014/main" id="{3239B61C-0776-49E3-A798-22C07F513D45}"/>
                </a:ext>
              </a:extLst>
            </p:cNvPr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>
              <a:extLst>
                <a:ext uri="{FF2B5EF4-FFF2-40B4-BE49-F238E27FC236}">
                  <a16:creationId xmlns:a16="http://schemas.microsoft.com/office/drawing/2014/main" id="{8879627C-D934-460F-A3B3-8902653D5E50}"/>
                </a:ext>
              </a:extLst>
            </p:cNvPr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>
              <a:extLst>
                <a:ext uri="{FF2B5EF4-FFF2-40B4-BE49-F238E27FC236}">
                  <a16:creationId xmlns:a16="http://schemas.microsoft.com/office/drawing/2014/main" id="{A7A4A252-D490-4E3F-8F80-8AD4291766B6}"/>
                </a:ext>
              </a:extLst>
            </p:cNvPr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>
              <a:extLst>
                <a:ext uri="{FF2B5EF4-FFF2-40B4-BE49-F238E27FC236}">
                  <a16:creationId xmlns:a16="http://schemas.microsoft.com/office/drawing/2014/main" id="{46722948-E4EA-41BD-ABF1-EAFDD7F63170}"/>
                </a:ext>
              </a:extLst>
            </p:cNvPr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>
              <a:extLst>
                <a:ext uri="{FF2B5EF4-FFF2-40B4-BE49-F238E27FC236}">
                  <a16:creationId xmlns:a16="http://schemas.microsoft.com/office/drawing/2014/main" id="{B8D2E2CB-F6A4-47A8-9C7B-F2B62544AD98}"/>
                </a:ext>
              </a:extLst>
            </p:cNvPr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>
              <a:extLst>
                <a:ext uri="{FF2B5EF4-FFF2-40B4-BE49-F238E27FC236}">
                  <a16:creationId xmlns:a16="http://schemas.microsoft.com/office/drawing/2014/main" id="{AB47814B-BB21-4887-94E7-F46908DCD681}"/>
                </a:ext>
              </a:extLst>
            </p:cNvPr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>
              <a:extLst>
                <a:ext uri="{FF2B5EF4-FFF2-40B4-BE49-F238E27FC236}">
                  <a16:creationId xmlns:a16="http://schemas.microsoft.com/office/drawing/2014/main" id="{591E070F-5DE4-4251-A7B3-F0C3E376A4A1}"/>
                </a:ext>
              </a:extLst>
            </p:cNvPr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>
              <a:extLst>
                <a:ext uri="{FF2B5EF4-FFF2-40B4-BE49-F238E27FC236}">
                  <a16:creationId xmlns:a16="http://schemas.microsoft.com/office/drawing/2014/main" id="{72B7F43E-D701-4C65-87C9-08765272CDA2}"/>
                </a:ext>
              </a:extLst>
            </p:cNvPr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>
              <a:extLst>
                <a:ext uri="{FF2B5EF4-FFF2-40B4-BE49-F238E27FC236}">
                  <a16:creationId xmlns:a16="http://schemas.microsoft.com/office/drawing/2014/main" id="{63AF60DB-7FC7-42D5-96A5-3722F48BC7B5}"/>
                </a:ext>
              </a:extLst>
            </p:cNvPr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>
              <a:extLst>
                <a:ext uri="{FF2B5EF4-FFF2-40B4-BE49-F238E27FC236}">
                  <a16:creationId xmlns:a16="http://schemas.microsoft.com/office/drawing/2014/main" id="{16894C3E-B152-41AC-A778-A76EFDBE9B90}"/>
                </a:ext>
              </a:extLst>
            </p:cNvPr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>
              <a:extLst>
                <a:ext uri="{FF2B5EF4-FFF2-40B4-BE49-F238E27FC236}">
                  <a16:creationId xmlns:a16="http://schemas.microsoft.com/office/drawing/2014/main" id="{B55C85F1-4CDD-4FEE-BA42-FB9BC2DD3578}"/>
                </a:ext>
              </a:extLst>
            </p:cNvPr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>
              <a:extLst>
                <a:ext uri="{FF2B5EF4-FFF2-40B4-BE49-F238E27FC236}">
                  <a16:creationId xmlns:a16="http://schemas.microsoft.com/office/drawing/2014/main" id="{50FACC87-0893-4050-A8D0-EAB4B8908B71}"/>
                </a:ext>
              </a:extLst>
            </p:cNvPr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>
              <a:extLst>
                <a:ext uri="{FF2B5EF4-FFF2-40B4-BE49-F238E27FC236}">
                  <a16:creationId xmlns:a16="http://schemas.microsoft.com/office/drawing/2014/main" id="{84664816-6511-4C67-A1B7-4C4FAC399B69}"/>
                </a:ext>
              </a:extLst>
            </p:cNvPr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>
              <a:extLst>
                <a:ext uri="{FF2B5EF4-FFF2-40B4-BE49-F238E27FC236}">
                  <a16:creationId xmlns:a16="http://schemas.microsoft.com/office/drawing/2014/main" id="{5517A43A-F938-4992-80B9-AD7C3EAC6ED5}"/>
                </a:ext>
              </a:extLst>
            </p:cNvPr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>
              <a:extLst>
                <a:ext uri="{FF2B5EF4-FFF2-40B4-BE49-F238E27FC236}">
                  <a16:creationId xmlns:a16="http://schemas.microsoft.com/office/drawing/2014/main" id="{A82762AE-EC0C-467C-8F9F-1CE8CEEE0EBF}"/>
                </a:ext>
              </a:extLst>
            </p:cNvPr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>
              <a:extLst>
                <a:ext uri="{FF2B5EF4-FFF2-40B4-BE49-F238E27FC236}">
                  <a16:creationId xmlns:a16="http://schemas.microsoft.com/office/drawing/2014/main" id="{7487ACBC-01EA-4FA4-989F-B8CF52D26E66}"/>
                </a:ext>
              </a:extLst>
            </p:cNvPr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>
              <a:extLst>
                <a:ext uri="{FF2B5EF4-FFF2-40B4-BE49-F238E27FC236}">
                  <a16:creationId xmlns:a16="http://schemas.microsoft.com/office/drawing/2014/main" id="{85E0CC62-9C02-4B92-8F0F-645386D60E7E}"/>
                </a:ext>
              </a:extLst>
            </p:cNvPr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>
              <a:extLst>
                <a:ext uri="{FF2B5EF4-FFF2-40B4-BE49-F238E27FC236}">
                  <a16:creationId xmlns:a16="http://schemas.microsoft.com/office/drawing/2014/main" id="{7223658F-FEF1-400D-9732-A04932804B6A}"/>
                </a:ext>
              </a:extLst>
            </p:cNvPr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>
              <a:extLst>
                <a:ext uri="{FF2B5EF4-FFF2-40B4-BE49-F238E27FC236}">
                  <a16:creationId xmlns:a16="http://schemas.microsoft.com/office/drawing/2014/main" id="{229F980D-0870-4CA7-9899-1F53A3142C07}"/>
                </a:ext>
              </a:extLst>
            </p:cNvPr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>
              <a:extLst>
                <a:ext uri="{FF2B5EF4-FFF2-40B4-BE49-F238E27FC236}">
                  <a16:creationId xmlns:a16="http://schemas.microsoft.com/office/drawing/2014/main" id="{6312F1A9-AC96-442B-9132-B510DF926A4C}"/>
                </a:ext>
              </a:extLst>
            </p:cNvPr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>
              <a:extLst>
                <a:ext uri="{FF2B5EF4-FFF2-40B4-BE49-F238E27FC236}">
                  <a16:creationId xmlns:a16="http://schemas.microsoft.com/office/drawing/2014/main" id="{34D809A2-78E6-4EF1-8C7D-47377D6568A8}"/>
                </a:ext>
              </a:extLst>
            </p:cNvPr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>
              <a:extLst>
                <a:ext uri="{FF2B5EF4-FFF2-40B4-BE49-F238E27FC236}">
                  <a16:creationId xmlns:a16="http://schemas.microsoft.com/office/drawing/2014/main" id="{0CB37F2C-A43C-4A1A-971A-3E96BB5168F0}"/>
                </a:ext>
              </a:extLst>
            </p:cNvPr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>
              <a:extLst>
                <a:ext uri="{FF2B5EF4-FFF2-40B4-BE49-F238E27FC236}">
                  <a16:creationId xmlns:a16="http://schemas.microsoft.com/office/drawing/2014/main" id="{9746FD95-CF7F-489F-B774-C66741CD815D}"/>
                </a:ext>
              </a:extLst>
            </p:cNvPr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>
              <a:extLst>
                <a:ext uri="{FF2B5EF4-FFF2-40B4-BE49-F238E27FC236}">
                  <a16:creationId xmlns:a16="http://schemas.microsoft.com/office/drawing/2014/main" id="{3CB9ADD3-D595-4AA6-AE19-F32EF6BDAE17}"/>
                </a:ext>
              </a:extLst>
            </p:cNvPr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>
              <a:extLst>
                <a:ext uri="{FF2B5EF4-FFF2-40B4-BE49-F238E27FC236}">
                  <a16:creationId xmlns:a16="http://schemas.microsoft.com/office/drawing/2014/main" id="{887333CD-D7F8-458C-824B-FBBEB7C39283}"/>
                </a:ext>
              </a:extLst>
            </p:cNvPr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>
              <a:extLst>
                <a:ext uri="{FF2B5EF4-FFF2-40B4-BE49-F238E27FC236}">
                  <a16:creationId xmlns:a16="http://schemas.microsoft.com/office/drawing/2014/main" id="{BE51D723-58D3-490E-864F-9654C16DCA7E}"/>
                </a:ext>
              </a:extLst>
            </p:cNvPr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>
              <a:extLst>
                <a:ext uri="{FF2B5EF4-FFF2-40B4-BE49-F238E27FC236}">
                  <a16:creationId xmlns:a16="http://schemas.microsoft.com/office/drawing/2014/main" id="{CD432CB2-B0D0-4622-B992-13AA75B01E45}"/>
                </a:ext>
              </a:extLst>
            </p:cNvPr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>
              <a:extLst>
                <a:ext uri="{FF2B5EF4-FFF2-40B4-BE49-F238E27FC236}">
                  <a16:creationId xmlns:a16="http://schemas.microsoft.com/office/drawing/2014/main" id="{D828B031-5F62-4931-981F-212BE078F3B5}"/>
                </a:ext>
              </a:extLst>
            </p:cNvPr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>
              <a:extLst>
                <a:ext uri="{FF2B5EF4-FFF2-40B4-BE49-F238E27FC236}">
                  <a16:creationId xmlns:a16="http://schemas.microsoft.com/office/drawing/2014/main" id="{8D93F6B1-44C7-45E8-AB04-E2865EBA0988}"/>
                </a:ext>
              </a:extLst>
            </p:cNvPr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>
              <a:extLst>
                <a:ext uri="{FF2B5EF4-FFF2-40B4-BE49-F238E27FC236}">
                  <a16:creationId xmlns:a16="http://schemas.microsoft.com/office/drawing/2014/main" id="{9D83C036-5005-4576-9BB0-41DAF431CD46}"/>
                </a:ext>
              </a:extLst>
            </p:cNvPr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>
              <a:extLst>
                <a:ext uri="{FF2B5EF4-FFF2-40B4-BE49-F238E27FC236}">
                  <a16:creationId xmlns:a16="http://schemas.microsoft.com/office/drawing/2014/main" id="{BF409861-028C-4A4B-8C86-BE4D2487C441}"/>
                </a:ext>
              </a:extLst>
            </p:cNvPr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>
              <a:extLst>
                <a:ext uri="{FF2B5EF4-FFF2-40B4-BE49-F238E27FC236}">
                  <a16:creationId xmlns:a16="http://schemas.microsoft.com/office/drawing/2014/main" id="{4187BC23-1FA4-4FB9-A8FB-AD7706B65F86}"/>
                </a:ext>
              </a:extLst>
            </p:cNvPr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>
              <a:extLst>
                <a:ext uri="{FF2B5EF4-FFF2-40B4-BE49-F238E27FC236}">
                  <a16:creationId xmlns:a16="http://schemas.microsoft.com/office/drawing/2014/main" id="{3BBC0D06-AB07-47BD-B194-99E2CD4F1F27}"/>
                </a:ext>
              </a:extLst>
            </p:cNvPr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>
              <a:extLst>
                <a:ext uri="{FF2B5EF4-FFF2-40B4-BE49-F238E27FC236}">
                  <a16:creationId xmlns:a16="http://schemas.microsoft.com/office/drawing/2014/main" id="{52FD45E1-E0E9-4862-9373-4589A2865D40}"/>
                </a:ext>
              </a:extLst>
            </p:cNvPr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>
              <a:extLst>
                <a:ext uri="{FF2B5EF4-FFF2-40B4-BE49-F238E27FC236}">
                  <a16:creationId xmlns:a16="http://schemas.microsoft.com/office/drawing/2014/main" id="{E691A876-345F-4701-81CB-BD37AC60EF36}"/>
                </a:ext>
              </a:extLst>
            </p:cNvPr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>
              <a:extLst>
                <a:ext uri="{FF2B5EF4-FFF2-40B4-BE49-F238E27FC236}">
                  <a16:creationId xmlns:a16="http://schemas.microsoft.com/office/drawing/2014/main" id="{3A9BCC3F-C22C-476C-BB6C-4DF2BD2F2633}"/>
                </a:ext>
              </a:extLst>
            </p:cNvPr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>
              <a:extLst>
                <a:ext uri="{FF2B5EF4-FFF2-40B4-BE49-F238E27FC236}">
                  <a16:creationId xmlns:a16="http://schemas.microsoft.com/office/drawing/2014/main" id="{C7856B17-8346-44AC-B882-2039D9BC5ED8}"/>
                </a:ext>
              </a:extLst>
            </p:cNvPr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>
              <a:extLst>
                <a:ext uri="{FF2B5EF4-FFF2-40B4-BE49-F238E27FC236}">
                  <a16:creationId xmlns:a16="http://schemas.microsoft.com/office/drawing/2014/main" id="{5400AE71-211C-434C-9D64-092243D22274}"/>
                </a:ext>
              </a:extLst>
            </p:cNvPr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>
              <a:extLst>
                <a:ext uri="{FF2B5EF4-FFF2-40B4-BE49-F238E27FC236}">
                  <a16:creationId xmlns:a16="http://schemas.microsoft.com/office/drawing/2014/main" id="{26E537EA-7059-4AF6-BEA2-BD6C229DB864}"/>
                </a:ext>
              </a:extLst>
            </p:cNvPr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>
              <a:extLst>
                <a:ext uri="{FF2B5EF4-FFF2-40B4-BE49-F238E27FC236}">
                  <a16:creationId xmlns:a16="http://schemas.microsoft.com/office/drawing/2014/main" id="{1976890C-E464-49D7-8A56-6F5595DF2F19}"/>
                </a:ext>
              </a:extLst>
            </p:cNvPr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>
              <a:extLst>
                <a:ext uri="{FF2B5EF4-FFF2-40B4-BE49-F238E27FC236}">
                  <a16:creationId xmlns:a16="http://schemas.microsoft.com/office/drawing/2014/main" id="{EE37FCC0-BA3E-46AB-AA25-E8A852E64BA4}"/>
                </a:ext>
              </a:extLst>
            </p:cNvPr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>
              <a:extLst>
                <a:ext uri="{FF2B5EF4-FFF2-40B4-BE49-F238E27FC236}">
                  <a16:creationId xmlns:a16="http://schemas.microsoft.com/office/drawing/2014/main" id="{55021612-2C18-4DB5-BF13-3A7FB1DDF245}"/>
                </a:ext>
              </a:extLst>
            </p:cNvPr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>
              <a:extLst>
                <a:ext uri="{FF2B5EF4-FFF2-40B4-BE49-F238E27FC236}">
                  <a16:creationId xmlns:a16="http://schemas.microsoft.com/office/drawing/2014/main" id="{BA342C8F-EA49-4FD0-992E-5818AA259DC2}"/>
                </a:ext>
              </a:extLst>
            </p:cNvPr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>
              <a:extLst>
                <a:ext uri="{FF2B5EF4-FFF2-40B4-BE49-F238E27FC236}">
                  <a16:creationId xmlns:a16="http://schemas.microsoft.com/office/drawing/2014/main" id="{D9688026-21B5-4EE4-B1B3-8C8D1B3B2402}"/>
                </a:ext>
              </a:extLst>
            </p:cNvPr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>
              <a:extLst>
                <a:ext uri="{FF2B5EF4-FFF2-40B4-BE49-F238E27FC236}">
                  <a16:creationId xmlns:a16="http://schemas.microsoft.com/office/drawing/2014/main" id="{5621242B-F02B-4E41-A48E-A16AC5DB5CCB}"/>
                </a:ext>
              </a:extLst>
            </p:cNvPr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>
              <a:extLst>
                <a:ext uri="{FF2B5EF4-FFF2-40B4-BE49-F238E27FC236}">
                  <a16:creationId xmlns:a16="http://schemas.microsoft.com/office/drawing/2014/main" id="{F5C0AAD8-6A7A-4C9F-B763-5DC0FCA73DC5}"/>
                </a:ext>
              </a:extLst>
            </p:cNvPr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>
              <a:extLst>
                <a:ext uri="{FF2B5EF4-FFF2-40B4-BE49-F238E27FC236}">
                  <a16:creationId xmlns:a16="http://schemas.microsoft.com/office/drawing/2014/main" id="{DBB63E19-B164-4D6C-A8D1-1442DCE5E414}"/>
                </a:ext>
              </a:extLst>
            </p:cNvPr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>
              <a:extLst>
                <a:ext uri="{FF2B5EF4-FFF2-40B4-BE49-F238E27FC236}">
                  <a16:creationId xmlns:a16="http://schemas.microsoft.com/office/drawing/2014/main" id="{DB01E386-8469-48C4-986D-D71EFAA6AE72}"/>
                </a:ext>
              </a:extLst>
            </p:cNvPr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>
              <a:extLst>
                <a:ext uri="{FF2B5EF4-FFF2-40B4-BE49-F238E27FC236}">
                  <a16:creationId xmlns:a16="http://schemas.microsoft.com/office/drawing/2014/main" id="{9B9DF8C8-DB75-40D8-974B-F1B08107D066}"/>
                </a:ext>
              </a:extLst>
            </p:cNvPr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>
              <a:extLst>
                <a:ext uri="{FF2B5EF4-FFF2-40B4-BE49-F238E27FC236}">
                  <a16:creationId xmlns:a16="http://schemas.microsoft.com/office/drawing/2014/main" id="{7FAFC254-A06D-45D9-A667-A57F351CCA48}"/>
                </a:ext>
              </a:extLst>
            </p:cNvPr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>
              <a:extLst>
                <a:ext uri="{FF2B5EF4-FFF2-40B4-BE49-F238E27FC236}">
                  <a16:creationId xmlns:a16="http://schemas.microsoft.com/office/drawing/2014/main" id="{C53AED53-52AD-4727-9D20-6EBDD347D342}"/>
                </a:ext>
              </a:extLst>
            </p:cNvPr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>
              <a:extLst>
                <a:ext uri="{FF2B5EF4-FFF2-40B4-BE49-F238E27FC236}">
                  <a16:creationId xmlns:a16="http://schemas.microsoft.com/office/drawing/2014/main" id="{391C165E-D96B-42A5-991B-DA54E0F158D1}"/>
                </a:ext>
              </a:extLst>
            </p:cNvPr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>
              <a:extLst>
                <a:ext uri="{FF2B5EF4-FFF2-40B4-BE49-F238E27FC236}">
                  <a16:creationId xmlns:a16="http://schemas.microsoft.com/office/drawing/2014/main" id="{852C5921-DC03-4D98-A173-C094AAF62B62}"/>
                </a:ext>
              </a:extLst>
            </p:cNvPr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>
              <a:extLst>
                <a:ext uri="{FF2B5EF4-FFF2-40B4-BE49-F238E27FC236}">
                  <a16:creationId xmlns:a16="http://schemas.microsoft.com/office/drawing/2014/main" id="{4314AFA1-12FD-4E68-81E1-375E0CD37C54}"/>
                </a:ext>
              </a:extLst>
            </p:cNvPr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7" grpId="0" animBg="1"/>
      <p:bldP spid="68" grpId="0"/>
      <p:bldP spid="69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539544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RedCaps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3BDE-CCCE-D499-E4DC-83DFCB33DDA9}"/>
              </a:ext>
            </a:extLst>
          </p:cNvPr>
          <p:cNvSpPr txBox="1"/>
          <p:nvPr/>
        </p:nvSpPr>
        <p:spPr>
          <a:xfrm>
            <a:off x="795942" y="909534"/>
            <a:ext cx="7552115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数据集描述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RedCaps</a:t>
            </a:r>
            <a:r>
              <a:rPr lang="zh-CN" altLang="zh-CN" dirty="0"/>
              <a:t>是从</a:t>
            </a:r>
            <a:r>
              <a:rPr lang="en-US" altLang="zh-CN" dirty="0"/>
              <a:t>Reddit</a:t>
            </a:r>
            <a:r>
              <a:rPr lang="zh-CN" altLang="zh-CN" dirty="0"/>
              <a:t>社交媒体上收集的大规模图文数据集，</a:t>
            </a:r>
            <a:r>
              <a:rPr lang="zh-CN" altLang="en-US" dirty="0"/>
              <a:t>包含了从</a:t>
            </a:r>
            <a:r>
              <a:rPr lang="en-US" altLang="zh-CN" dirty="0"/>
              <a:t>2008</a:t>
            </a:r>
            <a:r>
              <a:rPr lang="zh-CN" altLang="en-US" dirty="0"/>
              <a:t>年到</a:t>
            </a:r>
            <a:r>
              <a:rPr lang="en-US" altLang="zh-CN" dirty="0"/>
              <a:t>2020</a:t>
            </a:r>
            <a:r>
              <a:rPr lang="zh-CN" altLang="en-US" dirty="0"/>
              <a:t>年间在</a:t>
            </a:r>
            <a:r>
              <a:rPr lang="en-US" altLang="zh-CN" dirty="0"/>
              <a:t>Reddit</a:t>
            </a:r>
            <a:r>
              <a:rPr lang="zh-CN" altLang="en-US" dirty="0"/>
              <a:t>的</a:t>
            </a:r>
            <a:r>
              <a:rPr lang="en-US" altLang="zh-CN" dirty="0"/>
              <a:t>350</a:t>
            </a:r>
            <a:r>
              <a:rPr lang="zh-CN" altLang="en-US" dirty="0"/>
              <a:t>个子版块上发布的</a:t>
            </a:r>
            <a:r>
              <a:rPr lang="en-US" altLang="zh-CN" b="1" dirty="0"/>
              <a:t>12M</a:t>
            </a:r>
            <a:r>
              <a:rPr lang="zh-CN" altLang="en-US" b="1" dirty="0"/>
              <a:t>图像</a:t>
            </a:r>
            <a:r>
              <a:rPr lang="en-US" altLang="zh-CN" b="1" dirty="0"/>
              <a:t>-</a:t>
            </a:r>
            <a:r>
              <a:rPr lang="zh-CN" altLang="en-US" b="1" dirty="0"/>
              <a:t>文本数据</a:t>
            </a:r>
            <a:r>
              <a:rPr lang="zh-CN" altLang="en-US" dirty="0"/>
              <a:t>。</a:t>
            </a:r>
            <a:r>
              <a:rPr lang="zh-CN" altLang="zh-CN" dirty="0"/>
              <a:t>描述了广泛且各式各样的物体和场景</a:t>
            </a:r>
            <a:endParaRPr lang="zh-CN" altLang="en-US" dirty="0"/>
          </a:p>
          <a:p>
            <a:r>
              <a:rPr lang="zh-CN" altLang="en-US" dirty="0"/>
              <a:t>数据集特点</a:t>
            </a:r>
            <a:r>
              <a:rPr lang="en-US" altLang="zh-CN" dirty="0"/>
              <a:t>: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RedCaps</a:t>
            </a:r>
            <a:r>
              <a:rPr lang="zh-CN" altLang="en-US" dirty="0"/>
              <a:t>中的数据文本更加具有</a:t>
            </a:r>
            <a:r>
              <a:rPr lang="zh-CN" altLang="en-US" b="1" dirty="0"/>
              <a:t>对话性、幽默性、情感性</a:t>
            </a:r>
            <a:r>
              <a:rPr lang="zh-CN" altLang="en-US" dirty="0"/>
              <a:t>，通常也更加多样。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RedCaps</a:t>
            </a:r>
            <a:r>
              <a:rPr lang="zh-CN" altLang="en-US" dirty="0"/>
              <a:t>子版块提供了</a:t>
            </a:r>
            <a:r>
              <a:rPr lang="zh-CN" altLang="en-US" b="1" dirty="0"/>
              <a:t>内容主题的显式聚类</a:t>
            </a:r>
            <a:r>
              <a:rPr lang="zh-CN" altLang="en-US" dirty="0"/>
              <a:t>，使得数据收集的主题更加容易控制；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Reddit</a:t>
            </a:r>
            <a:r>
              <a:rPr lang="zh-CN" altLang="en-US" dirty="0"/>
              <a:t>的投票系统提供了</a:t>
            </a:r>
            <a:r>
              <a:rPr lang="zh-CN" altLang="en-US" b="1" dirty="0"/>
              <a:t>图像质量的控制手段</a:t>
            </a:r>
            <a:r>
              <a:rPr lang="zh-CN" altLang="en-US" dirty="0"/>
              <a:t>，低质量的图像可以被用户否决或者版主删除。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Reddit</a:t>
            </a:r>
            <a:r>
              <a:rPr lang="zh-CN" altLang="en-US" dirty="0"/>
              <a:t>数据集</a:t>
            </a:r>
            <a:r>
              <a:rPr lang="zh-CN" altLang="en-US" b="1" dirty="0"/>
              <a:t>并不是静态的</a:t>
            </a:r>
            <a:r>
              <a:rPr lang="zh-CN" altLang="en-US" dirty="0"/>
              <a:t>，团队计划定期更新</a:t>
            </a:r>
            <a:r>
              <a:rPr lang="en-US" altLang="zh-CN" dirty="0"/>
              <a:t>Reddit</a:t>
            </a:r>
            <a:r>
              <a:rPr lang="zh-CN" altLang="en-US" dirty="0"/>
              <a:t>上的新内容，使得</a:t>
            </a:r>
            <a:r>
              <a:rPr lang="en-US" altLang="zh-CN" dirty="0" err="1"/>
              <a:t>RedCaps</a:t>
            </a:r>
            <a:r>
              <a:rPr lang="zh-CN" altLang="en-US" dirty="0"/>
              <a:t>数据集的规模会不断扩大。</a:t>
            </a:r>
            <a:endParaRPr lang="en-US" altLang="zh-CN" dirty="0"/>
          </a:p>
          <a:p>
            <a:r>
              <a:rPr lang="zh-CN" altLang="en-US" dirty="0"/>
              <a:t>数据集质量：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为了保护个人隐私，在筛选板块时，尽量避开专注于描述人的子版块，此外通过额外的模型检测图像中的人脸并筛选。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选择</a:t>
            </a:r>
            <a:r>
              <a:rPr lang="en-US" altLang="zh-CN" dirty="0"/>
              <a:t>non-NSFW</a:t>
            </a:r>
            <a:r>
              <a:rPr lang="zh-CN" altLang="en-US" dirty="0"/>
              <a:t>子版块，并对敏感图像和文本进行过滤。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RedCaps</a:t>
            </a:r>
            <a:r>
              <a:rPr lang="zh-CN" altLang="en-US" dirty="0"/>
              <a:t>中的数据，存在由</a:t>
            </a:r>
            <a:r>
              <a:rPr lang="en-US" altLang="zh-CN" dirty="0"/>
              <a:t>Reddit</a:t>
            </a:r>
            <a:r>
              <a:rPr lang="zh-CN" altLang="en-US" dirty="0"/>
              <a:t>用户性别、位置、年龄、知识水平等的分布偏向而造成的数据偏向。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89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539544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RedCaps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52A32B-194F-BB14-996D-12AA3EFB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68" y="827089"/>
            <a:ext cx="6269064" cy="36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539544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Nocaps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249DA2-F48F-F67F-B5E1-D0256DA27818}"/>
              </a:ext>
            </a:extLst>
          </p:cNvPr>
          <p:cNvSpPr txBox="1"/>
          <p:nvPr/>
        </p:nvSpPr>
        <p:spPr>
          <a:xfrm>
            <a:off x="530520" y="810264"/>
            <a:ext cx="81386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Nocaps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r>
              <a:rPr lang="zh-CN" altLang="en-US" dirty="0"/>
              <a:t>针对</a:t>
            </a:r>
            <a:r>
              <a:rPr lang="en-US" altLang="zh-CN" dirty="0"/>
              <a:t>object captioning</a:t>
            </a:r>
            <a:r>
              <a:rPr lang="zh-CN" altLang="en-US" dirty="0"/>
              <a:t>工作提出，包括</a:t>
            </a:r>
            <a:r>
              <a:rPr lang="en-US" altLang="zh-CN" dirty="0"/>
              <a:t>15100</a:t>
            </a:r>
            <a:r>
              <a:rPr lang="zh-CN" altLang="en-US" dirty="0"/>
              <a:t>张来自</a:t>
            </a:r>
            <a:r>
              <a:rPr lang="en-US" altLang="zh-CN" dirty="0"/>
              <a:t>Open Images</a:t>
            </a:r>
            <a:r>
              <a:rPr lang="zh-CN" altLang="en-US" dirty="0"/>
              <a:t>验证集和测试集的图片，以及</a:t>
            </a:r>
            <a:r>
              <a:rPr lang="en-US" altLang="zh-CN" dirty="0"/>
              <a:t>166100</a:t>
            </a:r>
            <a:r>
              <a:rPr lang="zh-CN" altLang="en-US" dirty="0"/>
              <a:t>条人类生成的</a:t>
            </a:r>
            <a:r>
              <a:rPr lang="en-US" altLang="zh-CN" dirty="0"/>
              <a:t>captions.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COCO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zh-CN" altLang="zh-CN" dirty="0"/>
              <a:t>平均而言，所选图像包含</a:t>
            </a:r>
            <a:r>
              <a:rPr lang="en-US" altLang="zh-CN" dirty="0"/>
              <a:t>4.0</a:t>
            </a:r>
            <a:r>
              <a:rPr lang="zh-CN" altLang="zh-CN" dirty="0"/>
              <a:t>个对象类和</a:t>
            </a:r>
            <a:r>
              <a:rPr lang="en-US" altLang="zh-CN" dirty="0"/>
              <a:t>8.0</a:t>
            </a:r>
            <a:r>
              <a:rPr lang="zh-CN" altLang="zh-CN" dirty="0"/>
              <a:t>个对象实例。</a:t>
            </a:r>
            <a:r>
              <a:rPr lang="en-US" altLang="zh-CN" dirty="0"/>
              <a:t>(COCO</a:t>
            </a:r>
            <a:r>
              <a:rPr lang="zh-CN" altLang="en-US" dirty="0"/>
              <a:t>分别为</a:t>
            </a:r>
            <a:r>
              <a:rPr lang="en-US" altLang="zh-CN" dirty="0"/>
              <a:t>2.9 </a:t>
            </a:r>
            <a:r>
              <a:rPr lang="zh-CN" altLang="en-US" dirty="0"/>
              <a:t>和 </a:t>
            </a:r>
            <a:r>
              <a:rPr lang="en-US" altLang="zh-CN" dirty="0"/>
              <a:t>7.4)</a:t>
            </a:r>
            <a:endParaRPr lang="zh-CN" altLang="zh-CN" dirty="0"/>
          </a:p>
          <a:p>
            <a:r>
              <a:rPr lang="zh-CN" altLang="zh-CN" dirty="0"/>
              <a:t>基于物体检测模型识别结果，</a:t>
            </a:r>
            <a:r>
              <a:rPr lang="en-US" altLang="zh-CN" b="1" dirty="0" err="1"/>
              <a:t>nocaps</a:t>
            </a:r>
            <a:r>
              <a:rPr lang="zh-CN" altLang="zh-CN" b="1" dirty="0"/>
              <a:t>包含</a:t>
            </a:r>
            <a:r>
              <a:rPr lang="en-US" altLang="zh-CN" b="1" dirty="0"/>
              <a:t>600</a:t>
            </a:r>
            <a:r>
              <a:rPr lang="zh-CN" altLang="zh-CN" b="1" dirty="0"/>
              <a:t>多个物体类别，而</a:t>
            </a:r>
            <a:r>
              <a:rPr lang="en-US" altLang="zh-CN" b="1" dirty="0"/>
              <a:t>COCO</a:t>
            </a:r>
            <a:r>
              <a:rPr lang="zh-CN" altLang="zh-CN" b="1" dirty="0"/>
              <a:t>仅仅含有</a:t>
            </a:r>
            <a:r>
              <a:rPr lang="en-US" altLang="zh-CN" b="1" dirty="0"/>
              <a:t>80</a:t>
            </a:r>
            <a:r>
              <a:rPr lang="zh-CN" altLang="zh-CN" b="1" dirty="0"/>
              <a:t>类</a:t>
            </a:r>
            <a:r>
              <a:rPr lang="zh-CN" altLang="zh-CN" dirty="0"/>
              <a:t>；</a:t>
            </a:r>
            <a:endParaRPr lang="en-US" altLang="zh-CN" dirty="0"/>
          </a:p>
          <a:p>
            <a:r>
              <a:rPr lang="en-US" altLang="zh-CN" dirty="0" err="1"/>
              <a:t>Nocaps</a:t>
            </a:r>
            <a:r>
              <a:rPr lang="zh-CN" altLang="zh-CN" dirty="0"/>
              <a:t>中每张图片包含更多的物体类别，以及稍微多一些的物体实例。</a:t>
            </a:r>
            <a:endParaRPr lang="en-US" altLang="zh-CN" dirty="0"/>
          </a:p>
          <a:p>
            <a:r>
              <a:rPr lang="en-US" altLang="zh-CN" dirty="0" err="1"/>
              <a:t>Nocaps</a:t>
            </a:r>
            <a:r>
              <a:rPr lang="zh-CN" altLang="zh-CN" dirty="0"/>
              <a:t>中几乎</a:t>
            </a:r>
            <a:r>
              <a:rPr lang="en-US" altLang="zh-CN" dirty="0"/>
              <a:t>22%</a:t>
            </a:r>
            <a:r>
              <a:rPr lang="zh-CN" altLang="zh-CN" dirty="0"/>
              <a:t>的图片有超过</a:t>
            </a:r>
            <a:r>
              <a:rPr lang="en-US" altLang="zh-CN" dirty="0"/>
              <a:t>6</a:t>
            </a:r>
            <a:r>
              <a:rPr lang="zh-CN" altLang="zh-CN" dirty="0"/>
              <a:t>个物体类，而</a:t>
            </a:r>
            <a:r>
              <a:rPr lang="en-US" altLang="zh-CN" dirty="0"/>
              <a:t>COCO</a:t>
            </a:r>
            <a:r>
              <a:rPr lang="zh-CN" altLang="zh-CN" dirty="0"/>
              <a:t>中只有</a:t>
            </a:r>
            <a:r>
              <a:rPr lang="en-US" altLang="zh-CN" dirty="0"/>
              <a:t>10%</a:t>
            </a:r>
            <a:r>
              <a:rPr lang="zh-CN" altLang="zh-CN" dirty="0"/>
              <a:t>；</a:t>
            </a:r>
            <a:endParaRPr lang="en-US" altLang="zh-CN" dirty="0"/>
          </a:p>
          <a:p>
            <a:r>
              <a:rPr lang="en-US" altLang="zh-CN" dirty="0"/>
              <a:t>COCO</a:t>
            </a:r>
            <a:r>
              <a:rPr lang="zh-CN" altLang="zh-CN" dirty="0"/>
              <a:t>中有</a:t>
            </a:r>
            <a:r>
              <a:rPr lang="en-US" altLang="zh-CN" dirty="0"/>
              <a:t>20%</a:t>
            </a:r>
            <a:r>
              <a:rPr lang="zh-CN" altLang="zh-CN" dirty="0"/>
              <a:t>图片仅仅有单个类别，但</a:t>
            </a:r>
            <a:r>
              <a:rPr lang="en-US" altLang="zh-CN" dirty="0" err="1"/>
              <a:t>nocaps</a:t>
            </a:r>
            <a:r>
              <a:rPr lang="zh-CN" altLang="zh-CN" dirty="0"/>
              <a:t>中并没有这样的图片。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AE26A4-1EED-7DFA-35E4-C75A96D5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11" y="2704427"/>
            <a:ext cx="6689134" cy="202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539544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领域数据集介绍：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Danbooru2021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249DA2-F48F-F67F-B5E1-D0256DA27818}"/>
              </a:ext>
            </a:extLst>
          </p:cNvPr>
          <p:cNvSpPr txBox="1"/>
          <p:nvPr/>
        </p:nvSpPr>
        <p:spPr>
          <a:xfrm>
            <a:off x="530520" y="810264"/>
            <a:ext cx="813864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Danbooru2021</a:t>
            </a:r>
            <a:r>
              <a:rPr lang="zh-CN" altLang="en-US" dirty="0"/>
              <a:t>是包含</a:t>
            </a:r>
            <a:r>
              <a:rPr lang="en-US" altLang="zh-CN" dirty="0"/>
              <a:t>4.9M</a:t>
            </a:r>
            <a:r>
              <a:rPr lang="zh-CN" altLang="en-US" dirty="0"/>
              <a:t>图像，</a:t>
            </a:r>
            <a:r>
              <a:rPr lang="en-US" altLang="zh-CN" dirty="0"/>
              <a:t>162M tag</a:t>
            </a:r>
            <a:r>
              <a:rPr lang="zh-CN" altLang="en-US" dirty="0"/>
              <a:t>实例的</a:t>
            </a:r>
            <a:r>
              <a:rPr lang="en-US" altLang="zh-CN" dirty="0" err="1"/>
              <a:t>rsync</a:t>
            </a:r>
            <a:r>
              <a:rPr lang="zh-CN" altLang="en-US" dirty="0"/>
              <a:t>镜像，包含了从</a:t>
            </a:r>
            <a:r>
              <a:rPr lang="en-US" altLang="zh-CN" dirty="0"/>
              <a:t>2005-05-24</a:t>
            </a:r>
            <a:r>
              <a:rPr lang="zh-CN" altLang="en-US" dirty="0"/>
              <a:t>到</a:t>
            </a:r>
            <a:r>
              <a:rPr lang="en-US" altLang="zh-CN" dirty="0"/>
              <a:t>2021-12-31</a:t>
            </a:r>
            <a:r>
              <a:rPr lang="zh-CN" altLang="en-US" dirty="0"/>
              <a:t>期间上传到</a:t>
            </a:r>
            <a:r>
              <a:rPr lang="en-US" altLang="zh-CN" dirty="0" err="1"/>
              <a:t>Danbooru</a:t>
            </a:r>
            <a:r>
              <a:rPr lang="zh-CN" altLang="en-US" dirty="0"/>
              <a:t>网站上的图片、</a:t>
            </a:r>
            <a:r>
              <a:rPr lang="en-US" altLang="zh-CN" dirty="0"/>
              <a:t>JSON</a:t>
            </a:r>
            <a:r>
              <a:rPr lang="zh-CN" altLang="en-US" dirty="0"/>
              <a:t>元数据等。</a:t>
            </a:r>
            <a:r>
              <a:rPr lang="en-US" altLang="zh-CN" dirty="0" err="1"/>
              <a:t>Danbooru</a:t>
            </a:r>
            <a:r>
              <a:rPr lang="zh-CN" altLang="en-US" dirty="0"/>
              <a:t>是二次元动漫风格图片网站。</a:t>
            </a:r>
            <a:endParaRPr lang="en-US" altLang="zh-CN" dirty="0"/>
          </a:p>
          <a:p>
            <a:r>
              <a:rPr lang="en-US" altLang="zh-CN" dirty="0"/>
              <a:t>Danbooru2021</a:t>
            </a:r>
            <a:r>
              <a:rPr lang="zh-CN" altLang="en-US" dirty="0"/>
              <a:t>中，每张图片都拥有安全标签，包括“安全、可疑、不安全”三种。值得注意的是，用户在上传图片的时候，默认图片为可疑标签，需要手动进行修改。</a:t>
            </a:r>
            <a:endParaRPr lang="en-US" altLang="zh-CN" dirty="0"/>
          </a:p>
          <a:p>
            <a:r>
              <a:rPr lang="en-US" altLang="zh-CN" dirty="0" err="1"/>
              <a:t>Danbooru</a:t>
            </a:r>
            <a:r>
              <a:rPr lang="zh-CN" altLang="en-US" dirty="0"/>
              <a:t>社区中存在着明显的女性动漫角色偏向，处于各种各样的环境中，以及许多带标记的物体或动作。</a:t>
            </a:r>
            <a:endParaRPr lang="en-US" altLang="zh-CN" dirty="0"/>
          </a:p>
          <a:p>
            <a:r>
              <a:rPr lang="zh-CN" altLang="en-US" dirty="0"/>
              <a:t>尽管</a:t>
            </a:r>
            <a:r>
              <a:rPr lang="en-US" altLang="zh-CN" dirty="0" err="1"/>
              <a:t>Danbooru</a:t>
            </a:r>
            <a:r>
              <a:rPr lang="zh-CN" altLang="en-US" dirty="0"/>
              <a:t>数据本身存在安全标签，但是在安全子集中，仍然存在危险图像。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9335ED-FDB6-AD8E-48B0-51EBA8C7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17" y="2571750"/>
            <a:ext cx="6177449" cy="15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539544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领域数据集介绍：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Others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249DA2-F48F-F67F-B5E1-D0256DA27818}"/>
              </a:ext>
            </a:extLst>
          </p:cNvPr>
          <p:cNvSpPr txBox="1"/>
          <p:nvPr/>
        </p:nvSpPr>
        <p:spPr>
          <a:xfrm>
            <a:off x="502678" y="719042"/>
            <a:ext cx="8138644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WikiArt</a:t>
            </a:r>
            <a:endParaRPr lang="en-US" altLang="zh-CN" sz="1800" b="1" dirty="0"/>
          </a:p>
          <a:p>
            <a:r>
              <a:rPr lang="en-US" altLang="zh-CN" dirty="0" err="1"/>
              <a:t>WikiArt</a:t>
            </a:r>
            <a:r>
              <a:rPr lang="zh-CN" altLang="en-US" dirty="0"/>
              <a:t>中包含</a:t>
            </a:r>
            <a:r>
              <a:rPr lang="en-US" altLang="zh-CN" dirty="0"/>
              <a:t>WikiArt.org</a:t>
            </a:r>
            <a:r>
              <a:rPr lang="zh-CN" altLang="en-US" dirty="0"/>
              <a:t>中来自</a:t>
            </a:r>
            <a:r>
              <a:rPr lang="en-US" altLang="zh-CN" dirty="0"/>
              <a:t>195</a:t>
            </a:r>
            <a:r>
              <a:rPr lang="zh-CN" altLang="en-US" dirty="0"/>
              <a:t>个不同艺术家的画作，包括</a:t>
            </a:r>
            <a:r>
              <a:rPr lang="en-US" altLang="zh-CN" dirty="0"/>
              <a:t>42129</a:t>
            </a:r>
            <a:r>
              <a:rPr lang="zh-CN" altLang="en-US" dirty="0"/>
              <a:t>张训练图片和</a:t>
            </a:r>
            <a:r>
              <a:rPr lang="en-US" altLang="zh-CN" dirty="0"/>
              <a:t>10628</a:t>
            </a:r>
            <a:r>
              <a:rPr lang="zh-CN" altLang="en-US" dirty="0"/>
              <a:t>张测试图片。</a:t>
            </a:r>
            <a:endParaRPr lang="en-US" altLang="zh-CN" dirty="0"/>
          </a:p>
          <a:p>
            <a:r>
              <a:rPr lang="en-US" altLang="zh-CN" dirty="0" err="1"/>
              <a:t>WikiArt</a:t>
            </a:r>
            <a:r>
              <a:rPr lang="zh-CN" altLang="en-US" dirty="0"/>
              <a:t>提供了</a:t>
            </a:r>
            <a:r>
              <a:rPr lang="en-US" altLang="zh-CN" dirty="0" err="1"/>
              <a:t>WikiART</a:t>
            </a:r>
            <a:r>
              <a:rPr lang="en-US" altLang="zh-CN" dirty="0"/>
              <a:t> Crawler,</a:t>
            </a:r>
            <a:r>
              <a:rPr lang="zh-CN" altLang="en-US" dirty="0"/>
              <a:t>用于下载图像数据。使用这个工具，构建了两类数据集：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WikiART</a:t>
            </a:r>
            <a:r>
              <a:rPr lang="en-US" altLang="zh-CN" dirty="0"/>
              <a:t> Face: </a:t>
            </a:r>
            <a:r>
              <a:rPr lang="zh-CN" altLang="en-US" dirty="0"/>
              <a:t>下载得到的人脸肖像数据集。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WikiART</a:t>
            </a:r>
            <a:r>
              <a:rPr lang="en-US" altLang="zh-CN" dirty="0"/>
              <a:t> General: </a:t>
            </a:r>
            <a:r>
              <a:rPr lang="zh-CN" altLang="en-US" dirty="0"/>
              <a:t>下载得到的景观、肖像画作数据集。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b="1" dirty="0"/>
              <a:t>Painting-91</a:t>
            </a:r>
          </a:p>
          <a:p>
            <a:r>
              <a:rPr lang="zh-CN" altLang="en-US" dirty="0"/>
              <a:t>包括来自</a:t>
            </a:r>
            <a:r>
              <a:rPr lang="en-US" altLang="zh-CN" dirty="0"/>
              <a:t>91</a:t>
            </a:r>
            <a:r>
              <a:rPr lang="zh-CN" altLang="en-US" dirty="0"/>
              <a:t>个不同画家的</a:t>
            </a:r>
            <a:r>
              <a:rPr lang="en-US" altLang="zh-CN" dirty="0"/>
              <a:t>4266</a:t>
            </a:r>
            <a:r>
              <a:rPr lang="zh-CN" altLang="en-US" dirty="0"/>
              <a:t>张画作图像。数据集中每个作家的画作从</a:t>
            </a:r>
            <a:r>
              <a:rPr lang="en-US" altLang="zh-CN" dirty="0"/>
              <a:t>31</a:t>
            </a:r>
            <a:r>
              <a:rPr lang="zh-CN" altLang="en-US" dirty="0"/>
              <a:t>到</a:t>
            </a:r>
            <a:r>
              <a:rPr lang="en-US" altLang="zh-CN" dirty="0"/>
              <a:t>56</a:t>
            </a:r>
            <a:r>
              <a:rPr lang="zh-CN" altLang="en-US" dirty="0"/>
              <a:t>张不等。</a:t>
            </a:r>
            <a:endParaRPr lang="en-US" altLang="zh-CN" dirty="0"/>
          </a:p>
          <a:p>
            <a:r>
              <a:rPr lang="zh-CN" altLang="en-US" dirty="0"/>
              <a:t>每张图片都有作家表标签和风格标签</a:t>
            </a:r>
          </a:p>
          <a:p>
            <a:endParaRPr lang="zh-CN" altLang="en-US" dirty="0"/>
          </a:p>
          <a:p>
            <a:r>
              <a:rPr lang="en-US" altLang="zh-CN" sz="1800" b="1" dirty="0"/>
              <a:t>Multitask Painting100K</a:t>
            </a:r>
          </a:p>
          <a:p>
            <a:r>
              <a:rPr lang="zh-CN" altLang="en-US" dirty="0"/>
              <a:t>包括</a:t>
            </a:r>
            <a:r>
              <a:rPr lang="en-US" altLang="zh-CN" dirty="0"/>
              <a:t>1508</a:t>
            </a:r>
            <a:r>
              <a:rPr lang="zh-CN" altLang="en-US" dirty="0"/>
              <a:t>个艺术家的</a:t>
            </a:r>
            <a:r>
              <a:rPr lang="en-US" altLang="zh-CN" dirty="0"/>
              <a:t>100K</a:t>
            </a:r>
            <a:r>
              <a:rPr lang="zh-CN" altLang="en-US" dirty="0"/>
              <a:t>画作，拥有</a:t>
            </a:r>
            <a:r>
              <a:rPr lang="en-US" altLang="zh-CN" dirty="0"/>
              <a:t>125</a:t>
            </a:r>
            <a:r>
              <a:rPr lang="zh-CN" altLang="en-US" dirty="0"/>
              <a:t>种风格和</a:t>
            </a:r>
            <a:r>
              <a:rPr lang="en-US" altLang="zh-CN" dirty="0"/>
              <a:t>41</a:t>
            </a:r>
            <a:r>
              <a:rPr lang="zh-CN" altLang="en-US" dirty="0"/>
              <a:t>个种类。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800" b="1" dirty="0"/>
              <a:t>Art500K</a:t>
            </a:r>
          </a:p>
          <a:p>
            <a:r>
              <a:rPr lang="en-US" altLang="zh-CN" dirty="0"/>
              <a:t>Art500K</a:t>
            </a:r>
            <a:r>
              <a:rPr lang="zh-CN" altLang="en-US" dirty="0"/>
              <a:t>包括来自</a:t>
            </a:r>
            <a:r>
              <a:rPr lang="en-US" altLang="zh-CN" dirty="0" err="1"/>
              <a:t>WikiArt</a:t>
            </a:r>
            <a:r>
              <a:rPr lang="en-US" altLang="zh-CN" dirty="0"/>
              <a:t>, Web Gallery of Art, </a:t>
            </a:r>
            <a:r>
              <a:rPr lang="en-US" altLang="zh-CN" dirty="0" err="1"/>
              <a:t>Rijks</a:t>
            </a:r>
            <a:r>
              <a:rPr lang="en-US" altLang="zh-CN" dirty="0"/>
              <a:t> Museum, and Google Arts &amp; Culture websites</a:t>
            </a:r>
            <a:r>
              <a:rPr lang="zh-CN" altLang="en-US" dirty="0"/>
              <a:t>等网站的</a:t>
            </a:r>
            <a:r>
              <a:rPr lang="en-US" altLang="zh-CN" dirty="0"/>
              <a:t>554198</a:t>
            </a:r>
            <a:r>
              <a:rPr lang="zh-CN" altLang="en-US" dirty="0"/>
              <a:t>张图片。包括</a:t>
            </a:r>
            <a:r>
              <a:rPr lang="en-US" altLang="zh-CN" dirty="0"/>
              <a:t>1000</a:t>
            </a:r>
            <a:r>
              <a:rPr lang="zh-CN" altLang="en-US" dirty="0"/>
              <a:t>位艺术家、</a:t>
            </a:r>
            <a:r>
              <a:rPr lang="en-US" altLang="zh-CN" dirty="0"/>
              <a:t>55</a:t>
            </a:r>
            <a:r>
              <a:rPr lang="zh-CN" altLang="en-US" dirty="0"/>
              <a:t>种风格和</a:t>
            </a:r>
            <a:r>
              <a:rPr lang="en-US" altLang="zh-CN" dirty="0"/>
              <a:t>42</a:t>
            </a:r>
            <a:r>
              <a:rPr lang="zh-CN" altLang="en-US" dirty="0"/>
              <a:t>个种类。每个数据都有超过</a:t>
            </a:r>
            <a:r>
              <a:rPr lang="en-US" altLang="zh-CN" dirty="0"/>
              <a:t>10</a:t>
            </a:r>
            <a:r>
              <a:rPr lang="zh-CN" altLang="en-US" dirty="0"/>
              <a:t>个属性标签，除了一些通用标签</a:t>
            </a:r>
            <a:r>
              <a:rPr lang="en-US" altLang="zh-CN" dirty="0"/>
              <a:t>(</a:t>
            </a:r>
            <a:r>
              <a:rPr lang="zh-CN" altLang="en-US" dirty="0"/>
              <a:t>如艺术家、流派、艺术运动</a:t>
            </a:r>
            <a:r>
              <a:rPr lang="en-US" altLang="zh-CN" dirty="0"/>
              <a:t>)</a:t>
            </a:r>
            <a:r>
              <a:rPr lang="zh-CN" altLang="en-US" dirty="0"/>
              <a:t>，还包括一些特殊标签</a:t>
            </a:r>
            <a:r>
              <a:rPr lang="en-US" altLang="zh-CN" dirty="0"/>
              <a:t>(</a:t>
            </a:r>
            <a:r>
              <a:rPr lang="zh-CN" altLang="en-US" dirty="0"/>
              <a:t>如事件、历史人物、描述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2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539544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数据集总结</a:t>
            </a: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E5BABB-E4A1-B148-2604-BDEE0736011F}"/>
              </a:ext>
            </a:extLst>
          </p:cNvPr>
          <p:cNvSpPr txBox="1"/>
          <p:nvPr/>
        </p:nvSpPr>
        <p:spPr>
          <a:xfrm>
            <a:off x="673160" y="845258"/>
            <a:ext cx="81386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训练数据：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能够使用的主要数据集为</a:t>
            </a:r>
            <a:r>
              <a:rPr lang="en-US" altLang="zh-CN" dirty="0"/>
              <a:t>LAION</a:t>
            </a:r>
            <a:r>
              <a:rPr lang="zh-CN" altLang="en-US" dirty="0"/>
              <a:t>，需要经过进一步的清洗和筛选。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此外，从</a:t>
            </a:r>
            <a:r>
              <a:rPr lang="en-US" altLang="zh-CN" dirty="0" err="1"/>
              <a:t>RedCaps,CC</a:t>
            </a:r>
            <a:r>
              <a:rPr lang="zh-CN" altLang="en-US" dirty="0"/>
              <a:t>等数据集也可以用于数据补充。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 err="1"/>
              <a:t>Danbooru</a:t>
            </a:r>
            <a:r>
              <a:rPr lang="zh-CN" altLang="en-US" dirty="0"/>
              <a:t>等网站中，可以进一步补充艺术（卡通）、景观等数据。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验证数据；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COCO</a:t>
            </a:r>
            <a:r>
              <a:rPr lang="zh-CN" altLang="en-US" dirty="0"/>
              <a:t>数据集进行测评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可以从</a:t>
            </a:r>
            <a:r>
              <a:rPr lang="en-US" altLang="zh-CN" dirty="0" err="1"/>
              <a:t>nocaps,Open</a:t>
            </a:r>
            <a:r>
              <a:rPr lang="en-US" altLang="zh-CN" dirty="0"/>
              <a:t> Images</a:t>
            </a:r>
            <a:r>
              <a:rPr lang="zh-CN" altLang="en-US" dirty="0"/>
              <a:t>中选择一些图片，对更广泛的视觉概念生成效果进行定量评估。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筛选合适的文本构建</a:t>
            </a:r>
            <a:r>
              <a:rPr lang="en-US" altLang="zh-CN" dirty="0"/>
              <a:t>Benchmark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数据来源：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数据来源主要有：</a:t>
            </a:r>
            <a:endParaRPr lang="en-US" altLang="zh-CN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相关网站</a:t>
            </a:r>
            <a:r>
              <a:rPr lang="en-US" altLang="zh-CN" dirty="0"/>
              <a:t>(</a:t>
            </a:r>
            <a:r>
              <a:rPr lang="en-US" altLang="zh-CN" dirty="0" err="1"/>
              <a:t>Flickr,Weikipedia,Danbooru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Web</a:t>
            </a:r>
            <a:r>
              <a:rPr lang="zh-CN" altLang="en-US" dirty="0"/>
              <a:t>爬虫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2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312366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数据集调研汇总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D7C6743-01BE-55C1-3DAB-7A6D9E8AD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84138"/>
              </p:ext>
            </p:extLst>
          </p:nvPr>
        </p:nvGraphicFramePr>
        <p:xfrm>
          <a:off x="825283" y="762300"/>
          <a:ext cx="7519708" cy="391044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80901">
                  <a:extLst>
                    <a:ext uri="{9D8B030D-6E8A-4147-A177-3AD203B41FA5}">
                      <a16:colId xmlns:a16="http://schemas.microsoft.com/office/drawing/2014/main" val="969976836"/>
                    </a:ext>
                  </a:extLst>
                </a:gridCol>
                <a:gridCol w="1255529">
                  <a:extLst>
                    <a:ext uri="{9D8B030D-6E8A-4147-A177-3AD203B41FA5}">
                      <a16:colId xmlns:a16="http://schemas.microsoft.com/office/drawing/2014/main" val="61368233"/>
                    </a:ext>
                  </a:extLst>
                </a:gridCol>
                <a:gridCol w="1255529">
                  <a:extLst>
                    <a:ext uri="{9D8B030D-6E8A-4147-A177-3AD203B41FA5}">
                      <a16:colId xmlns:a16="http://schemas.microsoft.com/office/drawing/2014/main" val="917966918"/>
                    </a:ext>
                  </a:extLst>
                </a:gridCol>
                <a:gridCol w="1255529">
                  <a:extLst>
                    <a:ext uri="{9D8B030D-6E8A-4147-A177-3AD203B41FA5}">
                      <a16:colId xmlns:a16="http://schemas.microsoft.com/office/drawing/2014/main" val="2054184993"/>
                    </a:ext>
                  </a:extLst>
                </a:gridCol>
                <a:gridCol w="1256433">
                  <a:extLst>
                    <a:ext uri="{9D8B030D-6E8A-4147-A177-3AD203B41FA5}">
                      <a16:colId xmlns:a16="http://schemas.microsoft.com/office/drawing/2014/main" val="3037190170"/>
                    </a:ext>
                  </a:extLst>
                </a:gridCol>
                <a:gridCol w="1215787">
                  <a:extLst>
                    <a:ext uri="{9D8B030D-6E8A-4147-A177-3AD203B41FA5}">
                      <a16:colId xmlns:a16="http://schemas.microsoft.com/office/drawing/2014/main" val="3943611399"/>
                    </a:ext>
                  </a:extLst>
                </a:gridCol>
              </a:tblGrid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数据集名称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文本种类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数据集规模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是否开源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数据来源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安全性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780468415"/>
                  </a:ext>
                </a:extLst>
              </a:tr>
              <a:tr h="226712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DALL-E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250M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CC+YFCC100M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482804447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LAION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多文本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400M + 5B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Web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00" dirty="0">
                          <a:effectLst/>
                        </a:rPr>
                        <a:t>较低</a:t>
                      </a:r>
                      <a:r>
                        <a:rPr lang="en-US" altLang="zh-CN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83304494"/>
                  </a:ext>
                </a:extLst>
              </a:tr>
              <a:tr h="191582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Imagen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英文 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400M+460M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LAION+</a:t>
                      </a:r>
                      <a:r>
                        <a:rPr lang="zh-CN" sz="1100" kern="100">
                          <a:effectLst/>
                        </a:rPr>
                        <a:t>内部数据集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402165569"/>
                  </a:ext>
                </a:extLst>
              </a:tr>
              <a:tr h="222750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COCO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英文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80k+40k+40k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Flickr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682067880"/>
                  </a:ext>
                </a:extLst>
              </a:tr>
              <a:tr h="223212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Open Images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9M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Flickr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较高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582673377"/>
                  </a:ext>
                </a:extLst>
              </a:tr>
              <a:tr h="233910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Conceptual Captions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3M + 12M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Web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较高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2620600669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 err="1">
                          <a:solidFill>
                            <a:srgbClr val="FF0000"/>
                          </a:solidFill>
                          <a:effectLst/>
                        </a:rPr>
                        <a:t>RedCaps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12M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r>
                        <a:rPr lang="en-US" sz="1100" kern="100">
                          <a:effectLst/>
                        </a:rPr>
                        <a:t>(</a:t>
                      </a:r>
                      <a:r>
                        <a:rPr lang="zh-CN" sz="1100" kern="100">
                          <a:effectLst/>
                        </a:rPr>
                        <a:t>非商业）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Reddit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2349202577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YFCC100M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Flickr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-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2478692583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WuDaoMM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650M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战略合作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Web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300143673"/>
                  </a:ext>
                </a:extLst>
              </a:tr>
              <a:tr h="234862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Wukong100M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是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Web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653758654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CLIP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400M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Web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731664480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ALIGN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1.8B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effectLst/>
                        </a:rPr>
                        <a:t>Web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4204178256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BASIC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6.6B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ALIGN+JFT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低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214298427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FF0000"/>
                          </a:solidFill>
                          <a:effectLst/>
                        </a:rPr>
                        <a:t>WIT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多语种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11.5M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Wekipedia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较高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2082009291"/>
                  </a:ext>
                </a:extLst>
              </a:tr>
              <a:tr h="18515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ERNIE-ViLG 2.0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 中文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170M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LAION+</a:t>
                      </a:r>
                      <a:r>
                        <a:rPr lang="zh-CN" sz="1100" kern="100">
                          <a:effectLst/>
                        </a:rPr>
                        <a:t>内部数据集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258380014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ALT200M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200M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Web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4204355916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M6-Corpus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中文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60.5M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Web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473707538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Twitter100k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英文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100K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>
                          <a:effectLst/>
                        </a:rPr>
                        <a:t>是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effectLst/>
                        </a:rPr>
                        <a:t>Twitter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 kern="100" dirty="0">
                          <a:effectLst/>
                        </a:rPr>
                        <a:t>中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774" marR="53774" marT="0" marB="0"/>
                </a:tc>
                <a:extLst>
                  <a:ext uri="{0D108BD9-81ED-4DB2-BD59-A6C34878D82A}">
                    <a16:rowId xmlns:a16="http://schemas.microsoft.com/office/drawing/2014/main" val="357037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312366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MSCOCO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9AD8A-C128-598F-48B7-3B558F51E45B}"/>
              </a:ext>
            </a:extLst>
          </p:cNvPr>
          <p:cNvSpPr txBox="1"/>
          <p:nvPr/>
        </p:nvSpPr>
        <p:spPr>
          <a:xfrm>
            <a:off x="-115804" y="984391"/>
            <a:ext cx="347399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数据集描述：</a:t>
            </a:r>
            <a:endParaRPr lang="en-US" altLang="zh-CN" dirty="0"/>
          </a:p>
          <a:p>
            <a:pPr lvl="1"/>
            <a:r>
              <a:rPr lang="zh-CN" altLang="en-US" dirty="0"/>
              <a:t>所有的大规模生成器模型，几乎都要在</a:t>
            </a:r>
            <a:r>
              <a:rPr lang="en-US" altLang="zh-CN" dirty="0"/>
              <a:t>MSCOCO</a:t>
            </a:r>
            <a:r>
              <a:rPr lang="zh-CN" altLang="en-US" dirty="0"/>
              <a:t>上进行评估、微调，也有的模型在上面进行训练。</a:t>
            </a:r>
            <a:endParaRPr lang="en-US" altLang="zh-CN" dirty="0"/>
          </a:p>
          <a:p>
            <a:pPr lvl="1"/>
            <a:r>
              <a:rPr lang="zh-CN" altLang="en-US" dirty="0"/>
              <a:t>数据集规模：</a:t>
            </a:r>
            <a:endParaRPr lang="en-US" altLang="zh-CN" dirty="0"/>
          </a:p>
          <a:p>
            <a:pPr lvl="1"/>
            <a:r>
              <a:rPr lang="en-US" altLang="zh-CN" dirty="0"/>
              <a:t>MS-COCO2014</a:t>
            </a:r>
            <a:r>
              <a:rPr lang="zh-CN" altLang="en-US" dirty="0"/>
              <a:t>数据集包括</a:t>
            </a:r>
            <a:r>
              <a:rPr lang="en-US" altLang="zh-CN" b="1" dirty="0">
                <a:solidFill>
                  <a:srgbClr val="00B0F0"/>
                </a:solidFill>
              </a:rPr>
              <a:t>82783</a:t>
            </a:r>
            <a:r>
              <a:rPr lang="zh-CN" altLang="en-US" b="1" dirty="0">
                <a:solidFill>
                  <a:srgbClr val="00B0F0"/>
                </a:solidFill>
              </a:rPr>
              <a:t>张训练图片和</a:t>
            </a:r>
            <a:r>
              <a:rPr lang="en-US" altLang="zh-CN" b="1" dirty="0">
                <a:solidFill>
                  <a:srgbClr val="00B0F0"/>
                </a:solidFill>
              </a:rPr>
              <a:t>40504</a:t>
            </a:r>
            <a:r>
              <a:rPr lang="zh-CN" altLang="en-US" b="1" dirty="0">
                <a:solidFill>
                  <a:srgbClr val="00B0F0"/>
                </a:solidFill>
              </a:rPr>
              <a:t>张验证图片，</a:t>
            </a:r>
            <a:r>
              <a:rPr lang="en-US" altLang="zh-CN" b="1" dirty="0">
                <a:solidFill>
                  <a:srgbClr val="00B0F0"/>
                </a:solidFill>
              </a:rPr>
              <a:t>40775</a:t>
            </a:r>
            <a:r>
              <a:rPr lang="zh-CN" altLang="en-US" b="1" dirty="0">
                <a:solidFill>
                  <a:srgbClr val="00B0F0"/>
                </a:solidFill>
              </a:rPr>
              <a:t>张测试图片</a:t>
            </a:r>
            <a:r>
              <a:rPr lang="zh-CN" altLang="en-US" dirty="0"/>
              <a:t>。每个图片都有</a:t>
            </a:r>
            <a:r>
              <a:rPr lang="en-US" altLang="zh-CN" b="1" dirty="0">
                <a:solidFill>
                  <a:srgbClr val="00B0F0"/>
                </a:solidFill>
              </a:rPr>
              <a:t>5</a:t>
            </a:r>
            <a:r>
              <a:rPr lang="zh-CN" altLang="en-US" b="1" dirty="0">
                <a:solidFill>
                  <a:srgbClr val="00B0F0"/>
                </a:solidFill>
              </a:rPr>
              <a:t>个</a:t>
            </a:r>
            <a:r>
              <a:rPr lang="en-US" altLang="zh-CN" b="1" dirty="0">
                <a:solidFill>
                  <a:srgbClr val="00B0F0"/>
                </a:solidFill>
              </a:rPr>
              <a:t>captions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en-US" altLang="zh-CN" dirty="0"/>
              <a:t>COCO</a:t>
            </a:r>
            <a:r>
              <a:rPr lang="zh-CN" altLang="en-US" dirty="0"/>
              <a:t>中的图片包含了</a:t>
            </a:r>
            <a:r>
              <a:rPr lang="zh-CN" altLang="en-US" b="1" dirty="0"/>
              <a:t>自然及生活中常见的、非标志性 </a:t>
            </a:r>
            <a:r>
              <a:rPr lang="en-US" altLang="zh-CN" b="1" dirty="0"/>
              <a:t>(non-iconic)</a:t>
            </a:r>
            <a:r>
              <a:rPr lang="zh-CN" altLang="en-US" b="1" dirty="0"/>
              <a:t>图片。</a:t>
            </a:r>
            <a:r>
              <a:rPr lang="zh-CN" altLang="en-US" dirty="0"/>
              <a:t>背景比较复杂，目标数量比较多，目标尺寸更小。</a:t>
            </a:r>
            <a:endParaRPr lang="en-US" altLang="zh-CN" dirty="0"/>
          </a:p>
          <a:p>
            <a:pPr lvl="1"/>
            <a:r>
              <a:rPr lang="en-US" altLang="zh-CN" dirty="0"/>
              <a:t>COCO</a:t>
            </a:r>
            <a:r>
              <a:rPr lang="zh-CN" altLang="en-US" dirty="0"/>
              <a:t>数据集一共包含</a:t>
            </a:r>
            <a:r>
              <a:rPr lang="en-US" altLang="zh-CN" b="1" dirty="0"/>
              <a:t>91</a:t>
            </a:r>
            <a:r>
              <a:rPr lang="zh-CN" altLang="en-US" b="1" dirty="0"/>
              <a:t>个类别，平均每张图片包含 </a:t>
            </a:r>
            <a:r>
              <a:rPr lang="en-US" altLang="zh-CN" b="1" dirty="0"/>
              <a:t>3.5</a:t>
            </a:r>
            <a:r>
              <a:rPr lang="zh-CN" altLang="en-US" b="1" dirty="0"/>
              <a:t>个类别和 </a:t>
            </a:r>
            <a:r>
              <a:rPr lang="en-US" altLang="zh-CN" b="1" dirty="0"/>
              <a:t>7.7 </a:t>
            </a:r>
            <a:r>
              <a:rPr lang="zh-CN" altLang="en-US" b="1" dirty="0"/>
              <a:t>个实例目标</a:t>
            </a:r>
            <a:r>
              <a:rPr lang="zh-CN" altLang="en-US" dirty="0"/>
              <a:t>，仅有不到</a:t>
            </a:r>
            <a:r>
              <a:rPr lang="en-US" altLang="zh-CN" dirty="0"/>
              <a:t>20%</a:t>
            </a:r>
            <a:r>
              <a:rPr lang="zh-CN" altLang="en-US" dirty="0"/>
              <a:t>的图片只包含一个类别，仅有</a:t>
            </a:r>
            <a:r>
              <a:rPr lang="en-US" altLang="zh-CN" dirty="0"/>
              <a:t>10%</a:t>
            </a:r>
            <a:r>
              <a:rPr lang="zh-CN" altLang="en-US" dirty="0"/>
              <a:t>的图片包含一个实例目标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44A4FD-88CB-39C4-D459-AF7D215C6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33" y="3126810"/>
            <a:ext cx="5753167" cy="20166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BEC6372-6930-22F7-D34E-4E78B8F27505}"/>
              </a:ext>
            </a:extLst>
          </p:cNvPr>
          <p:cNvSpPr txBox="1"/>
          <p:nvPr/>
        </p:nvSpPr>
        <p:spPr>
          <a:xfrm>
            <a:off x="4325375" y="315641"/>
            <a:ext cx="347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数据来源：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b="1" dirty="0" err="1"/>
              <a:t>Filckr</a:t>
            </a:r>
            <a:r>
              <a:rPr lang="zh-CN" altLang="en-US" dirty="0"/>
              <a:t>中收集非标志性图片。</a:t>
            </a:r>
            <a:r>
              <a:rPr lang="en-US" altLang="zh-CN" dirty="0"/>
              <a:t>Flickr</a:t>
            </a:r>
            <a:r>
              <a:rPr lang="zh-CN" altLang="en-US" dirty="0"/>
              <a:t>中包含了业余摄影师上传的照片，并且包含了可以搜索到的元数据和关键词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4723D2-7D3C-AB0B-C329-D19D2A4AB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33" y="1402724"/>
            <a:ext cx="5722883" cy="17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4" y="315641"/>
            <a:ext cx="429506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 Images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19AD8A-C128-598F-48B7-3B558F51E45B}"/>
              </a:ext>
            </a:extLst>
          </p:cNvPr>
          <p:cNvSpPr txBox="1"/>
          <p:nvPr/>
        </p:nvSpPr>
        <p:spPr>
          <a:xfrm>
            <a:off x="154984" y="708056"/>
            <a:ext cx="8493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数据集描述：</a:t>
            </a:r>
            <a:endParaRPr lang="en-US" altLang="zh-CN" dirty="0"/>
          </a:p>
          <a:p>
            <a:pPr lvl="1"/>
            <a:r>
              <a:rPr lang="en-US" altLang="zh-CN" dirty="0"/>
              <a:t>Open Images</a:t>
            </a:r>
            <a:r>
              <a:rPr lang="zh-CN" altLang="en-US" dirty="0"/>
              <a:t>是包含了图像级标签、物体检测框、物体分割、视觉关系、本地化描述的大规模数据集，有</a:t>
            </a:r>
            <a:r>
              <a:rPr lang="en-US" altLang="zh-CN" b="1" dirty="0">
                <a:solidFill>
                  <a:srgbClr val="00B0F0"/>
                </a:solidFill>
              </a:rPr>
              <a:t>9M</a:t>
            </a:r>
            <a:r>
              <a:rPr lang="zh-CN" altLang="en-US" b="1" dirty="0">
                <a:solidFill>
                  <a:srgbClr val="00B0F0"/>
                </a:solidFill>
              </a:rPr>
              <a:t>左右</a:t>
            </a:r>
            <a:r>
              <a:rPr lang="zh-CN" altLang="en-US" dirty="0"/>
              <a:t>的图像。数据来源为</a:t>
            </a:r>
            <a:r>
              <a:rPr lang="en-US" altLang="zh-CN" b="1" dirty="0">
                <a:solidFill>
                  <a:srgbClr val="FF0000"/>
                </a:solidFill>
              </a:rPr>
              <a:t>Flickr</a:t>
            </a:r>
            <a:r>
              <a:rPr lang="zh-CN" altLang="en-US" b="1" dirty="0">
                <a:solidFill>
                  <a:srgbClr val="FF0000"/>
                </a:solidFill>
              </a:rPr>
              <a:t>网站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数据集特点：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Flickr</a:t>
            </a:r>
            <a:r>
              <a:rPr lang="zh-CN" altLang="en-US" dirty="0"/>
              <a:t>以及</a:t>
            </a:r>
            <a:r>
              <a:rPr lang="en-US" altLang="zh-CN" dirty="0"/>
              <a:t>Google </a:t>
            </a:r>
            <a:r>
              <a:rPr lang="en-US" altLang="zh-CN" dirty="0" err="1"/>
              <a:t>SafeSearch</a:t>
            </a:r>
            <a:r>
              <a:rPr lang="zh-CN" altLang="en-US" dirty="0"/>
              <a:t>中对不健康图像进行过滤。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基于视觉相似度对重复或者相似图像进行筛选。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数据集涉及广泛的类别与概念，拥有</a:t>
            </a:r>
            <a:r>
              <a:rPr lang="en-US" altLang="zh-CN" b="1" dirty="0"/>
              <a:t>19957</a:t>
            </a:r>
            <a:r>
              <a:rPr lang="zh-CN" altLang="en-US" b="1" dirty="0"/>
              <a:t>个类别的</a:t>
            </a:r>
            <a:r>
              <a:rPr lang="en-US" altLang="zh-CN" b="1" dirty="0"/>
              <a:t>59.9M </a:t>
            </a:r>
            <a:r>
              <a:rPr lang="zh-CN" altLang="en-US" b="1" dirty="0"/>
              <a:t>图像级标签</a:t>
            </a:r>
            <a:r>
              <a:rPr lang="zh-CN" altLang="en-US" dirty="0"/>
              <a:t>。并且每张图片中类别数量、实例数量、物体中心分布等复杂度也与</a:t>
            </a:r>
            <a:r>
              <a:rPr lang="en-US" altLang="zh-CN" dirty="0"/>
              <a:t>COCO</a:t>
            </a:r>
            <a:r>
              <a:rPr lang="zh-CN" altLang="en-US" dirty="0"/>
              <a:t>相近。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DBE80A-D9C3-7AD0-77D2-290F279C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22" y="2398699"/>
            <a:ext cx="3747094" cy="21924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9232E6-18D4-0589-19F2-8901FB2B8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8699"/>
            <a:ext cx="5106692" cy="21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4" y="315641"/>
            <a:ext cx="4295065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 Images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88C3EC-11A2-4C56-DB82-2838597E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44" y="708056"/>
            <a:ext cx="7222210" cy="18431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01BBB7-FDCA-79A8-6A9F-FCC6712A3084}"/>
              </a:ext>
            </a:extLst>
          </p:cNvPr>
          <p:cNvSpPr txBox="1"/>
          <p:nvPr/>
        </p:nvSpPr>
        <p:spPr>
          <a:xfrm>
            <a:off x="462913" y="2630568"/>
            <a:ext cx="84930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Open Images</a:t>
            </a:r>
            <a:r>
              <a:rPr lang="zh-CN" altLang="en-US" dirty="0"/>
              <a:t>标签中，部分训练集，以及所有的验证集和测试集数据，均经过人工验证。</a:t>
            </a:r>
            <a:endParaRPr lang="en-US" altLang="zh-CN" dirty="0"/>
          </a:p>
          <a:p>
            <a:pPr lvl="1"/>
            <a:r>
              <a:rPr lang="zh-CN" altLang="en-US" dirty="0"/>
              <a:t>此外，</a:t>
            </a:r>
            <a:r>
              <a:rPr lang="en-US" altLang="zh-CN" dirty="0"/>
              <a:t>Open Images V6</a:t>
            </a:r>
            <a:r>
              <a:rPr lang="zh-CN" altLang="en-US" dirty="0"/>
              <a:t>中也提供了</a:t>
            </a:r>
            <a:r>
              <a:rPr lang="en-US" altLang="zh-CN" b="1" dirty="0">
                <a:solidFill>
                  <a:srgbClr val="FF0000"/>
                </a:solidFill>
              </a:rPr>
              <a:t>multimodal descriptions</a:t>
            </a:r>
            <a:r>
              <a:rPr lang="en-US" altLang="zh-CN" dirty="0"/>
              <a:t>,</a:t>
            </a:r>
            <a:r>
              <a:rPr lang="zh-CN" altLang="en-US" dirty="0"/>
              <a:t>包括文本、描述物体的鼠标轨迹、合成语音等。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38ED7B-534B-6A4B-3280-7127D68F2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44" y="3346149"/>
            <a:ext cx="7222210" cy="12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4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312366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LAION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4C57FB-5336-CCC9-C82F-7BC5ED760525}"/>
              </a:ext>
            </a:extLst>
          </p:cNvPr>
          <p:cNvSpPr txBox="1"/>
          <p:nvPr/>
        </p:nvSpPr>
        <p:spPr>
          <a:xfrm>
            <a:off x="541986" y="647721"/>
            <a:ext cx="80600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dirty="0"/>
              <a:t>数据集描述：</a:t>
            </a:r>
            <a:endParaRPr lang="en-US" altLang="zh-CN" dirty="0"/>
          </a:p>
          <a:p>
            <a:pPr lvl="1"/>
            <a:r>
              <a:rPr lang="zh-CN" altLang="en-US" dirty="0"/>
              <a:t>开源大规模图像文本数据集。先后开放了</a:t>
            </a:r>
            <a:r>
              <a:rPr lang="en-US" altLang="zh-CN" dirty="0"/>
              <a:t>LAION-400M</a:t>
            </a:r>
            <a:r>
              <a:rPr lang="zh-CN" altLang="en-US" dirty="0"/>
              <a:t>和</a:t>
            </a:r>
            <a:r>
              <a:rPr lang="en-US" altLang="zh-CN" dirty="0"/>
              <a:t>LAION-5B</a:t>
            </a:r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en-US" altLang="zh-CN" dirty="0"/>
              <a:t>LAION-400M </a:t>
            </a:r>
            <a:r>
              <a:rPr lang="zh-CN" altLang="en-US" dirty="0"/>
              <a:t>通过 </a:t>
            </a:r>
            <a:r>
              <a:rPr lang="en-US" altLang="zh-CN" b="1" dirty="0" err="1"/>
              <a:t>CommonCrawl</a:t>
            </a:r>
            <a:r>
              <a:rPr lang="en-US" altLang="zh-CN" b="1" dirty="0"/>
              <a:t> </a:t>
            </a:r>
            <a:r>
              <a:rPr lang="zh-CN" altLang="en-US" b="1" dirty="0"/>
              <a:t>随机抓取 </a:t>
            </a:r>
            <a:r>
              <a:rPr lang="en-US" altLang="zh-CN" b="1" dirty="0"/>
              <a:t>2014-2021 </a:t>
            </a:r>
            <a:r>
              <a:rPr lang="zh-CN" altLang="en-US" b="1" dirty="0"/>
              <a:t>年的网页中的图片、文本内容</a:t>
            </a:r>
            <a:r>
              <a:rPr lang="zh-CN" altLang="en-US" dirty="0"/>
              <a:t>。根据文本字数、图像尺寸、是否重复等初筛，经过</a:t>
            </a:r>
            <a:r>
              <a:rPr lang="en-US" altLang="zh-CN" dirty="0"/>
              <a:t>CLIP</a:t>
            </a:r>
            <a:r>
              <a:rPr lang="zh-CN" altLang="en-US" dirty="0"/>
              <a:t>对图文匹配度进行筛选，并对一些敏感词汇进行了筛选去除，提供了</a:t>
            </a:r>
            <a:r>
              <a:rPr lang="en-US" altLang="zh-CN" dirty="0"/>
              <a:t>4</a:t>
            </a:r>
            <a:r>
              <a:rPr lang="zh-CN" altLang="en-US" dirty="0"/>
              <a:t>亿个初筛后的图像文本对样本。</a:t>
            </a:r>
            <a:endParaRPr lang="en-US" altLang="zh-CN" dirty="0"/>
          </a:p>
          <a:p>
            <a:pPr lvl="1"/>
            <a:r>
              <a:rPr lang="en-US" altLang="zh-CN" dirty="0"/>
              <a:t>LAION 5B </a:t>
            </a:r>
            <a:r>
              <a:rPr lang="zh-CN" altLang="en-US" dirty="0"/>
              <a:t>是一个用于研究目的的大规模图文数据集。由</a:t>
            </a:r>
            <a:r>
              <a:rPr lang="en-US" altLang="zh-CN" b="1" dirty="0"/>
              <a:t>58.5</a:t>
            </a:r>
            <a:r>
              <a:rPr lang="zh-CN" altLang="en-US" b="1" dirty="0"/>
              <a:t>亿个</a:t>
            </a:r>
            <a:r>
              <a:rPr lang="en-US" altLang="zh-CN" b="1" dirty="0"/>
              <a:t>CLIP</a:t>
            </a:r>
            <a:r>
              <a:rPr lang="zh-CN" altLang="en-US" b="1" dirty="0"/>
              <a:t>过滤的图像</a:t>
            </a:r>
            <a:r>
              <a:rPr lang="en-US" altLang="zh-CN" b="1" dirty="0"/>
              <a:t>-</a:t>
            </a:r>
            <a:r>
              <a:rPr lang="zh-CN" altLang="en-US" b="1" dirty="0"/>
              <a:t>文本对组成</a:t>
            </a:r>
            <a:r>
              <a:rPr lang="zh-CN" altLang="en-US" dirty="0"/>
              <a:t>，其中包含</a:t>
            </a:r>
            <a:r>
              <a:rPr lang="en-US" altLang="zh-CN" dirty="0"/>
              <a:t>23.2</a:t>
            </a:r>
            <a:r>
              <a:rPr lang="zh-CN" altLang="en-US" dirty="0"/>
              <a:t>亿的英语</a:t>
            </a:r>
            <a:r>
              <a:rPr lang="en-US" altLang="zh-CN" dirty="0"/>
              <a:t>(LAION 2B-en)</a:t>
            </a:r>
            <a:r>
              <a:rPr lang="zh-CN" altLang="en-US" dirty="0"/>
              <a:t>，</a:t>
            </a:r>
            <a:r>
              <a:rPr lang="en-US" altLang="zh-CN" dirty="0"/>
              <a:t>22.6</a:t>
            </a:r>
            <a:r>
              <a:rPr lang="zh-CN" altLang="en-US" dirty="0"/>
              <a:t>亿的样本来自</a:t>
            </a:r>
            <a:r>
              <a:rPr lang="en-US" altLang="zh-CN" dirty="0"/>
              <a:t>100</a:t>
            </a:r>
            <a:r>
              <a:rPr lang="zh-CN" altLang="en-US" dirty="0"/>
              <a:t>多种其他语言</a:t>
            </a:r>
            <a:r>
              <a:rPr lang="en-US" altLang="zh-CN" dirty="0"/>
              <a:t>(LAION 2B-multi)</a:t>
            </a:r>
            <a:r>
              <a:rPr lang="zh-CN" altLang="en-US" dirty="0"/>
              <a:t>，及</a:t>
            </a:r>
            <a:r>
              <a:rPr lang="en-US" altLang="zh-CN" dirty="0"/>
              <a:t>12.7</a:t>
            </a:r>
            <a:r>
              <a:rPr lang="zh-CN" altLang="en-US" dirty="0"/>
              <a:t>亿的未知样本</a:t>
            </a:r>
            <a:r>
              <a:rPr lang="en-US" altLang="zh-CN" dirty="0"/>
              <a:t>(LAION 2B-nolang)</a:t>
            </a:r>
            <a:r>
              <a:rPr lang="zh-CN" altLang="en-US" dirty="0"/>
              <a:t>。此外，</a:t>
            </a:r>
            <a:r>
              <a:rPr lang="en-US" altLang="zh-CN" dirty="0"/>
              <a:t>LAION</a:t>
            </a:r>
            <a:r>
              <a:rPr lang="zh-CN" altLang="en-US" dirty="0"/>
              <a:t>也开放了</a:t>
            </a:r>
            <a:r>
              <a:rPr lang="en-US" altLang="zh-CN" dirty="0"/>
              <a:t>NSFW</a:t>
            </a:r>
            <a:r>
              <a:rPr lang="zh-CN" altLang="en-US" dirty="0"/>
              <a:t>、</a:t>
            </a:r>
            <a:r>
              <a:rPr lang="en-US" altLang="zh-CN" dirty="0"/>
              <a:t>watermark</a:t>
            </a:r>
            <a:r>
              <a:rPr lang="zh-CN" altLang="en-US" dirty="0"/>
              <a:t>检测的</a:t>
            </a:r>
            <a:r>
              <a:rPr lang="en-US" altLang="zh-CN" dirty="0"/>
              <a:t>Web</a:t>
            </a:r>
            <a:r>
              <a:rPr lang="zh-CN" altLang="en-US" dirty="0"/>
              <a:t>界面和工具。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数据集特点：</a:t>
            </a:r>
            <a:endParaRPr lang="en-US" altLang="zh-CN" dirty="0"/>
          </a:p>
          <a:p>
            <a:pPr lvl="1"/>
            <a:r>
              <a:rPr lang="zh-CN" altLang="en-US" b="1" dirty="0"/>
              <a:t>数据集清洁性仍存在问题</a:t>
            </a:r>
            <a:r>
              <a:rPr lang="zh-CN" altLang="en-US" dirty="0"/>
              <a:t>。用于检测</a:t>
            </a:r>
            <a:r>
              <a:rPr lang="en-US" altLang="zh-CN" dirty="0"/>
              <a:t>NSFW</a:t>
            </a:r>
            <a:r>
              <a:rPr lang="zh-CN" altLang="en-US" dirty="0"/>
              <a:t>的分类器精度在</a:t>
            </a:r>
            <a:r>
              <a:rPr lang="en-US" altLang="zh-CN" dirty="0"/>
              <a:t>0.96</a:t>
            </a:r>
            <a:r>
              <a:rPr lang="zh-CN" altLang="en-US" dirty="0"/>
              <a:t>左右</a:t>
            </a:r>
            <a:r>
              <a:rPr lang="en-US" altLang="zh-CN" dirty="0"/>
              <a:t>(3000</a:t>
            </a:r>
            <a:r>
              <a:rPr lang="zh-CN" altLang="en-US" dirty="0"/>
              <a:t>测试样例中</a:t>
            </a:r>
            <a:r>
              <a:rPr lang="en-US" altLang="zh-CN" dirty="0"/>
              <a:t>)</a:t>
            </a:r>
            <a:r>
              <a:rPr lang="zh-CN" altLang="en-US" dirty="0"/>
              <a:t>；并且难以在水印与非水印间划定清晰界限。</a:t>
            </a:r>
            <a:endParaRPr lang="en-US" altLang="zh-CN" dirty="0"/>
          </a:p>
          <a:p>
            <a:pPr lvl="1"/>
            <a:r>
              <a:rPr lang="zh-CN" altLang="en-US" b="1" dirty="0"/>
              <a:t>数据集仍然存在一定程度的重复</a:t>
            </a:r>
            <a:r>
              <a:rPr lang="zh-CN" altLang="en-US" dirty="0"/>
              <a:t>。仅仅使用</a:t>
            </a:r>
            <a:r>
              <a:rPr lang="en-US" altLang="zh-CN" dirty="0"/>
              <a:t>URL+</a:t>
            </a:r>
            <a:r>
              <a:rPr lang="zh-CN" altLang="en-US" dirty="0"/>
              <a:t>文本作为重复判别标准，但是同样的图像和文本可能在不同的</a:t>
            </a:r>
            <a:r>
              <a:rPr lang="en-US" altLang="zh-CN" dirty="0"/>
              <a:t>URL</a:t>
            </a:r>
            <a:r>
              <a:rPr lang="zh-CN" altLang="en-US" dirty="0"/>
              <a:t>中被使用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51C89E-641D-7CD7-7801-6C32C08B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134" y="3504656"/>
            <a:ext cx="3817866" cy="16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312366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LAION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7B7D5B-BA79-E140-63E0-4D64E9FE0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76258"/>
            <a:ext cx="2883625" cy="20188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3F15A-7A6D-6C55-6AAA-610C6DC037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31" y="818781"/>
            <a:ext cx="2836987" cy="20119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C032BC-8DCD-FA3D-84FE-472B8EAC54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" y="819723"/>
            <a:ext cx="2959594" cy="19637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3AE5A09-4B34-58AC-DD7E-7F06502B3E83}"/>
              </a:ext>
            </a:extLst>
          </p:cNvPr>
          <p:cNvSpPr txBox="1"/>
          <p:nvPr/>
        </p:nvSpPr>
        <p:spPr>
          <a:xfrm>
            <a:off x="3621862" y="3049156"/>
            <a:ext cx="23595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其中，尺寸分布为</a:t>
            </a:r>
            <a:r>
              <a:rPr lang="en-US" altLang="zh-CN" dirty="0"/>
              <a:t>(bigger than)</a:t>
            </a:r>
          </a:p>
          <a:p>
            <a:r>
              <a:rPr lang="en-US" altLang="zh-CN" dirty="0"/>
              <a:t>256 -&gt; 1324M</a:t>
            </a:r>
          </a:p>
          <a:p>
            <a:r>
              <a:rPr lang="en-US" altLang="zh-CN" dirty="0"/>
              <a:t>512 -&gt; 488M</a:t>
            </a:r>
          </a:p>
          <a:p>
            <a:r>
              <a:rPr lang="en-US" altLang="zh-CN" dirty="0"/>
              <a:t>1024 -&gt; 76M</a:t>
            </a:r>
          </a:p>
          <a:p>
            <a:r>
              <a:rPr lang="en-US" altLang="zh-CN" dirty="0"/>
              <a:t>Unsafe proportion: 2.9%</a:t>
            </a:r>
          </a:p>
          <a:p>
            <a:r>
              <a:rPr lang="en-US" altLang="zh-CN" dirty="0"/>
              <a:t>Watermark proportion: 6.1%</a:t>
            </a:r>
          </a:p>
          <a:p>
            <a:r>
              <a:rPr lang="en-US" altLang="zh-CN" dirty="0"/>
              <a:t>Average text length: 67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E44A4E-73C4-8E5D-E48F-2812E042E89F}"/>
              </a:ext>
            </a:extLst>
          </p:cNvPr>
          <p:cNvSpPr txBox="1"/>
          <p:nvPr/>
        </p:nvSpPr>
        <p:spPr>
          <a:xfrm>
            <a:off x="697349" y="2895135"/>
            <a:ext cx="2300439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尺寸分布：</a:t>
            </a:r>
            <a:r>
              <a:rPr lang="en-US" altLang="zh-CN" dirty="0"/>
              <a:t>bigger than</a:t>
            </a:r>
          </a:p>
          <a:p>
            <a:r>
              <a:rPr lang="en-US" altLang="zh-CN" dirty="0"/>
              <a:t>256 -&gt; 1299M</a:t>
            </a:r>
          </a:p>
          <a:p>
            <a:r>
              <a:rPr lang="en-US" altLang="zh-CN" dirty="0"/>
              <a:t>512 -&gt; 480M</a:t>
            </a:r>
          </a:p>
          <a:p>
            <a:r>
              <a:rPr lang="en-US" altLang="zh-CN" dirty="0"/>
              <a:t>1024 -&gt; 57M</a:t>
            </a:r>
          </a:p>
          <a:p>
            <a:r>
              <a:rPr lang="en-US" altLang="zh-CN" dirty="0"/>
              <a:t>Unsafe proportion: 3.3%</a:t>
            </a:r>
          </a:p>
          <a:p>
            <a:r>
              <a:rPr lang="en-US" altLang="zh-CN" dirty="0"/>
              <a:t>Watermark proportion: 5.6%</a:t>
            </a:r>
          </a:p>
          <a:p>
            <a:r>
              <a:rPr lang="en-US" altLang="zh-CN" dirty="0"/>
              <a:t>Average text length: 52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24F552-13F3-67B5-5319-A20D97286D74}"/>
              </a:ext>
            </a:extLst>
          </p:cNvPr>
          <p:cNvSpPr txBox="1"/>
          <p:nvPr/>
        </p:nvSpPr>
        <p:spPr>
          <a:xfrm>
            <a:off x="6758509" y="3049156"/>
            <a:ext cx="25149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尺寸分布</a:t>
            </a:r>
            <a:r>
              <a:rPr lang="en-US" altLang="zh-CN" dirty="0"/>
              <a:t>(bigger than)</a:t>
            </a:r>
          </a:p>
          <a:p>
            <a:r>
              <a:rPr lang="en-US" altLang="zh-CN" dirty="0"/>
              <a:t>256 -&gt; 1324M</a:t>
            </a:r>
          </a:p>
          <a:p>
            <a:r>
              <a:rPr lang="en-US" altLang="zh-CN" dirty="0"/>
              <a:t>512 -&gt; 488M</a:t>
            </a:r>
          </a:p>
          <a:p>
            <a:r>
              <a:rPr lang="en-US" altLang="zh-CN" dirty="0"/>
              <a:t>1024 -&gt; 76M</a:t>
            </a:r>
          </a:p>
          <a:p>
            <a:r>
              <a:rPr lang="en-US" altLang="zh-CN" dirty="0"/>
              <a:t>Unsafe proportion: 3%</a:t>
            </a:r>
          </a:p>
          <a:p>
            <a:r>
              <a:rPr lang="en-US" altLang="zh-CN" dirty="0"/>
              <a:t>Watermark proportion: 4%</a:t>
            </a:r>
          </a:p>
          <a:p>
            <a:r>
              <a:rPr lang="en-US" altLang="zh-CN" dirty="0"/>
              <a:t>Average text length: 46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A166A0-0F58-3459-6EBB-DFEE7DE22DB3}"/>
              </a:ext>
            </a:extLst>
          </p:cNvPr>
          <p:cNvSpPr txBox="1"/>
          <p:nvPr/>
        </p:nvSpPr>
        <p:spPr>
          <a:xfrm>
            <a:off x="1564881" y="4395678"/>
            <a:ext cx="152607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其中中文数据集</a:t>
            </a:r>
            <a:r>
              <a:rPr lang="en-US" altLang="zh-CN" dirty="0"/>
              <a:t>143M</a:t>
            </a:r>
          </a:p>
        </p:txBody>
      </p:sp>
    </p:spTree>
    <p:extLst>
      <p:ext uri="{BB962C8B-B14F-4D97-AF65-F5344CB8AC3E}">
        <p14:creationId xmlns:p14="http://schemas.microsoft.com/office/powerpoint/2010/main" val="281952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312366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LAION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751576-6543-3A58-A80F-B6355CB130B5}"/>
              </a:ext>
            </a:extLst>
          </p:cNvPr>
          <p:cNvSpPr txBox="1"/>
          <p:nvPr/>
        </p:nvSpPr>
        <p:spPr>
          <a:xfrm>
            <a:off x="1274735" y="914700"/>
            <a:ext cx="659452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此外，为了适应不同任务的数据需求。</a:t>
            </a:r>
            <a:r>
              <a:rPr lang="en-US" altLang="zh-CN" dirty="0"/>
              <a:t>LAION-5B</a:t>
            </a:r>
            <a:r>
              <a:rPr lang="zh-CN" altLang="zh-CN" dirty="0"/>
              <a:t>还提供不同的子集。例如：</a:t>
            </a:r>
            <a:r>
              <a:rPr lang="en-US" altLang="zh-CN" b="1" dirty="0"/>
              <a:t>LAION-High-Resolution</a:t>
            </a:r>
            <a:r>
              <a:rPr lang="zh-CN" altLang="zh-CN" b="1" dirty="0"/>
              <a:t>（规模为</a:t>
            </a:r>
            <a:r>
              <a:rPr lang="en-US" altLang="zh-CN" b="1" dirty="0"/>
              <a:t>170M</a:t>
            </a:r>
            <a:r>
              <a:rPr lang="zh-CN" altLang="zh-CN" b="1" dirty="0"/>
              <a:t>，图像分辨率大于</a:t>
            </a:r>
            <a:r>
              <a:rPr lang="en-US" altLang="zh-CN" b="1" dirty="0"/>
              <a:t>1024</a:t>
            </a:r>
            <a:r>
              <a:rPr lang="zh-CN" altLang="zh-CN" b="1" dirty="0"/>
              <a:t>的超分辨率子集），</a:t>
            </a:r>
            <a:r>
              <a:rPr lang="en-US" altLang="zh-CN" b="1" dirty="0"/>
              <a:t>LAION-Aesthetic</a:t>
            </a:r>
            <a:r>
              <a:rPr lang="zh-CN" altLang="zh-CN" b="1" dirty="0"/>
              <a:t>（</a:t>
            </a:r>
            <a:r>
              <a:rPr lang="en-US" altLang="zh-CN" b="1" dirty="0"/>
              <a:t>120M(v1)</a:t>
            </a:r>
            <a:r>
              <a:rPr lang="zh-CN" altLang="en-US" b="1" dirty="0"/>
              <a:t>，</a:t>
            </a:r>
            <a:r>
              <a:rPr lang="en-US" altLang="zh-CN" b="1" dirty="0"/>
              <a:t>1.2B(v2)</a:t>
            </a:r>
            <a:r>
              <a:rPr lang="zh-CN" altLang="zh-CN" b="1" dirty="0"/>
              <a:t>的美学图片子集</a:t>
            </a:r>
            <a:r>
              <a:rPr lang="en-US" altLang="zh-CN" b="1" dirty="0"/>
              <a:t>,</a:t>
            </a:r>
            <a:r>
              <a:rPr lang="zh-CN" altLang="en-US" b="1" dirty="0"/>
              <a:t>收集了</a:t>
            </a:r>
            <a:r>
              <a:rPr lang="en-US" altLang="zh-CN" b="1" dirty="0"/>
              <a:t>LAION 5B</a:t>
            </a:r>
            <a:r>
              <a:rPr lang="zh-CN" altLang="en-US" b="1" dirty="0"/>
              <a:t>中高视觉质量的图片</a:t>
            </a:r>
            <a:r>
              <a:rPr lang="zh-CN" altLang="zh-CN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LAION-Aesthetic</a:t>
            </a:r>
            <a:r>
              <a:rPr lang="zh-CN" altLang="en-US" dirty="0"/>
              <a:t>数据集利用轻量模型预测人类审美中对于图片的评分</a:t>
            </a:r>
            <a:r>
              <a:rPr lang="en-US" altLang="zh-CN" dirty="0"/>
              <a:t>(1-10)</a:t>
            </a:r>
            <a:r>
              <a:rPr lang="zh-CN" altLang="en-US" dirty="0"/>
              <a:t>，根据不同的美学评分等级，获取不同大小的子集图片。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47427C-A98A-05DE-6768-F5BE21EF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58" y="2433761"/>
            <a:ext cx="3732494" cy="22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3">
            <a:extLst>
              <a:ext uri="{FF2B5EF4-FFF2-40B4-BE49-F238E27FC236}">
                <a16:creationId xmlns:a16="http://schemas.microsoft.com/office/drawing/2014/main" id="{1FEC01C7-E8BB-4B01-A435-65BC580A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" y="315641"/>
            <a:ext cx="539544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defTabSz="822960" fontAlgn="base">
              <a:spcAft>
                <a:spcPct val="0"/>
              </a:spcAft>
              <a:buNone/>
              <a:defRPr/>
            </a:pPr>
            <a:r>
              <a:rPr lang="zh-CN" altLang="en-US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数据集介绍：</a:t>
            </a:r>
            <a:r>
              <a:rPr lang="en-US" altLang="zh-CN" sz="21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Conceptual  Captions</a:t>
            </a:r>
            <a:endParaRPr lang="zh-CN" altLang="en-US" sz="21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AutoShape 2" descr="1527335304935">
            <a:extLst>
              <a:ext uri="{FF2B5EF4-FFF2-40B4-BE49-F238E27FC236}">
                <a16:creationId xmlns:a16="http://schemas.microsoft.com/office/drawing/2014/main" id="{14EFD12A-DA37-9D7C-7BDA-1CDE538C3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2677" y="32956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239C5A8-5C87-ECFE-009E-741C5915E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077" y="3448077"/>
            <a:ext cx="266646" cy="26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3BDE-CCCE-D499-E4DC-83DFCB33DDA9}"/>
              </a:ext>
            </a:extLst>
          </p:cNvPr>
          <p:cNvSpPr txBox="1"/>
          <p:nvPr/>
        </p:nvSpPr>
        <p:spPr>
          <a:xfrm>
            <a:off x="654238" y="775013"/>
            <a:ext cx="755211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Conceptual Captions (CC) dataset是一个包含（图像URL、字幕）对的数据集，</a:t>
            </a:r>
            <a:r>
              <a:rPr lang="zh-CN" altLang="en-US" b="1" dirty="0"/>
              <a:t>有约330万张图像(CC3M)和1200万张图像(CC12M)两个版本</a:t>
            </a:r>
            <a:r>
              <a:rPr lang="zh-CN" altLang="en-US" dirty="0"/>
              <a:t>，并通过一个简单的过滤程序从网络自动收集弱相关描述。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CC</a:t>
            </a:r>
            <a:r>
              <a:rPr lang="zh-CN" altLang="en-US" dirty="0"/>
              <a:t>数据集中的图像和原始描述来自互联网，因此</a:t>
            </a:r>
            <a:r>
              <a:rPr lang="zh-CN" altLang="en-US" b="1" dirty="0"/>
              <a:t>比起</a:t>
            </a:r>
            <a:r>
              <a:rPr lang="en-US" altLang="zh-CN" b="1" dirty="0"/>
              <a:t>COCO</a:t>
            </a:r>
            <a:r>
              <a:rPr lang="zh-CN" altLang="en-US" b="1" dirty="0"/>
              <a:t>有着更加广泛的风格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CC3M</a:t>
            </a:r>
            <a:r>
              <a:rPr lang="zh-CN" altLang="en-US" dirty="0"/>
              <a:t>设计了</a:t>
            </a:r>
            <a:r>
              <a:rPr lang="zh-CN" altLang="en-US" b="1" dirty="0"/>
              <a:t>自动的数据过滤</a:t>
            </a:r>
            <a:r>
              <a:rPr lang="en-US" altLang="zh-CN" b="1" dirty="0"/>
              <a:t>pipeline</a:t>
            </a:r>
            <a:r>
              <a:rPr lang="en-US" altLang="zh-CN" dirty="0"/>
              <a:t>,</a:t>
            </a:r>
            <a:r>
              <a:rPr lang="zh-CN" altLang="en-US" dirty="0"/>
              <a:t> 从图像、文本、图文关联等层面设定筛选标准。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CC12M</a:t>
            </a:r>
            <a:r>
              <a:rPr lang="zh-CN" altLang="en-US" dirty="0"/>
              <a:t>数据集在构建时，对筛选指标有所放松，使得收集到的数据数量增加。但是，</a:t>
            </a:r>
            <a:r>
              <a:rPr lang="en-US" altLang="zh-CN" dirty="0"/>
              <a:t>CC12M</a:t>
            </a:r>
            <a:r>
              <a:rPr lang="zh-CN" altLang="en-US" dirty="0"/>
              <a:t>并不是</a:t>
            </a:r>
            <a:r>
              <a:rPr lang="en-US" altLang="zh-CN" dirty="0"/>
              <a:t>CC3M</a:t>
            </a:r>
            <a:r>
              <a:rPr lang="zh-CN" altLang="en-US" dirty="0"/>
              <a:t>的简单扩充，他们重合的数据有大约</a:t>
            </a:r>
            <a:r>
              <a:rPr lang="en-US" altLang="zh-CN" dirty="0"/>
              <a:t>63K URL</a:t>
            </a:r>
            <a:r>
              <a:rPr lang="zh-CN" altLang="en-US" dirty="0"/>
              <a:t>，并且论文作者认为，</a:t>
            </a:r>
            <a:r>
              <a:rPr lang="en-US" altLang="zh-CN" b="1" dirty="0"/>
              <a:t>CC3M</a:t>
            </a:r>
            <a:r>
              <a:rPr lang="zh-CN" altLang="en-US" b="1" dirty="0"/>
              <a:t>更加适合微调，但是可以与</a:t>
            </a:r>
            <a:r>
              <a:rPr lang="en-US" altLang="zh-CN" b="1" dirty="0"/>
              <a:t>CC12M</a:t>
            </a:r>
            <a:r>
              <a:rPr lang="zh-CN" altLang="en-US" b="1" dirty="0"/>
              <a:t>一起使用，用于模型训练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CC</a:t>
            </a:r>
            <a:r>
              <a:rPr lang="zh-CN" altLang="en-US" dirty="0"/>
              <a:t>数据集中实例呈现长尾分布，在</a:t>
            </a:r>
            <a:r>
              <a:rPr lang="en-US" altLang="zh-CN" dirty="0"/>
              <a:t>CC12M</a:t>
            </a:r>
            <a:r>
              <a:rPr lang="zh-CN" altLang="en-US" dirty="0"/>
              <a:t>中由于规模扩大，长尾程度更加明显，数据多样性也有所增加。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FAA857-B2CE-FC71-079D-7F1E60FF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662" y="3123810"/>
            <a:ext cx="4223288" cy="109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E11E51-C2F6-40BE-2FA9-A1F98B1A1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34" y="3123810"/>
            <a:ext cx="3680448" cy="11328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5BD8F9-0A98-2FFF-3391-D5837D4E2BCE}"/>
              </a:ext>
            </a:extLst>
          </p:cNvPr>
          <p:cNvSpPr txBox="1"/>
          <p:nvPr/>
        </p:nvSpPr>
        <p:spPr>
          <a:xfrm>
            <a:off x="381233" y="4256681"/>
            <a:ext cx="3988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CC3M </a:t>
            </a:r>
            <a:r>
              <a:rPr lang="zh-CN" altLang="en-US" dirty="0"/>
              <a:t>测试集图像质量评估，在</a:t>
            </a:r>
            <a:r>
              <a:rPr lang="en-US" altLang="zh-CN" dirty="0"/>
              <a:t>CC12M</a:t>
            </a:r>
            <a:r>
              <a:rPr lang="zh-CN" altLang="en-US" dirty="0"/>
              <a:t>中，</a:t>
            </a:r>
            <a:r>
              <a:rPr lang="en-US" altLang="zh-CN" dirty="0"/>
              <a:t>2+GOOD</a:t>
            </a:r>
            <a:r>
              <a:rPr lang="zh-CN" altLang="en-US" dirty="0"/>
              <a:t>精度从</a:t>
            </a:r>
            <a:r>
              <a:rPr lang="en-US" altLang="zh-CN" dirty="0"/>
              <a:t>90.3%</a:t>
            </a:r>
            <a:r>
              <a:rPr lang="zh-CN" altLang="en-US" dirty="0"/>
              <a:t>下降到</a:t>
            </a:r>
            <a:r>
              <a:rPr lang="en-US" altLang="zh-CN" dirty="0"/>
              <a:t>76.6%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1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第一PPT，www.1ppt.com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1988</TotalTime>
  <Words>2120</Words>
  <Application>Microsoft Office PowerPoint</Application>
  <PresentationFormat>全屏显示(16:9)</PresentationFormat>
  <Paragraphs>252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Rio Ley</cp:lastModifiedBy>
  <cp:revision>405</cp:revision>
  <dcterms:created xsi:type="dcterms:W3CDTF">2017-06-30T01:20:51Z</dcterms:created>
  <dcterms:modified xsi:type="dcterms:W3CDTF">2023-02-23T07:08:03Z</dcterms:modified>
</cp:coreProperties>
</file>