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9" r:id="rId6"/>
    <p:sldId id="280" r:id="rId7"/>
    <p:sldId id="287" r:id="rId8"/>
    <p:sldId id="259" r:id="rId9"/>
    <p:sldId id="284" r:id="rId10"/>
    <p:sldId id="285" r:id="rId11"/>
    <p:sldId id="282" r:id="rId12"/>
    <p:sldId id="288" r:id="rId13"/>
    <p:sldId id="289" r:id="rId14"/>
    <p:sldId id="293" r:id="rId15"/>
    <p:sldId id="291" r:id="rId16"/>
    <p:sldId id="292" r:id="rId17"/>
    <p:sldId id="283" r:id="rId18"/>
    <p:sldId id="281" r:id="rId19"/>
    <p:sldId id="277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6432" autoAdjust="0"/>
  </p:normalViewPr>
  <p:slideViewPr>
    <p:cSldViewPr snapToGrid="0">
      <p:cViewPr varScale="1">
        <p:scale>
          <a:sx n="73" d="100"/>
          <a:sy n="73" d="100"/>
        </p:scale>
        <p:origin x="581" y="62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6E63F7-7608-4132-B8FA-43221AD28793}" type="datetime1">
              <a:rPr lang="ru-RU" smtClean="0"/>
              <a:t>02.10.2024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27EDA-CD4E-4D7A-BE6D-26AD149468CE}" type="datetime1">
              <a:rPr lang="ru-RU" noProof="0" smtClean="0"/>
              <a:t>02.10.2024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15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14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2182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988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55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1548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065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03981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8462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13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5333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Щелкните, чтобы изменить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Щелкните, чтобы изменить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Щелкните, чтобы изменить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спис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Образец текста</a:t>
            </a:r>
          </a:p>
          <a:p>
            <a:pPr rtl="0"/>
            <a:endParaRPr lang="ru-RU" noProof="0">
              <a:cs typeface="Calibri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z="5400" noProof="0"/>
              <a:t>Образец текста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z="2000" noProof="0">
                <a:solidFill>
                  <a:schemeClr val="bg1"/>
                </a:solidFill>
                <a:cs typeface="Calibri"/>
              </a:rPr>
              <a:t>Образец текста</a:t>
            </a:r>
          </a:p>
        </p:txBody>
      </p:sp>
      <p:sp>
        <p:nvSpPr>
          <p:cNvPr id="15" name="Нижний колонтитул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bg1"/>
                </a:solidFill>
              </a:rPr>
              <a:t>Образец текста нижнего колонтитула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sz="5400" noProof="0"/>
              <a:t>Образец текста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Нижний колонтитул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bg1"/>
                </a:solidFill>
              </a:rPr>
              <a:t>Образец текста нижнего колонтитула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z="2000" noProof="0">
                <a:solidFill>
                  <a:schemeClr val="bg1"/>
                </a:solidFill>
                <a:cs typeface="Calibri"/>
              </a:rPr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4" name="Рисунок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5" name="Рисунок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1" name="Текст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2" name="Текст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3" name="Текст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4" name="Текст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15" name="Объект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 rtlCol="0"/>
          <a:lstStyle/>
          <a:p>
            <a:pPr algn="ctr" rtl="0"/>
            <a:r>
              <a:rPr lang="en-US" dirty="0"/>
              <a:t>Table of</a:t>
            </a:r>
            <a:br>
              <a:rPr lang="en-US" dirty="0"/>
            </a:br>
            <a:r>
              <a:rPr lang="en-US" dirty="0"/>
              <a:t>Content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474938" cy="5590903"/>
          </a:xfrm>
        </p:spPr>
        <p:txBody>
          <a:bodyPr rtlCol="0"/>
          <a:lstStyle/>
          <a:p>
            <a:pPr rtl="0"/>
            <a:r>
              <a:rPr lang="ru-RU" dirty="0"/>
              <a:t>Команда </a:t>
            </a:r>
            <a:r>
              <a:rPr lang="en-US" dirty="0"/>
              <a:t>IOM2:</a:t>
            </a:r>
          </a:p>
          <a:p>
            <a:pPr rtl="0"/>
            <a:r>
              <a:rPr lang="ru-RU" dirty="0"/>
              <a:t>Каширина Олеся</a:t>
            </a:r>
          </a:p>
          <a:p>
            <a:pPr rtl="0"/>
            <a:r>
              <a:rPr lang="ru-RU" dirty="0"/>
              <a:t>Карпов Иван</a:t>
            </a:r>
          </a:p>
          <a:p>
            <a:pPr rtl="0"/>
            <a:r>
              <a:rPr lang="ru-RU" dirty="0"/>
              <a:t>Гречишников Михаил</a:t>
            </a:r>
          </a:p>
          <a:p>
            <a:pPr rtl="0"/>
            <a:r>
              <a:rPr lang="ru-RU" dirty="0"/>
              <a:t>Большаков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4F45D-3FF2-48D9-A675-6B156798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276790"/>
            <a:ext cx="10268712" cy="9826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после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24AD8-A01E-42C0-A6CB-3141AC57B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0A0E3A-6229-440E-85DC-4EC52162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1152729"/>
            <a:ext cx="12192000" cy="570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8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1EBF5-3274-48DF-915B-81A4B3CA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Пояснение к </a:t>
            </a:r>
            <a:r>
              <a:rPr lang="ru-RU"/>
              <a:t>прошлому примеру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C9DB61-7ADB-4FA5-BDE7-28A1958A5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 наличии готового оглавления на какой-либо из страниц новое не создается, а к существующему добавляются ссылки.</a:t>
            </a:r>
          </a:p>
        </p:txBody>
      </p:sp>
    </p:spTree>
    <p:extLst>
      <p:ext uri="{BB962C8B-B14F-4D97-AF65-F5344CB8AC3E}">
        <p14:creationId xmlns:p14="http://schemas.microsoft.com/office/powerpoint/2010/main" val="392509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91168-5A52-4682-8284-BA0278A7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61660"/>
            <a:ext cx="10268712" cy="1197338"/>
          </a:xfrm>
        </p:spPr>
        <p:txBody>
          <a:bodyPr/>
          <a:lstStyle/>
          <a:p>
            <a:pPr algn="ctr"/>
            <a:r>
              <a:rPr lang="ru-RU" dirty="0"/>
              <a:t>до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266E28-DBA3-428D-86BB-04C0C728F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4"/>
          <a:stretch/>
        </p:blipFill>
        <p:spPr>
          <a:xfrm>
            <a:off x="-1525" y="1566042"/>
            <a:ext cx="12192000" cy="56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1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4F45D-3FF2-48D9-A675-6B156798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52866"/>
            <a:ext cx="10268712" cy="9826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после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24AD8-A01E-42C0-A6CB-3141AC57B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E56883-5648-4C83-9FB2-DE300A403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5478"/>
            <a:ext cx="12192000" cy="56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4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ru-RU" dirty="0"/>
              <a:t>Итог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 dirty="0"/>
              <a:t>Наша команда получила навыки работы с </a:t>
            </a:r>
            <a:r>
              <a:rPr lang="en-US" dirty="0"/>
              <a:t>PDF </a:t>
            </a:r>
            <a:r>
              <a:rPr lang="ru-RU" dirty="0"/>
              <a:t>файлами и смогла выполнить основные 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88655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1" y="1004205"/>
            <a:ext cx="6096000" cy="3725183"/>
          </a:xfrm>
        </p:spPr>
        <p:txBody>
          <a:bodyPr rtlCol="0"/>
          <a:lstStyle/>
          <a:p>
            <a:pPr rtl="0"/>
            <a:r>
              <a:rPr lang="ru-RU" sz="5000" dirty="0"/>
              <a:t>Лучший способ начать работу — перестать говорить и начать делать.</a:t>
            </a:r>
          </a:p>
        </p:txBody>
      </p:sp>
      <p:pic>
        <p:nvPicPr>
          <p:cNvPr id="27" name="Рисунок 26" descr="Гибридный вид на горизонт">
            <a:extLst>
              <a:ext uri="{FF2B5EF4-FFF2-40B4-BE49-F238E27FC236}">
                <a16:creationId xmlns:a16="http://schemas.microsoft.com/office/drawing/2014/main" id="{7C9B5A1D-6E4C-4C2C-99B4-DA2732F7CC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57345" cy="6858000"/>
          </a:xfrm>
        </p:spPr>
      </p:pic>
      <p:sp>
        <p:nvSpPr>
          <p:cNvPr id="24" name="Объект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1" y="4865914"/>
            <a:ext cx="6096000" cy="532038"/>
          </a:xfrm>
        </p:spPr>
        <p:txBody>
          <a:bodyPr rtlCol="0"/>
          <a:lstStyle/>
          <a:p>
            <a:pPr rtl="0"/>
            <a:r>
              <a:rPr lang="ru-RU"/>
              <a:t>Уолт Дисней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684" y="2223507"/>
            <a:ext cx="7136064" cy="170078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СПАСИБО за внимание</a:t>
            </a:r>
          </a:p>
        </p:txBody>
      </p:sp>
      <p:pic>
        <p:nvPicPr>
          <p:cNvPr id="27" name="Рисунок 26" descr="Изображение печатной машинки и слова &quot;Конец&quot;, напечатанного на бумаге.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 rtl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/>
          <a:p>
            <a:pPr rtl="0"/>
            <a:r>
              <a:rPr lang="ru-RU" dirty="0"/>
              <a:t>Структура презентации</a:t>
            </a:r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ru-RU" dirty="0"/>
              <a:t>Введение</a:t>
            </a:r>
          </a:p>
          <a:p>
            <a:pPr rtl="0"/>
            <a:r>
              <a:rPr lang="ru-RU" dirty="0"/>
              <a:t>Реализация Проекта</a:t>
            </a:r>
          </a:p>
          <a:p>
            <a:pPr rtl="0"/>
            <a:r>
              <a:rPr lang="ru-RU" dirty="0"/>
              <a:t>Тестирование</a:t>
            </a:r>
          </a:p>
          <a:p>
            <a:pPr rtl="0"/>
            <a:r>
              <a:rPr lang="ru-RU" dirty="0"/>
              <a:t>Итог</a:t>
            </a:r>
          </a:p>
        </p:txBody>
      </p:sp>
      <p:sp>
        <p:nvSpPr>
          <p:cNvPr id="8" name="Номер слайда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28" name="Picture 4" descr="Проектирование и изменение организационных структур (оргдизайн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635" y="2286000"/>
            <a:ext cx="6533365" cy="39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1656267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введение</a:t>
            </a:r>
          </a:p>
        </p:txBody>
      </p:sp>
      <p:sp>
        <p:nvSpPr>
          <p:cNvPr id="42" name="Объект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1784196"/>
            <a:ext cx="4500737" cy="4397530"/>
          </a:xfrm>
        </p:spPr>
        <p:txBody>
          <a:bodyPr rtlCol="0">
            <a:normAutofit fontScale="85000" lnSpcReduction="20000"/>
          </a:bodyPr>
          <a:lstStyle/>
          <a:p>
            <a:r>
              <a:rPr lang="ru-RU" dirty="0"/>
              <a:t>Задача написать сервис по добавлению TOC в </a:t>
            </a:r>
            <a:r>
              <a:rPr lang="ru-RU" dirty="0" err="1"/>
              <a:t>pdf</a:t>
            </a:r>
            <a:r>
              <a:rPr lang="ru-RU" dirty="0"/>
              <a:t> файла. При этом необходимо рассмотреть три кейса:</a:t>
            </a:r>
          </a:p>
          <a:p>
            <a:br>
              <a:rPr lang="ru-RU" dirty="0"/>
            </a:br>
            <a:r>
              <a:rPr lang="ru-RU" dirty="0"/>
              <a:t>1. TOC уже есть на страницах файла в виде раздела Содержание, но не добавлен в TOC </a:t>
            </a:r>
            <a:r>
              <a:rPr lang="ru-RU" dirty="0" err="1"/>
              <a:t>pdf</a:t>
            </a:r>
            <a:r>
              <a:rPr lang="ru-RU" dirty="0"/>
              <a:t> файла.</a:t>
            </a:r>
          </a:p>
          <a:p>
            <a:br>
              <a:rPr lang="ru-RU" dirty="0"/>
            </a:br>
            <a:r>
              <a:rPr lang="ru-RU" dirty="0"/>
              <a:t>2. На страницах файла нет раздела Содержание, но есть четкое разделение файла на Главы\Разделы по заголовкам</a:t>
            </a:r>
          </a:p>
          <a:p>
            <a:br>
              <a:rPr lang="ru-RU" dirty="0"/>
            </a:br>
            <a:r>
              <a:rPr lang="ru-RU" dirty="0"/>
              <a:t>3. Файл не имеет выделенных Глав\Разделов, необходимо группировать страницы в разделы по понятному принципу и считать первую страницу группы началом Главы\Раздела.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2052" name="Picture 4" descr="Бесплатное векторное изображение Управление проектом, достижение цели, список дел. ответы на анкету. инструмент для организации бизнес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0" r="8977"/>
          <a:stretch/>
        </p:blipFill>
        <p:spPr bwMode="auto">
          <a:xfrm>
            <a:off x="6582936" y="0"/>
            <a:ext cx="5609064" cy="687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3A6FB4-96B3-450F-9BDB-A6036F69C5F4}"/>
              </a:ext>
            </a:extLst>
          </p:cNvPr>
          <p:cNvSpPr/>
          <p:nvPr/>
        </p:nvSpPr>
        <p:spPr>
          <a:xfrm>
            <a:off x="852854" y="6246935"/>
            <a:ext cx="3235569" cy="474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1" y="1004205"/>
            <a:ext cx="6096000" cy="3725183"/>
          </a:xfrm>
        </p:spPr>
        <p:txBody>
          <a:bodyPr rtlCol="0"/>
          <a:lstStyle/>
          <a:p>
            <a:pPr rtl="0"/>
            <a:r>
              <a:rPr lang="ru-RU" sz="5000" dirty="0"/>
              <a:t>Цель проекта: создание </a:t>
            </a:r>
            <a:br>
              <a:rPr lang="ru-RU" sz="5000" dirty="0"/>
            </a:br>
            <a:r>
              <a:rPr lang="ru-RU" sz="5000" dirty="0"/>
              <a:t>сервиса для генерации оглавления</a:t>
            </a:r>
            <a:br>
              <a:rPr lang="ru-RU" sz="5000" dirty="0"/>
            </a:br>
            <a:r>
              <a:rPr lang="ru-RU" sz="5000" dirty="0"/>
              <a:t>В </a:t>
            </a:r>
            <a:r>
              <a:rPr lang="en-US" sz="5000" dirty="0"/>
              <a:t>PDF </a:t>
            </a:r>
            <a:r>
              <a:rPr lang="ru-RU" sz="5000" dirty="0"/>
              <a:t>файлах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0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ru-RU" dirty="0"/>
              <a:t>Реализация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 dirty="0"/>
              <a:t>Для реализации был выбран язык </a:t>
            </a:r>
            <a:r>
              <a:rPr lang="en-US" dirty="0"/>
              <a:t>Python, </a:t>
            </a:r>
            <a:r>
              <a:rPr lang="ru-RU" dirty="0"/>
              <a:t>фреймворк</a:t>
            </a:r>
            <a:r>
              <a:rPr lang="en-US" dirty="0"/>
              <a:t> Flask, </a:t>
            </a:r>
            <a:r>
              <a:rPr lang="ru-RU" dirty="0"/>
              <a:t>в качестве хостинга  использовали Render.com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ru-RU" dirty="0"/>
              <a:t>Разбиение на задачи (1)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/>
          <a:lstStyle/>
          <a:p>
            <a:pPr rtl="0"/>
            <a:r>
              <a:rPr lang="ru-RU" dirty="0"/>
              <a:t>Загрузка Файлов на веб-сервер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Создание веб-сервера способного принимать файлы от пользователя</a:t>
            </a:r>
          </a:p>
          <a:p>
            <a:pPr rtl="0"/>
            <a:r>
              <a:rPr lang="ru-RU" dirty="0"/>
              <a:t>Обработка и возвращение итогового </a:t>
            </a:r>
            <a:r>
              <a:rPr lang="en-US" dirty="0"/>
              <a:t>PDF</a:t>
            </a:r>
            <a:r>
              <a:rPr lang="ru-RU" dirty="0"/>
              <a:t> файла с оглавлением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/>
          <a:lstStyle/>
          <a:p>
            <a:pPr rtl="0"/>
            <a:r>
              <a:rPr lang="ru-RU" dirty="0"/>
              <a:t>Добавление содержания в </a:t>
            </a:r>
            <a:r>
              <a:rPr lang="en-US" dirty="0"/>
              <a:t>pdf-</a:t>
            </a:r>
            <a:r>
              <a:rPr lang="ru-RU" dirty="0"/>
              <a:t>файл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Рассмотрение трех различных кейсов, описанных ранее, последующая их обработка</a:t>
            </a:r>
          </a:p>
          <a:p>
            <a:pPr rtl="0"/>
            <a:r>
              <a:rPr lang="ru-RU" dirty="0"/>
              <a:t>Добавление ссылок на Главы</a:t>
            </a:r>
            <a:r>
              <a:rPr lang="en-US" dirty="0"/>
              <a:t>/</a:t>
            </a:r>
            <a:r>
              <a:rPr lang="ru-RU" dirty="0"/>
              <a:t>Разделы</a:t>
            </a:r>
          </a:p>
        </p:txBody>
      </p:sp>
      <p:sp>
        <p:nvSpPr>
          <p:cNvPr id="9" name="Номер слайда 9">
            <a:extLst>
              <a:ext uri="{FF2B5EF4-FFF2-40B4-BE49-F238E27FC236}">
                <a16:creationId xmlns:a16="http://schemas.microsoft.com/office/drawing/2014/main" id="{CC302B43-8755-4B25-A036-68EFC879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98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r>
              <a:rPr lang="ru-RU" dirty="0"/>
              <a:t>Разбиение на задачи (2)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АНАЛИЗ ДОКУМЕНТА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46000"/>
            <a:ext cx="4818888" cy="25868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/>
              <a:t>Проверка наличия содержания</a:t>
            </a:r>
          </a:p>
          <a:p>
            <a:pPr rtl="0"/>
            <a:r>
              <a:rPr lang="ru-RU" dirty="0"/>
              <a:t>При отсутствии – выделение глав и разделов в файле</a:t>
            </a:r>
          </a:p>
          <a:p>
            <a:pPr rtl="0"/>
            <a:r>
              <a:rPr lang="ru-RU" dirty="0"/>
              <a:t>Создание словаря из имеющегося содержания в формате </a:t>
            </a:r>
            <a:r>
              <a:rPr lang="en-US" dirty="0"/>
              <a:t>{“</a:t>
            </a:r>
            <a:r>
              <a:rPr lang="ru-RU" dirty="0"/>
              <a:t>название раздела</a:t>
            </a:r>
            <a:r>
              <a:rPr lang="en-US" dirty="0"/>
              <a:t>”:  (“</a:t>
            </a:r>
            <a:r>
              <a:rPr lang="ru-RU" dirty="0"/>
              <a:t>уровень заголовка</a:t>
            </a:r>
            <a:r>
              <a:rPr lang="en-US" dirty="0"/>
              <a:t>”, “</a:t>
            </a:r>
            <a:r>
              <a:rPr lang="ru-RU" dirty="0"/>
              <a:t>страница с заголовком</a:t>
            </a:r>
            <a:r>
              <a:rPr lang="en-US" dirty="0"/>
              <a:t>”)}</a:t>
            </a:r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Генерация содержания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Генерация в начале </a:t>
            </a:r>
            <a:r>
              <a:rPr lang="en-US" dirty="0"/>
              <a:t>pdf-</a:t>
            </a:r>
            <a:r>
              <a:rPr lang="ru-RU" dirty="0"/>
              <a:t>файла оглавления, согласно данным в указанном слева формате</a:t>
            </a:r>
          </a:p>
        </p:txBody>
      </p:sp>
      <p:sp>
        <p:nvSpPr>
          <p:cNvPr id="9" name="Номер слайда 9">
            <a:extLst>
              <a:ext uri="{FF2B5EF4-FFF2-40B4-BE49-F238E27FC236}">
                <a16:creationId xmlns:a16="http://schemas.microsoft.com/office/drawing/2014/main" id="{CC302B43-8755-4B25-A036-68EFC879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19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ru-RU" dirty="0"/>
              <a:t>ТЕСТИРОВАНИЕ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ru-RU" dirty="0"/>
              <a:t>Далее приведены примеры исходных файлов, а также итоговые результаты после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9596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91168-5A52-4682-8284-BA0278A7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602"/>
            <a:ext cx="10268712" cy="1197338"/>
          </a:xfrm>
        </p:spPr>
        <p:txBody>
          <a:bodyPr/>
          <a:lstStyle/>
          <a:p>
            <a:pPr algn="ctr"/>
            <a:r>
              <a:rPr lang="ru-RU" dirty="0"/>
              <a:t>до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C1B65E-6932-4BB6-93F7-20F44C02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940"/>
            <a:ext cx="12192000" cy="56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7574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sharepoint/v3"/>
    <ds:schemaRef ds:uri="http://purl.org/dc/terms/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335</Words>
  <Application>Microsoft Office PowerPoint</Application>
  <PresentationFormat>Широкоэкранный</PresentationFormat>
  <Paragraphs>65</Paragraphs>
  <Slides>16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Table of Content</vt:lpstr>
      <vt:lpstr>Структура презентации</vt:lpstr>
      <vt:lpstr>введение</vt:lpstr>
      <vt:lpstr>Цель проекта: создание  сервиса для генерации оглавления В PDF файлах </vt:lpstr>
      <vt:lpstr>Реализация проекта</vt:lpstr>
      <vt:lpstr>Разбиение на задачи (1)</vt:lpstr>
      <vt:lpstr>Разбиение на задачи (2)</vt:lpstr>
      <vt:lpstr>ТЕСТИРОВАНИЕ</vt:lpstr>
      <vt:lpstr>до</vt:lpstr>
      <vt:lpstr>после</vt:lpstr>
      <vt:lpstr>Пояснение к прошлому примеру</vt:lpstr>
      <vt:lpstr>до</vt:lpstr>
      <vt:lpstr>после</vt:lpstr>
      <vt:lpstr>Итог</vt:lpstr>
      <vt:lpstr>Лучший способ начать работу — перестать говорить и начать делать.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2021-04-27T10:31:44Z</dcterms:created>
  <dcterms:modified xsi:type="dcterms:W3CDTF">2024-10-02T20:43:01Z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