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334" r:id="rId4"/>
    <p:sldId id="336" r:id="rId5"/>
    <p:sldId id="337" r:id="rId6"/>
    <p:sldId id="338" r:id="rId7"/>
    <p:sldId id="339" r:id="rId8"/>
    <p:sldId id="340" r:id="rId9"/>
    <p:sldId id="321" r:id="rId10"/>
    <p:sldId id="342" r:id="rId11"/>
    <p:sldId id="341" r:id="rId12"/>
    <p:sldId id="327" r:id="rId13"/>
    <p:sldId id="344" r:id="rId14"/>
    <p:sldId id="343" r:id="rId15"/>
    <p:sldId id="335" r:id="rId16"/>
    <p:sldId id="345" r:id="rId17"/>
    <p:sldId id="310" r:id="rId18"/>
    <p:sldId id="329" r:id="rId19"/>
    <p:sldId id="331" r:id="rId20"/>
    <p:sldId id="34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3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47862-FEBF-49FA-A5FA-93929D9EDBC0}" type="datetimeFigureOut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2DDAD-BBA6-4FFB-897B-55A7182F66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159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Made by Leyan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418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780998"/>
            <a:ext cx="10820400" cy="1293028"/>
          </a:xfrm>
        </p:spPr>
        <p:txBody>
          <a:bodyPr/>
          <a:lstStyle/>
          <a:p>
            <a:pPr algn="l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HITS</a:t>
            </a: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8005354" y="1293223"/>
            <a:ext cx="4186646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85800" y="2194560"/>
            <a:ext cx="11506200" cy="4402183"/>
          </a:xfrm>
        </p:spPr>
        <p:txBody>
          <a:bodyPr>
            <a:normAutofit/>
          </a:bodyPr>
          <a:lstStyle/>
          <a:p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 and </a:t>
            </a:r>
            <a:r>
              <a:rPr lang="en-US" altLang="zh-TW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r>
              <a:rPr lang="zh-TW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(sort</a:t>
            </a:r>
            <a:r>
              <a:rPr lang="zh-TW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zh-TW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Decrease </a:t>
            </a:r>
            <a:r>
              <a:rPr lang="en-US" altLang="zh-TW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zh-TW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接著根據剩餘</a:t>
            </a:r>
            <a:r>
              <a:rPr lang="en-US" altLang="zh-TW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zh-TW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zh-TW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以及</a:t>
            </a:r>
            <a:r>
              <a:rPr lang="en-US" altLang="zh-TW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</a:t>
            </a:r>
            <a:r>
              <a:rPr lang="zh-TW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zh-TW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進行分析</a:t>
            </a:r>
            <a:r>
              <a:rPr lang="en-US" altLang="zh-TW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由於</a:t>
            </a:r>
            <a:r>
              <a:rPr lang="en-US" altLang="zh-TW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zh-TW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數量太多無法一一列出</a:t>
            </a:r>
            <a:r>
              <a:rPr lang="en-US" altLang="zh-TW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zh-TW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此外由於</a:t>
            </a:r>
            <a:r>
              <a:rPr lang="en-US" altLang="zh-TW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zh-TW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較大我們將迭帶次數調高，使其能夠達到</a:t>
            </a:r>
            <a:r>
              <a:rPr lang="en-US" altLang="zh-TW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Hits</a:t>
            </a:r>
            <a:r>
              <a:rPr lang="zh-TW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的收斂條件</a:t>
            </a: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itr</a:t>
            </a:r>
            <a:r>
              <a:rPr lang="en-US" altLang="zh-TW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=50)</a:t>
            </a:r>
            <a:endParaRPr lang="en-US" altLang="zh-TW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而</a:t>
            </a: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</a:t>
            </a:r>
            <a:r>
              <a:rPr lang="zh-TW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zh-TW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維持</a:t>
            </a:r>
            <a:r>
              <a:rPr lang="en-US" altLang="zh-TW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itr</a:t>
            </a:r>
            <a:r>
              <a:rPr lang="en-US" altLang="zh-TW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=20)</a:t>
            </a: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Graph5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中擁有較高</a:t>
            </a:r>
            <a:r>
              <a:rPr lang="en-US" altLang="zh-TW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值的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分別為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61,122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，約莫有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47~48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個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透過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連接至自己身上，</a:t>
            </a:r>
            <a:endPara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擁有較高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Hub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分別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為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274,176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，恰好也都有連到最具權威性的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61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而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412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連出至最多點靠著這一個特性獲得較高的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Hub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  <a:endPara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Graph6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中最高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值的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761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與排名前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高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Hub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值的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都有著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child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和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的連接關係，反之亦然</a:t>
            </a:r>
            <a:endPara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證實了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HITS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演算法中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Hub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與</a:t>
            </a:r>
            <a:r>
              <a:rPr lang="en-US" altLang="zh-TW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有著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相互關係</a:t>
            </a:r>
            <a:endPara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中的擁有最高</a:t>
            </a:r>
            <a:r>
              <a:rPr lang="en-US" altLang="zh-TW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值的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Muffin(675)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恰恰與前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高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Hub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值的</a:t>
            </a:r>
            <a:r>
              <a:rPr lang="en-US" altLang="zh-TW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Nonde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都有著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和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的連接關係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反之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Coffee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恰恰與前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高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Hub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值的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Nonde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都有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著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child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的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連接關係</a:t>
            </a: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490973"/>
              </p:ext>
            </p:extLst>
          </p:nvPr>
        </p:nvGraphicFramePr>
        <p:xfrm>
          <a:off x="2302625" y="280093"/>
          <a:ext cx="9659390" cy="1630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41458">
                  <a:extLst>
                    <a:ext uri="{9D8B030D-6E8A-4147-A177-3AD203B41FA5}">
                      <a16:colId xmlns:a16="http://schemas.microsoft.com/office/drawing/2014/main" val="3493996001"/>
                    </a:ext>
                  </a:extLst>
                </a:gridCol>
                <a:gridCol w="2906484">
                  <a:extLst>
                    <a:ext uri="{9D8B030D-6E8A-4147-A177-3AD203B41FA5}">
                      <a16:colId xmlns:a16="http://schemas.microsoft.com/office/drawing/2014/main" val="1768012719"/>
                    </a:ext>
                  </a:extLst>
                </a:gridCol>
                <a:gridCol w="2796600">
                  <a:extLst>
                    <a:ext uri="{9D8B030D-6E8A-4147-A177-3AD203B41FA5}">
                      <a16:colId xmlns:a16="http://schemas.microsoft.com/office/drawing/2014/main" val="2814796248"/>
                    </a:ext>
                  </a:extLst>
                </a:gridCol>
                <a:gridCol w="2414848">
                  <a:extLst>
                    <a:ext uri="{9D8B030D-6E8A-4147-A177-3AD203B41FA5}">
                      <a16:colId xmlns:a16="http://schemas.microsoft.com/office/drawing/2014/main" val="973657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Graph</a:t>
                      </a:r>
                      <a:r>
                        <a:rPr lang="zh-TW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HITS[:5]</a:t>
                      </a:r>
                      <a:r>
                        <a:rPr lang="zh-TW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TW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</a:t>
                      </a:r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HITS[:5]</a:t>
                      </a:r>
                      <a:r>
                        <a:rPr lang="zh-TW" altLang="en-US" sz="1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(Hub)</a:t>
                      </a:r>
                      <a:endParaRPr lang="zh-TW" alt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PageRank[:5]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191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'61', '122', '212', '104', '282'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'274', '176', '412', '293', '254'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'212', '185', '325', '348', '148'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583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'761', '1151', '62', '78', '394'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'171', '857', '185', '91', '79'</a:t>
                      </a:r>
                      <a:endParaRPr lang="zh-TW" altLang="en-US" sz="1400" kern="120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'1052', '62', '78', '863', '501'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149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transaction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'Muffin', 'Juice', 'Soup', 'Tea', 'Brownie'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'Coffee', 'Cake', 'Hot chocolate', 'Sandwich', 'Pastry'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'Tiffin', 'Brownie', 'Soup', 'Muffin', 'Tea'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693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192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780998"/>
            <a:ext cx="10820400" cy="1293028"/>
          </a:xfrm>
        </p:spPr>
        <p:txBody>
          <a:bodyPr/>
          <a:lstStyle/>
          <a:p>
            <a:pPr algn="l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PageRank</a:t>
            </a: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8005354" y="1293223"/>
            <a:ext cx="4186646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85800" y="2194560"/>
            <a:ext cx="11506200" cy="4580313"/>
          </a:xfrm>
        </p:spPr>
        <p:txBody>
          <a:bodyPr>
            <a:normAutofit lnSpcReduction="10000"/>
          </a:bodyPr>
          <a:lstStyle/>
          <a:p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 and </a:t>
            </a:r>
            <a:r>
              <a:rPr lang="en-US" altLang="zh-TW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r>
              <a:rPr lang="zh-TW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(sort</a:t>
            </a:r>
            <a:r>
              <a:rPr lang="zh-TW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zh-TW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Decrease </a:t>
            </a:r>
            <a:r>
              <a:rPr lang="en-US" altLang="zh-TW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zh-TW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與</a:t>
            </a: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PageRank</a:t>
            </a:r>
            <a:r>
              <a:rPr lang="zh-TW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演算法結果相比較後可以發現</a:t>
            </a: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itr</a:t>
            </a: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=20</a:t>
            </a: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damping_factor</a:t>
            </a: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=0.85)</a:t>
            </a:r>
            <a:endParaRPr lang="en-US" altLang="zh-TW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中擁有較低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Hub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TW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值的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TW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pageRank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也擁有較低的排名，而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node5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可能因為能被前面幾個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順著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edge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給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到，所以擁有最高的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擁有最高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  <a:endPara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Graph2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中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之間的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pageRank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值差距不是很大，推測也跟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的結構有關</a:t>
            </a:r>
            <a:endPara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Graph3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中我們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發現到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node3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與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node2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相似、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node1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與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node4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相似，兩組各自的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rank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值可說是相當接近</a:t>
            </a:r>
            <a:endPara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Graph4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中由於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數較多，相互牽引的結果造成很難看出來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PageRank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與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Hits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之間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的關係</a:t>
            </a:r>
            <a:endPara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接著根據剩餘</a:t>
            </a: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zh-TW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zh-TW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以及</a:t>
            </a: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</a:t>
            </a:r>
            <a:r>
              <a:rPr lang="zh-TW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zh-TW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進行</a:t>
            </a:r>
            <a:r>
              <a:rPr lang="zh-TW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分析</a:t>
            </a:r>
            <a:endParaRPr lang="en-US" altLang="zh-TW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由於</a:t>
            </a: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zh-TW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較大我們將迭帶次數調高，使其能夠達到</a:t>
            </a: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Hits</a:t>
            </a:r>
            <a:r>
              <a:rPr lang="zh-TW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的收斂條件</a:t>
            </a: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itr</a:t>
            </a: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=50)</a:t>
            </a:r>
          </a:p>
          <a:p>
            <a:pPr marL="0" indent="0">
              <a:buNone/>
            </a:pPr>
            <a:r>
              <a:rPr lang="zh-TW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而</a:t>
            </a: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dataset</a:t>
            </a:r>
            <a:r>
              <a:rPr lang="zh-TW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維持</a:t>
            </a: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itr</a:t>
            </a: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=20</a:t>
            </a:r>
            <a:r>
              <a:rPr lang="en-US" altLang="zh-TW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Graph5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pageRank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值似乎與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Hits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TW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值和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Hub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值沒有較明顯的直接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關係</a:t>
            </a:r>
            <a:endPara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Graph6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的現象發現與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Graph5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相同</a:t>
            </a:r>
            <a:endPara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中前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高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rank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值的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‘Brownie’, ‘Soup’, ‘Muffin’, ‘Tea‘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，剛好在前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高</a:t>
            </a:r>
            <a:r>
              <a:rPr lang="en-US" altLang="zh-TW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值的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也有出現，可以看出</a:t>
            </a:r>
            <a:r>
              <a:rPr lang="en-US" altLang="zh-TW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值的排名和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rank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值的排名有部分正相關的關係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926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780998"/>
            <a:ext cx="10820400" cy="1293028"/>
          </a:xfrm>
        </p:spPr>
        <p:txBody>
          <a:bodyPr/>
          <a:lstStyle/>
          <a:p>
            <a:pPr algn="l"/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SimRank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8005354" y="1293223"/>
            <a:ext cx="4186646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402183"/>
          </a:xfrm>
        </p:spPr>
        <p:txBody>
          <a:bodyPr>
            <a:normAutofit/>
          </a:bodyPr>
          <a:lstStyle/>
          <a:p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 and 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discussion(</a:t>
            </a:r>
            <a:r>
              <a:rPr lang="en-US" altLang="zh-TW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itr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=20, </a:t>
            </a:r>
            <a:r>
              <a:rPr lang="en-US" altLang="zh-TW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decay_factor</a:t>
            </a:r>
            <a:r>
              <a:rPr lang="en-US" altLang="zh-TW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=0.9)</a:t>
            </a:r>
            <a:endParaRPr lang="en-US" altLang="zh-TW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TW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Graph1</a:t>
            </a:r>
            <a:r>
              <a:rPr lang="zh-TW" alt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中由於每個</a:t>
            </a:r>
            <a:r>
              <a:rPr lang="en-US" altLang="zh-TW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zh-TW" alt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連接的</a:t>
            </a:r>
            <a:r>
              <a:rPr lang="en-US" altLang="zh-TW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zh-TW" alt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都不盡相同，所以</a:t>
            </a:r>
            <a:r>
              <a:rPr lang="en-US" altLang="zh-TW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zh-TW" alt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之間的相似度皆為</a:t>
            </a:r>
            <a:r>
              <a:rPr lang="en-US" altLang="zh-TW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lvl="0"/>
            <a:r>
              <a:rPr lang="en-US" altLang="zh-TW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Graph2</a:t>
            </a:r>
            <a:r>
              <a:rPr lang="zh-TW" alt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為</a:t>
            </a:r>
            <a:r>
              <a:rPr lang="en-US" altLang="zh-TW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lang="zh-TW" alt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情況與</a:t>
            </a:r>
            <a:r>
              <a:rPr lang="en-US" altLang="zh-TW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Graph1</a:t>
            </a:r>
            <a:r>
              <a:rPr lang="zh-TW" alt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與相同</a:t>
            </a:r>
            <a:endParaRPr lang="en-US" altLang="zh-TW" sz="16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TW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Graph3</a:t>
            </a:r>
            <a:r>
              <a:rPr lang="zh-TW" alt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為雙分圖，故兩兩一組的</a:t>
            </a:r>
            <a:r>
              <a:rPr lang="en-US" altLang="zh-TW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zh-TW" alt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會擁有相同的相似度</a:t>
            </a:r>
            <a:r>
              <a:rPr lang="en-US" altLang="zh-TW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en-US" altLang="zh-TW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  <a:r>
              <a:rPr lang="en-US" altLang="zh-TW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Node </a:t>
            </a:r>
            <a:r>
              <a:rPr lang="en-US" altLang="zh-TW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3),(</a:t>
            </a:r>
            <a:r>
              <a:rPr lang="en-US" altLang="zh-TW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en-US" altLang="zh-TW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</a:t>
            </a:r>
            <a:r>
              <a:rPr lang="en-US" altLang="zh-TW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Node </a:t>
            </a:r>
            <a:r>
              <a:rPr lang="en-US" altLang="zh-TW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</a:p>
          <a:p>
            <a:pPr lvl="0"/>
            <a:r>
              <a:rPr lang="en-US" altLang="zh-TW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Graph4</a:t>
            </a:r>
            <a:r>
              <a:rPr lang="zh-TW" alt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中</a:t>
            </a:r>
            <a:r>
              <a:rPr lang="en-US" altLang="zh-TW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zh-TW" alt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TW" alt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與</a:t>
            </a:r>
            <a:r>
              <a:rPr lang="en-US" altLang="zh-TW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zh-TW" alt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TW" alt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擁有較高的相似度，雖然說</a:t>
            </a:r>
            <a:r>
              <a:rPr lang="en-US" altLang="zh-TW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zh-TW" alt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TW" alt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不能像</a:t>
            </a:r>
            <a:r>
              <a:rPr lang="en-US" altLang="zh-TW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zh-TW" alt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TW" alt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一樣與</a:t>
            </a:r>
            <a:r>
              <a:rPr lang="en-US" altLang="zh-TW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2,3</a:t>
            </a:r>
            <a:r>
              <a:rPr lang="zh-TW" alt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有直接的連接關係，</a:t>
            </a:r>
            <a:endParaRPr lang="en-US" altLang="zh-TW" sz="16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zh-TW" alt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但是透過</a:t>
            </a:r>
            <a:r>
              <a:rPr lang="en-US" altLang="zh-TW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edge(5,3)</a:t>
            </a:r>
            <a:r>
              <a:rPr lang="zh-TW" alt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TW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edge(3,2)</a:t>
            </a:r>
            <a:r>
              <a:rPr lang="zh-TW" alt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仍然可以快速的走到這</a:t>
            </a:r>
            <a:r>
              <a:rPr lang="en-US" altLang="zh-TW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個點，因此這兩點為</a:t>
            </a:r>
            <a:r>
              <a:rPr lang="en-US" altLang="zh-TW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</a:t>
            </a:r>
            <a:r>
              <a:rPr lang="en-US" altLang="zh-TW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472156"/>
              </p:ext>
            </p:extLst>
          </p:nvPr>
        </p:nvGraphicFramePr>
        <p:xfrm>
          <a:off x="843281" y="2670331"/>
          <a:ext cx="8128000" cy="200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93996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680127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147962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73657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Graph</a:t>
                      </a:r>
                      <a:r>
                        <a:rPr lang="zh-TW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 Similarity value (Without self)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Similarity</a:t>
                      </a:r>
                      <a:r>
                        <a:rPr lang="zh-TW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</a:t>
                      </a:r>
                      <a:endParaRPr lang="zh-TW" alt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Similarity</a:t>
                      </a:r>
                      <a:r>
                        <a:rPr lang="zh-TW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</a:t>
                      </a:r>
                      <a:r>
                        <a:rPr lang="zh-TW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191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583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lang="zh-TW" altLang="en-US" sz="1400" kern="120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149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0.81818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(1 &amp; 3),</a:t>
                      </a:r>
                      <a:r>
                        <a:rPr lang="zh-TW" alt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(2</a:t>
                      </a:r>
                      <a:r>
                        <a:rPr lang="zh-TW" alt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lang="zh-TW" alt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4)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693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0.6929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(4 &amp; 7),</a:t>
                      </a:r>
                      <a:r>
                        <a:rPr lang="zh-TW" alt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(6</a:t>
                      </a:r>
                      <a:r>
                        <a:rPr lang="zh-TW" alt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lang="zh-TW" alt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4)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179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281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780998"/>
            <a:ext cx="10820400" cy="1293028"/>
          </a:xfrm>
        </p:spPr>
        <p:txBody>
          <a:bodyPr/>
          <a:lstStyle/>
          <a:p>
            <a:pPr algn="l"/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SimRank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8005354" y="1293223"/>
            <a:ext cx="4186646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85800" y="2194559"/>
            <a:ext cx="10820400" cy="4588625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 and </a:t>
            </a:r>
            <a:r>
              <a:rPr lang="en-US" altLang="zh-TW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</a:p>
          <a:p>
            <a:endParaRPr lang="en-US" altLang="zh-TW" sz="16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1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16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16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16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altLang="zh-TW" sz="16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zh-TW" altLang="en-US" sz="1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接著</a:t>
            </a:r>
            <a:r>
              <a:rPr lang="zh-TW" alt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根據剩餘</a:t>
            </a:r>
            <a:r>
              <a:rPr lang="en-US" altLang="zh-TW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zh-TW" alt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zh-TW" alt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以及</a:t>
            </a:r>
            <a:r>
              <a:rPr lang="en-US" altLang="zh-TW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</a:t>
            </a:r>
            <a:r>
              <a:rPr lang="zh-TW" alt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zh-TW" alt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進行</a:t>
            </a:r>
            <a:r>
              <a:rPr lang="zh-TW" altLang="en-US" sz="1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分析</a:t>
            </a:r>
            <a:endParaRPr lang="en-US" altLang="zh-TW" sz="16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由於</a:t>
            </a: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zh-TW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較大我們將迭帶次數調高，使其能夠達到</a:t>
            </a: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Hits</a:t>
            </a:r>
            <a:r>
              <a:rPr lang="zh-TW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的收斂條件</a:t>
            </a: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itr</a:t>
            </a: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=50)</a:t>
            </a:r>
          </a:p>
          <a:p>
            <a:pPr marL="0" indent="0">
              <a:buNone/>
            </a:pPr>
            <a:r>
              <a:rPr lang="zh-TW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而</a:t>
            </a: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dataset</a:t>
            </a:r>
            <a:r>
              <a:rPr lang="zh-TW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維持</a:t>
            </a: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itr</a:t>
            </a: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=20</a:t>
            </a:r>
            <a:r>
              <a:rPr lang="en-US" altLang="zh-TW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 sz="1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Graph5</a:t>
            </a:r>
            <a:r>
              <a:rPr lang="zh-TW" alt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TW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 Similarity value (Without self) </a:t>
            </a:r>
            <a:r>
              <a:rPr lang="zh-TW" alt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為</a:t>
            </a:r>
            <a:r>
              <a:rPr lang="en-US" altLang="zh-TW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 </a:t>
            </a:r>
            <a:r>
              <a:rPr lang="zh-TW" alt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，有</a:t>
            </a:r>
            <a:r>
              <a:rPr lang="en-US" altLang="zh-TW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295</a:t>
            </a:r>
            <a:r>
              <a:rPr lang="zh-TW" alt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組</a:t>
            </a:r>
            <a:r>
              <a:rPr lang="en-US" altLang="zh-TW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zh-TW" alt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擁有最</a:t>
            </a:r>
            <a:r>
              <a:rPr lang="zh-TW" alt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高</a:t>
            </a:r>
            <a:r>
              <a:rPr lang="zh-TW" alt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相似度</a:t>
            </a:r>
            <a:endParaRPr lang="en-US" altLang="zh-TW" sz="16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Graph6</a:t>
            </a:r>
            <a:r>
              <a:rPr lang="zh-TW" alt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TW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 Similarity value (Without self) </a:t>
            </a:r>
            <a:r>
              <a:rPr lang="zh-TW" alt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為</a:t>
            </a:r>
            <a:r>
              <a:rPr lang="en-US" altLang="zh-TW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 </a:t>
            </a:r>
            <a:r>
              <a:rPr lang="zh-TW" alt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TW" alt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TW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683</a:t>
            </a:r>
            <a:r>
              <a:rPr lang="zh-TW" alt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組</a:t>
            </a:r>
            <a:r>
              <a:rPr lang="en-US" altLang="zh-TW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zh-TW" alt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擁有最高相似</a:t>
            </a:r>
            <a:r>
              <a:rPr lang="zh-TW" alt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度</a:t>
            </a:r>
            <a:endPara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</a:t>
            </a:r>
            <a:r>
              <a:rPr lang="zh-TW" alt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TW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 Similarity value (Without self) </a:t>
            </a:r>
            <a:r>
              <a:rPr lang="zh-TW" alt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為</a:t>
            </a:r>
            <a:r>
              <a:rPr lang="en-US" altLang="zh-TW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 </a:t>
            </a:r>
            <a:r>
              <a:rPr lang="zh-TW" alt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TW" alt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TW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組</a:t>
            </a:r>
            <a:r>
              <a:rPr lang="en-US" altLang="zh-TW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zh-TW" alt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擁有最高相似</a:t>
            </a:r>
            <a:r>
              <a:rPr lang="zh-TW" alt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度</a:t>
            </a:r>
            <a:endParaRPr lang="en-US" altLang="zh-TW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其中</a:t>
            </a:r>
            <a:r>
              <a:rPr lang="en-US" altLang="zh-TW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Chimichurri </a:t>
            </a:r>
            <a:r>
              <a:rPr lang="en-US" altLang="zh-TW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Oil</a:t>
            </a:r>
            <a:r>
              <a:rPr lang="zh-TW" alt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與 </a:t>
            </a:r>
            <a:r>
              <a:rPr lang="en-US" altLang="zh-TW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Scandinavian</a:t>
            </a:r>
            <a:r>
              <a:rPr lang="zh-TW" alt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TW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Farm </a:t>
            </a:r>
            <a:r>
              <a:rPr lang="en-US" altLang="zh-TW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House</a:t>
            </a:r>
            <a:r>
              <a:rPr lang="zh-TW" alt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有直接</a:t>
            </a:r>
            <a:r>
              <a:rPr lang="zh-TW" alt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連接，</a:t>
            </a:r>
            <a:endParaRPr lang="en-US" altLang="zh-TW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而雖然說</a:t>
            </a:r>
            <a:r>
              <a:rPr lang="en-US" altLang="zh-TW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Fairy Doors</a:t>
            </a:r>
            <a:r>
              <a:rPr lang="zh-TW" alt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不能像</a:t>
            </a:r>
            <a:r>
              <a:rPr lang="en-US" altLang="zh-TW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Chimichurri Oil</a:t>
            </a:r>
            <a:r>
              <a:rPr lang="zh-TW" alt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一樣與</a:t>
            </a:r>
            <a:r>
              <a:rPr lang="en-US" altLang="zh-TW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Farm House</a:t>
            </a:r>
            <a:r>
              <a:rPr lang="zh-TW" alt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有直接的連接關係，</a:t>
            </a:r>
            <a:endParaRPr lang="en-US" altLang="zh-TW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但是</a:t>
            </a:r>
            <a:r>
              <a:rPr lang="zh-TW" alt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透過</a:t>
            </a:r>
            <a:r>
              <a:rPr lang="en-US" altLang="zh-TW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edge(Focaccia, Farm House</a:t>
            </a:r>
            <a:r>
              <a:rPr lang="en-US" altLang="zh-TW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仍然可以快速的</a:t>
            </a:r>
            <a:r>
              <a:rPr lang="zh-TW" alt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走到</a:t>
            </a:r>
            <a:r>
              <a:rPr lang="en-US" altLang="zh-TW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Farm House </a:t>
            </a:r>
            <a:r>
              <a:rPr lang="zh-TW" alt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TW" alt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因此這兩點為</a:t>
            </a:r>
            <a:r>
              <a:rPr lang="en-US" altLang="zh-TW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high</a:t>
            </a:r>
          </a:p>
          <a:p>
            <a:endParaRPr lang="en-US" altLang="zh-TW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zh-TW" altLang="en-US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951675"/>
              </p:ext>
            </p:extLst>
          </p:nvPr>
        </p:nvGraphicFramePr>
        <p:xfrm>
          <a:off x="901471" y="2489945"/>
          <a:ext cx="8128000" cy="1630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7905">
                  <a:extLst>
                    <a:ext uri="{9D8B030D-6E8A-4147-A177-3AD203B41FA5}">
                      <a16:colId xmlns:a16="http://schemas.microsoft.com/office/drawing/2014/main" val="3493996001"/>
                    </a:ext>
                  </a:extLst>
                </a:gridCol>
                <a:gridCol w="1845425">
                  <a:extLst>
                    <a:ext uri="{9D8B030D-6E8A-4147-A177-3AD203B41FA5}">
                      <a16:colId xmlns:a16="http://schemas.microsoft.com/office/drawing/2014/main" val="1768012719"/>
                    </a:ext>
                  </a:extLst>
                </a:gridCol>
                <a:gridCol w="2882670">
                  <a:extLst>
                    <a:ext uri="{9D8B030D-6E8A-4147-A177-3AD203B41FA5}">
                      <a16:colId xmlns:a16="http://schemas.microsoft.com/office/drawing/2014/main" val="28147962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73657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Graph</a:t>
                      </a:r>
                      <a:r>
                        <a:rPr lang="zh-TW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 Similarity value (Without self)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Similarity</a:t>
                      </a:r>
                      <a:r>
                        <a:rPr lang="zh-TW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</a:t>
                      </a:r>
                      <a:endParaRPr lang="zh-TW" alt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Similarity</a:t>
                      </a:r>
                      <a:r>
                        <a:rPr lang="zh-TW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</a:t>
                      </a:r>
                      <a:r>
                        <a:rPr lang="zh-TW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191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(7,12), (8,11), (9,10)…</a:t>
                      </a:r>
                      <a:endParaRPr lang="zh-TW" altLang="en-US" sz="1400" kern="120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295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583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(3,14), (5,19), (10,50)…</a:t>
                      </a:r>
                      <a:endParaRPr lang="zh-TW" altLang="en-US" sz="1400" kern="120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683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149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transaction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(Chimichurri Oil , Fairy Doors)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693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5568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780998"/>
            <a:ext cx="10820400" cy="1293028"/>
          </a:xfrm>
        </p:spPr>
        <p:txBody>
          <a:bodyPr/>
          <a:lstStyle/>
          <a:p>
            <a:pPr algn="l"/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SimRank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85800" y="1854476"/>
            <a:ext cx="10820400" cy="4402183"/>
          </a:xfrm>
        </p:spPr>
        <p:txBody>
          <a:bodyPr>
            <a:normAutofit/>
          </a:bodyPr>
          <a:lstStyle/>
          <a:p>
            <a:r>
              <a:rPr lang="en-US" altLang="zh-TW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effect of “C” parameter in </a:t>
            </a:r>
            <a:r>
              <a:rPr lang="en-US" altLang="zh-TW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SimRank</a:t>
            </a:r>
            <a:r>
              <a:rPr lang="en-US" altLang="zh-TW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r>
              <a:rPr lang="zh-TW" altLang="en-US" sz="1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 </a:t>
            </a:r>
            <a:r>
              <a:rPr lang="en-US" altLang="zh-TW" sz="1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Graph4</a:t>
            </a:r>
            <a:r>
              <a:rPr lang="zh-TW" altLang="en-US" sz="1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為例</a:t>
            </a:r>
            <a:r>
              <a:rPr lang="en-US" altLang="zh-TW" sz="1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16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decay_factor</a:t>
            </a:r>
            <a:r>
              <a:rPr lang="zh-TW" altLang="en-US" sz="1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從</a:t>
            </a:r>
            <a:r>
              <a:rPr lang="en-US" altLang="zh-TW" sz="1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0.1~0.9</a:t>
            </a:r>
            <a:r>
              <a:rPr lang="zh-TW" altLang="en-US" sz="1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的結果，得知</a:t>
            </a:r>
            <a:r>
              <a:rPr lang="en-US" altLang="zh-TW" sz="1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TW" altLang="en-US" sz="1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會去影響結果產生的</a:t>
            </a:r>
            <a:r>
              <a:rPr lang="en-US" altLang="zh-TW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 Similarity value </a:t>
            </a:r>
            <a:endParaRPr lang="en-US" altLang="zh-TW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736599"/>
              </p:ext>
            </p:extLst>
          </p:nvPr>
        </p:nvGraphicFramePr>
        <p:xfrm>
          <a:off x="918096" y="2635279"/>
          <a:ext cx="10511903" cy="3708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69105">
                  <a:extLst>
                    <a:ext uri="{9D8B030D-6E8A-4147-A177-3AD203B41FA5}">
                      <a16:colId xmlns:a16="http://schemas.microsoft.com/office/drawing/2014/main" val="3493996001"/>
                    </a:ext>
                  </a:extLst>
                </a:gridCol>
                <a:gridCol w="3494010">
                  <a:extLst>
                    <a:ext uri="{9D8B030D-6E8A-4147-A177-3AD203B41FA5}">
                      <a16:colId xmlns:a16="http://schemas.microsoft.com/office/drawing/2014/main" val="1768012719"/>
                    </a:ext>
                  </a:extLst>
                </a:gridCol>
                <a:gridCol w="2620812">
                  <a:extLst>
                    <a:ext uri="{9D8B030D-6E8A-4147-A177-3AD203B41FA5}">
                      <a16:colId xmlns:a16="http://schemas.microsoft.com/office/drawing/2014/main" val="2814796248"/>
                    </a:ext>
                  </a:extLst>
                </a:gridCol>
                <a:gridCol w="2627976">
                  <a:extLst>
                    <a:ext uri="{9D8B030D-6E8A-4147-A177-3AD203B41FA5}">
                      <a16:colId xmlns:a16="http://schemas.microsoft.com/office/drawing/2014/main" val="973657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decay_factor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 Similarity value (Without self)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Similarity</a:t>
                      </a:r>
                      <a:r>
                        <a:rPr lang="zh-TW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</a:t>
                      </a:r>
                      <a:endParaRPr lang="zh-TW" alt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Similarity</a:t>
                      </a:r>
                      <a:r>
                        <a:rPr lang="zh-TW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</a:t>
                      </a:r>
                      <a:r>
                        <a:rPr lang="zh-TW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191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0.0504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(4 &amp; </a:t>
                      </a:r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6),</a:t>
                      </a:r>
                      <a:r>
                        <a:rPr lang="zh-TW" alt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(7</a:t>
                      </a:r>
                      <a:r>
                        <a:rPr lang="zh-TW" alt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lang="zh-TW" alt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4)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583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0.10205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(4 &amp; 6),</a:t>
                      </a:r>
                      <a:r>
                        <a:rPr lang="zh-TW" alt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(7</a:t>
                      </a:r>
                      <a:r>
                        <a:rPr lang="zh-TW" alt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lang="zh-TW" alt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4)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149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0.15575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(4 &amp; 6),</a:t>
                      </a:r>
                      <a:r>
                        <a:rPr lang="zh-TW" alt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(7</a:t>
                      </a:r>
                      <a:r>
                        <a:rPr lang="zh-TW" alt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lang="zh-TW" alt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4)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693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0.21266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(4 &amp; 6),</a:t>
                      </a:r>
                      <a:r>
                        <a:rPr lang="zh-TW" alt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(7</a:t>
                      </a:r>
                      <a:r>
                        <a:rPr lang="zh-TW" alt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lang="zh-TW" alt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4)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60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0.27455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(4 &amp; 6),</a:t>
                      </a:r>
                      <a:r>
                        <a:rPr lang="zh-TW" alt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(7</a:t>
                      </a:r>
                      <a:r>
                        <a:rPr lang="zh-TW" alt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lang="zh-TW" alt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4)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748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0.34435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(4 &amp; 6),</a:t>
                      </a:r>
                      <a:r>
                        <a:rPr lang="zh-TW" alt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(7</a:t>
                      </a:r>
                      <a:r>
                        <a:rPr lang="zh-TW" alt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lang="zh-TW" alt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4)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138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0.42746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(4 &amp; 6),</a:t>
                      </a:r>
                      <a:r>
                        <a:rPr lang="zh-TW" alt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(7</a:t>
                      </a:r>
                      <a:r>
                        <a:rPr lang="zh-TW" alt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lang="zh-TW" alt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4)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187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0.5349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(4 &amp; 6),</a:t>
                      </a:r>
                      <a:r>
                        <a:rPr lang="zh-TW" alt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(7</a:t>
                      </a:r>
                      <a:r>
                        <a:rPr lang="zh-TW" alt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lang="zh-TW" altLang="en-US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4)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629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0.6929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(4 &amp; </a:t>
                      </a:r>
                      <a:r>
                        <a:rPr lang="en-US" altLang="zh-TW" sz="1400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7),</a:t>
                      </a:r>
                      <a:r>
                        <a:rPr lang="zh-TW" altLang="en-US" sz="1400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400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(6</a:t>
                      </a:r>
                      <a:r>
                        <a:rPr lang="zh-TW" altLang="en-US" sz="1400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400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lang="zh-TW" altLang="en-US" sz="1400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400" kern="1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4)</a:t>
                      </a:r>
                      <a:endParaRPr lang="zh-TW" altLang="en-US" sz="1400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628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667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780998"/>
            <a:ext cx="10820400" cy="1293028"/>
          </a:xfrm>
        </p:spPr>
        <p:txBody>
          <a:bodyPr/>
          <a:lstStyle/>
          <a:p>
            <a:pPr algn="l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 performance analysis</a:t>
            </a: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8005354" y="1293223"/>
            <a:ext cx="4186646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4021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022" y="2457277"/>
            <a:ext cx="4638675" cy="29908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697075" y="1936866"/>
            <a:ext cx="504296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Mean Authority : 0.2</a:t>
            </a:r>
          </a:p>
          <a:p>
            <a:r>
              <a:rPr lang="en-US" altLang="zh-TW" sz="1400" dirty="0"/>
              <a:t>Mean Hub : 0.2</a:t>
            </a:r>
          </a:p>
          <a:p>
            <a:r>
              <a:rPr lang="en-US" altLang="zh-TW" sz="1400" dirty="0"/>
              <a:t>Do hits during time : 985 </a:t>
            </a:r>
            <a:r>
              <a:rPr lang="en-US" altLang="zh-TW" sz="1400" dirty="0" err="1"/>
              <a:t>ms</a:t>
            </a:r>
            <a:endParaRPr lang="en-US" altLang="zh-TW" sz="1400" dirty="0"/>
          </a:p>
          <a:p>
            <a:r>
              <a:rPr lang="en-US" altLang="zh-TW" sz="1400" dirty="0"/>
              <a:t>Do </a:t>
            </a:r>
            <a:r>
              <a:rPr lang="en-US" altLang="zh-TW" sz="1400" dirty="0" err="1"/>
              <a:t>page_rank</a:t>
            </a:r>
            <a:r>
              <a:rPr lang="en-US" altLang="zh-TW" sz="1400" dirty="0"/>
              <a:t> during time : 68970 </a:t>
            </a:r>
            <a:r>
              <a:rPr lang="en-US" altLang="zh-TW" sz="1400" dirty="0" err="1"/>
              <a:t>ms</a:t>
            </a:r>
            <a:endParaRPr lang="en-US" altLang="zh-TW" sz="1400" dirty="0"/>
          </a:p>
          <a:p>
            <a:endParaRPr lang="en-US" altLang="zh-TW" sz="1400" dirty="0"/>
          </a:p>
          <a:p>
            <a:r>
              <a:rPr lang="en-US" altLang="zh-TW" sz="1400" dirty="0"/>
              <a:t>---------------hw3dataset/graph_2.txtOver---------------</a:t>
            </a:r>
          </a:p>
          <a:p>
            <a:endParaRPr lang="en-US" altLang="zh-TW" sz="1400" dirty="0"/>
          </a:p>
          <a:p>
            <a:r>
              <a:rPr lang="en-US" altLang="zh-TW" sz="1400" dirty="0"/>
              <a:t>Mean Authority : 0.25</a:t>
            </a:r>
          </a:p>
          <a:p>
            <a:r>
              <a:rPr lang="en-US" altLang="zh-TW" sz="1400" dirty="0"/>
              <a:t>Mean Hub : 0.24999999999999997</a:t>
            </a:r>
          </a:p>
          <a:p>
            <a:r>
              <a:rPr lang="en-US" altLang="zh-TW" sz="1400" dirty="0"/>
              <a:t>Do hits during time : 991 </a:t>
            </a:r>
            <a:r>
              <a:rPr lang="en-US" altLang="zh-TW" sz="1400" dirty="0" err="1"/>
              <a:t>ms</a:t>
            </a:r>
            <a:endParaRPr lang="en-US" altLang="zh-TW" sz="1400" dirty="0"/>
          </a:p>
          <a:p>
            <a:r>
              <a:rPr lang="en-US" altLang="zh-TW" sz="1400" dirty="0"/>
              <a:t>Do </a:t>
            </a:r>
            <a:r>
              <a:rPr lang="en-US" altLang="zh-TW" sz="1400" dirty="0" err="1"/>
              <a:t>page_rank</a:t>
            </a:r>
            <a:r>
              <a:rPr lang="en-US" altLang="zh-TW" sz="1400" dirty="0"/>
              <a:t> during time : 69969 </a:t>
            </a:r>
            <a:r>
              <a:rPr lang="en-US" altLang="zh-TW" sz="1400" dirty="0" err="1"/>
              <a:t>ms</a:t>
            </a:r>
            <a:endParaRPr lang="en-US" altLang="zh-TW" sz="1400" dirty="0"/>
          </a:p>
          <a:p>
            <a:endParaRPr lang="en-US" altLang="zh-TW" sz="1400" dirty="0"/>
          </a:p>
          <a:p>
            <a:r>
              <a:rPr lang="en-US" altLang="zh-TW" sz="1400" dirty="0"/>
              <a:t>---------------hw3dataset/graph_3.txtOver---------------</a:t>
            </a:r>
          </a:p>
          <a:p>
            <a:endParaRPr lang="en-US" altLang="zh-TW" sz="1400" dirty="0"/>
          </a:p>
          <a:p>
            <a:r>
              <a:rPr lang="en-US" altLang="zh-TW" sz="1400" dirty="0"/>
              <a:t>Mean Authority : 0.14285714285714288</a:t>
            </a:r>
          </a:p>
          <a:p>
            <a:r>
              <a:rPr lang="en-US" altLang="zh-TW" sz="1400" dirty="0"/>
              <a:t>Mean Hub : 0.14285714285714285</a:t>
            </a:r>
          </a:p>
          <a:p>
            <a:r>
              <a:rPr lang="en-US" altLang="zh-TW" sz="1400" dirty="0"/>
              <a:t>Do hits during time : 999 </a:t>
            </a:r>
            <a:r>
              <a:rPr lang="en-US" altLang="zh-TW" sz="1400" dirty="0" err="1"/>
              <a:t>ms</a:t>
            </a:r>
            <a:endParaRPr lang="en-US" altLang="zh-TW" sz="1400" dirty="0"/>
          </a:p>
          <a:p>
            <a:r>
              <a:rPr lang="en-US" altLang="zh-TW" sz="1400" dirty="0"/>
              <a:t>Do </a:t>
            </a:r>
            <a:r>
              <a:rPr lang="en-US" altLang="zh-TW" sz="1400" dirty="0" err="1"/>
              <a:t>page_rank</a:t>
            </a:r>
            <a:r>
              <a:rPr lang="en-US" altLang="zh-TW" sz="1400" dirty="0"/>
              <a:t> during time : 167908 </a:t>
            </a:r>
            <a:r>
              <a:rPr lang="en-US" altLang="zh-TW" sz="1400" dirty="0" err="1"/>
              <a:t>ms</a:t>
            </a:r>
            <a:endParaRPr lang="en-US" altLang="zh-TW" sz="1400" dirty="0"/>
          </a:p>
          <a:p>
            <a:endParaRPr lang="en-US" altLang="zh-TW" sz="1400" dirty="0"/>
          </a:p>
          <a:p>
            <a:r>
              <a:rPr lang="en-US" altLang="zh-TW" sz="1400" dirty="0"/>
              <a:t>---------------hw3dataset/graph_4.txtOver---------------</a:t>
            </a:r>
            <a:endParaRPr lang="zh-TW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825644" y="5383995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itr = 40000</a:t>
            </a:r>
          </a:p>
        </p:txBody>
      </p:sp>
      <p:sp>
        <p:nvSpPr>
          <p:cNvPr id="11" name="矩形 10"/>
          <p:cNvSpPr/>
          <p:nvPr/>
        </p:nvSpPr>
        <p:spPr>
          <a:xfrm>
            <a:off x="825644" y="5873861"/>
            <a:ext cx="2755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HITS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min_delta=0.0001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14583" y="6287678"/>
            <a:ext cx="4006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Page</a:t>
            </a:r>
            <a:r>
              <a:rPr lang="zh-TW" altLang="en-US" dirty="0" smtClean="0"/>
              <a:t> </a:t>
            </a:r>
            <a:r>
              <a:rPr lang="en-US" altLang="zh-TW" dirty="0" smtClean="0"/>
              <a:t>Rank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damping</a:t>
            </a:r>
            <a:r>
              <a:rPr lang="zh-TW" altLang="en-US" dirty="0"/>
              <a:t>_factor=0.85</a:t>
            </a:r>
          </a:p>
        </p:txBody>
      </p:sp>
    </p:spTree>
    <p:extLst>
      <p:ext uri="{BB962C8B-B14F-4D97-AF65-F5344CB8AC3E}">
        <p14:creationId xmlns:p14="http://schemas.microsoft.com/office/powerpoint/2010/main" val="675232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780998"/>
            <a:ext cx="10820400" cy="1293028"/>
          </a:xfrm>
        </p:spPr>
        <p:txBody>
          <a:bodyPr/>
          <a:lstStyle/>
          <a:p>
            <a:pPr algn="l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 performance analysis</a:t>
            </a: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8005354" y="1293223"/>
            <a:ext cx="4186646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4021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97075" y="1936866"/>
            <a:ext cx="5042969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pair-wise similarity of nodes...</a:t>
            </a:r>
          </a:p>
          <a:p>
            <a:r>
              <a:rPr lang="en-US" altLang="zh-TW" sz="1400" dirty="0"/>
              <a:t>Do </a:t>
            </a:r>
            <a:r>
              <a:rPr lang="en-US" altLang="zh-TW" sz="1400" dirty="0" err="1"/>
              <a:t>sim_rank</a:t>
            </a:r>
            <a:r>
              <a:rPr lang="en-US" altLang="zh-TW" sz="1400" dirty="0"/>
              <a:t> during time : 8996 </a:t>
            </a:r>
            <a:r>
              <a:rPr lang="en-US" altLang="zh-TW" sz="1400" dirty="0" err="1"/>
              <a:t>ms</a:t>
            </a:r>
            <a:endParaRPr lang="en-US" altLang="zh-TW" sz="1400" dirty="0"/>
          </a:p>
          <a:p>
            <a:endParaRPr lang="en-US" altLang="zh-TW" sz="1400" dirty="0"/>
          </a:p>
          <a:p>
            <a:r>
              <a:rPr lang="en-US" altLang="zh-TW" sz="1400" dirty="0"/>
              <a:t>---------------hw3dataset/graph_1.txtOver---------------</a:t>
            </a:r>
          </a:p>
          <a:p>
            <a:endParaRPr lang="en-US" altLang="zh-TW" sz="1400" dirty="0"/>
          </a:p>
          <a:p>
            <a:r>
              <a:rPr lang="en-US" altLang="zh-TW" sz="1400" dirty="0"/>
              <a:t>pair-wise similarity of nodes...</a:t>
            </a:r>
          </a:p>
          <a:p>
            <a:r>
              <a:rPr lang="en-US" altLang="zh-TW" sz="1400" dirty="0"/>
              <a:t>Do </a:t>
            </a:r>
            <a:r>
              <a:rPr lang="en-US" altLang="zh-TW" sz="1400" dirty="0" err="1"/>
              <a:t>sim_rank</a:t>
            </a:r>
            <a:r>
              <a:rPr lang="en-US" altLang="zh-TW" sz="1400" dirty="0"/>
              <a:t> during time : 9990 </a:t>
            </a:r>
            <a:r>
              <a:rPr lang="en-US" altLang="zh-TW" sz="1400" dirty="0" err="1"/>
              <a:t>ms</a:t>
            </a:r>
            <a:endParaRPr lang="en-US" altLang="zh-TW" sz="1400" dirty="0"/>
          </a:p>
          <a:p>
            <a:endParaRPr lang="en-US" altLang="zh-TW" sz="1400" dirty="0"/>
          </a:p>
          <a:p>
            <a:r>
              <a:rPr lang="en-US" altLang="zh-TW" sz="1400" dirty="0"/>
              <a:t>---------------hw3dataset/graph_2.txtOver---------------</a:t>
            </a:r>
          </a:p>
          <a:p>
            <a:endParaRPr lang="en-US" altLang="zh-TW" sz="1400" dirty="0"/>
          </a:p>
          <a:p>
            <a:r>
              <a:rPr lang="en-US" altLang="zh-TW" sz="1400" dirty="0"/>
              <a:t>pair-wise similarity of nodes...</a:t>
            </a:r>
          </a:p>
          <a:p>
            <a:r>
              <a:rPr lang="en-US" altLang="zh-TW" sz="1400" dirty="0"/>
              <a:t>Do </a:t>
            </a:r>
            <a:r>
              <a:rPr lang="en-US" altLang="zh-TW" sz="1400" dirty="0" err="1"/>
              <a:t>sim_rank</a:t>
            </a:r>
            <a:r>
              <a:rPr lang="en-US" altLang="zh-TW" sz="1400" dirty="0"/>
              <a:t> during time : 7996 </a:t>
            </a:r>
            <a:r>
              <a:rPr lang="en-US" altLang="zh-TW" sz="1400" dirty="0" err="1"/>
              <a:t>ms</a:t>
            </a:r>
            <a:endParaRPr lang="en-US" altLang="zh-TW" sz="1400" dirty="0"/>
          </a:p>
          <a:p>
            <a:endParaRPr lang="en-US" altLang="zh-TW" sz="1400" dirty="0"/>
          </a:p>
          <a:p>
            <a:r>
              <a:rPr lang="en-US" altLang="zh-TW" sz="1400" dirty="0"/>
              <a:t>---------------hw3dataset/graph_3.txtOver---------------</a:t>
            </a:r>
          </a:p>
          <a:p>
            <a:endParaRPr lang="en-US" altLang="zh-TW" sz="1400" dirty="0"/>
          </a:p>
          <a:p>
            <a:r>
              <a:rPr lang="en-US" altLang="zh-TW" sz="1400" dirty="0"/>
              <a:t>pair-wise similarity of nodes...</a:t>
            </a:r>
          </a:p>
          <a:p>
            <a:r>
              <a:rPr lang="en-US" altLang="zh-TW" sz="1400" dirty="0"/>
              <a:t>Do </a:t>
            </a:r>
            <a:r>
              <a:rPr lang="en-US" altLang="zh-TW" sz="1400" dirty="0" err="1"/>
              <a:t>sim_rank</a:t>
            </a:r>
            <a:r>
              <a:rPr lang="en-US" altLang="zh-TW" sz="1400" dirty="0"/>
              <a:t> during time : 56967 </a:t>
            </a:r>
            <a:r>
              <a:rPr lang="en-US" altLang="zh-TW" sz="1400" dirty="0" err="1"/>
              <a:t>ms</a:t>
            </a:r>
            <a:endParaRPr lang="en-US" altLang="zh-TW" sz="1400" dirty="0"/>
          </a:p>
          <a:p>
            <a:endParaRPr lang="en-US" altLang="zh-TW" sz="1400" dirty="0"/>
          </a:p>
          <a:p>
            <a:r>
              <a:rPr lang="en-US" altLang="zh-TW" sz="1400" dirty="0"/>
              <a:t>---------------hw3dataset/graph_4.txtOver---------------</a:t>
            </a:r>
            <a:endParaRPr lang="zh-TW" altLang="en-US" sz="1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33" y="2490528"/>
            <a:ext cx="488632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97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780998"/>
            <a:ext cx="10820400" cy="1293028"/>
          </a:xfrm>
        </p:spPr>
        <p:txBody>
          <a:bodyPr/>
          <a:lstStyle/>
          <a:p>
            <a:pPr algn="l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194560"/>
            <a:ext cx="11292840" cy="4024125"/>
          </a:xfrm>
        </p:spPr>
        <p:txBody>
          <a:bodyPr>
            <a:no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link analysis algorithms really find the “important”</a:t>
            </a:r>
            <a:r>
              <a:rPr lang="zh-TW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pages from Web? </a:t>
            </a:r>
            <a:endParaRPr lang="en-US" altLang="zh-TW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zh-TW" alt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可以，但是</a:t>
            </a:r>
            <a:r>
              <a:rPr lang="en-US" altLang="zh-TW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zh-TW" alt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zh-TW" alt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的重要程度跟內容程度比較有關，</a:t>
            </a:r>
            <a:r>
              <a:rPr lang="en-US" altLang="zh-TW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zh-TW" alt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zh-TW" alt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只能說是這一種現象是</a:t>
            </a:r>
            <a:r>
              <a:rPr lang="en-US" altLang="zh-TW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zh-TW" alt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zh-TW" alt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的特徵</a:t>
            </a:r>
            <a:endParaRPr lang="en-US" altLang="zh-TW" sz="18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zh-TW" alt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但不能代表所有具權威性</a:t>
            </a:r>
            <a:r>
              <a:rPr lang="en-US" altLang="zh-TW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zh-TW" alt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指向的網頁皆為</a:t>
            </a:r>
            <a:r>
              <a:rPr lang="en-US" altLang="zh-TW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zh-TW" alt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</a:p>
          <a:p>
            <a:endParaRPr lang="en-US" altLang="zh-TW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767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780998"/>
            <a:ext cx="10820400" cy="1293028"/>
          </a:xfrm>
        </p:spPr>
        <p:txBody>
          <a:bodyPr/>
          <a:lstStyle/>
          <a:p>
            <a:pPr algn="l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194560"/>
            <a:ext cx="11292840" cy="4024125"/>
          </a:xfrm>
        </p:spPr>
        <p:txBody>
          <a:bodyPr>
            <a:no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practical issues when implement </a:t>
            </a: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lang="zh-TW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real Web?  </a:t>
            </a:r>
            <a:endParaRPr lang="en-US" altLang="zh-TW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zh-TW" alt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這些</a:t>
            </a:r>
            <a:r>
              <a:rPr lang="zh-TW" alt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演算法都需要許多</a:t>
            </a:r>
            <a:r>
              <a:rPr lang="en-US" altLang="zh-TW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zh-TW" alt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之間</a:t>
            </a:r>
            <a:r>
              <a:rPr lang="en-US" altLang="zh-TW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zh-TW" alt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的關係作為輸入資料，</a:t>
            </a:r>
            <a:endParaRPr lang="en-US" altLang="zh-TW" sz="18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zh-TW" alt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雖然我們可以很簡單的找到和子網頁之間的連接，</a:t>
            </a:r>
            <a:endParaRPr lang="en-US" altLang="zh-TW" sz="18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zh-TW" alt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但是對於要尋找被哪個</a:t>
            </a:r>
            <a:r>
              <a:rPr lang="en-US" altLang="zh-TW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zh-TW" alt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zh-TW" alt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zh-TW" alt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連向自己就相對難很多</a:t>
            </a:r>
            <a:endParaRPr lang="en-US" altLang="zh-TW" sz="18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altLang="zh-TW" sz="1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zh-TW" alt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另外在大量的</a:t>
            </a:r>
            <a:r>
              <a:rPr lang="en-US" altLang="zh-TW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zh-TW" alt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zh-TW" alt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需要被處理時，</a:t>
            </a:r>
            <a:r>
              <a:rPr lang="en-US" altLang="zh-TW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</a:t>
            </a:r>
            <a:r>
              <a:rPr lang="zh-TW" alt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</a:t>
            </a:r>
            <a:r>
              <a:rPr lang="zh-TW" alt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演算法會需要龐大的運算時間和計算量，</a:t>
            </a:r>
            <a:endParaRPr lang="en-US" altLang="zh-TW" sz="18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zh-TW" alt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因此可以思考是否需要使用分散</a:t>
            </a:r>
            <a:r>
              <a:rPr lang="zh-TW" alt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式</a:t>
            </a:r>
            <a:r>
              <a:rPr lang="zh-TW" alt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的架構去處</a:t>
            </a:r>
            <a:r>
              <a:rPr lang="zh-TW" alt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理</a:t>
            </a:r>
            <a:endParaRPr lang="en-US" altLang="zh-TW" sz="1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651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780998"/>
            <a:ext cx="10820400" cy="1293028"/>
          </a:xfrm>
        </p:spPr>
        <p:txBody>
          <a:bodyPr/>
          <a:lstStyle/>
          <a:p>
            <a:pPr algn="l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194560"/>
            <a:ext cx="11292840" cy="4024125"/>
          </a:xfrm>
        </p:spPr>
        <p:txBody>
          <a:bodyPr>
            <a:no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new idea about the link analysis algorithm</a:t>
            </a: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r>
              <a:rPr lang="zh-TW" alt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由於我們發現</a:t>
            </a:r>
            <a:r>
              <a:rPr lang="zh-TW" alt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TW" sz="18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pageRank</a:t>
            </a:r>
            <a:r>
              <a:rPr lang="zh-TW" alt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演算法產出的</a:t>
            </a:r>
            <a:r>
              <a:rPr lang="en-US" altLang="zh-TW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</a:t>
            </a:r>
            <a:r>
              <a:rPr lang="zh-TW" alt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結果，</a:t>
            </a:r>
            <a:endParaRPr lang="en-US" altLang="zh-TW" sz="18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與</a:t>
            </a:r>
            <a:r>
              <a:rPr lang="en-US" altLang="zh-TW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HITS</a:t>
            </a:r>
            <a:r>
              <a:rPr lang="zh-TW" alt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演算法</a:t>
            </a:r>
            <a:r>
              <a:rPr lang="zh-TW" alt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TW" sz="18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</a:t>
            </a:r>
            <a:r>
              <a:rPr lang="zh-TW" alt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值和</a:t>
            </a:r>
            <a:r>
              <a:rPr lang="en-US" altLang="zh-TW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Hub</a:t>
            </a:r>
            <a:r>
              <a:rPr lang="zh-TW" alt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值有某種依賴的正向關係，</a:t>
            </a:r>
            <a:endParaRPr lang="en-US" altLang="zh-TW" sz="18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既然兩者有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的相互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關係，那麼是不是可以統計這兩項排名的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取交集，框出最重要的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rank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  <a:p>
            <a:pPr marL="0" indent="0">
              <a:buNone/>
            </a:pP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另外，</a:t>
            </a:r>
            <a:r>
              <a:rPr lang="en-US" altLang="zh-TW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simRank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的執行速度相較於前面兩個演算法是較慢的，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我們或許可以利用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或是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的方式做效能的加速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573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1012567"/>
            <a:ext cx="8610600" cy="1293028"/>
          </a:xfrm>
        </p:spPr>
        <p:txBody>
          <a:bodyPr/>
          <a:lstStyle/>
          <a:p>
            <a:pPr algn="l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 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HITS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PageRank</a:t>
            </a:r>
          </a:p>
          <a:p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SimRank</a:t>
            </a:r>
            <a:endParaRPr lang="en-US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 performance analysis</a:t>
            </a:r>
          </a:p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02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780998"/>
            <a:ext cx="10820400" cy="1293028"/>
          </a:xfrm>
        </p:spPr>
        <p:txBody>
          <a:bodyPr/>
          <a:lstStyle/>
          <a:p>
            <a:pPr algn="l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2194560"/>
            <a:ext cx="11292840" cy="40241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我認為在這個</a:t>
            </a:r>
            <a:r>
              <a:rPr lang="en-US" altLang="zh-TW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zh-TW" alt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中在實作三個演算法之後，我對於這個演算法的特性更加深刻，</a:t>
            </a:r>
            <a:endParaRPr lang="en-US" altLang="zh-TW" sz="18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從圖</a:t>
            </a:r>
            <a:r>
              <a:rPr lang="en-US" altLang="zh-TW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en-US" altLang="zh-TW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)Performance</a:t>
            </a:r>
            <a:r>
              <a:rPr lang="zh-TW" alt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HITS</a:t>
            </a:r>
            <a:r>
              <a:rPr lang="zh-TW" alt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</a:t>
            </a:r>
            <a:r>
              <a:rPr lang="zh-TW" alt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PageRank</a:t>
            </a:r>
            <a:r>
              <a:rPr lang="zh-TW" alt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我們可以發現在迭帶次數高的時候，</a:t>
            </a:r>
            <a:endParaRPr lang="en-US" altLang="zh-TW" sz="18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PageRank</a:t>
            </a:r>
            <a:r>
              <a:rPr lang="zh-TW" alt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的效能沒有辦法比</a:t>
            </a:r>
            <a:r>
              <a:rPr lang="en-US" altLang="zh-TW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HITS</a:t>
            </a:r>
            <a:r>
              <a:rPr lang="zh-TW" alt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更快，反倒是</a:t>
            </a:r>
            <a:r>
              <a:rPr lang="en-US" altLang="zh-TW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HITS</a:t>
            </a:r>
            <a:r>
              <a:rPr lang="zh-TW" alt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無論如何都有著極佳的表現</a:t>
            </a:r>
            <a:endParaRPr lang="en-US" altLang="zh-TW" sz="18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這可能也是學術上</a:t>
            </a:r>
            <a:r>
              <a:rPr lang="en-US" altLang="zh-TW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HITS</a:t>
            </a:r>
            <a:r>
              <a:rPr lang="zh-TW" alt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評價比較好的原因，而</a:t>
            </a:r>
            <a:r>
              <a:rPr lang="en-US" altLang="zh-TW" sz="18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SimRank</a:t>
            </a:r>
            <a:r>
              <a:rPr lang="zh-TW" alt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在評斷節點相似度的表現，</a:t>
            </a:r>
            <a:endParaRPr lang="en-US" altLang="zh-TW" sz="18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的確是可以拿來評價網頁間屬性的相似度，但是在較複雜的圖上可能要花費過多的時間在上面。</a:t>
            </a:r>
            <a:endParaRPr lang="en-US" altLang="zh-TW" sz="18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8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總結一下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Analysis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的作用終究只是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節點為基礎，去探討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edge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的特性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並沒有去針對節點本身的內容，來判斷什麼是最重要的，我認為若是要尋找重要的網頁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還是必須要有一個評價函數針對網頁內容評價，然後再判斷我是否要根據這個</a:t>
            </a:r>
            <a:r>
              <a:rPr lang="en-US" altLang="zh-TW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zh-TW" alt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</a:t>
            </a:r>
            <a:r>
              <a:rPr lang="zh-TW" alt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做進一步的分析，</a:t>
            </a:r>
            <a:endParaRPr lang="en-US" altLang="zh-TW" sz="18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不僅可以縮小</a:t>
            </a:r>
            <a:r>
              <a:rPr lang="en-US" altLang="zh-TW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zh-TW" altLang="en-US" sz="1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的大小，也可以使圖中的資訊更加具有可靠性。</a:t>
            </a:r>
            <a:endParaRPr lang="en-US" altLang="zh-TW" sz="18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057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780998"/>
            <a:ext cx="10820400" cy="1293028"/>
          </a:xfrm>
        </p:spPr>
        <p:txBody>
          <a:bodyPr>
            <a:normAutofit/>
          </a:bodyPr>
          <a:lstStyle/>
          <a:p>
            <a:pPr lvl="0" algn="l">
              <a:spcBef>
                <a:spcPts val="1000"/>
              </a:spcBef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8005354" y="1293223"/>
            <a:ext cx="4186646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4021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在鏈接分析中有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個經典的算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法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PageRank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HITS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而另外一個則是用來比較鏈接節點相似度的算法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SimRank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實驗資料集包含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個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dataset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個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transaction dataset </a:t>
            </a:r>
          </a:p>
          <a:p>
            <a:pPr lvl="1"/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dataset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將以自訂類別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進行實作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而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dataset 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將會先進行前處理，取得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edeg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graph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輸出成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txt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檔後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，再轉成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結構，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丟入鏈接分析演算法中進行處理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18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780998"/>
            <a:ext cx="10820400" cy="1293028"/>
          </a:xfrm>
        </p:spPr>
        <p:txBody>
          <a:bodyPr>
            <a:normAutofit/>
          </a:bodyPr>
          <a:lstStyle/>
          <a:p>
            <a:pPr lvl="0" algn="l">
              <a:spcBef>
                <a:spcPts val="1000"/>
              </a:spcBef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 </a:t>
            </a: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8005354" y="1293223"/>
            <a:ext cx="4186646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4021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流程圖: 磁碟 2"/>
          <p:cNvSpPr/>
          <p:nvPr/>
        </p:nvSpPr>
        <p:spPr>
          <a:xfrm>
            <a:off x="599906" y="3664198"/>
            <a:ext cx="1321724" cy="75645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DataSet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135682" y="3566157"/>
            <a:ext cx="1413164" cy="88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Analysis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208421" y="2331720"/>
            <a:ext cx="1413164" cy="88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HITS</a:t>
            </a:r>
          </a:p>
        </p:txBody>
      </p:sp>
      <p:sp>
        <p:nvSpPr>
          <p:cNvPr id="8" name="矩形 7"/>
          <p:cNvSpPr/>
          <p:nvPr/>
        </p:nvSpPr>
        <p:spPr>
          <a:xfrm>
            <a:off x="7208421" y="3577652"/>
            <a:ext cx="1413164" cy="88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PageRank</a:t>
            </a:r>
          </a:p>
        </p:txBody>
      </p:sp>
      <p:sp>
        <p:nvSpPr>
          <p:cNvPr id="9" name="矩形 8"/>
          <p:cNvSpPr/>
          <p:nvPr/>
        </p:nvSpPr>
        <p:spPr>
          <a:xfrm>
            <a:off x="7213270" y="4823584"/>
            <a:ext cx="1413164" cy="88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SimRank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9793779" y="3628503"/>
            <a:ext cx="1712421" cy="807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Result</a:t>
            </a:r>
            <a:endParaRPr lang="zh-TW" altLang="en-US" dirty="0"/>
          </a:p>
        </p:txBody>
      </p:sp>
      <p:sp>
        <p:nvSpPr>
          <p:cNvPr id="11" name="向右箭號 10"/>
          <p:cNvSpPr/>
          <p:nvPr/>
        </p:nvSpPr>
        <p:spPr>
          <a:xfrm>
            <a:off x="4377197" y="3907465"/>
            <a:ext cx="545323" cy="273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>
            <a:off x="6619084" y="3881308"/>
            <a:ext cx="545323" cy="273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 rot="19140782">
            <a:off x="6605971" y="3209397"/>
            <a:ext cx="545323" cy="273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 rot="2118450">
            <a:off x="6577620" y="4563193"/>
            <a:ext cx="545323" cy="273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右箭號 14"/>
          <p:cNvSpPr/>
          <p:nvPr/>
        </p:nvSpPr>
        <p:spPr>
          <a:xfrm rot="2038057">
            <a:off x="8744567" y="3086959"/>
            <a:ext cx="1058844" cy="273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>
            <a:off x="8759429" y="3927026"/>
            <a:ext cx="871862" cy="254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 rot="19865938">
            <a:off x="8687462" y="4717770"/>
            <a:ext cx="991815" cy="254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2827207" y="3577652"/>
            <a:ext cx="1413164" cy="88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endParaRPr lang="zh-TW" altLang="en-US" dirty="0"/>
          </a:p>
        </p:txBody>
      </p:sp>
      <p:sp>
        <p:nvSpPr>
          <p:cNvPr id="19" name="向右箭號 18"/>
          <p:cNvSpPr/>
          <p:nvPr/>
        </p:nvSpPr>
        <p:spPr>
          <a:xfrm>
            <a:off x="2156079" y="3907464"/>
            <a:ext cx="545323" cy="273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973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780998"/>
            <a:ext cx="10820400" cy="1293028"/>
          </a:xfrm>
        </p:spPr>
        <p:txBody>
          <a:bodyPr>
            <a:normAutofit/>
          </a:bodyPr>
          <a:lstStyle/>
          <a:p>
            <a:pPr lvl="0" algn="l">
              <a:spcBef>
                <a:spcPts val="1000"/>
              </a:spcBef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 </a:t>
            </a: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8005354" y="1293223"/>
            <a:ext cx="4186646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402183"/>
          </a:xfrm>
        </p:spPr>
        <p:txBody>
          <a:bodyPr>
            <a:normAutofit/>
          </a:bodyPr>
          <a:lstStyle/>
          <a:p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如架構圖所示，我們會先讀入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將其轉為我們自訂的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結構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再根據三種不同的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進行鏈結分析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後續我們的實驗將會對</a:t>
            </a:r>
            <a:r>
              <a:rPr lang="en-US" altLang="zh-TW" sz="2000" dirty="0"/>
              <a:t>6 </a:t>
            </a:r>
            <a:r>
              <a:rPr lang="en-US" altLang="zh-TW" sz="2000" dirty="0" smtClean="0"/>
              <a:t>graphs</a:t>
            </a:r>
            <a:r>
              <a:rPr lang="zh-TW" altLang="en-US" sz="2000" dirty="0" smtClean="0"/>
              <a:t> 和</a:t>
            </a:r>
            <a:r>
              <a:rPr lang="en-US" altLang="zh-TW" sz="2000" dirty="0" smtClean="0"/>
              <a:t>transaction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dataset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進行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Hits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Rank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的分析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而</a:t>
            </a:r>
            <a:r>
              <a:rPr lang="en-US" altLang="zh-TW" sz="2000" dirty="0" err="1" smtClean="0"/>
              <a:t>SimRank</a:t>
            </a:r>
            <a:r>
              <a:rPr lang="zh-TW" altLang="en-US" sz="2000" dirty="0" smtClean="0"/>
              <a:t>則針對前</a:t>
            </a:r>
            <a:r>
              <a:rPr lang="en-US" altLang="zh-TW" sz="2000" dirty="0" smtClean="0"/>
              <a:t>5</a:t>
            </a:r>
            <a:r>
              <a:rPr lang="zh-TW" altLang="en-US" sz="2000" dirty="0" smtClean="0"/>
              <a:t>個</a:t>
            </a:r>
            <a:r>
              <a:rPr lang="en-US" altLang="zh-TW" sz="2000" dirty="0" smtClean="0"/>
              <a:t>graphs</a:t>
            </a:r>
            <a:r>
              <a:rPr lang="zh-TW" altLang="en-US" sz="2000" dirty="0" smtClean="0"/>
              <a:t>進行節點相似度的分析，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並以相似度矩陣表示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類別結構包含了初始化函數，根據指定的檔案類型判斷是否做結構化前處理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並提供了入結點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in_nodes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和出結點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out_nodes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的查詢方法</a:t>
            </a:r>
          </a:p>
          <a:p>
            <a:endParaRPr lang="zh-TW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843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780998"/>
            <a:ext cx="10820400" cy="1293028"/>
          </a:xfrm>
        </p:spPr>
        <p:txBody>
          <a:bodyPr>
            <a:normAutofit/>
          </a:bodyPr>
          <a:lstStyle/>
          <a:p>
            <a:pPr lvl="0" algn="l">
              <a:spcBef>
                <a:spcPts val="1000"/>
              </a:spcBef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 </a:t>
            </a: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8005354" y="1293223"/>
            <a:ext cx="4186646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85800" y="2194560"/>
            <a:ext cx="11359342" cy="4402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Hits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類別共設計了六個成員函數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初始化函數接收，邊集合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、迭代次數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(default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5)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、收斂值</a:t>
            </a:r>
            <a:r>
              <a:rPr lang="en-US" altLang="zh-TW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min_delta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(default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0.0001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並初始化所有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Authorities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值和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Hub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值為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為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Hits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演算法執行主體，執行後回傳所有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Authorities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值、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Hub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和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Authority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值、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Mean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Hub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sum_hubs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負責所有節點的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hub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sum_authorities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連至該節點的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authority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負責做</a:t>
            </a:r>
            <a:r>
              <a:rPr lang="en-US" altLang="zh-TW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sum_hubs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TW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sum_authorities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的單範化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write_result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將各節點的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hub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authority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值以</a:t>
            </a:r>
            <a:r>
              <a:rPr lang="en-US" altLang="zh-TW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格式輸出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405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780998"/>
            <a:ext cx="10820400" cy="1293028"/>
          </a:xfrm>
        </p:spPr>
        <p:txBody>
          <a:bodyPr>
            <a:normAutofit/>
          </a:bodyPr>
          <a:lstStyle/>
          <a:p>
            <a:pPr lvl="0" algn="l">
              <a:spcBef>
                <a:spcPts val="1000"/>
              </a:spcBef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 </a:t>
            </a: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8005354" y="1293223"/>
            <a:ext cx="4186646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85799" y="2194560"/>
            <a:ext cx="11326091" cy="4402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PageRank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類別共設計了三個成員函數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初始化函數接收，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邊集合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迭代次數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(default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20)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減震因數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damping_factor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0.85)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，並初始化所有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TW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pageRank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值為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為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PageRank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演算法執行主體，執行後回傳所有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pageRank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write_result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將各節點的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pageRank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值以</a:t>
            </a:r>
            <a:r>
              <a:rPr lang="en-US" altLang="zh-TW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格式輸出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56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780998"/>
            <a:ext cx="10820400" cy="1293028"/>
          </a:xfrm>
        </p:spPr>
        <p:txBody>
          <a:bodyPr>
            <a:normAutofit/>
          </a:bodyPr>
          <a:lstStyle/>
          <a:p>
            <a:pPr lvl="0" algn="l">
              <a:spcBef>
                <a:spcPts val="1000"/>
              </a:spcBef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 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402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SimRank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類別共設計了三個成員函數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初始化函數接收，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邊集合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衰减因子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(default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、迭代次數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(default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20)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、，並初始化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t-1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時間點的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為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SimRank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演算法執行主體，執行後回傳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</a:p>
          <a:p>
            <a:pPr lvl="1">
              <a:buFont typeface="Wingdings" panose="05000000000000000000" pitchFamily="2" charset="2"/>
              <a:buChar char="u"/>
            </a:pPr>
            <a:r>
              <a:rPr lang="en-US" altLang="zh-TW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write_result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將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</a:t>
            </a:r>
            <a:r>
              <a:rPr lang="zh-TW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r>
              <a:rPr lang="zh-TW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格式輸出</a:t>
            </a:r>
            <a:endParaRPr lang="en-US" altLang="zh-TW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23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780998"/>
            <a:ext cx="10820400" cy="1293028"/>
          </a:xfrm>
        </p:spPr>
        <p:txBody>
          <a:bodyPr/>
          <a:lstStyle/>
          <a:p>
            <a:pPr algn="l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HITS</a:t>
            </a: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8005354" y="1293223"/>
            <a:ext cx="4186646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85800" y="2194560"/>
            <a:ext cx="11506200" cy="4402183"/>
          </a:xfrm>
        </p:spPr>
        <p:txBody>
          <a:bodyPr>
            <a:normAutofit/>
          </a:bodyPr>
          <a:lstStyle/>
          <a:p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 and </a:t>
            </a:r>
            <a:r>
              <a:rPr lang="en-US" altLang="zh-TW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r>
              <a:rPr lang="zh-TW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(sort</a:t>
            </a:r>
            <a:r>
              <a:rPr lang="zh-TW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zh-TW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Decrease </a:t>
            </a:r>
            <a:r>
              <a:rPr lang="en-US" altLang="zh-TW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altLang="zh-TW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首先根據</a:t>
            </a:r>
            <a:r>
              <a:rPr lang="en-US" altLang="zh-TW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zh-TW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zh-TW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中較少</a:t>
            </a:r>
            <a:r>
              <a:rPr lang="en-US" altLang="zh-TW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zh-TW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TW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zh-TW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進行</a:t>
            </a:r>
            <a:r>
              <a:rPr lang="zh-TW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分析</a:t>
            </a: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itr</a:t>
            </a: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=20, </a:t>
            </a:r>
            <a:r>
              <a:rPr lang="en-US" altLang="zh-TW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min_delta</a:t>
            </a: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=0.0001)</a:t>
            </a:r>
            <a:endParaRPr lang="en-US" altLang="zh-TW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中我們發現由於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沒有</a:t>
            </a:r>
            <a:r>
              <a:rPr lang="en-US" altLang="zh-TW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in_degree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指向所以擁有最低</a:t>
            </a:r>
            <a:r>
              <a:rPr lang="en-US" altLang="zh-TW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值，而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node6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沒有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out_degree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從其指出所以擁有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最低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Hub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  <a:endPara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中我們發現由於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之間倆倆連接故擁有相同的</a:t>
            </a:r>
            <a:r>
              <a:rPr lang="en-US" altLang="zh-TW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值和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Hub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，此圖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為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中我們發現由於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擁有最高的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值和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Hub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值，恰好也因為它與最多點連接，此圖為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分圖</a:t>
            </a:r>
            <a:endPara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中我們發現由於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雖擁有較高的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值但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Hub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值卻不高</a:t>
            </a: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939751"/>
              </p:ext>
            </p:extLst>
          </p:nvPr>
        </p:nvGraphicFramePr>
        <p:xfrm>
          <a:off x="1475048" y="2912291"/>
          <a:ext cx="81280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93996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680127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147962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73657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Graph</a:t>
                      </a:r>
                      <a:r>
                        <a:rPr lang="zh-TW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</a:t>
                      </a:r>
                      <a:r>
                        <a:rPr lang="zh-TW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TW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</a:t>
                      </a:r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HITS</a:t>
                      </a:r>
                      <a:r>
                        <a:rPr lang="zh-TW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(Hub)</a:t>
                      </a:r>
                      <a:endParaRPr lang="zh-TW" alt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PageRank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191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2,3,4,5,6</a:t>
                      </a:r>
                      <a:r>
                        <a:rPr lang="zh-TW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200" dirty="0" smtClean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1,2,3,4,5</a:t>
                      </a:r>
                      <a:r>
                        <a:rPr lang="zh-TW" alt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5,4,3,2,1,6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583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1,2,3,4,5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1,2,3,4,5</a:t>
                      </a:r>
                      <a:endParaRPr lang="zh-TW" alt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kern="1200" dirty="0" smtClean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5,4,3,2,1</a:t>
                      </a:r>
                      <a:endParaRPr lang="zh-TW" altLang="en-US" sz="1400" kern="12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149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2,3,1,4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2,3,1,4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3,2,4,1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693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5,3,2,4,1,7,6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1,4,5,6,3,7,2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1,5,2,3,4,7,6</a:t>
                      </a:r>
                      <a:endParaRPr lang="zh-TW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179403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3513137" y="3263720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endParaRPr lang="zh-TW" altLang="en-US" sz="1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551226" y="3263720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endParaRPr lang="zh-TW" altLang="en-US" sz="1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513137" y="3642153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endParaRPr lang="zh-TW" altLang="en-US" sz="1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551226" y="3650465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endParaRPr lang="zh-TW" altLang="en-US" sz="1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589315" y="3676787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endParaRPr lang="zh-TW" altLang="en-US" sz="1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617474"/>
      </p:ext>
    </p:extLst>
  </p:cSld>
  <p:clrMapOvr>
    <a:masterClrMapping/>
  </p:clrMapOvr>
</p:sld>
</file>

<file path=ppt/theme/theme1.xml><?xml version="1.0" encoding="utf-8"?>
<a:theme xmlns:a="http://schemas.openxmlformats.org/drawingml/2006/main" name="飛機雲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TM04033937[[fn=飛機雲]]</Template>
  <TotalTime>7771</TotalTime>
  <Words>2364</Words>
  <Application>Microsoft Office PowerPoint</Application>
  <PresentationFormat>寬螢幕</PresentationFormat>
  <Paragraphs>318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新細明體</vt:lpstr>
      <vt:lpstr>Arial</vt:lpstr>
      <vt:lpstr>Calibri</vt:lpstr>
      <vt:lpstr>Century Gothic</vt:lpstr>
      <vt:lpstr>Times New Roman</vt:lpstr>
      <vt:lpstr>Wingdings</vt:lpstr>
      <vt:lpstr>飛機雲</vt:lpstr>
      <vt:lpstr>Link Analysis Report</vt:lpstr>
      <vt:lpstr>Outline</vt:lpstr>
      <vt:lpstr>Introduction</vt:lpstr>
      <vt:lpstr>Implementation detail </vt:lpstr>
      <vt:lpstr>Implementation detail </vt:lpstr>
      <vt:lpstr>Implementation detail </vt:lpstr>
      <vt:lpstr>Implementation detail </vt:lpstr>
      <vt:lpstr>Implementation detail </vt:lpstr>
      <vt:lpstr>HITS</vt:lpstr>
      <vt:lpstr>HITS</vt:lpstr>
      <vt:lpstr>PageRank</vt:lpstr>
      <vt:lpstr>SimRank</vt:lpstr>
      <vt:lpstr>SimRank</vt:lpstr>
      <vt:lpstr>SimRank</vt:lpstr>
      <vt:lpstr>Computation performance analysis</vt:lpstr>
      <vt:lpstr>Computation performance analysis</vt:lpstr>
      <vt:lpstr>Questions</vt:lpstr>
      <vt:lpstr>Questions</vt:lpstr>
      <vt:lpstr>Questions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Apriori Algorithm</dc:title>
  <dc:creator>詹定璿</dc:creator>
  <cp:lastModifiedBy>詹定璿</cp:lastModifiedBy>
  <cp:revision>104</cp:revision>
  <dcterms:created xsi:type="dcterms:W3CDTF">2018-10-16T09:36:52Z</dcterms:created>
  <dcterms:modified xsi:type="dcterms:W3CDTF">2018-12-12T12:06:33Z</dcterms:modified>
</cp:coreProperties>
</file>