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09" r:id="rId5"/>
    <p:sldId id="294" r:id="rId6"/>
    <p:sldId id="295" r:id="rId7"/>
    <p:sldId id="259" r:id="rId8"/>
    <p:sldId id="303" r:id="rId9"/>
    <p:sldId id="304" r:id="rId10"/>
    <p:sldId id="305" r:id="rId11"/>
    <p:sldId id="296" r:id="rId12"/>
    <p:sldId id="306" r:id="rId13"/>
    <p:sldId id="307" r:id="rId14"/>
    <p:sldId id="308" r:id="rId15"/>
    <p:sldId id="260" r:id="rId16"/>
    <p:sldId id="298" r:id="rId17"/>
    <p:sldId id="261" r:id="rId18"/>
    <p:sldId id="297" r:id="rId19"/>
    <p:sldId id="300" r:id="rId20"/>
    <p:sldId id="301" r:id="rId21"/>
    <p:sldId id="302" r:id="rId22"/>
    <p:sldId id="312" r:id="rId23"/>
    <p:sldId id="315" r:id="rId24"/>
    <p:sldId id="311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7862-FEBF-49FA-A5FA-93929D9EDBC0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DAD-BBA6-4FFB-897B-55A7182F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9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"IBM Quest Data Generator.exe" lit -</a:t>
            </a:r>
            <a:r>
              <a:rPr lang="en-US" altLang="zh-TW" dirty="0" err="1" smtClean="0"/>
              <a:t>ntrans</a:t>
            </a:r>
            <a:r>
              <a:rPr lang="en-US" altLang="zh-TW" dirty="0" smtClean="0"/>
              <a:t> 1 -</a:t>
            </a:r>
            <a:r>
              <a:rPr lang="en-US" altLang="zh-TW" dirty="0" err="1" smtClean="0"/>
              <a:t>tlen</a:t>
            </a:r>
            <a:r>
              <a:rPr lang="en-US" altLang="zh-TW" dirty="0" smtClean="0"/>
              <a:t> 5 -</a:t>
            </a:r>
            <a:r>
              <a:rPr lang="en-US" altLang="zh-TW" dirty="0" err="1" smtClean="0"/>
              <a:t>nitems</a:t>
            </a:r>
            <a:r>
              <a:rPr lang="en-US" altLang="zh-TW" dirty="0" smtClean="0"/>
              <a:t> 50 -</a:t>
            </a:r>
            <a:r>
              <a:rPr lang="en-US" altLang="zh-TW" dirty="0" err="1" smtClean="0"/>
              <a:t>npats</a:t>
            </a:r>
            <a:r>
              <a:rPr lang="en-US" altLang="zh-TW" dirty="0" smtClean="0"/>
              <a:t> 500 -</a:t>
            </a:r>
            <a:r>
              <a:rPr lang="en-US" altLang="zh-TW" dirty="0" err="1" smtClean="0"/>
              <a:t>patlen</a:t>
            </a:r>
            <a:r>
              <a:rPr lang="en-US" altLang="zh-TW" dirty="0" smtClean="0"/>
              <a:t>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2DDAD-BBA6-4FFB-897B-55A7182F66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xvivancos/transactions-from-a-bakery/hom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Apriori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Made by Leyan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4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32849" y="0"/>
            <a:ext cx="6096000" cy="69249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['11820'], confidence = 0.75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['42424'] -&gt; ['5991'], confidence = 0.7666666666666667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['32097'],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['15706'], confidence = 0.7083333333333334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['11820', 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'38724', 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['5991'] -&gt; ['42424'],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['7016'],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['7016'],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['32097', '22580'] -&gt; ['7016'],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'22580']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'32097', '22580']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['38724'], confidence = 0.75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['49690'] -&gt; ['49757'], confidence = 0.9411764705882353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</a:t>
            </a:r>
            <a:r>
              <a:rPr lang="en-US" altLang="zh-TW" b="1" dirty="0" smtClean="0">
                <a:solidFill>
                  <a:srgbClr val="002060"/>
                </a:solidFill>
              </a:rPr>
              <a:t>18.02ms</a:t>
            </a:r>
            <a:endParaRPr lang="en-US" altLang="zh-TW" b="1" dirty="0">
              <a:solidFill>
                <a:srgbClr val="00206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29" y="338137"/>
            <a:ext cx="69723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18.02ms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93" y="263492"/>
            <a:ext cx="69723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3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18.02ms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1" y="506866"/>
            <a:ext cx="697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18.02ms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84" y="1266816"/>
            <a:ext cx="6972300" cy="2705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1669" y="4297723"/>
            <a:ext cx="73245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B050"/>
                </a:solidFill>
              </a:rPr>
              <a:t>Rule </a:t>
            </a:r>
            <a:r>
              <a:rPr lang="zh-TW" altLang="en-US" sz="1400" b="1" dirty="0">
                <a:solidFill>
                  <a:srgbClr val="00B050"/>
                </a:solidFill>
              </a:rPr>
              <a:t>: ['Keeping It Local'] -&gt; ['Coffee'], confidence = 0.8095238095238095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['Toast'] -&gt; ['Coffee'], confidence = 0.7044025157232704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['Salad'] -&gt; ['Coffee'], confidence = 0.6262626262626263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['Extra Salami or Feta'] -&gt; ['Coffee'], confidence = 0.8157894736842105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'Pastry'] -&gt; ['Coffee'], confidence = 0.6666666666666666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['Juice', 'Cookies'] -&gt; ['Coffee'], confidence = 0.603448275862069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['Sandwich', 'Soup'] -&gt; ['Coffee'], confidence = 0.6538461538461539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'Cake'] -&gt; ['Coffee'], confidence = 0.6018518518518519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['Cake', 'Sandwich'] -&gt; ['Coffee'], confidence = 0.676923076923077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'Cookies'] -&gt; ['Coffee'], confidence = 0.6140350877192983</a:t>
            </a:r>
          </a:p>
        </p:txBody>
      </p:sp>
    </p:spTree>
    <p:extLst>
      <p:ext uri="{BB962C8B-B14F-4D97-AF65-F5344CB8AC3E}">
        <p14:creationId xmlns:p14="http://schemas.microsoft.com/office/powerpoint/2010/main" val="146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/>
              <a:t>Apriori</a:t>
            </a:r>
            <a:r>
              <a:rPr lang="en-US" altLang="zh-TW" dirty="0"/>
              <a:t> (Hash Tree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447661" cy="4024125"/>
          </a:xfrm>
        </p:spPr>
        <p:txBody>
          <a:bodyPr/>
          <a:lstStyle/>
          <a:p>
            <a:r>
              <a:rPr lang="en-US" altLang="zh-TW" dirty="0"/>
              <a:t>python Apriori_HT.py</a:t>
            </a:r>
            <a:endParaRPr lang="en-US" altLang="zh-TW" dirty="0" smtClean="0"/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2060"/>
                </a:solidFill>
              </a:rPr>
              <a:t>Take 0.008ms</a:t>
            </a:r>
          </a:p>
          <a:p>
            <a:r>
              <a:rPr lang="en-US" altLang="zh-TW" dirty="0" err="1" smtClean="0"/>
              <a:t>max_leaf_count</a:t>
            </a:r>
            <a:r>
              <a:rPr lang="en-US" altLang="zh-TW" dirty="0" smtClean="0"/>
              <a:t>=3 </a:t>
            </a:r>
          </a:p>
          <a:p>
            <a:r>
              <a:rPr lang="en-US" altLang="zh-TW" dirty="0" err="1" smtClean="0"/>
              <a:t>max_child_count</a:t>
            </a:r>
            <a:r>
              <a:rPr lang="en-US" altLang="zh-TW" dirty="0" smtClean="0"/>
              <a:t>=5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35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83" y="1683926"/>
            <a:ext cx="7232956" cy="50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/>
              <a:t>Apriori</a:t>
            </a:r>
            <a:r>
              <a:rPr lang="en-US" altLang="zh-TW" dirty="0"/>
              <a:t> (Hash Tree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447661" cy="419690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python Apriori_HT.py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16  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0.008ms</a:t>
            </a:r>
          </a:p>
          <a:p>
            <a:endParaRPr lang="en-US" altLang="zh-TW" dirty="0"/>
          </a:p>
          <a:p>
            <a:r>
              <a:rPr lang="en-US" altLang="zh-TW" dirty="0" err="1"/>
              <a:t>max_leaf_count</a:t>
            </a:r>
            <a:r>
              <a:rPr lang="en-US" altLang="zh-TW" dirty="0"/>
              <a:t>=3 </a:t>
            </a:r>
          </a:p>
          <a:p>
            <a:r>
              <a:rPr lang="en-US" altLang="zh-TW" dirty="0" err="1"/>
              <a:t>max_child_count</a:t>
            </a:r>
            <a:r>
              <a:rPr lang="en-US" altLang="zh-TW" dirty="0"/>
              <a:t>=5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4-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2074026"/>
            <a:ext cx="8056629" cy="35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399384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FP-Growth.py </a:t>
            </a:r>
            <a:endParaRPr lang="en-US" altLang="zh-TW" dirty="0" smtClean="0"/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16</a:t>
            </a:r>
          </a:p>
          <a:p>
            <a:r>
              <a:rPr lang="en-US" altLang="zh-TW" dirty="0" err="1" smtClean="0"/>
              <a:t>minCon</a:t>
            </a:r>
            <a:r>
              <a:rPr lang="en-US" altLang="zh-TW" dirty="0" smtClean="0"/>
              <a:t> = 0.6</a:t>
            </a:r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0.01ms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4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1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31" y="918848"/>
            <a:ext cx="7867669" cy="5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 = 16</a:t>
            </a:r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2851" y="1566267"/>
            <a:ext cx="87893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association rules: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Rules:{'42085'}--&gt;{'38724'}, confidence:0.7391304347826086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Rules:{'11820', '38724'}--&gt;{'42085'},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Rules:{'38724'}--&gt;{'42085', 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Rules:{'11820'}--&gt;{'42085', 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Rules:{'42085', '38724'}--&gt;{'11820'},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Rules:{'42085'}--&gt;{'11820', '38724'}, confidence:0.6956521739130435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Rules:{'42085', '11820'}--&gt;{'38724'},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Rules:{'42085'}--&gt;{'11820'}, confidence:0.7391304347826086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Rules:{'5991'}--&gt;{'42424'},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Rules:{'42424'}--&gt;{'5991'}, confidence:0.7407407407407407</a:t>
            </a:r>
          </a:p>
        </p:txBody>
      </p:sp>
    </p:spTree>
    <p:extLst>
      <p:ext uri="{BB962C8B-B14F-4D97-AF65-F5344CB8AC3E}">
        <p14:creationId xmlns:p14="http://schemas.microsoft.com/office/powerpoint/2010/main" val="56605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kaggle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39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2" y="577315"/>
            <a:ext cx="7398326" cy="6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DataSet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r>
              <a:rPr lang="en-US" altLang="zh-TW" sz="2400" dirty="0" smtClean="0"/>
              <a:t> (Hash Tree)</a:t>
            </a:r>
          </a:p>
          <a:p>
            <a:r>
              <a:rPr lang="en-US" altLang="zh-TW" sz="2400" dirty="0" smtClean="0"/>
              <a:t>FP-Growth</a:t>
            </a:r>
          </a:p>
          <a:p>
            <a:r>
              <a:rPr lang="en-US" altLang="zh-TW" sz="2400" dirty="0"/>
              <a:t>Conclusion</a:t>
            </a:r>
            <a:r>
              <a:rPr lang="zh-TW" altLang="en-US" sz="2400" dirty="0"/>
              <a:t> </a:t>
            </a:r>
            <a:r>
              <a:rPr lang="en-US" altLang="zh-TW" sz="2400" dirty="0"/>
              <a:t>&amp;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observation</a:t>
            </a:r>
          </a:p>
          <a:p>
            <a:r>
              <a:rPr lang="en-US" altLang="zh-TW" sz="2400" dirty="0"/>
              <a:t>WEKA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0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kaggle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73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3" y="417258"/>
            <a:ext cx="7456517" cy="61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8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98" y="1427512"/>
            <a:ext cx="8119802" cy="2377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38203" y="4838389"/>
            <a:ext cx="8323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association rules: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Rules:{'Salad'}--&gt;{'Coffee'}, confidence:0.6285714285714286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Rules:{'Toast'}--&gt;{'Coffee'}, confidence:0.635593220338983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Rules:{'Medialuna', 'Bread'}--&gt;{'Coffee'}, confidence:0.6065573770491803</a:t>
            </a:r>
          </a:p>
        </p:txBody>
      </p:sp>
    </p:spTree>
    <p:extLst>
      <p:ext uri="{BB962C8B-B14F-4D97-AF65-F5344CB8AC3E}">
        <p14:creationId xmlns:p14="http://schemas.microsoft.com/office/powerpoint/2010/main" val="227521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059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dirty="0" smtClean="0"/>
              <a:t>以</a:t>
            </a:r>
            <a:r>
              <a:rPr lang="en-US" altLang="zh-TW" dirty="0" smtClean="0"/>
              <a:t>IBM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為目標分析三個演算法的運算時間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我們可以清楚發現到傳統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演算法的運算速度，相較於其他兩者是最慢的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Hash-Tree</a:t>
            </a:r>
            <a:r>
              <a:rPr lang="zh-TW" altLang="en-US" dirty="0" smtClean="0"/>
              <a:t>的方式讓人很意外的是居然速度比</a:t>
            </a:r>
            <a:r>
              <a:rPr lang="en-US" altLang="zh-TW" dirty="0" smtClean="0"/>
              <a:t>FP-Growth</a:t>
            </a:r>
            <a:r>
              <a:rPr lang="zh-TW" altLang="en-US" dirty="0" smtClean="0"/>
              <a:t>還要更快</a:t>
            </a:r>
            <a:endParaRPr lang="en-US" altLang="zh-TW" dirty="0" smtClean="0"/>
          </a:p>
          <a:p>
            <a:r>
              <a:rPr lang="zh-TW" altLang="en-US" dirty="0" smtClean="0"/>
              <a:t>而在</a:t>
            </a:r>
            <a:r>
              <a:rPr lang="en-US" altLang="zh-TW" dirty="0" smtClean="0"/>
              <a:t>IBM</a:t>
            </a:r>
            <a:r>
              <a:rPr lang="zh-TW" altLang="en-US" dirty="0" smtClean="0"/>
              <a:t>資料集上，</a:t>
            </a:r>
            <a:r>
              <a:rPr lang="en-US" altLang="zh-TW" dirty="0" smtClean="0"/>
              <a:t>FP-Growth</a:t>
            </a:r>
            <a:r>
              <a:rPr lang="zh-TW" altLang="en-US" dirty="0" smtClean="0"/>
              <a:t>比起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快上了</a:t>
            </a:r>
            <a:r>
              <a:rPr lang="en-US" altLang="zh-TW" dirty="0" smtClean="0"/>
              <a:t>90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r>
              <a:rPr lang="zh-TW" altLang="en-US" dirty="0" smtClean="0"/>
              <a:t>但是在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資料</a:t>
            </a:r>
            <a:r>
              <a:rPr lang="zh-TW" altLang="en-US" dirty="0"/>
              <a:t>集上，</a:t>
            </a:r>
            <a:r>
              <a:rPr lang="en-US" altLang="zh-TW" dirty="0"/>
              <a:t>FP-Growth</a:t>
            </a:r>
            <a:r>
              <a:rPr lang="zh-TW" altLang="en-US" dirty="0"/>
              <a:t>比起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只快上</a:t>
            </a:r>
            <a:r>
              <a:rPr lang="en-US" altLang="zh-TW" dirty="0"/>
              <a:t>2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r>
              <a:rPr lang="zh-TW" altLang="en-US" dirty="0" smtClean="0"/>
              <a:t>在根據前面資料集的</a:t>
            </a:r>
            <a:r>
              <a:rPr lang="en-US" altLang="zh-TW" dirty="0" err="1" smtClean="0"/>
              <a:t>itemset</a:t>
            </a:r>
            <a:r>
              <a:rPr lang="zh-TW" altLang="en-US" dirty="0" smtClean="0"/>
              <a:t>數量來看，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itemset</a:t>
            </a:r>
            <a:r>
              <a:rPr lang="zh-TW" altLang="en-US" dirty="0" smtClean="0"/>
              <a:t>整整是</a:t>
            </a:r>
            <a:r>
              <a:rPr lang="en-US" altLang="zh-TW" dirty="0" smtClean="0"/>
              <a:t>IBM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r>
              <a:rPr lang="zh-TW" altLang="en-US" dirty="0" smtClean="0"/>
              <a:t>因此可以推斷在越大的資料中使用</a:t>
            </a:r>
            <a:r>
              <a:rPr lang="en-US" altLang="zh-TW" dirty="0" smtClean="0"/>
              <a:t>FP-Growth</a:t>
            </a:r>
            <a:r>
              <a:rPr lang="zh-TW" altLang="en-US" dirty="0" smtClean="0"/>
              <a:t>效能改善可能不是那麼的明顯</a:t>
            </a:r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1549" y="265653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6595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0063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5920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363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Apriori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Hash-Tree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FP-Growth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0.91(</a:t>
                      </a:r>
                      <a:r>
                        <a:rPr lang="en-US" altLang="zh-TW" dirty="0" err="1" smtClean="0"/>
                        <a:t>ms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0.008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0.01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Kaggle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18.02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9.09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ms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5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3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/>
              <a:t>memory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799" y="2194560"/>
            <a:ext cx="10594571" cy="40241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Ipython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memit</a:t>
            </a:r>
            <a:r>
              <a:rPr lang="zh-TW" altLang="en-US" dirty="0" smtClean="0"/>
              <a:t>剖析並比較佔用的記憶體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很明顯的可以發現</a:t>
            </a:r>
            <a:r>
              <a:rPr lang="en-US" altLang="zh-TW" dirty="0" smtClean="0"/>
              <a:t>Hash-Tree</a:t>
            </a:r>
            <a:r>
              <a:rPr lang="zh-TW" altLang="en-US" dirty="0" smtClean="0"/>
              <a:t>所佔用的記憶體最多，與前一張表對比可以發現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Hash-Tree</a:t>
            </a:r>
            <a:r>
              <a:rPr lang="zh-TW" altLang="en-US" dirty="0" smtClean="0"/>
              <a:t>算是一個以空間換取時間效能的策略</a:t>
            </a:r>
            <a:r>
              <a:rPr lang="zh-TW" altLang="en-US" dirty="0"/>
              <a:t>，</a:t>
            </a:r>
            <a:r>
              <a:rPr lang="zh-TW" altLang="en-US" dirty="0" smtClean="0"/>
              <a:t>而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所佔的記憶體最少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07297"/>
              </p:ext>
            </p:extLst>
          </p:nvPr>
        </p:nvGraphicFramePr>
        <p:xfrm>
          <a:off x="967970" y="2648218"/>
          <a:ext cx="9398000" cy="183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3606595524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44006339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155920357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624363804"/>
                    </a:ext>
                  </a:extLst>
                </a:gridCol>
              </a:tblGrid>
              <a:tr h="5553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Apriori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Hash-Tree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FP-Growth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338"/>
                  </a:ext>
                </a:extLst>
              </a:tr>
              <a:tr h="5553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87.67 </a:t>
                      </a:r>
                      <a:r>
                        <a:rPr lang="en-US" altLang="zh-TW" dirty="0" err="1" smtClean="0"/>
                        <a:t>MiB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increment: 0.00 </a:t>
                      </a:r>
                      <a:r>
                        <a:rPr lang="en-US" altLang="zh-TW" dirty="0" err="1" smtClean="0"/>
                        <a:t>MiB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89.51 </a:t>
                      </a:r>
                      <a:r>
                        <a:rPr lang="en-US" altLang="zh-TW" dirty="0" err="1" smtClean="0"/>
                        <a:t>MiB</a:t>
                      </a: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increment: 0.05 </a:t>
                      </a:r>
                      <a:r>
                        <a:rPr lang="en-US" altLang="zh-TW" dirty="0" err="1" smtClean="0"/>
                        <a:t>MiB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89.15 </a:t>
                      </a:r>
                      <a:r>
                        <a:rPr lang="en-US" altLang="zh-TW" dirty="0" err="1" smtClean="0"/>
                        <a:t>MiB</a:t>
                      </a: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increment: 0.06 </a:t>
                      </a:r>
                      <a:r>
                        <a:rPr lang="en-US" altLang="zh-TW" dirty="0" err="1" smtClean="0"/>
                        <a:t>MiB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9521"/>
                  </a:ext>
                </a:extLst>
              </a:tr>
              <a:tr h="5553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Kaggle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87.50 </a:t>
                      </a:r>
                      <a:r>
                        <a:rPr lang="en-US" altLang="zh-TW" dirty="0" err="1" smtClean="0"/>
                        <a:t>MiB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increment: 0.14 </a:t>
                      </a:r>
                      <a:r>
                        <a:rPr lang="en-US" altLang="zh-TW" dirty="0" err="1" smtClean="0"/>
                        <a:t>MiB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89.09 </a:t>
                      </a:r>
                      <a:r>
                        <a:rPr lang="en-US" altLang="zh-TW" dirty="0" err="1" smtClean="0"/>
                        <a:t>MiB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increment: 0.06 </a:t>
                      </a:r>
                      <a:r>
                        <a:rPr lang="en-US" altLang="zh-TW" dirty="0" err="1" smtClean="0"/>
                        <a:t>MiB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5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4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/>
              <a:t>以</a:t>
            </a:r>
            <a:r>
              <a:rPr lang="en-US" altLang="zh-TW" dirty="0" smtClean="0"/>
              <a:t>IBM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為目標分析三個演算法的結果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C00000"/>
                </a:solidFill>
              </a:rPr>
              <a:t>Freq-itemSet1</a:t>
            </a:r>
            <a:r>
              <a:rPr lang="zh-TW" altLang="en-US" dirty="0" smtClean="0"/>
              <a:t> </a:t>
            </a:r>
            <a:r>
              <a:rPr lang="en-US" altLang="zh-TW" dirty="0" smtClean="0"/>
              <a:t>,…,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Freq-itemSetN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我們可以清楚發現在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資料集中，不管在哪一種演算法下</a:t>
            </a:r>
            <a:r>
              <a:rPr lang="en-US" altLang="zh-TW" dirty="0">
                <a:solidFill>
                  <a:srgbClr val="C00000"/>
                </a:solidFill>
              </a:rPr>
              <a:t>freq-itemset2</a:t>
            </a:r>
            <a:r>
              <a:rPr lang="zh-TW" altLang="en-US" dirty="0" smtClean="0"/>
              <a:t>始終是所有</a:t>
            </a:r>
            <a:r>
              <a:rPr lang="en-US" altLang="zh-TW" dirty="0" err="1">
                <a:solidFill>
                  <a:srgbClr val="C00000"/>
                </a:solidFill>
              </a:rPr>
              <a:t>freq-itemset</a:t>
            </a:r>
            <a:r>
              <a:rPr lang="zh-TW" altLang="en-US" dirty="0" smtClean="0"/>
              <a:t>中數量最多的，也許是因為資料集的數目夠大而且互相牽引的關係夠多，產生眾多的</a:t>
            </a:r>
            <a:r>
              <a:rPr lang="en-US" altLang="zh-TW" dirty="0" smtClean="0">
                <a:solidFill>
                  <a:srgbClr val="C00000"/>
                </a:solidFill>
              </a:rPr>
              <a:t>freq-itemset2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34713"/>
              </p:ext>
            </p:extLst>
          </p:nvPr>
        </p:nvGraphicFramePr>
        <p:xfrm>
          <a:off x="1524923" y="309410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6595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0063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5920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363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Apriori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Hash-Tree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FP-Growth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[35,17,9,2]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[20,4,1]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Kaggle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[41,100,28]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[39,73,8]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5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4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另外我們發現到以</a:t>
            </a:r>
            <a:r>
              <a:rPr lang="en-US" altLang="zh-TW" dirty="0" smtClean="0"/>
              <a:t>Hash-Tree</a:t>
            </a:r>
            <a:r>
              <a:rPr lang="zh-TW" altLang="en-US" dirty="0" smtClean="0"/>
              <a:t> 實作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的算法，它的</a:t>
            </a:r>
            <a:r>
              <a:rPr lang="en-US" altLang="zh-TW" dirty="0" err="1" smtClean="0"/>
              <a:t>max_leaf_count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max_child_count</a:t>
            </a:r>
            <a:r>
              <a:rPr lang="zh-TW" altLang="en-US" dirty="0" smtClean="0"/>
              <a:t>似</a:t>
            </a:r>
            <a:r>
              <a:rPr lang="zh-TW" altLang="en-US" dirty="0"/>
              <a:t>乎</a:t>
            </a:r>
            <a:r>
              <a:rPr lang="zh-TW" altLang="en-US" dirty="0" smtClean="0"/>
              <a:t>不太會去影響它的最終結果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以</a:t>
            </a:r>
            <a:r>
              <a:rPr lang="en-US" altLang="zh-TW" dirty="0"/>
              <a:t>IBM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為目標</a:t>
            </a:r>
            <a:r>
              <a:rPr lang="zh-TW" altLang="en-US" dirty="0" smtClean="0"/>
              <a:t>分析</a:t>
            </a:r>
            <a:r>
              <a:rPr lang="en-US" altLang="zh-TW" dirty="0" err="1"/>
              <a:t>max_leaf_count</a:t>
            </a:r>
            <a:r>
              <a:rPr lang="zh-TW" altLang="en-US" dirty="0" smtClean="0"/>
              <a:t>的影響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/>
              <a:t>以</a:t>
            </a:r>
            <a:r>
              <a:rPr lang="en-US" altLang="zh-TW" dirty="0"/>
              <a:t>IBM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為目標</a:t>
            </a:r>
            <a:r>
              <a:rPr lang="zh-TW" altLang="en-US" dirty="0" smtClean="0"/>
              <a:t>分析</a:t>
            </a:r>
            <a:r>
              <a:rPr lang="en-US" altLang="zh-TW" dirty="0" err="1"/>
              <a:t>max_child_count</a:t>
            </a:r>
            <a:r>
              <a:rPr lang="zh-TW" altLang="en-US" dirty="0" smtClean="0"/>
              <a:t>的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81038"/>
              </p:ext>
            </p:extLst>
          </p:nvPr>
        </p:nvGraphicFramePr>
        <p:xfrm>
          <a:off x="1172095" y="3421302"/>
          <a:ext cx="88530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63">
                  <a:extLst>
                    <a:ext uri="{9D8B030D-6E8A-4147-A177-3AD203B41FA5}">
                      <a16:colId xmlns:a16="http://schemas.microsoft.com/office/drawing/2014/main" val="3606595524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3155920357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1799064945"/>
                    </a:ext>
                  </a:extLst>
                </a:gridCol>
                <a:gridCol w="2213263">
                  <a:extLst>
                    <a:ext uri="{9D8B030D-6E8A-4147-A177-3AD203B41FA5}">
                      <a16:colId xmlns:a16="http://schemas.microsoft.com/office/drawing/2014/main" val="119542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max_leaf_count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max_leaf_count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max_leaf_count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Hash-Tree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95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92714"/>
              </p:ext>
            </p:extLst>
          </p:nvPr>
        </p:nvGraphicFramePr>
        <p:xfrm>
          <a:off x="1172095" y="5134647"/>
          <a:ext cx="972589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473">
                  <a:extLst>
                    <a:ext uri="{9D8B030D-6E8A-4147-A177-3AD203B41FA5}">
                      <a16:colId xmlns:a16="http://schemas.microsoft.com/office/drawing/2014/main" val="3606595524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3155920357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1799064945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119542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max_child_count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max_child_count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max_child_count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Hash-Tree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[35,11,5,1]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42237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www.kaggle.com/xvivancos/transactions-from-a-bakery/home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Transactions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, Time , Transaction , 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Date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YYYY-MM-DD format). 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30/10/2016 to 09/04/2017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HH:MM:SS format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rows that share the same value in this field belong to the same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Categorical variable with the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zh-TW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ItemSet</a:t>
            </a:r>
            <a:r>
              <a:rPr lang="en-US" altLang="zh-TW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9683</a:t>
            </a:r>
            <a:r>
              <a:rPr lang="zh-TW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74711"/>
              </p:ext>
            </p:extLst>
          </p:nvPr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封裝程式殼層物件" showAsIcon="1" r:id="rId4" imgW="696960" imgH="538200" progId="Package">
                  <p:embed/>
                </p:oleObj>
              </mc:Choice>
              <mc:Fallback>
                <p:oleObj name="封裝程式殼層物件" showAsIcon="1" r:id="rId4" imgW="69696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9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51381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IBM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"IBM Quest Data Generator.exe" lit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ntrans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tlen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nitems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npats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500 -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patlen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in database = 1000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Average transaction length = 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items = 50000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Number of patterns = 500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length of pattern = 3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Correlation between consecutive patterns = 0.25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confidence in a rule = 0.75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Variation in the confidence =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  <a:p>
            <a:pPr marL="0" lvl="0" indent="0">
              <a:buNone/>
            </a:pPr>
            <a:r>
              <a:rPr lang="en-US" altLang="zh-TW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ItemSet</a:t>
            </a:r>
            <a:r>
              <a:rPr lang="en-US" altLang="zh-TW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TW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921</a:t>
            </a:r>
            <a:r>
              <a:rPr lang="zh-TW" alt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81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15853"/>
              </p:ext>
            </p:extLst>
          </p:nvPr>
        </p:nvGraphicFramePr>
        <p:xfrm>
          <a:off x="594447" y="3284277"/>
          <a:ext cx="343852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工作表" r:id="rId3" imgW="3438557" imgH="2314747" progId="Excel.Sheet.12">
                  <p:embed/>
                </p:oleObj>
              </mc:Choice>
              <mc:Fallback>
                <p:oleObj name="工作表" r:id="rId3" imgW="3438557" imgH="2314747" progId="Excel.Sheet.12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447" y="3284277"/>
                        <a:ext cx="3438525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33" y="2978899"/>
            <a:ext cx="2505075" cy="27622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b="16255"/>
          <a:stretch/>
        </p:blipFill>
        <p:spPr>
          <a:xfrm>
            <a:off x="8615795" y="3610219"/>
            <a:ext cx="3181350" cy="149961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4256116" y="429768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884621" y="440000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563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IBM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in database = 1000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Average transaction length = 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items = 50000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Number of patterns = 500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length of pattern = 3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Correlation between consecutive patterns = 0.25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confidence in a rule = 0.75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Variation in the confidence = 0.1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</a:t>
            </a:r>
            <a:r>
              <a:rPr lang="en-US" altLang="zh-TW" b="1" dirty="0" smtClean="0">
                <a:solidFill>
                  <a:srgbClr val="002060"/>
                </a:solidFill>
              </a:rPr>
              <a:t>0.91ms</a:t>
            </a:r>
            <a:endParaRPr lang="en-US" altLang="zh-TW" b="1" dirty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35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39" y="263298"/>
            <a:ext cx="60293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17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9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4-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2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8" y="244832"/>
            <a:ext cx="60293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3725" y="673583"/>
            <a:ext cx="52229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B050"/>
                </a:solidFill>
              </a:rPr>
              <a:t>Rule : ['38196']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['14460']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['38196', '14460']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['14460']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['4308', '14460']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['25561'],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['25561'],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['32097', '22580'] -&gt; ['25561'],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'22580']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'32097', '22580']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['49757'] -&gt; ['49690'], confidence = 0.9411764705882353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['38196', '4308']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['11820'], confidence = </a:t>
            </a:r>
            <a:r>
              <a:rPr lang="en-US" altLang="zh-TW" sz="1200" b="1" dirty="0" smtClean="0">
                <a:solidFill>
                  <a:srgbClr val="00B050"/>
                </a:solidFill>
              </a:rPr>
              <a:t>1.0</a:t>
            </a:r>
            <a:endParaRPr lang="en-US" altLang="zh-TW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7322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1892</TotalTime>
  <Words>2298</Words>
  <Application>Microsoft Office PowerPoint</Application>
  <PresentationFormat>寬螢幕</PresentationFormat>
  <Paragraphs>370</Paragraphs>
  <Slides>25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Arial</vt:lpstr>
      <vt:lpstr>Calibri</vt:lpstr>
      <vt:lpstr>Century Gothic</vt:lpstr>
      <vt:lpstr>Wingdings</vt:lpstr>
      <vt:lpstr>飛機雲</vt:lpstr>
      <vt:lpstr>封裝程式殼層物件</vt:lpstr>
      <vt:lpstr>工作表</vt:lpstr>
      <vt:lpstr>Apriori Algorithm</vt:lpstr>
      <vt:lpstr>Outline</vt:lpstr>
      <vt:lpstr>DataSet</vt:lpstr>
      <vt:lpstr>DataSet</vt:lpstr>
      <vt:lpstr>DataSet</vt:lpstr>
      <vt:lpstr>DataSet</vt:lpstr>
      <vt:lpstr>Apriori</vt:lpstr>
      <vt:lpstr>Apriori</vt:lpstr>
      <vt:lpstr>Apriori</vt:lpstr>
      <vt:lpstr>Apriori</vt:lpstr>
      <vt:lpstr>Apriori</vt:lpstr>
      <vt:lpstr>Apriori</vt:lpstr>
      <vt:lpstr>Apriori</vt:lpstr>
      <vt:lpstr>Apriori</vt:lpstr>
      <vt:lpstr>Apriori (Hash Tree)</vt:lpstr>
      <vt:lpstr>Apriori (Hash Tree)</vt:lpstr>
      <vt:lpstr>FP-Growth</vt:lpstr>
      <vt:lpstr>FP-Growth</vt:lpstr>
      <vt:lpstr>FP-Growth</vt:lpstr>
      <vt:lpstr>FP-Growth</vt:lpstr>
      <vt:lpstr>FP-Growth</vt:lpstr>
      <vt:lpstr>Conclusion &amp; observation</vt:lpstr>
      <vt:lpstr>memory usage</vt:lpstr>
      <vt:lpstr>Conclusion &amp; observation</vt:lpstr>
      <vt:lpstr>Conclusion &amp; 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詹定璿</dc:creator>
  <cp:lastModifiedBy>詹定璿</cp:lastModifiedBy>
  <cp:revision>41</cp:revision>
  <dcterms:created xsi:type="dcterms:W3CDTF">2018-10-16T09:36:52Z</dcterms:created>
  <dcterms:modified xsi:type="dcterms:W3CDTF">2018-12-31T16:29:54Z</dcterms:modified>
</cp:coreProperties>
</file>