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8F%96%E6%A8%A3" TargetMode="External"/><Relationship Id="rId2" Type="http://schemas.openxmlformats.org/officeDocument/2006/relationships/hyperlink" Target="https://zh.wikipedia.org/wiki/%E9%AB%98%E6%96%AF%E6%A8%A1%E7%B3%8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8%A8%88%E7%AE%97%E6%A9%9F%E8%A6%96%E8%A6%BA" TargetMode="External"/><Relationship Id="rId2" Type="http://schemas.openxmlformats.org/officeDocument/2006/relationships/hyperlink" Target="https://zh.wikipedia.org/wiki/%E5%9B%BE%E5%83%8F%E5%A4%84%E7%90%8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zh.wikipedia.org/wiki/%E4%BF%A1%E5%8F%B7%E5%A4%84%E7%90%8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影像金字塔輔助學習程式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使用 </a:t>
            </a:r>
            <a:r>
              <a:rPr lang="en-US" altLang="zh-TW" dirty="0" err="1" smtClean="0"/>
              <a:t>MatLab</a:t>
            </a:r>
            <a:r>
              <a:rPr lang="en-US" altLang="zh-TW" dirty="0" smtClean="0"/>
              <a:t> App Designer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7025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99" y="1475603"/>
            <a:ext cx="7501662" cy="53563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95600" y="578112"/>
            <a:ext cx="8610600" cy="1293028"/>
          </a:xfrm>
        </p:spPr>
        <p:txBody>
          <a:bodyPr/>
          <a:lstStyle/>
          <a:p>
            <a:r>
              <a:rPr lang="en-US" altLang="zh-TW" dirty="0"/>
              <a:t>Flow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3886200" cy="4024125"/>
          </a:xfrm>
        </p:spPr>
        <p:txBody>
          <a:bodyPr/>
          <a:lstStyle/>
          <a:p>
            <a:r>
              <a:rPr lang="en-US" altLang="zh-TW" dirty="0" smtClean="0"/>
              <a:t>Step4:</a:t>
            </a:r>
            <a:r>
              <a:rPr lang="zh-TW" altLang="en-US" dirty="0" smtClean="0"/>
              <a:t> 根據公式我們利用</a:t>
            </a:r>
            <a:r>
              <a:rPr lang="en-US" altLang="zh-TW" dirty="0" smtClean="0"/>
              <a:t>Level-1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Guassian</a:t>
            </a:r>
            <a:r>
              <a:rPr lang="zh-TW" altLang="en-US" dirty="0" smtClean="0"/>
              <a:t> </a:t>
            </a:r>
            <a:r>
              <a:rPr lang="en-US" altLang="zh-TW" dirty="0" smtClean="0"/>
              <a:t>Pyramid</a:t>
            </a:r>
            <a:r>
              <a:rPr lang="zh-TW" altLang="en-US" dirty="0" smtClean="0"/>
              <a:t>減去</a:t>
            </a:r>
            <a:r>
              <a:rPr lang="en-US" altLang="zh-TW" dirty="0" err="1" smtClean="0"/>
              <a:t>Pyup</a:t>
            </a:r>
            <a:r>
              <a:rPr lang="zh-TW" altLang="en-US" dirty="0" smtClean="0"/>
              <a:t>的</a:t>
            </a:r>
            <a:r>
              <a:rPr lang="en-US" altLang="zh-TW" dirty="0" smtClean="0"/>
              <a:t>Lelel-2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Guassian</a:t>
            </a:r>
            <a:r>
              <a:rPr lang="zh-TW" altLang="en-US" dirty="0" smtClean="0"/>
              <a:t> </a:t>
            </a:r>
            <a:r>
              <a:rPr lang="en-US" altLang="zh-TW" dirty="0" smtClean="0"/>
              <a:t>Pyramid</a:t>
            </a:r>
            <a:r>
              <a:rPr lang="zh-TW" altLang="en-US" dirty="0" smtClean="0"/>
              <a:t>得到</a:t>
            </a:r>
            <a:r>
              <a:rPr lang="en-US" altLang="zh-TW" dirty="0" smtClean="0"/>
              <a:t>level-1</a:t>
            </a:r>
            <a:r>
              <a:rPr lang="zh-TW" altLang="en-US" dirty="0" smtClean="0"/>
              <a:t> </a:t>
            </a:r>
            <a:r>
              <a:rPr lang="en-US" altLang="zh-TW" dirty="0" smtClean="0"/>
              <a:t>Laplacian</a:t>
            </a:r>
            <a:r>
              <a:rPr lang="zh-TW" altLang="en-US" dirty="0" smtClean="0"/>
              <a:t> </a:t>
            </a:r>
            <a:r>
              <a:rPr lang="en-US" altLang="zh-TW" dirty="0" smtClean="0"/>
              <a:t>Pyramid</a:t>
            </a:r>
          </a:p>
        </p:txBody>
      </p:sp>
      <p:grpSp>
        <p:nvGrpSpPr>
          <p:cNvPr id="33" name="群組 32"/>
          <p:cNvGrpSpPr/>
          <p:nvPr/>
        </p:nvGrpSpPr>
        <p:grpSpPr>
          <a:xfrm>
            <a:off x="5638185" y="2837338"/>
            <a:ext cx="4925687" cy="3637582"/>
            <a:chOff x="1246909" y="2718262"/>
            <a:chExt cx="4925687" cy="3637582"/>
          </a:xfrm>
        </p:grpSpPr>
        <p:cxnSp>
          <p:nvCxnSpPr>
            <p:cNvPr id="34" name="直線接點 33"/>
            <p:cNvCxnSpPr/>
            <p:nvPr/>
          </p:nvCxnSpPr>
          <p:spPr>
            <a:xfrm flipH="1">
              <a:off x="1280161" y="4289752"/>
              <a:ext cx="0" cy="216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1296786" y="3741112"/>
              <a:ext cx="0" cy="25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H="1">
              <a:off x="1255223" y="5594850"/>
              <a:ext cx="0" cy="1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flipH="1">
              <a:off x="1246909" y="6038685"/>
              <a:ext cx="0" cy="1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flipH="1">
              <a:off x="1471354" y="6038685"/>
              <a:ext cx="417239" cy="31715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 flipH="1">
              <a:off x="2086496" y="5594850"/>
              <a:ext cx="324195" cy="28467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>
              <a:off x="2410691" y="4939737"/>
              <a:ext cx="0" cy="36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1528593" y="4804757"/>
              <a:ext cx="72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 flipH="1">
              <a:off x="2535600" y="4796445"/>
              <a:ext cx="97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H="1">
              <a:off x="4060768" y="4804757"/>
              <a:ext cx="864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H="1">
              <a:off x="5232000" y="4796445"/>
              <a:ext cx="79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H="1" flipV="1">
              <a:off x="5735782" y="6038685"/>
              <a:ext cx="400814" cy="31328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H="1" flipV="1">
              <a:off x="5162204" y="5566243"/>
              <a:ext cx="360000" cy="28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>
              <a:off x="5104015" y="4939737"/>
              <a:ext cx="0" cy="36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5104015" y="2844930"/>
              <a:ext cx="0" cy="46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2518975" y="2814900"/>
              <a:ext cx="0" cy="46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H="1" flipV="1">
              <a:off x="5776596" y="4109752"/>
              <a:ext cx="396000" cy="324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H="1" flipV="1">
              <a:off x="5162204" y="3554206"/>
              <a:ext cx="432000" cy="36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2122691" y="3566004"/>
              <a:ext cx="288000" cy="25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 flipH="1">
              <a:off x="1428578" y="4069123"/>
              <a:ext cx="576000" cy="43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flipH="1">
              <a:off x="1716578" y="2718262"/>
              <a:ext cx="64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H="1">
              <a:off x="2621478" y="2718262"/>
              <a:ext cx="61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flipH="1">
              <a:off x="4296142" y="2718262"/>
              <a:ext cx="64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5232000" y="2718262"/>
              <a:ext cx="46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550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777" y="1474863"/>
            <a:ext cx="7487284" cy="535819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95600" y="578112"/>
            <a:ext cx="8610600" cy="1293028"/>
          </a:xfrm>
        </p:spPr>
        <p:txBody>
          <a:bodyPr/>
          <a:lstStyle/>
          <a:p>
            <a:r>
              <a:rPr lang="en-US" altLang="zh-TW" dirty="0"/>
              <a:t>Flow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3886200" cy="4024125"/>
          </a:xfrm>
        </p:spPr>
        <p:txBody>
          <a:bodyPr/>
          <a:lstStyle/>
          <a:p>
            <a:r>
              <a:rPr lang="en-US" altLang="zh-TW" dirty="0" smtClean="0"/>
              <a:t>Step5:</a:t>
            </a:r>
            <a:r>
              <a:rPr lang="zh-TW" altLang="en-US" dirty="0" smtClean="0"/>
              <a:t> 根據公式我們利用</a:t>
            </a:r>
            <a:r>
              <a:rPr lang="en-US" altLang="zh-TW" dirty="0" smtClean="0"/>
              <a:t>Level-2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Guassian</a:t>
            </a:r>
            <a:r>
              <a:rPr lang="zh-TW" altLang="en-US" dirty="0" smtClean="0"/>
              <a:t> </a:t>
            </a:r>
            <a:r>
              <a:rPr lang="en-US" altLang="zh-TW" dirty="0" smtClean="0"/>
              <a:t>Pyramid</a:t>
            </a:r>
            <a:r>
              <a:rPr lang="zh-TW" altLang="en-US" dirty="0" smtClean="0"/>
              <a:t>減去</a:t>
            </a:r>
            <a:r>
              <a:rPr lang="en-US" altLang="zh-TW" dirty="0" err="1" smtClean="0"/>
              <a:t>Pyup</a:t>
            </a:r>
            <a:r>
              <a:rPr lang="zh-TW" altLang="en-US" dirty="0" smtClean="0"/>
              <a:t>的</a:t>
            </a:r>
            <a:r>
              <a:rPr lang="en-US" altLang="zh-TW" dirty="0" smtClean="0"/>
              <a:t>Lelel-3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Guassian</a:t>
            </a:r>
            <a:r>
              <a:rPr lang="zh-TW" altLang="en-US" dirty="0" smtClean="0"/>
              <a:t> </a:t>
            </a:r>
            <a:r>
              <a:rPr lang="en-US" altLang="zh-TW" dirty="0" smtClean="0"/>
              <a:t>Pyramid</a:t>
            </a:r>
            <a:r>
              <a:rPr lang="zh-TW" altLang="en-US" dirty="0" smtClean="0"/>
              <a:t>得到</a:t>
            </a:r>
            <a:r>
              <a:rPr lang="en-US" altLang="zh-TW" dirty="0" smtClean="0"/>
              <a:t>level-2</a:t>
            </a:r>
            <a:r>
              <a:rPr lang="zh-TW" altLang="en-US" dirty="0" smtClean="0"/>
              <a:t> </a:t>
            </a:r>
            <a:r>
              <a:rPr lang="en-US" altLang="zh-TW" dirty="0" smtClean="0"/>
              <a:t>Laplacian</a:t>
            </a:r>
            <a:r>
              <a:rPr lang="zh-TW" altLang="en-US" dirty="0" smtClean="0"/>
              <a:t> </a:t>
            </a:r>
            <a:r>
              <a:rPr lang="en-US" altLang="zh-TW" dirty="0" smtClean="0"/>
              <a:t>Pyramid</a:t>
            </a:r>
          </a:p>
        </p:txBody>
      </p:sp>
      <p:grpSp>
        <p:nvGrpSpPr>
          <p:cNvPr id="33" name="群組 32"/>
          <p:cNvGrpSpPr/>
          <p:nvPr/>
        </p:nvGrpSpPr>
        <p:grpSpPr>
          <a:xfrm>
            <a:off x="5638185" y="2837338"/>
            <a:ext cx="4925687" cy="3637582"/>
            <a:chOff x="1246909" y="2718262"/>
            <a:chExt cx="4925687" cy="3637582"/>
          </a:xfrm>
        </p:grpSpPr>
        <p:cxnSp>
          <p:nvCxnSpPr>
            <p:cNvPr id="34" name="直線接點 33"/>
            <p:cNvCxnSpPr/>
            <p:nvPr/>
          </p:nvCxnSpPr>
          <p:spPr>
            <a:xfrm flipH="1">
              <a:off x="1280161" y="4289752"/>
              <a:ext cx="0" cy="216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1296786" y="3741112"/>
              <a:ext cx="0" cy="25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H="1">
              <a:off x="1255223" y="5594850"/>
              <a:ext cx="0" cy="1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flipH="1">
              <a:off x="1246909" y="6038685"/>
              <a:ext cx="0" cy="1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flipH="1">
              <a:off x="1471354" y="6038685"/>
              <a:ext cx="417239" cy="31715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 flipH="1">
              <a:off x="2086496" y="5594850"/>
              <a:ext cx="324195" cy="28467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>
              <a:off x="2410691" y="4939737"/>
              <a:ext cx="0" cy="36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1528593" y="4804757"/>
              <a:ext cx="72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 flipH="1">
              <a:off x="2535600" y="4796445"/>
              <a:ext cx="97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H="1">
              <a:off x="4060768" y="4804757"/>
              <a:ext cx="864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H="1">
              <a:off x="5232000" y="4796445"/>
              <a:ext cx="79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H="1" flipV="1">
              <a:off x="5735782" y="6038685"/>
              <a:ext cx="400814" cy="31328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H="1" flipV="1">
              <a:off x="5162204" y="5566243"/>
              <a:ext cx="360000" cy="28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>
              <a:off x="5104015" y="4939737"/>
              <a:ext cx="0" cy="36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5104015" y="2844930"/>
              <a:ext cx="0" cy="46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2518975" y="2814900"/>
              <a:ext cx="0" cy="46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H="1" flipV="1">
              <a:off x="5776596" y="4109752"/>
              <a:ext cx="396000" cy="324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H="1" flipV="1">
              <a:off x="5162204" y="3554206"/>
              <a:ext cx="432000" cy="36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2122691" y="3566004"/>
              <a:ext cx="288000" cy="25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 flipH="1">
              <a:off x="1428578" y="4069123"/>
              <a:ext cx="576000" cy="43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flipH="1">
              <a:off x="1716578" y="2718262"/>
              <a:ext cx="64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H="1">
              <a:off x="2621478" y="2718262"/>
              <a:ext cx="61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flipH="1">
              <a:off x="4296142" y="2718262"/>
              <a:ext cx="64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5232000" y="2718262"/>
              <a:ext cx="46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25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586" y="1491057"/>
            <a:ext cx="7494411" cy="532778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95600" y="578112"/>
            <a:ext cx="8610600" cy="1293028"/>
          </a:xfrm>
        </p:spPr>
        <p:txBody>
          <a:bodyPr/>
          <a:lstStyle/>
          <a:p>
            <a:r>
              <a:rPr lang="en-US" altLang="zh-TW" dirty="0"/>
              <a:t>Flow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3886200" cy="4024125"/>
          </a:xfrm>
        </p:spPr>
        <p:txBody>
          <a:bodyPr/>
          <a:lstStyle/>
          <a:p>
            <a:r>
              <a:rPr lang="en-US" altLang="zh-TW" dirty="0" smtClean="0"/>
              <a:t>Step6:</a:t>
            </a:r>
            <a:r>
              <a:rPr lang="zh-TW" altLang="en-US" dirty="0" smtClean="0"/>
              <a:t> 根據公式我們利用</a:t>
            </a:r>
            <a:r>
              <a:rPr lang="en-US" altLang="zh-TW" dirty="0" smtClean="0"/>
              <a:t>Level-2</a:t>
            </a:r>
            <a:r>
              <a:rPr lang="zh-TW" altLang="en-US" dirty="0" smtClean="0"/>
              <a:t>的</a:t>
            </a:r>
            <a:r>
              <a:rPr lang="en-US" altLang="zh-TW" dirty="0"/>
              <a:t>Laplacian</a:t>
            </a:r>
            <a:r>
              <a:rPr lang="zh-TW" altLang="en-US" dirty="0"/>
              <a:t> </a:t>
            </a:r>
            <a:r>
              <a:rPr lang="en-US" altLang="zh-TW" dirty="0"/>
              <a:t>Pyramid</a:t>
            </a:r>
          </a:p>
          <a:p>
            <a:r>
              <a:rPr lang="zh-TW" altLang="en-US" dirty="0" smtClean="0"/>
              <a:t>加回低解析度</a:t>
            </a:r>
            <a:r>
              <a:rPr lang="en-US" altLang="zh-TW" dirty="0" err="1" smtClean="0"/>
              <a:t>Pyup</a:t>
            </a:r>
            <a:r>
              <a:rPr lang="zh-TW" altLang="en-US" dirty="0" smtClean="0"/>
              <a:t>的</a:t>
            </a:r>
            <a:r>
              <a:rPr lang="en-US" altLang="zh-TW" dirty="0" smtClean="0"/>
              <a:t>Level-3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Guassian</a:t>
            </a:r>
            <a:r>
              <a:rPr lang="zh-TW" altLang="en-US" dirty="0" smtClean="0"/>
              <a:t> </a:t>
            </a:r>
            <a:r>
              <a:rPr lang="en-US" altLang="zh-TW" dirty="0" smtClean="0"/>
              <a:t>Pyramid</a:t>
            </a:r>
            <a:r>
              <a:rPr lang="zh-TW" altLang="en-US" dirty="0" smtClean="0"/>
              <a:t>得到</a:t>
            </a:r>
            <a:r>
              <a:rPr lang="en-US" altLang="zh-TW" dirty="0" smtClean="0"/>
              <a:t>level-2</a:t>
            </a:r>
            <a:r>
              <a:rPr lang="zh-TW" altLang="en-US" dirty="0" smtClean="0"/>
              <a:t> </a:t>
            </a:r>
            <a:r>
              <a:rPr lang="en-US" altLang="zh-TW" dirty="0" err="1"/>
              <a:t>Guassian</a:t>
            </a:r>
            <a:r>
              <a:rPr lang="zh-TW" altLang="en-US" dirty="0" smtClean="0"/>
              <a:t> </a:t>
            </a:r>
            <a:r>
              <a:rPr lang="en-US" altLang="zh-TW" dirty="0" smtClean="0"/>
              <a:t>Pyramid</a:t>
            </a:r>
          </a:p>
          <a:p>
            <a:r>
              <a:rPr lang="zh-TW" altLang="en-US" dirty="0" smtClean="0"/>
              <a:t>這是第一次影像重</a:t>
            </a:r>
            <a:r>
              <a:rPr lang="zh-TW" altLang="en-US" dirty="0"/>
              <a:t>建</a:t>
            </a:r>
            <a:endParaRPr lang="en-US" altLang="zh-TW" dirty="0" smtClean="0"/>
          </a:p>
        </p:txBody>
      </p:sp>
      <p:grpSp>
        <p:nvGrpSpPr>
          <p:cNvPr id="33" name="群組 32"/>
          <p:cNvGrpSpPr/>
          <p:nvPr/>
        </p:nvGrpSpPr>
        <p:grpSpPr>
          <a:xfrm>
            <a:off x="5638185" y="2837338"/>
            <a:ext cx="4925687" cy="3637582"/>
            <a:chOff x="1246909" y="2718262"/>
            <a:chExt cx="4925687" cy="3637582"/>
          </a:xfrm>
        </p:grpSpPr>
        <p:cxnSp>
          <p:nvCxnSpPr>
            <p:cNvPr id="34" name="直線接點 33"/>
            <p:cNvCxnSpPr/>
            <p:nvPr/>
          </p:nvCxnSpPr>
          <p:spPr>
            <a:xfrm flipH="1">
              <a:off x="1280161" y="4289752"/>
              <a:ext cx="0" cy="216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1296786" y="3741112"/>
              <a:ext cx="0" cy="25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H="1">
              <a:off x="1255223" y="5594850"/>
              <a:ext cx="0" cy="1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flipH="1">
              <a:off x="1246909" y="6038685"/>
              <a:ext cx="0" cy="1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flipH="1">
              <a:off x="1471354" y="6038685"/>
              <a:ext cx="417239" cy="31715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 flipH="1">
              <a:off x="2086496" y="5594850"/>
              <a:ext cx="324195" cy="28467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>
              <a:off x="2410691" y="4939737"/>
              <a:ext cx="0" cy="36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1528593" y="4804757"/>
              <a:ext cx="72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 flipH="1">
              <a:off x="2535600" y="4796445"/>
              <a:ext cx="97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H="1">
              <a:off x="4060768" y="4804757"/>
              <a:ext cx="864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H="1">
              <a:off x="5232000" y="4796445"/>
              <a:ext cx="79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H="1" flipV="1">
              <a:off x="5735782" y="6038685"/>
              <a:ext cx="400814" cy="31328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H="1" flipV="1">
              <a:off x="5162204" y="5566243"/>
              <a:ext cx="360000" cy="28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>
              <a:off x="5104015" y="4939737"/>
              <a:ext cx="0" cy="36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5104015" y="2844930"/>
              <a:ext cx="0" cy="46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2518975" y="2814900"/>
              <a:ext cx="0" cy="46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H="1" flipV="1">
              <a:off x="5776596" y="4109752"/>
              <a:ext cx="396000" cy="324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H="1" flipV="1">
              <a:off x="5162204" y="3554206"/>
              <a:ext cx="432000" cy="36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2122691" y="3566004"/>
              <a:ext cx="288000" cy="25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 flipH="1">
              <a:off x="1428578" y="4069123"/>
              <a:ext cx="576000" cy="43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flipH="1">
              <a:off x="1716578" y="2718262"/>
              <a:ext cx="64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H="1">
              <a:off x="2621478" y="2718262"/>
              <a:ext cx="61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flipH="1">
              <a:off x="4296142" y="2718262"/>
              <a:ext cx="64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5232000" y="2718262"/>
              <a:ext cx="46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25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491" y="1496719"/>
            <a:ext cx="7485570" cy="531645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95600" y="578112"/>
            <a:ext cx="8610600" cy="1293028"/>
          </a:xfrm>
        </p:spPr>
        <p:txBody>
          <a:bodyPr/>
          <a:lstStyle/>
          <a:p>
            <a:r>
              <a:rPr lang="en-US" altLang="zh-TW" dirty="0"/>
              <a:t>Flow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3886200" cy="4024125"/>
          </a:xfrm>
        </p:spPr>
        <p:txBody>
          <a:bodyPr/>
          <a:lstStyle/>
          <a:p>
            <a:r>
              <a:rPr lang="en-US" altLang="zh-TW" dirty="0" smtClean="0"/>
              <a:t>Step7:</a:t>
            </a:r>
            <a:r>
              <a:rPr lang="zh-TW" altLang="en-US" dirty="0" smtClean="0"/>
              <a:t> 根據公式我們利用</a:t>
            </a:r>
            <a:r>
              <a:rPr lang="en-US" altLang="zh-TW" dirty="0" smtClean="0"/>
              <a:t>Level-1</a:t>
            </a:r>
            <a:r>
              <a:rPr lang="zh-TW" altLang="en-US" dirty="0" smtClean="0"/>
              <a:t>的</a:t>
            </a:r>
            <a:r>
              <a:rPr lang="en-US" altLang="zh-TW" dirty="0"/>
              <a:t>Laplacian</a:t>
            </a:r>
            <a:r>
              <a:rPr lang="zh-TW" altLang="en-US" dirty="0"/>
              <a:t> </a:t>
            </a:r>
            <a:r>
              <a:rPr lang="en-US" altLang="zh-TW" dirty="0"/>
              <a:t>Pyramid</a:t>
            </a:r>
          </a:p>
          <a:p>
            <a:r>
              <a:rPr lang="zh-TW" altLang="en-US" dirty="0" smtClean="0"/>
              <a:t>加回低解析度</a:t>
            </a:r>
            <a:r>
              <a:rPr lang="en-US" altLang="zh-TW" dirty="0" err="1" smtClean="0"/>
              <a:t>Pyup</a:t>
            </a:r>
            <a:r>
              <a:rPr lang="zh-TW" altLang="en-US" dirty="0" smtClean="0"/>
              <a:t>的</a:t>
            </a:r>
            <a:r>
              <a:rPr lang="en-US" altLang="zh-TW" dirty="0" smtClean="0"/>
              <a:t>Level-2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Guassian</a:t>
            </a:r>
            <a:r>
              <a:rPr lang="zh-TW" altLang="en-US" dirty="0" smtClean="0"/>
              <a:t> </a:t>
            </a:r>
            <a:r>
              <a:rPr lang="en-US" altLang="zh-TW" dirty="0" smtClean="0"/>
              <a:t>Pyramid</a:t>
            </a:r>
            <a:r>
              <a:rPr lang="zh-TW" altLang="en-US" dirty="0" smtClean="0"/>
              <a:t>得到</a:t>
            </a:r>
            <a:r>
              <a:rPr lang="en-US" altLang="zh-TW" dirty="0" smtClean="0"/>
              <a:t>level-1</a:t>
            </a:r>
            <a:r>
              <a:rPr lang="zh-TW" altLang="en-US" dirty="0" smtClean="0"/>
              <a:t> </a:t>
            </a:r>
            <a:r>
              <a:rPr lang="en-US" altLang="zh-TW" dirty="0" err="1"/>
              <a:t>Guassian</a:t>
            </a:r>
            <a:r>
              <a:rPr lang="zh-TW" altLang="en-US" dirty="0" smtClean="0"/>
              <a:t> </a:t>
            </a:r>
            <a:r>
              <a:rPr lang="en-US" altLang="zh-TW" dirty="0" smtClean="0"/>
              <a:t>Pyramid</a:t>
            </a:r>
          </a:p>
          <a:p>
            <a:r>
              <a:rPr lang="zh-TW" altLang="en-US" dirty="0"/>
              <a:t>這是</a:t>
            </a:r>
            <a:r>
              <a:rPr lang="zh-TW" altLang="en-US" dirty="0" smtClean="0"/>
              <a:t>第二次</a:t>
            </a:r>
            <a:r>
              <a:rPr lang="zh-TW" altLang="en-US" dirty="0"/>
              <a:t>影像</a:t>
            </a:r>
            <a:r>
              <a:rPr lang="zh-TW" altLang="en-US" dirty="0" smtClean="0"/>
              <a:t>重建</a:t>
            </a:r>
            <a:endParaRPr lang="en-US" altLang="zh-TW" dirty="0" smtClean="0"/>
          </a:p>
          <a:p>
            <a:r>
              <a:rPr lang="zh-TW" altLang="en-US" dirty="0" smtClean="0"/>
              <a:t>成功將低解析度的影像重建為高解析度</a:t>
            </a:r>
            <a:endParaRPr lang="en-US" altLang="zh-TW" dirty="0" smtClean="0"/>
          </a:p>
        </p:txBody>
      </p:sp>
      <p:grpSp>
        <p:nvGrpSpPr>
          <p:cNvPr id="33" name="群組 32"/>
          <p:cNvGrpSpPr/>
          <p:nvPr/>
        </p:nvGrpSpPr>
        <p:grpSpPr>
          <a:xfrm>
            <a:off x="5638185" y="2837338"/>
            <a:ext cx="4925687" cy="3637582"/>
            <a:chOff x="1246909" y="2718262"/>
            <a:chExt cx="4925687" cy="3637582"/>
          </a:xfrm>
        </p:grpSpPr>
        <p:cxnSp>
          <p:nvCxnSpPr>
            <p:cNvPr id="34" name="直線接點 33"/>
            <p:cNvCxnSpPr/>
            <p:nvPr/>
          </p:nvCxnSpPr>
          <p:spPr>
            <a:xfrm flipH="1">
              <a:off x="1280161" y="4289752"/>
              <a:ext cx="0" cy="216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1296786" y="3741112"/>
              <a:ext cx="0" cy="25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H="1">
              <a:off x="1255223" y="5594850"/>
              <a:ext cx="0" cy="1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flipH="1">
              <a:off x="1246909" y="6038685"/>
              <a:ext cx="0" cy="1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flipH="1">
              <a:off x="1471354" y="6038685"/>
              <a:ext cx="417239" cy="31715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 flipH="1">
              <a:off x="2086496" y="5594850"/>
              <a:ext cx="324195" cy="28467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>
              <a:off x="2410691" y="4939737"/>
              <a:ext cx="0" cy="36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1528593" y="4804757"/>
              <a:ext cx="72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 flipH="1">
              <a:off x="2535600" y="4796445"/>
              <a:ext cx="97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H="1">
              <a:off x="4060768" y="4804757"/>
              <a:ext cx="864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H="1">
              <a:off x="5232000" y="4796445"/>
              <a:ext cx="79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H="1" flipV="1">
              <a:off x="5735782" y="6038685"/>
              <a:ext cx="400814" cy="31328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H="1" flipV="1">
              <a:off x="5162204" y="5566243"/>
              <a:ext cx="360000" cy="28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>
              <a:off x="5104015" y="4939737"/>
              <a:ext cx="0" cy="36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5104015" y="2844930"/>
              <a:ext cx="0" cy="46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2518975" y="2814900"/>
              <a:ext cx="0" cy="46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H="1" flipV="1">
              <a:off x="5776596" y="4109752"/>
              <a:ext cx="396000" cy="324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H="1" flipV="1">
              <a:off x="5162204" y="3554206"/>
              <a:ext cx="432000" cy="36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2122691" y="3566004"/>
              <a:ext cx="288000" cy="25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 flipH="1">
              <a:off x="1428578" y="4069123"/>
              <a:ext cx="576000" cy="43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flipH="1">
              <a:off x="1716578" y="2718262"/>
              <a:ext cx="64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H="1">
              <a:off x="2621478" y="2718262"/>
              <a:ext cx="61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flipH="1">
              <a:off x="4296142" y="2718262"/>
              <a:ext cx="64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5232000" y="2718262"/>
              <a:ext cx="46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676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高斯金字塔本質上將同一信號或圖片多次的進行</a:t>
            </a:r>
            <a:r>
              <a:rPr lang="zh-TW" altLang="en-US" dirty="0">
                <a:hlinkClick r:id="rId2" tooltip="高斯模糊"/>
              </a:rPr>
              <a:t>高斯模糊</a:t>
            </a:r>
            <a:r>
              <a:rPr lang="zh-TW" altLang="en-US" dirty="0"/>
              <a:t>，並且向下</a:t>
            </a:r>
            <a:r>
              <a:rPr lang="zh-TW" altLang="en-US" dirty="0">
                <a:hlinkClick r:id="rId3" tooltip="取樣"/>
              </a:rPr>
              <a:t>取樣</a:t>
            </a:r>
            <a:r>
              <a:rPr lang="zh-TW" altLang="en-US" dirty="0"/>
              <a:t>， 藉以產生不同尺度下的多組信號或圖片以進行後續的處理，例如在影像辨識上，可以藉由比對不同尺度下的圖片，以防止要尋找的內容可能在圖片上有不同的大小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利用本程式可以較為清楚的了解到影像金字塔層層取樣的結果。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932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10602884" cy="4024125"/>
          </a:xfrm>
        </p:spPr>
        <p:txBody>
          <a:bodyPr/>
          <a:lstStyle/>
          <a:p>
            <a:r>
              <a:rPr lang="zh-TW" altLang="en-US" dirty="0" smtClean="0"/>
              <a:t>影像金字塔原理</a:t>
            </a:r>
            <a:endParaRPr lang="en-US" altLang="zh-TW" dirty="0" smtClean="0"/>
          </a:p>
          <a:p>
            <a:r>
              <a:rPr lang="en-US" altLang="zh-TW" dirty="0" smtClean="0"/>
              <a:t>GUI Designer</a:t>
            </a:r>
          </a:p>
          <a:p>
            <a:r>
              <a:rPr lang="en-US" altLang="zh-TW" dirty="0" smtClean="0"/>
              <a:t>Interface</a:t>
            </a:r>
          </a:p>
          <a:p>
            <a:r>
              <a:rPr lang="en-US" altLang="zh-TW" dirty="0" smtClean="0"/>
              <a:t>Flow</a:t>
            </a:r>
          </a:p>
          <a:p>
            <a:r>
              <a:rPr lang="en-US" altLang="zh-TW" dirty="0" smtClean="0"/>
              <a:t>Conclusion</a:t>
            </a:r>
          </a:p>
          <a:p>
            <a:endParaRPr lang="zh-TW" altLang="en-US" dirty="0"/>
          </a:p>
        </p:txBody>
      </p:sp>
      <p:pic>
        <p:nvPicPr>
          <p:cNvPr id="13" name="Picture 2" descr="ãimage pyramid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1287" y="1965771"/>
            <a:ext cx="3613150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61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影像金字塔原理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7477297" cy="4024125"/>
          </a:xfrm>
        </p:spPr>
        <p:txBody>
          <a:bodyPr>
            <a:normAutofit/>
          </a:bodyPr>
          <a:lstStyle/>
          <a:p>
            <a:r>
              <a:rPr lang="zh-TW" altLang="en-US" b="1" dirty="0"/>
              <a:t>高斯金字塔</a:t>
            </a:r>
            <a:r>
              <a:rPr lang="zh-TW" altLang="en-US" dirty="0" smtClean="0"/>
              <a:t>（</a:t>
            </a:r>
            <a:r>
              <a:rPr lang="en-US" altLang="zh-TW" dirty="0" smtClean="0"/>
              <a:t>Gaussian </a:t>
            </a:r>
            <a:r>
              <a:rPr lang="en-US" altLang="zh-TW" dirty="0"/>
              <a:t>Pyramid</a:t>
            </a:r>
            <a:r>
              <a:rPr lang="zh-TW" altLang="en-US" dirty="0"/>
              <a:t>）為在</a:t>
            </a:r>
            <a:r>
              <a:rPr lang="zh-TW" altLang="en-US" dirty="0">
                <a:hlinkClick r:id="rId2" tooltip="圖像處理"/>
              </a:rPr>
              <a:t>圖像處理</a:t>
            </a:r>
            <a:r>
              <a:rPr lang="zh-TW" altLang="en-US" dirty="0"/>
              <a:t>、</a:t>
            </a:r>
            <a:r>
              <a:rPr lang="zh-TW" altLang="en-US" dirty="0">
                <a:hlinkClick r:id="rId3" tooltip="計算機視覺"/>
              </a:rPr>
              <a:t>計算機視覺</a:t>
            </a:r>
            <a:r>
              <a:rPr lang="zh-TW" altLang="en-US" dirty="0"/>
              <a:t>、</a:t>
            </a:r>
            <a:r>
              <a:rPr lang="zh-TW" altLang="en-US" dirty="0">
                <a:hlinkClick r:id="rId4" tooltip="信號處理"/>
              </a:rPr>
              <a:t>信號處理</a:t>
            </a:r>
            <a:r>
              <a:rPr lang="zh-TW" altLang="en-US" dirty="0"/>
              <a:t>上所使用的一項技術。 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zh-TW" altLang="en-US" dirty="0"/>
              <a:t>建立高斯金字塔的時候，我們首先會將影像轉換為尺度空間的表示方式，亦即乘上不同大小的高斯函數，之後再依據取定的尺度向下取樣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在每次疊代的過程中，影像都會被乘上一個固定大小的高斯函數，並且被以長寬各</a:t>
            </a:r>
            <a:r>
              <a:rPr lang="en-US" altLang="zh-TW" dirty="0"/>
              <a:t>0.5</a:t>
            </a:r>
            <a:r>
              <a:rPr lang="zh-TW" altLang="en-US" dirty="0"/>
              <a:t>的比率被向下取樣。 如果將向下取樣過程的圖片一張一張疊在一起，會呈現一個金字塔的樣子</a:t>
            </a:r>
          </a:p>
        </p:txBody>
      </p:sp>
      <p:pic>
        <p:nvPicPr>
          <p:cNvPr id="4" name="Picture 2" descr="ãimage pyramidã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63097" y="2194560"/>
            <a:ext cx="3613150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3115" y="4048299"/>
            <a:ext cx="3739033" cy="55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8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影像金字塔原理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7477297" cy="4430684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拉普拉斯</a:t>
            </a:r>
            <a:r>
              <a:rPr lang="zh-TW" altLang="en-US" b="1" dirty="0"/>
              <a:t>金字塔</a:t>
            </a:r>
            <a:r>
              <a:rPr lang="zh-TW" altLang="en-US" dirty="0" smtClean="0"/>
              <a:t>（</a:t>
            </a:r>
            <a:r>
              <a:rPr lang="en-US" altLang="zh-TW" dirty="0" smtClean="0"/>
              <a:t>Laplacian </a:t>
            </a:r>
            <a:r>
              <a:rPr lang="en-US" altLang="zh-TW" dirty="0"/>
              <a:t>Pyramid</a:t>
            </a:r>
            <a:r>
              <a:rPr lang="zh-TW" altLang="en-US" dirty="0" smtClean="0"/>
              <a:t>）</a:t>
            </a:r>
            <a:r>
              <a:rPr lang="zh-TW" altLang="en-US" dirty="0"/>
              <a:t>根據高斯金字塔計算得來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利用拉普拉斯金字塔，可以實現</a:t>
            </a:r>
            <a:r>
              <a:rPr lang="zh-TW" altLang="en-US" dirty="0" smtClean="0"/>
              <a:t>圖像從低解析度到高解析度的</a:t>
            </a:r>
            <a:r>
              <a:rPr lang="zh-TW" altLang="en-US" dirty="0"/>
              <a:t>重建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Picture 2" descr="ãimage pyramid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63097" y="2194560"/>
            <a:ext cx="3613150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335" y="2634528"/>
            <a:ext cx="30480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4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 Designer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3764062" cy="4024125"/>
          </a:xfrm>
        </p:spPr>
        <p:txBody>
          <a:bodyPr/>
          <a:lstStyle/>
          <a:p>
            <a:r>
              <a:rPr lang="zh-TW" altLang="en-US" dirty="0" smtClean="0"/>
              <a:t>本次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嘗試重建</a:t>
            </a:r>
            <a:r>
              <a:rPr lang="en-US" altLang="zh-TW" dirty="0" smtClean="0"/>
              <a:t>3</a:t>
            </a:r>
            <a:r>
              <a:rPr lang="zh-TW" altLang="en-US" dirty="0" smtClean="0"/>
              <a:t>階的高斯金字塔以及</a:t>
            </a:r>
            <a:r>
              <a:rPr lang="en-US" altLang="zh-TW" dirty="0" smtClean="0"/>
              <a:t>2</a:t>
            </a:r>
            <a:r>
              <a:rPr lang="zh-TW" altLang="en-US" dirty="0" smtClean="0"/>
              <a:t>階的</a:t>
            </a:r>
            <a:r>
              <a:rPr lang="zh-TW" altLang="en-US" dirty="0"/>
              <a:t>拉普拉斯</a:t>
            </a:r>
            <a:r>
              <a:rPr lang="zh-TW" altLang="en-US" dirty="0" smtClean="0"/>
              <a:t>金字塔</a:t>
            </a:r>
            <a:endParaRPr lang="en-US" altLang="zh-TW" dirty="0" smtClean="0"/>
          </a:p>
          <a:p>
            <a:pPr lvl="0"/>
            <a:r>
              <a:rPr lang="zh-TW" altLang="en-US" dirty="0" smtClean="0">
                <a:solidFill>
                  <a:prstClr val="white"/>
                </a:solidFill>
              </a:rPr>
              <a:t>由於</a:t>
            </a:r>
            <a:r>
              <a:rPr lang="en-US" altLang="zh-TW" dirty="0" smtClean="0">
                <a:solidFill>
                  <a:prstClr val="white"/>
                </a:solidFill>
              </a:rPr>
              <a:t>App Designer</a:t>
            </a:r>
            <a:r>
              <a:rPr lang="zh-TW" altLang="en-US" dirty="0" smtClean="0">
                <a:solidFill>
                  <a:prstClr val="white"/>
                </a:solidFill>
              </a:rPr>
              <a:t>上找不到方法可以劃出導引線，</a:t>
            </a:r>
            <a:r>
              <a:rPr lang="zh-TW" altLang="en-US" dirty="0" smtClean="0"/>
              <a:t>因此暫時以額外輔助線在此簡報做簡說</a:t>
            </a:r>
            <a:endParaRPr lang="en-US" altLang="zh-TW" dirty="0" smtClean="0">
              <a:solidFill>
                <a:prstClr val="white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374" y="1410887"/>
            <a:ext cx="7473143" cy="5325850"/>
          </a:xfrm>
          <a:prstGeom prst="rect">
            <a:avLst/>
          </a:prstGeom>
        </p:spPr>
      </p:pic>
      <p:grpSp>
        <p:nvGrpSpPr>
          <p:cNvPr id="46" name="群組 45"/>
          <p:cNvGrpSpPr/>
          <p:nvPr/>
        </p:nvGrpSpPr>
        <p:grpSpPr>
          <a:xfrm>
            <a:off x="5519651" y="2761137"/>
            <a:ext cx="4925687" cy="3637582"/>
            <a:chOff x="1246909" y="2718262"/>
            <a:chExt cx="4925687" cy="3637582"/>
          </a:xfrm>
        </p:grpSpPr>
        <p:cxnSp>
          <p:nvCxnSpPr>
            <p:cNvPr id="9" name="直線接點 8"/>
            <p:cNvCxnSpPr/>
            <p:nvPr/>
          </p:nvCxnSpPr>
          <p:spPr>
            <a:xfrm flipH="1">
              <a:off x="1280161" y="4289752"/>
              <a:ext cx="0" cy="216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H="1">
              <a:off x="1296786" y="3741112"/>
              <a:ext cx="0" cy="25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 flipH="1">
              <a:off x="1255223" y="5594850"/>
              <a:ext cx="0" cy="1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flipH="1">
              <a:off x="1246909" y="6038685"/>
              <a:ext cx="0" cy="1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H="1">
              <a:off x="1471354" y="6038685"/>
              <a:ext cx="417239" cy="31715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flipH="1">
              <a:off x="2086496" y="5594850"/>
              <a:ext cx="324195" cy="28467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2410691" y="4939737"/>
              <a:ext cx="0" cy="36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flipH="1">
              <a:off x="1528593" y="4804757"/>
              <a:ext cx="72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H="1">
              <a:off x="2535600" y="4796445"/>
              <a:ext cx="97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flipH="1">
              <a:off x="4060768" y="4804757"/>
              <a:ext cx="864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 flipH="1">
              <a:off x="5232000" y="4796445"/>
              <a:ext cx="79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flipH="1" flipV="1">
              <a:off x="5735782" y="6038685"/>
              <a:ext cx="400814" cy="31328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flipH="1" flipV="1">
              <a:off x="5162204" y="5566243"/>
              <a:ext cx="360000" cy="28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5104015" y="4939737"/>
              <a:ext cx="0" cy="36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5104015" y="2844930"/>
              <a:ext cx="0" cy="46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2518975" y="2814900"/>
              <a:ext cx="0" cy="46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flipH="1" flipV="1">
              <a:off x="5776596" y="4109752"/>
              <a:ext cx="396000" cy="324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flipH="1" flipV="1">
              <a:off x="5162204" y="3554206"/>
              <a:ext cx="432000" cy="36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 flipH="1">
              <a:off x="2122691" y="3566004"/>
              <a:ext cx="288000" cy="25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H="1">
              <a:off x="1428578" y="4069123"/>
              <a:ext cx="576000" cy="43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 flipH="1">
              <a:off x="1716578" y="2718262"/>
              <a:ext cx="64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H="1">
              <a:off x="2621478" y="2718262"/>
              <a:ext cx="61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H="1">
              <a:off x="4296142" y="2718262"/>
              <a:ext cx="64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H="1">
              <a:off x="5232000" y="2718262"/>
              <a:ext cx="46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75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3886200" cy="4024125"/>
          </a:xfrm>
        </p:spPr>
        <p:txBody>
          <a:bodyPr/>
          <a:lstStyle/>
          <a:p>
            <a:r>
              <a:rPr lang="zh-TW" altLang="en-US" dirty="0" smtClean="0"/>
              <a:t>選擇一張影像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035" y="1810233"/>
            <a:ext cx="6798165" cy="454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9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95600" y="578112"/>
            <a:ext cx="8610600" cy="1293028"/>
          </a:xfrm>
        </p:spPr>
        <p:txBody>
          <a:bodyPr/>
          <a:lstStyle/>
          <a:p>
            <a:r>
              <a:rPr lang="en-US" altLang="zh-TW" dirty="0"/>
              <a:t>Flow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3886200" cy="4024125"/>
          </a:xfrm>
        </p:spPr>
        <p:txBody>
          <a:bodyPr/>
          <a:lstStyle/>
          <a:p>
            <a:r>
              <a:rPr lang="en-US" altLang="zh-TW" dirty="0" smtClean="0"/>
              <a:t>Step1:</a:t>
            </a:r>
            <a:r>
              <a:rPr lang="zh-TW" altLang="en-US" dirty="0" smtClean="0"/>
              <a:t> 讀入影像並轉成灰階</a:t>
            </a:r>
            <a:endParaRPr lang="zh-TW" altLang="en-US" dirty="0"/>
          </a:p>
        </p:txBody>
      </p:sp>
      <p:grpSp>
        <p:nvGrpSpPr>
          <p:cNvPr id="59" name="群組 58"/>
          <p:cNvGrpSpPr/>
          <p:nvPr/>
        </p:nvGrpSpPr>
        <p:grpSpPr>
          <a:xfrm>
            <a:off x="4681914" y="1472766"/>
            <a:ext cx="7510086" cy="5325850"/>
            <a:chOff x="4664980" y="1684433"/>
            <a:chExt cx="7510086" cy="5325850"/>
          </a:xfrm>
        </p:grpSpPr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64980" y="1684433"/>
              <a:ext cx="7510086" cy="5325850"/>
            </a:xfrm>
            <a:prstGeom prst="rect">
              <a:avLst/>
            </a:prstGeom>
          </p:spPr>
        </p:pic>
        <p:grpSp>
          <p:nvGrpSpPr>
            <p:cNvPr id="33" name="群組 32"/>
            <p:cNvGrpSpPr/>
            <p:nvPr/>
          </p:nvGrpSpPr>
          <p:grpSpPr>
            <a:xfrm>
              <a:off x="5629718" y="3015137"/>
              <a:ext cx="4925687" cy="3637582"/>
              <a:chOff x="1246909" y="2718262"/>
              <a:chExt cx="4925687" cy="3637582"/>
            </a:xfrm>
          </p:grpSpPr>
          <p:cxnSp>
            <p:nvCxnSpPr>
              <p:cNvPr id="34" name="直線接點 33"/>
              <p:cNvCxnSpPr/>
              <p:nvPr/>
            </p:nvCxnSpPr>
            <p:spPr>
              <a:xfrm flipH="1">
                <a:off x="1280161" y="4289752"/>
                <a:ext cx="0" cy="216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>
              <a:xfrm flipH="1">
                <a:off x="1296786" y="3741112"/>
                <a:ext cx="0" cy="252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>
              <a:xfrm flipH="1">
                <a:off x="1255223" y="5594850"/>
                <a:ext cx="0" cy="180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 flipH="1">
                <a:off x="1246909" y="6038685"/>
                <a:ext cx="0" cy="180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>
              <a:xfrm flipH="1">
                <a:off x="1471354" y="6038685"/>
                <a:ext cx="417239" cy="317159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>
              <a:xfrm flipH="1">
                <a:off x="2086496" y="5594850"/>
                <a:ext cx="324195" cy="28467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>
                <a:off x="2410691" y="4939737"/>
                <a:ext cx="0" cy="360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/>
              <p:nvPr/>
            </p:nvCxnSpPr>
            <p:spPr>
              <a:xfrm flipH="1">
                <a:off x="1528593" y="4804757"/>
                <a:ext cx="72000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/>
              <p:nvPr/>
            </p:nvCxnSpPr>
            <p:spPr>
              <a:xfrm flipH="1">
                <a:off x="2535600" y="4796445"/>
                <a:ext cx="97200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>
              <a:xfrm flipH="1">
                <a:off x="4060768" y="4804757"/>
                <a:ext cx="86400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 flipH="1">
                <a:off x="5232000" y="4796445"/>
                <a:ext cx="79200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>
              <a:xfrm flipH="1" flipV="1">
                <a:off x="5735782" y="6038685"/>
                <a:ext cx="400814" cy="31328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>
              <a:xfrm flipH="1" flipV="1">
                <a:off x="5162204" y="5566243"/>
                <a:ext cx="360000" cy="288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>
              <a:xfrm>
                <a:off x="5104015" y="4939737"/>
                <a:ext cx="0" cy="360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>
                <a:off x="5104015" y="2844930"/>
                <a:ext cx="0" cy="468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>
              <a:xfrm>
                <a:off x="2518975" y="2814900"/>
                <a:ext cx="0" cy="468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>
              <a:xfrm flipH="1" flipV="1">
                <a:off x="5776596" y="4109752"/>
                <a:ext cx="396000" cy="324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>
              <a:xfrm flipH="1" flipV="1">
                <a:off x="5162204" y="3554206"/>
                <a:ext cx="432000" cy="360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>
              <a:xfrm flipH="1">
                <a:off x="2122691" y="3566004"/>
                <a:ext cx="288000" cy="252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>
              <a:xfrm flipH="1">
                <a:off x="1428578" y="4069123"/>
                <a:ext cx="576000" cy="432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>
              <a:xfrm flipH="1">
                <a:off x="1716578" y="2718262"/>
                <a:ext cx="64800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/>
              <p:cNvCxnSpPr/>
              <p:nvPr/>
            </p:nvCxnSpPr>
            <p:spPr>
              <a:xfrm flipH="1">
                <a:off x="2621478" y="2718262"/>
                <a:ext cx="61200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/>
              <p:cNvCxnSpPr/>
              <p:nvPr/>
            </p:nvCxnSpPr>
            <p:spPr>
              <a:xfrm flipH="1">
                <a:off x="4296142" y="2718262"/>
                <a:ext cx="64800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/>
              <p:cNvCxnSpPr/>
              <p:nvPr/>
            </p:nvCxnSpPr>
            <p:spPr>
              <a:xfrm flipH="1">
                <a:off x="5232000" y="2718262"/>
                <a:ext cx="46800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101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圖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071" y="1502871"/>
            <a:ext cx="7510872" cy="535372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95600" y="578112"/>
            <a:ext cx="8610600" cy="1293028"/>
          </a:xfrm>
        </p:spPr>
        <p:txBody>
          <a:bodyPr/>
          <a:lstStyle/>
          <a:p>
            <a:r>
              <a:rPr lang="en-US" altLang="zh-TW" dirty="0"/>
              <a:t>Flow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3886200" cy="4024125"/>
          </a:xfrm>
        </p:spPr>
        <p:txBody>
          <a:bodyPr/>
          <a:lstStyle/>
          <a:p>
            <a:r>
              <a:rPr lang="en-US" altLang="zh-TW" dirty="0" smtClean="0"/>
              <a:t>Step2:</a:t>
            </a:r>
            <a:r>
              <a:rPr lang="zh-TW" altLang="en-US" dirty="0" smtClean="0"/>
              <a:t> 做</a:t>
            </a:r>
            <a:r>
              <a:rPr lang="en-US" altLang="zh-TW" dirty="0" err="1" smtClean="0"/>
              <a:t>pydown</a:t>
            </a:r>
            <a:r>
              <a:rPr lang="zh-TW" altLang="en-US" dirty="0" smtClean="0"/>
              <a:t>得</a:t>
            </a:r>
            <a:r>
              <a:rPr lang="en-US" altLang="zh-TW" dirty="0" smtClean="0"/>
              <a:t>level-2</a:t>
            </a:r>
          </a:p>
          <a:p>
            <a:pPr marL="0" indent="0">
              <a:buNone/>
            </a:pPr>
            <a:r>
              <a:rPr lang="en-US" altLang="zh-TW" dirty="0" err="1" smtClean="0"/>
              <a:t>Guassian</a:t>
            </a:r>
            <a:r>
              <a:rPr lang="zh-TW" altLang="en-US" dirty="0" smtClean="0"/>
              <a:t> </a:t>
            </a:r>
            <a:r>
              <a:rPr lang="en-US" altLang="zh-TW" dirty="0" smtClean="0"/>
              <a:t>Pyramid</a:t>
            </a:r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5638185" y="2837338"/>
            <a:ext cx="4925687" cy="3637582"/>
            <a:chOff x="1246909" y="2718262"/>
            <a:chExt cx="4925687" cy="3637582"/>
          </a:xfrm>
        </p:grpSpPr>
        <p:cxnSp>
          <p:nvCxnSpPr>
            <p:cNvPr id="34" name="直線接點 33"/>
            <p:cNvCxnSpPr/>
            <p:nvPr/>
          </p:nvCxnSpPr>
          <p:spPr>
            <a:xfrm flipH="1">
              <a:off x="1280161" y="4289752"/>
              <a:ext cx="0" cy="216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1296786" y="3741112"/>
              <a:ext cx="0" cy="25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H="1">
              <a:off x="1255223" y="5594850"/>
              <a:ext cx="0" cy="1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flipH="1">
              <a:off x="1246909" y="6038685"/>
              <a:ext cx="0" cy="1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flipH="1">
              <a:off x="1471354" y="6038685"/>
              <a:ext cx="417239" cy="31715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 flipH="1">
              <a:off x="2086496" y="5594850"/>
              <a:ext cx="324195" cy="28467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>
              <a:off x="2410691" y="4939737"/>
              <a:ext cx="0" cy="36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1528593" y="4804757"/>
              <a:ext cx="72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 flipH="1">
              <a:off x="2535600" y="4796445"/>
              <a:ext cx="97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H="1">
              <a:off x="4060768" y="4804757"/>
              <a:ext cx="864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H="1">
              <a:off x="5232000" y="4796445"/>
              <a:ext cx="79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H="1" flipV="1">
              <a:off x="5735782" y="6038685"/>
              <a:ext cx="400814" cy="31328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H="1" flipV="1">
              <a:off x="5162204" y="5566243"/>
              <a:ext cx="360000" cy="28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>
              <a:off x="5104015" y="4939737"/>
              <a:ext cx="0" cy="36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5104015" y="2844930"/>
              <a:ext cx="0" cy="46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2518975" y="2814900"/>
              <a:ext cx="0" cy="46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H="1" flipV="1">
              <a:off x="5776596" y="4109752"/>
              <a:ext cx="396000" cy="324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H="1" flipV="1">
              <a:off x="5162204" y="3554206"/>
              <a:ext cx="432000" cy="36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2122691" y="3566004"/>
              <a:ext cx="288000" cy="25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 flipH="1">
              <a:off x="1428578" y="4069123"/>
              <a:ext cx="576000" cy="43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flipH="1">
              <a:off x="1716578" y="2718262"/>
              <a:ext cx="64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H="1">
              <a:off x="2621478" y="2718262"/>
              <a:ext cx="61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flipH="1">
              <a:off x="4296142" y="2718262"/>
              <a:ext cx="64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5232000" y="2718262"/>
              <a:ext cx="46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657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714" y="1459816"/>
            <a:ext cx="7501662" cy="533799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95600" y="578112"/>
            <a:ext cx="8610600" cy="1293028"/>
          </a:xfrm>
        </p:spPr>
        <p:txBody>
          <a:bodyPr/>
          <a:lstStyle/>
          <a:p>
            <a:r>
              <a:rPr lang="en-US" altLang="zh-TW" dirty="0"/>
              <a:t>Flow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3886200" cy="4024125"/>
          </a:xfrm>
        </p:spPr>
        <p:txBody>
          <a:bodyPr/>
          <a:lstStyle/>
          <a:p>
            <a:r>
              <a:rPr lang="en-US" altLang="zh-TW" dirty="0" smtClean="0"/>
              <a:t>Step3:</a:t>
            </a:r>
            <a:r>
              <a:rPr lang="zh-TW" altLang="en-US" dirty="0" smtClean="0"/>
              <a:t> 再做一次</a:t>
            </a:r>
            <a:r>
              <a:rPr lang="en-US" altLang="zh-TW" dirty="0" err="1" smtClean="0"/>
              <a:t>pydown</a:t>
            </a:r>
            <a:r>
              <a:rPr lang="zh-TW" altLang="en-US" dirty="0" smtClean="0"/>
              <a:t>得</a:t>
            </a:r>
            <a:r>
              <a:rPr lang="en-US" altLang="zh-TW" dirty="0" smtClean="0"/>
              <a:t>level-2</a:t>
            </a:r>
            <a:r>
              <a:rPr lang="zh-TW" altLang="en-US" dirty="0" smtClean="0"/>
              <a:t>，同時此</a:t>
            </a:r>
            <a:r>
              <a:rPr lang="en-US" altLang="zh-TW" dirty="0" smtClean="0"/>
              <a:t>Pyramid</a:t>
            </a:r>
            <a:r>
              <a:rPr lang="zh-TW" altLang="en-US" dirty="0" smtClean="0"/>
              <a:t>也令其為</a:t>
            </a:r>
            <a:r>
              <a:rPr lang="en-US" altLang="zh-TW" dirty="0" smtClean="0"/>
              <a:t>super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resolute</a:t>
            </a:r>
            <a:r>
              <a:rPr lang="zh-TW" altLang="en-US" dirty="0" smtClean="0"/>
              <a:t> </a:t>
            </a:r>
            <a:r>
              <a:rPr lang="en-US" altLang="zh-TW" dirty="0" smtClean="0"/>
              <a:t>level-1</a:t>
            </a:r>
            <a:r>
              <a:rPr lang="zh-TW" altLang="en-US" dirty="0" smtClean="0"/>
              <a:t> </a:t>
            </a:r>
            <a:r>
              <a:rPr lang="en-US" altLang="zh-TW" dirty="0" smtClean="0"/>
              <a:t>Pyramid</a:t>
            </a:r>
          </a:p>
        </p:txBody>
      </p:sp>
      <p:grpSp>
        <p:nvGrpSpPr>
          <p:cNvPr id="33" name="群組 32"/>
          <p:cNvGrpSpPr/>
          <p:nvPr/>
        </p:nvGrpSpPr>
        <p:grpSpPr>
          <a:xfrm>
            <a:off x="5638185" y="2837338"/>
            <a:ext cx="4925687" cy="3637582"/>
            <a:chOff x="1246909" y="2718262"/>
            <a:chExt cx="4925687" cy="3637582"/>
          </a:xfrm>
        </p:grpSpPr>
        <p:cxnSp>
          <p:nvCxnSpPr>
            <p:cNvPr id="34" name="直線接點 33"/>
            <p:cNvCxnSpPr/>
            <p:nvPr/>
          </p:nvCxnSpPr>
          <p:spPr>
            <a:xfrm flipH="1">
              <a:off x="1280161" y="4289752"/>
              <a:ext cx="0" cy="216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1296786" y="3741112"/>
              <a:ext cx="0" cy="25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H="1">
              <a:off x="1255223" y="5594850"/>
              <a:ext cx="0" cy="1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flipH="1">
              <a:off x="1246909" y="6038685"/>
              <a:ext cx="0" cy="18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flipH="1">
              <a:off x="1471354" y="6038685"/>
              <a:ext cx="417239" cy="31715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 flipH="1">
              <a:off x="2086496" y="5594850"/>
              <a:ext cx="324195" cy="28467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>
              <a:off x="2410691" y="4939737"/>
              <a:ext cx="0" cy="36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1528593" y="4804757"/>
              <a:ext cx="72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 flipH="1">
              <a:off x="2535600" y="4796445"/>
              <a:ext cx="97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H="1">
              <a:off x="4060768" y="4804757"/>
              <a:ext cx="864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H="1">
              <a:off x="5232000" y="4796445"/>
              <a:ext cx="79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H="1" flipV="1">
              <a:off x="5735782" y="6038685"/>
              <a:ext cx="400814" cy="31328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H="1" flipV="1">
              <a:off x="5162204" y="5566243"/>
              <a:ext cx="360000" cy="28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>
              <a:off x="5104015" y="4939737"/>
              <a:ext cx="0" cy="36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5104015" y="2844930"/>
              <a:ext cx="0" cy="46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2518975" y="2814900"/>
              <a:ext cx="0" cy="46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H="1" flipV="1">
              <a:off x="5776596" y="4109752"/>
              <a:ext cx="396000" cy="324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H="1" flipV="1">
              <a:off x="5162204" y="3554206"/>
              <a:ext cx="432000" cy="36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2122691" y="3566004"/>
              <a:ext cx="288000" cy="25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 flipH="1">
              <a:off x="1428578" y="4069123"/>
              <a:ext cx="576000" cy="432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flipH="1">
              <a:off x="1716578" y="2718262"/>
              <a:ext cx="64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H="1">
              <a:off x="2621478" y="2718262"/>
              <a:ext cx="61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flipH="1">
              <a:off x="4296142" y="2718262"/>
              <a:ext cx="64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5232000" y="2718262"/>
              <a:ext cx="46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768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飛機雲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830</TotalTime>
  <Words>466</Words>
  <Application>Microsoft Office PowerPoint</Application>
  <PresentationFormat>寬螢幕</PresentationFormat>
  <Paragraphs>49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新細明體</vt:lpstr>
      <vt:lpstr>Arial</vt:lpstr>
      <vt:lpstr>Century Gothic</vt:lpstr>
      <vt:lpstr>飛機雲</vt:lpstr>
      <vt:lpstr>影像金字塔輔助學習程式</vt:lpstr>
      <vt:lpstr>Outline</vt:lpstr>
      <vt:lpstr>影像金字塔原理 </vt:lpstr>
      <vt:lpstr>影像金字塔原理 </vt:lpstr>
      <vt:lpstr>GUI Designer </vt:lpstr>
      <vt:lpstr>Flow</vt:lpstr>
      <vt:lpstr>Flow</vt:lpstr>
      <vt:lpstr>Flow</vt:lpstr>
      <vt:lpstr>Flow</vt:lpstr>
      <vt:lpstr>Flow</vt:lpstr>
      <vt:lpstr>Flow</vt:lpstr>
      <vt:lpstr>Flow</vt:lpstr>
      <vt:lpstr>Flow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影像金字塔輔助學習程式</dc:title>
  <dc:creator>詹定璿</dc:creator>
  <cp:lastModifiedBy>詹定璿</cp:lastModifiedBy>
  <cp:revision>11</cp:revision>
  <dcterms:created xsi:type="dcterms:W3CDTF">2018-12-28T15:54:05Z</dcterms:created>
  <dcterms:modified xsi:type="dcterms:W3CDTF">2018-12-29T05:52:00Z</dcterms:modified>
</cp:coreProperties>
</file>