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9619913" cy="28440063"/>
  <p:notesSz cx="20781963" cy="343169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5199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365052" indent="92057" algn="l" rtl="0" fontAlgn="base">
      <a:spcBef>
        <a:spcPct val="0"/>
      </a:spcBef>
      <a:spcAft>
        <a:spcPct val="0"/>
      </a:spcAft>
      <a:defRPr kumimoji="1" sz="5199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730104" indent="184113" algn="l" rtl="0" fontAlgn="base">
      <a:spcBef>
        <a:spcPct val="0"/>
      </a:spcBef>
      <a:spcAft>
        <a:spcPct val="0"/>
      </a:spcAft>
      <a:defRPr kumimoji="1" sz="5199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096744" indent="274583" algn="l" rtl="0" fontAlgn="base">
      <a:spcBef>
        <a:spcPct val="0"/>
      </a:spcBef>
      <a:spcAft>
        <a:spcPct val="0"/>
      </a:spcAft>
      <a:defRPr kumimoji="1" sz="5199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461796" indent="366640" algn="l" rtl="0" fontAlgn="base">
      <a:spcBef>
        <a:spcPct val="0"/>
      </a:spcBef>
      <a:spcAft>
        <a:spcPct val="0"/>
      </a:spcAft>
      <a:defRPr kumimoji="1" sz="5199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5543" algn="l" defTabSz="914217" rtl="0" eaLnBrk="1" latinLnBrk="0" hangingPunct="1">
      <a:defRPr kumimoji="1" sz="5199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2651" algn="l" defTabSz="914217" rtl="0" eaLnBrk="1" latinLnBrk="0" hangingPunct="1">
      <a:defRPr kumimoji="1" sz="5199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199760" algn="l" defTabSz="914217" rtl="0" eaLnBrk="1" latinLnBrk="0" hangingPunct="1">
      <a:defRPr kumimoji="1" sz="5199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6868" algn="l" defTabSz="914217" rtl="0" eaLnBrk="1" latinLnBrk="0" hangingPunct="1">
      <a:defRPr kumimoji="1" sz="5199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58" userDrawn="1">
          <p15:clr>
            <a:srgbClr val="A4A3A4"/>
          </p15:clr>
        </p15:guide>
        <p15:guide id="2" pos="6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2FF"/>
    <a:srgbClr val="72B1F3"/>
    <a:srgbClr val="8E4700"/>
    <a:srgbClr val="CC6600"/>
    <a:srgbClr val="002060"/>
    <a:srgbClr val="012060"/>
    <a:srgbClr val="2DFFFF"/>
    <a:srgbClr val="36FCB1"/>
    <a:srgbClr val="33CCFF"/>
    <a:srgbClr val="B5E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8" autoAdjust="0"/>
  </p:normalViewPr>
  <p:slideViewPr>
    <p:cSldViewPr>
      <p:cViewPr varScale="1">
        <p:scale>
          <a:sx n="25" d="100"/>
          <a:sy n="25" d="100"/>
        </p:scale>
        <p:origin x="1632" y="18"/>
      </p:cViewPr>
      <p:guideLst>
        <p:guide orient="horz" pos="8958"/>
        <p:guide pos="6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01125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46" tIns="45476" rIns="90946" bIns="45476" numCol="1" anchor="t" anchorCtr="0" compatLnSpc="1">
            <a:prstTxWarp prst="textNoShape">
              <a:avLst/>
            </a:prstTxWarp>
          </a:bodyPr>
          <a:lstStyle>
            <a:lvl1pPr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776075" y="0"/>
            <a:ext cx="9001125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46" tIns="45476" rIns="90946" bIns="4547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2592963"/>
            <a:ext cx="9001125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46" tIns="45476" rIns="90946" bIns="45476" numCol="1" anchor="b" anchorCtr="0" compatLnSpc="1">
            <a:prstTxWarp prst="textNoShape">
              <a:avLst/>
            </a:prstTxWarp>
          </a:bodyPr>
          <a:lstStyle>
            <a:lvl1pPr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776075" y="32592963"/>
            <a:ext cx="9001125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46" tIns="45476" rIns="90946" bIns="4547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/>
            </a:lvl1pPr>
          </a:lstStyle>
          <a:p>
            <a:fld id="{5F523EA4-D317-4AEE-A2EA-361FEECFEE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0249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05888" cy="172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11771313" y="0"/>
            <a:ext cx="9005887" cy="172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BBD3E-F1EC-4DDD-8FA5-9817181D226A}" type="datetimeFigureOut">
              <a:rPr lang="zh-TW" altLang="en-US" smtClean="0"/>
              <a:t>2015/5/23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396038" y="4289425"/>
            <a:ext cx="7989887" cy="1158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2078038" y="16514763"/>
            <a:ext cx="16625887" cy="13512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32596138"/>
            <a:ext cx="9005888" cy="172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11771313" y="32596138"/>
            <a:ext cx="9005887" cy="172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EEBD3-D188-482B-9967-8D0E9C4D3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58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BD3-D188-482B-9967-8D0E9C4D35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79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72072" y="8835481"/>
            <a:ext cx="16675772" cy="609555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42701" y="16116036"/>
            <a:ext cx="13734516" cy="7268016"/>
          </a:xfrm>
        </p:spPr>
        <p:txBody>
          <a:bodyPr/>
          <a:lstStyle>
            <a:lvl1pPr marL="0" indent="0" algn="ctr">
              <a:buNone/>
              <a:defRPr/>
            </a:lvl1pPr>
            <a:lvl2pPr marL="365760" indent="0" algn="ctr">
              <a:buNone/>
              <a:defRPr/>
            </a:lvl2pPr>
            <a:lvl3pPr marL="731520" indent="0" algn="ctr">
              <a:buNone/>
              <a:defRPr/>
            </a:lvl3pPr>
            <a:lvl4pPr marL="1097280" indent="0" algn="ctr">
              <a:buNone/>
              <a:defRPr/>
            </a:lvl4pPr>
            <a:lvl5pPr marL="1463040" indent="0" algn="ctr">
              <a:buNone/>
              <a:defRPr/>
            </a:lvl5pPr>
            <a:lvl6pPr marL="1828800" indent="0" algn="ctr">
              <a:buNone/>
              <a:defRPr/>
            </a:lvl6pPr>
            <a:lvl7pPr marL="2194560" indent="0" algn="ctr">
              <a:buNone/>
              <a:defRPr/>
            </a:lvl7pPr>
            <a:lvl8pPr marL="2560320" indent="0" algn="ctr">
              <a:buNone/>
              <a:defRPr/>
            </a:lvl8pPr>
            <a:lvl9pPr marL="292608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5A7B1-E52F-46B1-AFDB-102231251C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810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083B2-F00E-4526-95C7-86EC14CA45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068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4224726" y="1138608"/>
            <a:ext cx="4414770" cy="2426684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80422" y="1138608"/>
            <a:ext cx="13105894" cy="2426684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E4651A-0D1D-438D-A1B7-447F88491ED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087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225F6-E948-403C-AFD2-DCD13E82EF2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542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9928" y="18275373"/>
            <a:ext cx="16677213" cy="564914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49928" y="12054425"/>
            <a:ext cx="16677213" cy="6220951"/>
          </a:xfrm>
        </p:spPr>
        <p:txBody>
          <a:bodyPr anchor="b"/>
          <a:lstStyle>
            <a:lvl1pPr marL="0" indent="0">
              <a:buNone/>
              <a:defRPr sz="1600"/>
            </a:lvl1pPr>
            <a:lvl2pPr marL="365760" indent="0">
              <a:buNone/>
              <a:defRPr sz="1400"/>
            </a:lvl2pPr>
            <a:lvl3pPr marL="731520" indent="0">
              <a:buNone/>
              <a:defRPr sz="1300"/>
            </a:lvl3pPr>
            <a:lvl4pPr marL="1097280" indent="0">
              <a:buNone/>
              <a:defRPr sz="1100"/>
            </a:lvl4pPr>
            <a:lvl5pPr marL="1463040" indent="0">
              <a:buNone/>
              <a:defRPr sz="1100"/>
            </a:lvl5pPr>
            <a:lvl6pPr marL="1828800" indent="0">
              <a:buNone/>
              <a:defRPr sz="1100"/>
            </a:lvl6pPr>
            <a:lvl7pPr marL="2194560" indent="0">
              <a:buNone/>
              <a:defRPr sz="1100"/>
            </a:lvl7pPr>
            <a:lvl8pPr marL="2560320" indent="0">
              <a:buNone/>
              <a:defRPr sz="1100"/>
            </a:lvl8pPr>
            <a:lvl9pPr marL="2926080" indent="0">
              <a:buNone/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2DEBD-15DF-4A93-ACB3-96DDD5B0B2A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73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80420" y="6636014"/>
            <a:ext cx="8760331" cy="1876943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879165" y="6636014"/>
            <a:ext cx="8760331" cy="1876943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13620-A154-4677-BA26-A6652F9DFA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3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0419" y="6366412"/>
            <a:ext cx="8669499" cy="265340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80419" y="9019814"/>
            <a:ext cx="8669499" cy="1638563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967114" y="6366412"/>
            <a:ext cx="8672382" cy="265340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967114" y="9019814"/>
            <a:ext cx="8672382" cy="1638563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BA771-62B8-48F1-8ED6-F55780DD65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07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95A5D-E940-4DC9-B165-371E416431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81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CC7E0-7833-4F80-94F1-164D3F82C3D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875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0420" y="1132339"/>
            <a:ext cx="6454905" cy="481901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70338" y="1132337"/>
            <a:ext cx="10969158" cy="242731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80420" y="5951348"/>
            <a:ext cx="6454905" cy="19454107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EF195-091F-423B-A6D4-C2A2AB322C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952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5263" y="19908045"/>
            <a:ext cx="11772236" cy="234994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45263" y="2541801"/>
            <a:ext cx="11772236" cy="17064038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45263" y="22257987"/>
            <a:ext cx="11772236" cy="333807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42848-C774-4E87-AC95-86972161F5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909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9330" y="1138111"/>
            <a:ext cx="17661254" cy="474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4166" tIns="132083" rIns="264166" bIns="1320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9330" y="6636597"/>
            <a:ext cx="17661254" cy="1876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4166" tIns="132083" rIns="264166" bIns="1320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9330" y="25897172"/>
            <a:ext cx="4580784" cy="197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4166" tIns="132083" rIns="264166" bIns="132083" numCol="1" anchor="t" anchorCtr="0" compatLnSpc="1">
            <a:prstTxWarp prst="textNoShape">
              <a:avLst/>
            </a:prstTxWarp>
          </a:bodyPr>
          <a:lstStyle>
            <a:lvl1pPr>
              <a:defRPr sz="41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702929" y="25897172"/>
            <a:ext cx="6214056" cy="197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4166" tIns="132083" rIns="264166" bIns="132083" numCol="1" anchor="t" anchorCtr="0" compatLnSpc="1">
            <a:prstTxWarp prst="textNoShape">
              <a:avLst/>
            </a:prstTxWarp>
          </a:bodyPr>
          <a:lstStyle>
            <a:lvl1pPr algn="ctr">
              <a:defRPr sz="41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059800" y="25897172"/>
            <a:ext cx="4580784" cy="197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4166" tIns="132083" rIns="264166" bIns="132083" numCol="1" anchor="t" anchorCtr="0" compatLnSpc="1">
            <a:prstTxWarp prst="textNoShape">
              <a:avLst/>
            </a:prstTxWarp>
          </a:bodyPr>
          <a:lstStyle>
            <a:lvl1pPr algn="r">
              <a:defRPr sz="4100"/>
            </a:lvl1pPr>
          </a:lstStyle>
          <a:p>
            <a:fld id="{D167E0C8-0742-488E-B7E5-90267F19FF9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kumimoji="1" sz="1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kumimoji="1" sz="127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kumimoji="1" sz="127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kumimoji="1" sz="127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kumimoji="1" sz="12700">
          <a:solidFill>
            <a:schemeClr val="tx2"/>
          </a:solidFill>
          <a:latin typeface="Arial" charset="0"/>
          <a:ea typeface="新細明體" pitchFamily="18" charset="-120"/>
        </a:defRPr>
      </a:lvl5pPr>
      <a:lvl6pPr marL="365760" algn="ctr" defTabSz="2641600" rtl="0" fontAlgn="base">
        <a:spcBef>
          <a:spcPct val="0"/>
        </a:spcBef>
        <a:spcAft>
          <a:spcPct val="0"/>
        </a:spcAft>
        <a:defRPr kumimoji="1" sz="12700">
          <a:solidFill>
            <a:schemeClr val="tx2"/>
          </a:solidFill>
          <a:latin typeface="Arial" charset="0"/>
          <a:ea typeface="新細明體" pitchFamily="18" charset="-120"/>
        </a:defRPr>
      </a:lvl6pPr>
      <a:lvl7pPr marL="731520" algn="ctr" defTabSz="2641600" rtl="0" fontAlgn="base">
        <a:spcBef>
          <a:spcPct val="0"/>
        </a:spcBef>
        <a:spcAft>
          <a:spcPct val="0"/>
        </a:spcAft>
        <a:defRPr kumimoji="1" sz="12700">
          <a:solidFill>
            <a:schemeClr val="tx2"/>
          </a:solidFill>
          <a:latin typeface="Arial" charset="0"/>
          <a:ea typeface="新細明體" pitchFamily="18" charset="-120"/>
        </a:defRPr>
      </a:lvl7pPr>
      <a:lvl8pPr marL="1097280" algn="ctr" defTabSz="2641600" rtl="0" fontAlgn="base">
        <a:spcBef>
          <a:spcPct val="0"/>
        </a:spcBef>
        <a:spcAft>
          <a:spcPct val="0"/>
        </a:spcAft>
        <a:defRPr kumimoji="1" sz="12700">
          <a:solidFill>
            <a:schemeClr val="tx2"/>
          </a:solidFill>
          <a:latin typeface="Arial" charset="0"/>
          <a:ea typeface="新細明體" pitchFamily="18" charset="-120"/>
        </a:defRPr>
      </a:lvl8pPr>
      <a:lvl9pPr marL="1463040" algn="ctr" defTabSz="2641600" rtl="0" fontAlgn="base">
        <a:spcBef>
          <a:spcPct val="0"/>
        </a:spcBef>
        <a:spcAft>
          <a:spcPct val="0"/>
        </a:spcAft>
        <a:defRPr kumimoji="1" sz="127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990600" indent="-990600" algn="l" defTabSz="2641600" rtl="0" eaLnBrk="0" fontAlgn="base" hangingPunct="0">
        <a:spcBef>
          <a:spcPct val="20000"/>
        </a:spcBef>
        <a:spcAft>
          <a:spcPct val="0"/>
        </a:spcAft>
        <a:buChar char="•"/>
        <a:defRPr kumimoji="1" sz="9300">
          <a:solidFill>
            <a:schemeClr val="tx1"/>
          </a:solidFill>
          <a:latin typeface="+mn-lt"/>
          <a:ea typeface="+mn-ea"/>
          <a:cs typeface="+mn-cs"/>
        </a:defRPr>
      </a:lvl1pPr>
      <a:lvl2pPr marL="2146300" indent="-825500" algn="l" defTabSz="2641600" rtl="0" eaLnBrk="0" fontAlgn="base" hangingPunct="0">
        <a:spcBef>
          <a:spcPct val="20000"/>
        </a:spcBef>
        <a:spcAft>
          <a:spcPct val="0"/>
        </a:spcAft>
        <a:buChar char="–"/>
        <a:defRPr kumimoji="1" sz="8100">
          <a:solidFill>
            <a:schemeClr val="tx1"/>
          </a:solidFill>
          <a:latin typeface="+mn-lt"/>
          <a:ea typeface="+mn-ea"/>
        </a:defRPr>
      </a:lvl2pPr>
      <a:lvl3pPr marL="3302000" indent="-660400" algn="l" defTabSz="2641600" rtl="0" eaLnBrk="0" fontAlgn="base" hangingPunct="0">
        <a:spcBef>
          <a:spcPct val="20000"/>
        </a:spcBef>
        <a:spcAft>
          <a:spcPct val="0"/>
        </a:spcAft>
        <a:buChar char="•"/>
        <a:defRPr kumimoji="1" sz="7000">
          <a:solidFill>
            <a:schemeClr val="tx1"/>
          </a:solidFill>
          <a:latin typeface="+mn-lt"/>
          <a:ea typeface="+mn-ea"/>
        </a:defRPr>
      </a:lvl3pPr>
      <a:lvl4pPr marL="4622800" indent="-660400" algn="l" defTabSz="2641600" rtl="0" eaLnBrk="0" fontAlgn="base" hangingPunct="0">
        <a:spcBef>
          <a:spcPct val="20000"/>
        </a:spcBef>
        <a:spcAft>
          <a:spcPct val="0"/>
        </a:spcAft>
        <a:buChar char="–"/>
        <a:defRPr kumimoji="1" sz="5800">
          <a:solidFill>
            <a:schemeClr val="tx1"/>
          </a:solidFill>
          <a:latin typeface="+mn-lt"/>
          <a:ea typeface="+mn-ea"/>
        </a:defRPr>
      </a:lvl4pPr>
      <a:lvl5pPr marL="5943600" indent="-660400" algn="l" defTabSz="2641600" rtl="0" eaLnBrk="0" fontAlgn="base" hangingPunct="0">
        <a:spcBef>
          <a:spcPct val="20000"/>
        </a:spcBef>
        <a:spcAft>
          <a:spcPct val="0"/>
        </a:spcAft>
        <a:buChar char="»"/>
        <a:defRPr kumimoji="1" sz="5800">
          <a:solidFill>
            <a:schemeClr val="tx1"/>
          </a:solidFill>
          <a:latin typeface="+mn-lt"/>
          <a:ea typeface="+mn-ea"/>
        </a:defRPr>
      </a:lvl5pPr>
      <a:lvl6pPr marL="6309360" indent="-660400" algn="l" defTabSz="2641600" rtl="0" fontAlgn="base">
        <a:spcBef>
          <a:spcPct val="20000"/>
        </a:spcBef>
        <a:spcAft>
          <a:spcPct val="0"/>
        </a:spcAft>
        <a:buChar char="»"/>
        <a:defRPr kumimoji="1" sz="5800">
          <a:solidFill>
            <a:schemeClr val="tx1"/>
          </a:solidFill>
          <a:latin typeface="+mn-lt"/>
          <a:ea typeface="+mn-ea"/>
        </a:defRPr>
      </a:lvl6pPr>
      <a:lvl7pPr marL="6675120" indent="-660400" algn="l" defTabSz="2641600" rtl="0" fontAlgn="base">
        <a:spcBef>
          <a:spcPct val="20000"/>
        </a:spcBef>
        <a:spcAft>
          <a:spcPct val="0"/>
        </a:spcAft>
        <a:buChar char="»"/>
        <a:defRPr kumimoji="1" sz="5800">
          <a:solidFill>
            <a:schemeClr val="tx1"/>
          </a:solidFill>
          <a:latin typeface="+mn-lt"/>
          <a:ea typeface="+mn-ea"/>
        </a:defRPr>
      </a:lvl7pPr>
      <a:lvl8pPr marL="7040880" indent="-660400" algn="l" defTabSz="2641600" rtl="0" fontAlgn="base">
        <a:spcBef>
          <a:spcPct val="20000"/>
        </a:spcBef>
        <a:spcAft>
          <a:spcPct val="0"/>
        </a:spcAft>
        <a:buChar char="»"/>
        <a:defRPr kumimoji="1" sz="5800">
          <a:solidFill>
            <a:schemeClr val="tx1"/>
          </a:solidFill>
          <a:latin typeface="+mn-lt"/>
          <a:ea typeface="+mn-ea"/>
        </a:defRPr>
      </a:lvl8pPr>
      <a:lvl9pPr marL="7406640" indent="-660400" algn="l" defTabSz="2641600" rtl="0" fontAlgn="base">
        <a:spcBef>
          <a:spcPct val="20000"/>
        </a:spcBef>
        <a:spcAft>
          <a:spcPct val="0"/>
        </a:spcAft>
        <a:buChar char="»"/>
        <a:defRPr kumimoji="1" sz="5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48916" y="9063742"/>
            <a:ext cx="7670123" cy="2924041"/>
            <a:chOff x="1275737" y="8781810"/>
            <a:chExt cx="7670123" cy="2924041"/>
          </a:xfrm>
        </p:grpSpPr>
        <p:sp>
          <p:nvSpPr>
            <p:cNvPr id="4" name="橢圓 3"/>
            <p:cNvSpPr/>
            <p:nvPr/>
          </p:nvSpPr>
          <p:spPr bwMode="auto">
            <a:xfrm>
              <a:off x="1591146" y="9607312"/>
              <a:ext cx="1008112" cy="1296144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302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6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" name="橢圓 4"/>
            <p:cNvSpPr/>
            <p:nvPr/>
          </p:nvSpPr>
          <p:spPr bwMode="auto">
            <a:xfrm>
              <a:off x="1707834" y="9107765"/>
              <a:ext cx="774737" cy="711666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302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6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1275737" y="11062592"/>
              <a:ext cx="1799107" cy="643259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302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手機端</a:t>
              </a:r>
            </a:p>
          </p:txBody>
        </p:sp>
        <p:sp>
          <p:nvSpPr>
            <p:cNvPr id="38" name="圓角矩形 37"/>
            <p:cNvSpPr/>
            <p:nvPr/>
          </p:nvSpPr>
          <p:spPr bwMode="auto">
            <a:xfrm>
              <a:off x="7068656" y="11062592"/>
              <a:ext cx="1799107" cy="643259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33020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3200" b="1" dirty="0" smtClean="0">
                  <a:latin typeface="Arial" charset="0"/>
                </a:rPr>
                <a:t>硬</a:t>
              </a:r>
              <a:r>
                <a:rPr lang="zh-TW" altLang="en-US" sz="3200" b="1" dirty="0">
                  <a:latin typeface="Arial" charset="0"/>
                </a:rPr>
                <a:t>體</a:t>
              </a:r>
              <a:r>
                <a:rPr kumimoji="1" lang="zh-TW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端</a:t>
              </a:r>
            </a:p>
          </p:txBody>
        </p:sp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923" y="9755535"/>
              <a:ext cx="1337209" cy="1327792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113" y="8805776"/>
              <a:ext cx="841178" cy="877751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887" y="8781810"/>
              <a:ext cx="2614973" cy="2197861"/>
            </a:xfrm>
            <a:prstGeom prst="rect">
              <a:avLst/>
            </a:prstGeom>
          </p:spPr>
        </p:pic>
      </p:grp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7438" y="635244"/>
            <a:ext cx="13671550" cy="123637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/>
          </a:bodyPr>
          <a:lstStyle/>
          <a:p>
            <a:pPr marL="2651125" indent="-2651125" eaLnBrk="1" hangingPunct="1">
              <a:lnSpc>
                <a:spcPct val="90000"/>
              </a:lnSpc>
              <a:tabLst>
                <a:tab pos="0" algn="l"/>
                <a:tab pos="2651125" algn="l"/>
              </a:tabLst>
            </a:pPr>
            <a:r>
              <a:rPr lang="zh-TW" altLang="zh-TW" sz="9600" b="1" dirty="0">
                <a:solidFill>
                  <a:srgbClr val="00206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穿戴式導航運動行動管家</a:t>
            </a:r>
            <a:endParaRPr lang="zh-TW" altLang="en-US" sz="9600" b="1" dirty="0">
              <a:solidFill>
                <a:srgbClr val="002060"/>
              </a:solidFill>
              <a:effectLst>
                <a:glow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1246734" y="2770759"/>
            <a:ext cx="16853321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3152" tIns="36576" rIns="73152" bIns="36576">
            <a:spAutoFit/>
          </a:bodyPr>
          <a:lstStyle>
            <a:lvl1pPr marL="1301750" indent="-1301750" defTabSz="2641600" eaLnBrk="0" hangingPunct="0"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2641600" eaLnBrk="0" hangingPunct="0"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2641600" eaLnBrk="0" hangingPunct="0"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2641600" eaLnBrk="0" hangingPunct="0"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2641600" eaLnBrk="0" hangingPunct="0"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3200" b="1" dirty="0">
                <a:latin typeface="Malgun Gothic" panose="020B0503020000020004" pitchFamily="34" charset="-127"/>
                <a:ea typeface="標楷體" panose="03000509000000000000" pitchFamily="65" charset="-120"/>
              </a:rPr>
              <a:t>指導老師</a:t>
            </a:r>
            <a:r>
              <a:rPr lang="zh-TW" altLang="en-US" sz="3200" b="1" dirty="0" smtClean="0">
                <a:latin typeface="Malgun Gothic" panose="020B0503020000020004" pitchFamily="34" charset="-127"/>
                <a:ea typeface="標楷體" panose="03000509000000000000" pitchFamily="65" charset="-120"/>
              </a:rPr>
              <a:t>：吳介騫</a:t>
            </a:r>
            <a:r>
              <a:rPr lang="en-US" altLang="zh-TW" sz="3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zh-TW" altLang="en-US" sz="3200" b="1" dirty="0" smtClean="0">
                <a:latin typeface="Malgun Gothic" panose="020B0503020000020004" pitchFamily="34" charset="-127"/>
                <a:ea typeface="標楷體" panose="03000509000000000000" pitchFamily="65" charset="-120"/>
              </a:rPr>
              <a:t>教授      參賽組員：曾瑞彬、詹定璿、黃柏仁、蔡宗庭</a:t>
            </a:r>
            <a:r>
              <a:rPr lang="zh-TW" altLang="en-US" sz="3200" b="1" dirty="0">
                <a:latin typeface="Malgun Gothic" panose="020B0503020000020004" pitchFamily="34" charset="-127"/>
                <a:ea typeface="標楷體" panose="03000509000000000000" pitchFamily="65" charset="-120"/>
              </a:rPr>
              <a:t>　　　　　</a:t>
            </a:r>
          </a:p>
        </p:txBody>
      </p:sp>
      <p:pic>
        <p:nvPicPr>
          <p:cNvPr id="2065" name="圖片 16" descr="導航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00" y="20751619"/>
            <a:ext cx="3437863" cy="606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圖片 17" descr="運動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527" y="19407106"/>
            <a:ext cx="2715348" cy="479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圖片 18" descr="運動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644" y="20633691"/>
            <a:ext cx="2714400" cy="478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 bwMode="auto">
          <a:xfrm>
            <a:off x="232891" y="3973859"/>
            <a:ext cx="8088509" cy="398147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30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46499" y="3634855"/>
            <a:ext cx="2088232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302000"/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專題目的</a:t>
            </a:r>
          </a:p>
          <a:p>
            <a:pPr marL="0" marR="0" indent="0" algn="l" defTabSz="330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32891" y="8510363"/>
            <a:ext cx="8087099" cy="398147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30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446499" y="8171359"/>
            <a:ext cx="2088232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302000"/>
            <a:r>
              <a:rPr lang="zh-TW" altLang="en-US" sz="3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專題架構</a:t>
            </a:r>
            <a:endParaRPr kumimoji="1" lang="zh-TW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041204" y="11342685"/>
            <a:ext cx="2422230" cy="860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sz="2400" b="1" dirty="0"/>
              <a:t>用戶端透過藍芽</a:t>
            </a:r>
            <a:endParaRPr lang="en-US" altLang="zh-TW" sz="2400" b="1" dirty="0"/>
          </a:p>
          <a:p>
            <a:r>
              <a:rPr lang="zh-TW" altLang="en-US" sz="2400" b="1" dirty="0"/>
              <a:t>與硬體互動。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232891" y="20124686"/>
            <a:ext cx="8442125" cy="75608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30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48916" y="19764647"/>
            <a:ext cx="2088232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302000"/>
            <a:r>
              <a:rPr lang="zh-TW" altLang="en-US" sz="3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路線導引</a:t>
            </a:r>
            <a:endParaRPr lang="zh-TW" altLang="en-US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52" name="Text Box 4"/>
          <p:cNvSpPr txBox="1">
            <a:spLocks noChangeAspect="1" noChangeArrowheads="1"/>
          </p:cNvSpPr>
          <p:nvPr/>
        </p:nvSpPr>
        <p:spPr bwMode="auto">
          <a:xfrm>
            <a:off x="368473" y="4354935"/>
            <a:ext cx="775056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>
            <a:lvl1pPr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TW" altLang="en-US" sz="2800" b="1" dirty="0" smtClean="0"/>
              <a:t>　　本專題「穿戴</a:t>
            </a:r>
            <a:r>
              <a:rPr lang="zh-TW" altLang="en-US" sz="2800" b="1" dirty="0"/>
              <a:t>式導航運動行</a:t>
            </a:r>
            <a:r>
              <a:rPr lang="zh-TW" altLang="en-US" sz="2800" b="1" dirty="0" smtClean="0"/>
              <a:t>動管家」主要</a:t>
            </a:r>
            <a:r>
              <a:rPr lang="zh-TW" altLang="zh-TW" sz="2800" b="1" dirty="0" smtClean="0"/>
              <a:t>使用智慧型手機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利用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其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及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網路偵測定位</a:t>
            </a:r>
            <a:r>
              <a:rPr lang="zh-TW" altLang="zh-TW" sz="2800" b="1" dirty="0" smtClean="0"/>
              <a:t>，以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TW" altLang="zh-TW" sz="2800" b="1" dirty="0" smtClean="0"/>
              <a:t>地圖</a:t>
            </a:r>
            <a:r>
              <a:rPr lang="zh-TW" altLang="en-US" sz="2800" b="1" dirty="0" smtClean="0"/>
              <a:t>實作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路徑規劃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及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導航</a:t>
            </a:r>
            <a:r>
              <a:rPr lang="zh-TW" altLang="zh-TW" sz="2800" b="1" dirty="0" smtClean="0"/>
              <a:t>之應用，</a:t>
            </a:r>
            <a:r>
              <a:rPr lang="zh-TW" altLang="en-US" sz="2800" b="1" dirty="0" smtClean="0"/>
              <a:t>並</a:t>
            </a:r>
            <a:r>
              <a:rPr lang="zh-TW" altLang="zh-TW" sz="2800" b="1" dirty="0" smtClean="0"/>
              <a:t>判斷路程之行進指示</a:t>
            </a:r>
            <a:r>
              <a:rPr lang="zh-TW" altLang="en-US" sz="2800" b="1" dirty="0" smtClean="0"/>
              <a:t>，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讓</a:t>
            </a:r>
            <a:r>
              <a:rPr lang="zh-TW" altLang="en-US" sz="2800" b="1" dirty="0">
                <a:solidFill>
                  <a:srgbClr val="FF0000"/>
                </a:solidFill>
              </a:rPr>
              <a:t>手機的訊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息得以</a:t>
            </a:r>
            <a:r>
              <a:rPr lang="zh-TW" altLang="en-US" sz="2800" b="1" dirty="0">
                <a:solidFill>
                  <a:srgbClr val="FF0000"/>
                </a:solidFill>
              </a:rPr>
              <a:t>穿戴式裝置提醒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使用者</a:t>
            </a:r>
            <a:r>
              <a:rPr lang="zh-TW" altLang="en-US" sz="2800" b="1" dirty="0" smtClean="0"/>
              <a:t>，</a:t>
            </a:r>
            <a:r>
              <a:rPr lang="zh-TW" altLang="zh-TW" sz="2800" b="1" dirty="0" smtClean="0"/>
              <a:t>且能適時地搭載藍芽耳機，即時回應來電，讓使用者不必再邊看手機邊注意路況，不必再擔心會迷失方向</a:t>
            </a:r>
            <a:r>
              <a:rPr lang="zh-TW" altLang="en-US" sz="2800" b="1" dirty="0" smtClean="0"/>
              <a:t>或漏接重要來電</a:t>
            </a:r>
            <a:r>
              <a:rPr lang="zh-TW" altLang="zh-TW" sz="2800" b="1" dirty="0" smtClean="0"/>
              <a:t>，降低交通事故的發生。</a:t>
            </a:r>
            <a:endParaRPr lang="en-US" altLang="zh-TW" sz="2000" dirty="0" smtClean="0"/>
          </a:p>
        </p:txBody>
      </p:sp>
      <p:sp>
        <p:nvSpPr>
          <p:cNvPr id="31" name="矩形 30"/>
          <p:cNvSpPr/>
          <p:nvPr/>
        </p:nvSpPr>
        <p:spPr>
          <a:xfrm>
            <a:off x="713909" y="331728"/>
            <a:ext cx="4439037" cy="24006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TW" sz="10400" b="1" dirty="0" err="1" smtClean="0">
                <a:ln w="9525">
                  <a:solidFill>
                    <a:schemeClr val="bg1"/>
                  </a:solidFill>
                  <a:prstDash val="solid"/>
                </a:ln>
                <a:blipFill>
                  <a:blip r:embed="rId10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/>
                <a:ea typeface="全真顏體" panose="02010609000101010101" pitchFamily="49" charset="-120"/>
                <a:cs typeface="Times New Roman" panose="02020603050405020304" pitchFamily="18" charset="0"/>
              </a:rPr>
              <a:t>e</a:t>
            </a:r>
            <a:r>
              <a:rPr lang="en-US" altLang="zh-TW" sz="15000" b="1" dirty="0" err="1" smtClean="0">
                <a:ln w="9525">
                  <a:solidFill>
                    <a:schemeClr val="bg1"/>
                  </a:solidFill>
                  <a:prstDash val="solid"/>
                </a:ln>
                <a:blipFill>
                  <a:blip r:embed="rId10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/>
                <a:ea typeface="全真顏體" panose="02010609000101010101" pitchFamily="49" charset="-120"/>
                <a:cs typeface="Times New Roman" panose="02020603050405020304" pitchFamily="18" charset="0"/>
              </a:rPr>
              <a:t>Hat</a:t>
            </a:r>
            <a:endParaRPr lang="zh-TW" altLang="en-US" sz="15000" b="1" dirty="0">
              <a:ln w="9525">
                <a:solidFill>
                  <a:schemeClr val="bg1"/>
                </a:solidFill>
                <a:prstDash val="solid"/>
              </a:ln>
              <a:blipFill>
                <a:blip r:embed="rId10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/>
              <a:ea typeface="全真顏體" panose="0201060900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5487629" y="2038444"/>
            <a:ext cx="13671550" cy="73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264160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9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264160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8100">
                <a:solidFill>
                  <a:schemeClr val="tx1"/>
                </a:solidFill>
                <a:latin typeface="+mn-lt"/>
                <a:ea typeface="+mn-ea"/>
              </a:defRPr>
            </a:lvl2pPr>
            <a:lvl3pPr marL="731520" indent="0" algn="ctr" defTabSz="264160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7000">
                <a:solidFill>
                  <a:schemeClr val="tx1"/>
                </a:solidFill>
                <a:latin typeface="+mn-lt"/>
                <a:ea typeface="+mn-ea"/>
              </a:defRPr>
            </a:lvl3pPr>
            <a:lvl4pPr marL="1097280" indent="0" algn="ctr" defTabSz="264160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5800">
                <a:solidFill>
                  <a:schemeClr val="tx1"/>
                </a:solidFill>
                <a:latin typeface="+mn-lt"/>
                <a:ea typeface="+mn-ea"/>
              </a:defRPr>
            </a:lvl4pPr>
            <a:lvl5pPr marL="1463040" indent="0" algn="ctr" defTabSz="2641600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5800">
                <a:solidFill>
                  <a:schemeClr val="tx1"/>
                </a:solidFill>
                <a:latin typeface="+mn-lt"/>
                <a:ea typeface="+mn-ea"/>
              </a:defRPr>
            </a:lvl5pPr>
            <a:lvl6pPr marL="1828800" indent="0" algn="ctr" defTabSz="2641600" rtl="0" fontAlgn="base">
              <a:spcBef>
                <a:spcPct val="20000"/>
              </a:spcBef>
              <a:spcAft>
                <a:spcPct val="0"/>
              </a:spcAft>
              <a:buNone/>
              <a:defRPr kumimoji="1" sz="5800">
                <a:solidFill>
                  <a:schemeClr val="tx1"/>
                </a:solidFill>
                <a:latin typeface="+mn-lt"/>
                <a:ea typeface="+mn-ea"/>
              </a:defRPr>
            </a:lvl6pPr>
            <a:lvl7pPr marL="2194560" indent="0" algn="ctr" defTabSz="2641600" rtl="0" fontAlgn="base">
              <a:spcBef>
                <a:spcPct val="20000"/>
              </a:spcBef>
              <a:spcAft>
                <a:spcPct val="0"/>
              </a:spcAft>
              <a:buNone/>
              <a:defRPr kumimoji="1" sz="5800">
                <a:solidFill>
                  <a:schemeClr val="tx1"/>
                </a:solidFill>
                <a:latin typeface="+mn-lt"/>
                <a:ea typeface="+mn-ea"/>
              </a:defRPr>
            </a:lvl7pPr>
            <a:lvl8pPr marL="2560320" indent="0" algn="ctr" defTabSz="2641600" rtl="0" fontAlgn="base">
              <a:spcBef>
                <a:spcPct val="20000"/>
              </a:spcBef>
              <a:spcAft>
                <a:spcPct val="0"/>
              </a:spcAft>
              <a:buNone/>
              <a:defRPr kumimoji="1" sz="5800">
                <a:solidFill>
                  <a:schemeClr val="tx1"/>
                </a:solidFill>
                <a:latin typeface="+mn-lt"/>
                <a:ea typeface="+mn-ea"/>
              </a:defRPr>
            </a:lvl8pPr>
            <a:lvl9pPr marL="2926080" indent="0" algn="ctr" defTabSz="2641600" rtl="0" fontAlgn="base">
              <a:spcBef>
                <a:spcPct val="20000"/>
              </a:spcBef>
              <a:spcAft>
                <a:spcPct val="0"/>
              </a:spcAft>
              <a:buNone/>
              <a:defRPr kumimoji="1" sz="5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51125" indent="-2651125" eaLnBrk="1" hangingPunct="1">
              <a:lnSpc>
                <a:spcPct val="90000"/>
              </a:lnSpc>
              <a:tabLst>
                <a:tab pos="0" algn="l"/>
                <a:tab pos="2651125" algn="l"/>
              </a:tabLst>
            </a:pPr>
            <a:r>
              <a:rPr lang="en-US" altLang="zh-TW" sz="48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Wearable  Navigation&amp;Sports  Mobile  Butler</a:t>
            </a:r>
            <a:endParaRPr lang="zh-TW" altLang="en-US" sz="48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線接點 33"/>
          <p:cNvCxnSpPr/>
          <p:nvPr/>
        </p:nvCxnSpPr>
        <p:spPr bwMode="auto">
          <a:xfrm>
            <a:off x="713909" y="2698751"/>
            <a:ext cx="1825200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9" name="圖片 5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335" y="23591078"/>
            <a:ext cx="4319194" cy="7198656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 bwMode="auto">
          <a:xfrm>
            <a:off x="8675016" y="11958785"/>
            <a:ext cx="10682112" cy="626208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302000"/>
            <a:endParaRPr lang="en-US" altLang="zh-TW" sz="2800" b="1" dirty="0" smtClean="0"/>
          </a:p>
          <a:p>
            <a:pPr algn="just" defTabSz="3302000"/>
            <a:r>
              <a:rPr lang="zh-TW" altLang="en-US" sz="2800" b="1" dirty="0" smtClean="0"/>
              <a:t>　　電池</a:t>
            </a:r>
            <a:r>
              <a:rPr lang="zh-TW" altLang="en-US" sz="2800" b="1" dirty="0"/>
              <a:t>電壓達到浮動電壓時</a:t>
            </a:r>
            <a:r>
              <a:rPr lang="zh-TW" altLang="en-US" sz="2800" b="1" dirty="0" smtClean="0"/>
              <a:t>，充</a:t>
            </a:r>
            <a:endParaRPr lang="en-US" altLang="zh-TW" sz="2800" b="1" dirty="0" smtClean="0"/>
          </a:p>
          <a:p>
            <a:pPr algn="just" defTabSz="3302000"/>
            <a:r>
              <a:rPr lang="zh-TW" altLang="en-US" sz="2800" b="1" dirty="0" smtClean="0"/>
              <a:t>電電流</a:t>
            </a:r>
            <a:r>
              <a:rPr lang="zh-TW" altLang="en-US" sz="2800" b="1" dirty="0"/>
              <a:t>開始下降</a:t>
            </a:r>
            <a:r>
              <a:rPr lang="zh-TW" altLang="en-US" sz="2800" b="1" dirty="0" smtClean="0"/>
              <a:t>。電流</a:t>
            </a:r>
            <a:r>
              <a:rPr lang="zh-TW" altLang="en-US" sz="2800" b="1" dirty="0"/>
              <a:t>一開始下</a:t>
            </a:r>
            <a:r>
              <a:rPr lang="zh-TW" altLang="en-US" sz="2800" b="1" dirty="0" smtClean="0"/>
              <a:t>降</a:t>
            </a:r>
            <a:endParaRPr lang="en-US" altLang="zh-TW" sz="2800" b="1" dirty="0" smtClean="0"/>
          </a:p>
          <a:p>
            <a:pPr algn="just" defTabSz="3302000"/>
            <a:r>
              <a:rPr lang="zh-TW" altLang="en-US" sz="2800" b="1" dirty="0" smtClean="0"/>
              <a:t>時，電池約充電</a:t>
            </a:r>
            <a:r>
              <a:rPr lang="zh-TW" altLang="en-US" sz="2800" b="1" dirty="0"/>
              <a:t>至容量的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zh-TW" altLang="en-US" sz="2800" b="1" dirty="0"/>
              <a:t>至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  <a:p>
            <a:pPr algn="just" defTabSz="3302000"/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TW" altLang="en-US" sz="2800" b="1" dirty="0" smtClean="0"/>
              <a:t>。浮動電壓</a:t>
            </a:r>
            <a:r>
              <a:rPr lang="zh-TW" altLang="en-US" sz="2800" b="1" dirty="0"/>
              <a:t>繼續提供，直到充</a:t>
            </a:r>
            <a:r>
              <a:rPr lang="zh-TW" altLang="en-US" sz="2800" b="1" dirty="0" smtClean="0"/>
              <a:t>電</a:t>
            </a:r>
            <a:endParaRPr lang="en-US" altLang="zh-TW" sz="2800" b="1" dirty="0" smtClean="0"/>
          </a:p>
          <a:p>
            <a:pPr algn="just" defTabSz="3302000"/>
            <a:r>
              <a:rPr lang="zh-TW" altLang="en-US" sz="2800" b="1" dirty="0" smtClean="0"/>
              <a:t>電流降至足夠</a:t>
            </a:r>
            <a:r>
              <a:rPr lang="zh-TW" altLang="en-US" sz="2800" b="1" dirty="0"/>
              <a:t>低的水準</a:t>
            </a:r>
            <a:r>
              <a:rPr lang="en-US" altLang="zh-TW" sz="2800" b="1" dirty="0"/>
              <a:t>(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C/10</a:t>
            </a:r>
            <a:r>
              <a:rPr lang="zh-TW" altLang="en-US" sz="2800" b="1" dirty="0"/>
              <a:t>至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C/20</a:t>
            </a:r>
          </a:p>
          <a:p>
            <a:pPr algn="just" defTabSz="3302000"/>
            <a:r>
              <a:rPr lang="en-US" altLang="zh-TW" sz="2800" b="1" dirty="0" smtClean="0"/>
              <a:t>)</a:t>
            </a:r>
            <a:r>
              <a:rPr lang="zh-TW" altLang="en-US" sz="2800" b="1" dirty="0" smtClean="0"/>
              <a:t>，這</a:t>
            </a:r>
            <a:r>
              <a:rPr lang="zh-TW" altLang="en-US" sz="2800" b="1" dirty="0"/>
              <a:t>時電池約充電至容量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TW" altLang="en-US" sz="2800" b="1" dirty="0" smtClean="0"/>
              <a:t>至</a:t>
            </a:r>
            <a:endParaRPr lang="en-US" altLang="zh-TW" sz="2800" b="1" dirty="0" smtClean="0"/>
          </a:p>
          <a:p>
            <a:pPr algn="just" defTabSz="3302000"/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  <a:r>
              <a:rPr lang="zh-TW" altLang="en-US" sz="2800" b="1" dirty="0"/>
              <a:t>，充電週期</a:t>
            </a:r>
            <a:r>
              <a:rPr lang="zh-TW" altLang="en-US" sz="2800" b="1" dirty="0" smtClean="0"/>
              <a:t>終止。</a:t>
            </a:r>
            <a:endParaRPr lang="en-US" altLang="zh-TW" sz="2800" b="1" dirty="0" smtClean="0"/>
          </a:p>
          <a:p>
            <a:pPr algn="just" defTabSz="3302000"/>
            <a:endParaRPr lang="zh-TW" altLang="en-US" sz="2800" b="1" dirty="0"/>
          </a:p>
          <a:p>
            <a:pPr algn="just" defTabSz="3302000"/>
            <a:r>
              <a:rPr lang="zh-TW" altLang="en-US" sz="2800" b="1" dirty="0" smtClean="0"/>
              <a:t>　　我</a:t>
            </a:r>
            <a:r>
              <a:rPr lang="zh-TW" altLang="en-US" sz="2800" b="1" dirty="0"/>
              <a:t>們鋰離子電池充電電路使</a:t>
            </a:r>
            <a:r>
              <a:rPr lang="zh-TW" altLang="en-US" sz="2800" b="1" dirty="0" smtClean="0"/>
              <a:t>用</a:t>
            </a:r>
            <a:endParaRPr lang="en-US" altLang="zh-TW" sz="2800" b="1" dirty="0" smtClean="0"/>
          </a:p>
          <a:p>
            <a:pPr algn="just" defTabSz="3302000"/>
            <a:r>
              <a:rPr lang="zh-TW" altLang="en-US" sz="2800" b="1" dirty="0" smtClean="0"/>
              <a:t>熱感應</a:t>
            </a:r>
            <a:r>
              <a:rPr lang="zh-TW" altLang="en-US" sz="2800" b="1" dirty="0"/>
              <a:t>電阻監視電池溫度，主</a:t>
            </a:r>
            <a:r>
              <a:rPr lang="zh-TW" altLang="en-US" sz="2800" b="1" dirty="0" smtClean="0"/>
              <a:t>要目</a:t>
            </a:r>
            <a:endParaRPr lang="en-US" altLang="zh-TW" sz="2800" b="1" dirty="0" smtClean="0"/>
          </a:p>
          <a:p>
            <a:pPr algn="just" defTabSz="3302000"/>
            <a:r>
              <a:rPr lang="zh-TW" altLang="en-US" sz="2800" b="1" dirty="0" smtClean="0"/>
              <a:t>的是電池</a:t>
            </a:r>
            <a:r>
              <a:rPr lang="zh-TW" altLang="en-US" sz="2800" b="1" dirty="0"/>
              <a:t>溫度</a:t>
            </a:r>
            <a:r>
              <a:rPr lang="zh-TW" altLang="en-US" sz="2800" b="1" dirty="0" smtClean="0"/>
              <a:t>超出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zh-TW" altLang="en-US" sz="2800" b="1" dirty="0" smtClean="0"/>
              <a:t>至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40℃</a:t>
            </a:r>
            <a:r>
              <a:rPr lang="zh-TW" altLang="en-US" sz="2800" b="1" dirty="0" smtClean="0"/>
              <a:t>範圍</a:t>
            </a:r>
            <a:endParaRPr lang="en-US" altLang="zh-TW" sz="2800" b="1" dirty="0" smtClean="0"/>
          </a:p>
          <a:p>
            <a:pPr algn="just" defTabSz="3302000"/>
            <a:r>
              <a:rPr lang="zh-TW" altLang="en-US" sz="2800" b="1" dirty="0" smtClean="0"/>
              <a:t>，就禁止充電。</a:t>
            </a:r>
            <a:endParaRPr lang="en-US" altLang="zh-TW" sz="1800" b="1" dirty="0" smtClean="0"/>
          </a:p>
          <a:p>
            <a:pPr algn="just" defTabSz="3302000"/>
            <a:r>
              <a:rPr lang="en-US" altLang="zh-TW" sz="1800" b="1" dirty="0" smtClean="0"/>
              <a:t>	</a:t>
            </a:r>
          </a:p>
          <a:p>
            <a:pPr algn="just" defTabSz="3302000"/>
            <a:r>
              <a:rPr lang="zh-TW" altLang="en-US" sz="1800" b="1" dirty="0" smtClean="0"/>
              <a:t>                            </a:t>
            </a:r>
            <a:r>
              <a:rPr lang="en-US" altLang="zh-TW" sz="1800" b="1" dirty="0" smtClean="0"/>
              <a:t>	</a:t>
            </a:r>
            <a:r>
              <a:rPr lang="zh-TW" altLang="en-US" sz="1800" b="1" dirty="0" smtClean="0"/>
              <a:t>                                           </a:t>
            </a:r>
            <a:r>
              <a:rPr lang="zh-TW" altLang="en-US" sz="2000" b="1" dirty="0" smtClean="0"/>
              <a:t>電池電流、電壓和容量的充電曲線圖</a:t>
            </a:r>
            <a:endParaRPr lang="zh-TW" altLang="en-US" sz="2000" b="1" dirty="0"/>
          </a:p>
        </p:txBody>
      </p:sp>
      <p:sp>
        <p:nvSpPr>
          <p:cNvPr id="146" name="矩形 145"/>
          <p:cNvSpPr/>
          <p:nvPr/>
        </p:nvSpPr>
        <p:spPr bwMode="auto">
          <a:xfrm>
            <a:off x="8902743" y="11578152"/>
            <a:ext cx="3002184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302000"/>
            <a:r>
              <a:rPr kumimoji="1" lang="zh-TW" alt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充電電路設計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8941584" y="18862010"/>
            <a:ext cx="10247996" cy="695130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30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9117885" y="18501970"/>
            <a:ext cx="2088232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302000"/>
            <a:r>
              <a:rPr lang="zh-TW" altLang="en-US" sz="3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運動規劃</a:t>
            </a:r>
            <a:endParaRPr lang="zh-TW" altLang="en-US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909254" y="1926012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302000"/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位置的篩選</a:t>
            </a: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58" y="14977204"/>
            <a:ext cx="5062434" cy="2690038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448916" y="20528701"/>
            <a:ext cx="430599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800" b="1" dirty="0" smtClean="0"/>
              <a:t>　　獲</a:t>
            </a:r>
            <a:r>
              <a:rPr lang="zh-TW" altLang="en-US" sz="2800" b="1" dirty="0"/>
              <a:t>取路線指示主要會經過以下幾個部分，系統接收使用者設定的位</a:t>
            </a:r>
            <a:r>
              <a:rPr lang="zh-TW" altLang="en-US" sz="2800" b="1" dirty="0" smtClean="0"/>
              <a:t>址</a:t>
            </a:r>
            <a:r>
              <a:rPr lang="zh-TW" altLang="en-US" sz="2800" b="1" dirty="0"/>
              <a:t>後</a:t>
            </a:r>
            <a:r>
              <a:rPr lang="zh-TW" altLang="en-US" sz="2800" b="1" dirty="0" smtClean="0"/>
              <a:t>將其轉</a:t>
            </a:r>
            <a:r>
              <a:rPr lang="zh-TW" altLang="en-US" sz="2800" b="1" dirty="0"/>
              <a:t>成經緯度，然後附</a:t>
            </a:r>
            <a:r>
              <a:rPr lang="zh-TW" altLang="en-US" sz="2800" b="1" dirty="0" smtClean="0"/>
              <a:t>帶著方向感</a:t>
            </a:r>
            <a:r>
              <a:rPr lang="zh-TW" altLang="en-US" sz="2800" b="1" dirty="0"/>
              <a:t>測器、行車模式</a:t>
            </a:r>
            <a:r>
              <a:rPr lang="zh-TW" altLang="en-US" sz="2800" b="1" dirty="0" smtClean="0"/>
              <a:t>、位置語系及</a:t>
            </a:r>
            <a:r>
              <a:rPr lang="zh-TW" altLang="en-US" sz="2800" b="1" dirty="0"/>
              <a:t>輸出格式等多項參數</a:t>
            </a:r>
            <a:r>
              <a:rPr lang="zh-TW" altLang="en-US" sz="2800" b="1" dirty="0" smtClean="0"/>
              <a:t>，將其串接成一字串，再</a:t>
            </a:r>
            <a:r>
              <a:rPr lang="zh-TW" altLang="en-US" sz="2800" b="1" dirty="0"/>
              <a:t>以</a:t>
            </a:r>
            <a:r>
              <a:rPr lang="en-US" altLang="zh-TW" sz="2800" b="1" dirty="0"/>
              <a:t>URL</a:t>
            </a:r>
            <a:r>
              <a:rPr lang="zh-TW" altLang="en-US" sz="2800" b="1" dirty="0"/>
              <a:t>網址的格式，連線並獲取</a:t>
            </a:r>
            <a:r>
              <a:rPr lang="en-US" altLang="zh-TW" sz="2800" b="1" dirty="0"/>
              <a:t>JSON</a:t>
            </a:r>
            <a:r>
              <a:rPr lang="zh-TW" altLang="en-US" sz="2800" b="1" dirty="0"/>
              <a:t>格式的資料</a:t>
            </a:r>
            <a:r>
              <a:rPr lang="zh-TW" altLang="en-US" sz="2800" b="1" dirty="0" smtClean="0"/>
              <a:t>。取</a:t>
            </a:r>
            <a:r>
              <a:rPr lang="zh-TW" altLang="en-US" sz="2800" b="1" dirty="0"/>
              <a:t>得</a:t>
            </a:r>
            <a:r>
              <a:rPr lang="en-US" altLang="zh-TW" sz="2800" b="1" dirty="0" smtClean="0"/>
              <a:t>JSON</a:t>
            </a:r>
            <a:r>
              <a:rPr lang="zh-TW" altLang="en-US" sz="2800" b="1" dirty="0" smtClean="0"/>
              <a:t>格</a:t>
            </a:r>
            <a:r>
              <a:rPr lang="zh-TW" altLang="en-US" sz="2800" b="1" dirty="0"/>
              <a:t>式的資料後，便可以從中拆解並獲得</a:t>
            </a:r>
            <a:r>
              <a:rPr lang="zh-TW" altLang="en-US" sz="2800" b="1" dirty="0" smtClean="0"/>
              <a:t>行進資訊，當使用者移動時，程式會判斷前方</a:t>
            </a:r>
            <a:r>
              <a:rPr lang="en-US" altLang="zh-TW" sz="2800" b="1" dirty="0" smtClean="0"/>
              <a:t>5</a:t>
            </a:r>
            <a:r>
              <a:rPr lang="zh-TW" altLang="en-US" sz="2800" b="1" dirty="0" smtClean="0"/>
              <a:t>公尺內的路口，並提醒使用者要改變行進方向。</a:t>
            </a:r>
            <a:endParaRPr lang="en-US" altLang="zh-TW" sz="2800" b="1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184" y="12491839"/>
            <a:ext cx="2214908" cy="21891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978" y="12491839"/>
            <a:ext cx="2774205" cy="2201072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9117885" y="19906460"/>
            <a:ext cx="487264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800" b="1" dirty="0" smtClean="0"/>
              <a:t>　　使用者在移動的過程中，有時後可能會</a:t>
            </a:r>
            <a:r>
              <a:rPr lang="zh-TW" altLang="en-US" sz="2800" b="1" dirty="0"/>
              <a:t>發生</a:t>
            </a:r>
            <a:r>
              <a:rPr lang="zh-TW" altLang="en-US" sz="2800" b="1" dirty="0" smtClean="0"/>
              <a:t>，位址定位的經緯度產生大幅誤差，使用者位置突然跳離到相差甚遠的位置，為了避免這樣的現象，我們在函式裡加上距離判斷，一般使用者運動的時候，不會在短時間內突然移動數十至數百公尺遠的距離，我們以</a:t>
            </a:r>
            <a:r>
              <a:rPr lang="en-US" altLang="zh-TW" sz="2800" b="1" dirty="0" smtClean="0"/>
              <a:t>7</a:t>
            </a:r>
            <a:r>
              <a:rPr lang="zh-TW" altLang="en-US" sz="2800" b="1" dirty="0" smtClean="0"/>
              <a:t>公尺為最大值來做過濾，遮避掉在我們地圖更新時間內，較為誇張而與事實不相符的距離位置。</a:t>
            </a:r>
            <a:endParaRPr lang="zh-TW" altLang="en-US" sz="2800" b="1" dirty="0"/>
          </a:p>
        </p:txBody>
      </p:sp>
      <p:sp>
        <p:nvSpPr>
          <p:cNvPr id="65" name="矩形 64"/>
          <p:cNvSpPr/>
          <p:nvPr/>
        </p:nvSpPr>
        <p:spPr bwMode="auto">
          <a:xfrm>
            <a:off x="232891" y="13122176"/>
            <a:ext cx="8088509" cy="632087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30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46499" y="12801746"/>
            <a:ext cx="2088232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302000"/>
            <a:r>
              <a:rPr lang="zh-TW" altLang="en-US" sz="3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藍芽連</a:t>
            </a:r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</a:p>
        </p:txBody>
      </p:sp>
      <p:grpSp>
        <p:nvGrpSpPr>
          <p:cNvPr id="2" name="群組 1"/>
          <p:cNvGrpSpPr/>
          <p:nvPr/>
        </p:nvGrpSpPr>
        <p:grpSpPr>
          <a:xfrm rot="16200000">
            <a:off x="3977436" y="10187583"/>
            <a:ext cx="1152000" cy="1152000"/>
            <a:chOff x="11282911" y="11550782"/>
            <a:chExt cx="1152000" cy="1152000"/>
          </a:xfrm>
        </p:grpSpPr>
        <p:sp>
          <p:nvSpPr>
            <p:cNvPr id="60" name="橢圓 59"/>
            <p:cNvSpPr/>
            <p:nvPr/>
          </p:nvSpPr>
          <p:spPr>
            <a:xfrm rot="8122922">
              <a:off x="11779920" y="12054782"/>
              <a:ext cx="144016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弧形 60"/>
            <p:cNvSpPr/>
            <p:nvPr/>
          </p:nvSpPr>
          <p:spPr>
            <a:xfrm rot="8122922">
              <a:off x="11282911" y="11550782"/>
              <a:ext cx="1152000" cy="115200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弧形 67"/>
            <p:cNvSpPr/>
            <p:nvPr/>
          </p:nvSpPr>
          <p:spPr>
            <a:xfrm rot="8122922">
              <a:off x="11462911" y="11730782"/>
              <a:ext cx="792000" cy="79200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弧形 69"/>
            <p:cNvSpPr/>
            <p:nvPr/>
          </p:nvSpPr>
          <p:spPr>
            <a:xfrm rot="8122922">
              <a:off x="11642911" y="11910782"/>
              <a:ext cx="432000" cy="43200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" name="群組 70"/>
          <p:cNvGrpSpPr/>
          <p:nvPr/>
        </p:nvGrpSpPr>
        <p:grpSpPr>
          <a:xfrm rot="5400000">
            <a:off x="3257228" y="9827543"/>
            <a:ext cx="1152000" cy="1152000"/>
            <a:chOff x="11282911" y="11550782"/>
            <a:chExt cx="1152000" cy="1152000"/>
          </a:xfrm>
        </p:grpSpPr>
        <p:sp>
          <p:nvSpPr>
            <p:cNvPr id="72" name="橢圓 71"/>
            <p:cNvSpPr/>
            <p:nvPr/>
          </p:nvSpPr>
          <p:spPr>
            <a:xfrm rot="8122922">
              <a:off x="11779920" y="12054782"/>
              <a:ext cx="144016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弧形 72"/>
            <p:cNvSpPr/>
            <p:nvPr/>
          </p:nvSpPr>
          <p:spPr>
            <a:xfrm rot="8122922">
              <a:off x="11282911" y="11550782"/>
              <a:ext cx="1152000" cy="115200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弧形 73"/>
            <p:cNvSpPr/>
            <p:nvPr/>
          </p:nvSpPr>
          <p:spPr>
            <a:xfrm rot="8122922">
              <a:off x="11462911" y="11730782"/>
              <a:ext cx="792000" cy="79200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弧形 74"/>
            <p:cNvSpPr/>
            <p:nvPr/>
          </p:nvSpPr>
          <p:spPr>
            <a:xfrm rot="8122922">
              <a:off x="11642911" y="11910782"/>
              <a:ext cx="432000" cy="43200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6" name="矩形 75"/>
          <p:cNvSpPr/>
          <p:nvPr/>
        </p:nvSpPr>
        <p:spPr bwMode="auto">
          <a:xfrm>
            <a:off x="8689135" y="3973859"/>
            <a:ext cx="10682112" cy="726670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30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8902743" y="3634855"/>
            <a:ext cx="2088232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302000"/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</a:t>
            </a:r>
            <a:r>
              <a:rPr lang="zh-TW" altLang="en-US" sz="3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置電路</a:t>
            </a:r>
            <a:endParaRPr lang="zh-TW" altLang="en-US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Text Box 4"/>
          <p:cNvSpPr txBox="1">
            <a:spLocks noChangeAspect="1" noChangeArrowheads="1"/>
          </p:cNvSpPr>
          <p:nvPr/>
        </p:nvSpPr>
        <p:spPr bwMode="auto">
          <a:xfrm>
            <a:off x="8941583" y="4580500"/>
            <a:ext cx="10217596" cy="193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>
            <a:lvl1pPr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TW" altLang="en-US" sz="2800" b="1" dirty="0" smtClean="0"/>
              <a:t>　　使用</a:t>
            </a:r>
            <a:r>
              <a:rPr lang="zh-TW" altLang="en-US" sz="2800" b="1" dirty="0"/>
              <a:t>內鍵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Bluetooth4.0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RFduino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隻輸出腳處，共接了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顆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PLCC2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SMD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3528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燈，將銲好電線的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燈黏於圓直徑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5mm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的導光條，外接了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280mAh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的鋰聚合物充電電池，電池與裝置電路間安裝了指撥開關。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981" y="6515175"/>
            <a:ext cx="9764197" cy="4572544"/>
          </a:xfrm>
          <a:prstGeom prst="rect">
            <a:avLst/>
          </a:prstGeom>
        </p:spPr>
      </p:pic>
      <p:sp>
        <p:nvSpPr>
          <p:cNvPr id="79" name="Text Box 4"/>
          <p:cNvSpPr txBox="1">
            <a:spLocks noChangeAspect="1" noChangeArrowheads="1"/>
          </p:cNvSpPr>
          <p:nvPr/>
        </p:nvSpPr>
        <p:spPr bwMode="auto">
          <a:xfrm>
            <a:off x="368473" y="13571958"/>
            <a:ext cx="7750566" cy="587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>
            <a:lvl1pPr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2641600" eaLnBrk="0" hangingPunct="0"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5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TW" altLang="en-US" sz="2800" b="1" dirty="0" smtClean="0"/>
              <a:t>　　</a:t>
            </a:r>
            <a:r>
              <a:rPr lang="zh-TW" altLang="en-US" sz="2800" b="1" dirty="0"/>
              <a:t>手機</a:t>
            </a:r>
            <a:r>
              <a:rPr lang="zh-TW" altLang="en-US" sz="2800" b="1" dirty="0" smtClean="0"/>
              <a:t>端透過掃描來獲取周圍藍芽裝置的位址代碼，藉由建立一個伺服端作為與</a:t>
            </a:r>
            <a:r>
              <a:rPr lang="en-US" altLang="zh-TW" sz="2800" b="1" dirty="0" smtClean="0"/>
              <a:t>RFduino</a:t>
            </a:r>
            <a:r>
              <a:rPr lang="zh-TW" altLang="en-US" sz="2800" b="1" dirty="0" smtClean="0"/>
              <a:t>溝通的橋梁，伺服端週期的監聽著</a:t>
            </a:r>
            <a:r>
              <a:rPr lang="en-US" altLang="zh-TW" sz="2800" b="1" dirty="0" smtClean="0"/>
              <a:t>RFduino</a:t>
            </a:r>
            <a:r>
              <a:rPr lang="zh-TW" altLang="en-US" sz="2800" b="1" dirty="0" smtClean="0"/>
              <a:t>的狀態。</a:t>
            </a:r>
            <a:endParaRPr lang="en-US" altLang="zh-TW" sz="2000" dirty="0" smtClean="0"/>
          </a:p>
        </p:txBody>
      </p:sp>
      <p:pic>
        <p:nvPicPr>
          <p:cNvPr id="1027" name="Picture 3" descr="C:\Users\1020710\Desktop\123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05" y="16491660"/>
            <a:ext cx="2698680" cy="132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群組 23"/>
          <p:cNvGrpSpPr/>
          <p:nvPr/>
        </p:nvGrpSpPr>
        <p:grpSpPr>
          <a:xfrm>
            <a:off x="905794" y="15799033"/>
            <a:ext cx="1415330" cy="2480804"/>
            <a:chOff x="881013" y="16433059"/>
            <a:chExt cx="1415330" cy="2480804"/>
          </a:xfrm>
        </p:grpSpPr>
        <p:sp>
          <p:nvSpPr>
            <p:cNvPr id="81" name="圓角矩形 80"/>
            <p:cNvSpPr/>
            <p:nvPr/>
          </p:nvSpPr>
          <p:spPr>
            <a:xfrm>
              <a:off x="881013" y="16433059"/>
              <a:ext cx="1415330" cy="2480804"/>
            </a:xfrm>
            <a:prstGeom prst="roundRect">
              <a:avLst>
                <a:gd name="adj" fmla="val 1026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974229" y="16582755"/>
              <a:ext cx="1228899" cy="1957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華康新綜藝體W5" panose="040B0509000000000000" pitchFamily="81" charset="-120"/>
                <a:ea typeface="華康新綜藝體W5" panose="040B0509000000000000" pitchFamily="81" charset="-120"/>
              </a:endParaRPr>
            </a:p>
          </p:txBody>
        </p:sp>
        <p:sp>
          <p:nvSpPr>
            <p:cNvPr id="83" name="橢圓 82"/>
            <p:cNvSpPr/>
            <p:nvPr/>
          </p:nvSpPr>
          <p:spPr>
            <a:xfrm>
              <a:off x="1498678" y="1861251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矩形 24"/>
          <p:cNvSpPr/>
          <p:nvPr/>
        </p:nvSpPr>
        <p:spPr bwMode="auto">
          <a:xfrm>
            <a:off x="2465140" y="16559435"/>
            <a:ext cx="1854351" cy="96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30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latin typeface="Arial" charset="0"/>
              </a:rPr>
              <a:t>RFduino</a:t>
            </a:r>
          </a:p>
          <a:p>
            <a:pPr marL="0" marR="0" indent="0" algn="ctr" defTabSz="330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 smtClean="0">
                <a:latin typeface="Arial" charset="0"/>
              </a:rPr>
              <a:t>Service</a:t>
            </a:r>
            <a:endParaRPr kumimoji="1" lang="zh-TW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 flipV="1">
            <a:off x="1655750" y="16559436"/>
            <a:ext cx="809390" cy="3681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線接點 87"/>
          <p:cNvCxnSpPr/>
          <p:nvPr/>
        </p:nvCxnSpPr>
        <p:spPr bwMode="auto">
          <a:xfrm>
            <a:off x="1655750" y="17223521"/>
            <a:ext cx="809390" cy="2959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弧形箭號 (下彎) 45"/>
          <p:cNvSpPr/>
          <p:nvPr/>
        </p:nvSpPr>
        <p:spPr bwMode="auto">
          <a:xfrm>
            <a:off x="4138692" y="15541825"/>
            <a:ext cx="2578653" cy="766438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30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486068" y="14877204"/>
            <a:ext cx="188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Connect()</a:t>
            </a:r>
            <a:endParaRPr lang="zh-TW" altLang="en-US" sz="3200" dirty="0"/>
          </a:p>
        </p:txBody>
      </p:sp>
      <p:sp>
        <p:nvSpPr>
          <p:cNvPr id="105" name="弧形箭號 (下彎) 104"/>
          <p:cNvSpPr/>
          <p:nvPr/>
        </p:nvSpPr>
        <p:spPr bwMode="auto">
          <a:xfrm flipH="1" flipV="1">
            <a:off x="4138692" y="17837651"/>
            <a:ext cx="2578653" cy="766438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30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064449" y="18675354"/>
            <a:ext cx="27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Characteristic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15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30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6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30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6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68</Words>
  <Application>Microsoft Office PowerPoint</Application>
  <PresentationFormat>自訂</PresentationFormat>
  <Paragraphs>41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2" baseType="lpstr">
      <vt:lpstr>Malgun Gothic</vt:lpstr>
      <vt:lpstr>NSimSun</vt:lpstr>
      <vt:lpstr>全真顏體</vt:lpstr>
      <vt:lpstr>華康新綜藝體W5</vt:lpstr>
      <vt:lpstr>新細明體</vt:lpstr>
      <vt:lpstr>標楷體</vt:lpstr>
      <vt:lpstr>Arial</vt:lpstr>
      <vt:lpstr>Berlin Sans FB Demi</vt:lpstr>
      <vt:lpstr>Calibri</vt:lpstr>
      <vt:lpstr>Times New Roman</vt:lpstr>
      <vt:lpstr>預設簡報設計</vt:lpstr>
      <vt:lpstr>PowerPoint 簡報</vt:lpstr>
    </vt:vector>
  </TitlesOfParts>
  <Company>DYU-CC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電機系大學部92級專題海報製作範本</dc:title>
  <dc:creator>電機系辦公室</dc:creator>
  <cp:lastModifiedBy>lab</cp:lastModifiedBy>
  <cp:revision>136</cp:revision>
  <dcterms:created xsi:type="dcterms:W3CDTF">2006-06-19T01:21:34Z</dcterms:created>
  <dcterms:modified xsi:type="dcterms:W3CDTF">2015-05-23T13:36:55Z</dcterms:modified>
</cp:coreProperties>
</file>