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256" r:id="rId3"/>
    <p:sldId id="270" r:id="rId4"/>
    <p:sldId id="275" r:id="rId5"/>
    <p:sldId id="310" r:id="rId6"/>
    <p:sldId id="31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00" r:id="rId15"/>
    <p:sldId id="301" r:id="rId16"/>
    <p:sldId id="280" r:id="rId17"/>
    <p:sldId id="276" r:id="rId18"/>
    <p:sldId id="281" r:id="rId19"/>
    <p:sldId id="287" r:id="rId20"/>
    <p:sldId id="288" r:id="rId21"/>
    <p:sldId id="279" r:id="rId22"/>
    <p:sldId id="282" r:id="rId23"/>
    <p:sldId id="283" r:id="rId24"/>
    <p:sldId id="284" r:id="rId25"/>
    <p:sldId id="277" r:id="rId26"/>
    <p:sldId id="286" r:id="rId27"/>
    <p:sldId id="290" r:id="rId28"/>
    <p:sldId id="285" r:id="rId29"/>
    <p:sldId id="315" r:id="rId30"/>
    <p:sldId id="312" r:id="rId31"/>
    <p:sldId id="291" r:id="rId32"/>
    <p:sldId id="313" r:id="rId33"/>
    <p:sldId id="314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F4A"/>
    <a:srgbClr val="FF6600"/>
    <a:srgbClr val="003399"/>
    <a:srgbClr val="1736B9"/>
    <a:srgbClr val="DE5A10"/>
    <a:srgbClr val="A34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53" d="100"/>
          <a:sy n="53" d="100"/>
        </p:scale>
        <p:origin x="102" y="48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C8CEC3D-96F7-401F-9673-3EE7F75C9C5B}" type="datetimeFigureOut">
              <a:rPr lang="en-US" altLang="zh-TW"/>
              <a:t>12/2/2017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98ED8CD-4E4C-49AC-BDC6-2963BA49E54F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032BCF4-D26D-4DAF-9F57-FE1E61FE7935}" type="datetimeFigureOut">
              <a:t>2017/12/2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5FB91549-43BF-425A-AF25-75262019208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zh-TW"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2017/12/2</a:t>
            </a:fld>
            <a:endParaRPr lang="zh-TW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2017/12/2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2017/12/2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32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32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2017/12/2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2017/12/2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2017/12/2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 baseline="0"/>
            </a:lvl6pPr>
            <a:lvl7pPr latinLnBrk="0">
              <a:defRPr lang="zh-TW" sz="1800" baseline="0"/>
            </a:lvl7pPr>
            <a:lvl8pPr latinLnBrk="0">
              <a:defRPr lang="zh-TW" sz="1800" baseline="0"/>
            </a:lvl8pPr>
            <a:lvl9pPr latinLnBrk="0">
              <a:defRPr lang="zh-TW" sz="18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2017/12/2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2017/12/2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rgbClr val="8C8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1C93FC7-9D1A-468B-98DB-D1E8D74418D9}" type="datetimeFigureOut">
              <a:rPr lang="en-US" altLang="zh-TW" noProof="0" smtClean="0"/>
              <a:pPr/>
              <a:t>12/2/2017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rgbClr val="8C8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rgbClr val="8C8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3F31473-23EB-4724-8B59-FE6D21D89FA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3600" kern="12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TW"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iching.org/2011/03/python-listtype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iching.org/2011/03/python-dicttype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llenchien.logdown.com/posts/42553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python/python-files-io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file-methods.html" TargetMode="External"/><Relationship Id="rId2" Type="http://schemas.openxmlformats.org/officeDocument/2006/relationships/hyperlink" Target="http://www.runoob.com/python/os-file-methods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home.cc/Gossip/Python/Inheritance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explore-python/File-Directory/os.html" TargetMode="External"/><Relationship Id="rId2" Type="http://schemas.openxmlformats.org/officeDocument/2006/relationships/hyperlink" Target="http://ot-note.logdown.com/posts/1398257/python-random-quick-no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nblogs.com/cloudtj/articles/6240201.html" TargetMode="External"/><Relationship Id="rId5" Type="http://schemas.openxmlformats.org/officeDocument/2006/relationships/hyperlink" Target="http://pythonnote.blogspot.tw/2012/09/python-time.html" TargetMode="External"/><Relationship Id="rId4" Type="http://schemas.openxmlformats.org/officeDocument/2006/relationships/hyperlink" Target="https://tw.saowen.com/a/538432c5ff770a8c07f7378818fa23b980e37dc8bf8f4cdd2bd29e8d96028736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requests.org/zh_CN/latest/user/quickstart.html" TargetMode="External"/><Relationship Id="rId2" Type="http://schemas.openxmlformats.org/officeDocument/2006/relationships/hyperlink" Target="https://www.crummy.com/software/BeautifulSoup/bs4/doc.zh/#id10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01.com/zh-tw/NOnkgg.html#.Wh4TLlWWa71" TargetMode="External"/><Relationship Id="rId2" Type="http://schemas.openxmlformats.org/officeDocument/2006/relationships/hyperlink" Target="http://python.jobbole.com/85106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ranwind.org/python-pandas-ji-chu-jiao-xu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by Leyan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2698" y="353039"/>
            <a:ext cx="10971372" cy="1066800"/>
          </a:xfrm>
        </p:spPr>
        <p:txBody>
          <a:bodyPr>
            <a:noAutofit/>
          </a:bodyPr>
          <a:lstStyle/>
          <a:p>
            <a:r>
              <a:rPr lang="en-US" altLang="zh-TW" sz="6600" dirty="0" err="1"/>
              <a:t>Jupyter</a:t>
            </a:r>
            <a:endParaRPr lang="zh-TW" altLang="en-US" sz="6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57908" y="2243168"/>
            <a:ext cx="6511911" cy="904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lang="zh-TW" sz="66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sz="4800" dirty="0"/>
          </a:p>
        </p:txBody>
      </p:sp>
      <p:pic>
        <p:nvPicPr>
          <p:cNvPr id="6" name="Picture 6" descr="「jupyter png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353039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68" y="1668647"/>
            <a:ext cx="9611896" cy="518935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82444" y="2897830"/>
            <a:ext cx="4467911" cy="39250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428010" y="2903760"/>
            <a:ext cx="109960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00B050"/>
                </a:solidFill>
              </a:rPr>
              <a:t>程式碼編輯區</a:t>
            </a:r>
            <a:endParaRPr lang="en-US" altLang="zh-TW" sz="1200" b="1" dirty="0" smtClean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8056" y="2457727"/>
            <a:ext cx="4392487" cy="4365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924281" y="6487787"/>
            <a:ext cx="95410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00B0F0"/>
                </a:solidFill>
              </a:rPr>
              <a:t>本機工作區</a:t>
            </a:r>
            <a:endParaRPr lang="zh-TW" altLang="en-US" sz="1200" b="1" dirty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11512" y="2649022"/>
            <a:ext cx="2493331" cy="19226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104844" y="2611026"/>
            <a:ext cx="64633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FFC000"/>
                </a:solidFill>
              </a:rPr>
              <a:t>工具列</a:t>
            </a:r>
            <a:endParaRPr lang="zh-TW" altLang="en-US" sz="1200" b="1" dirty="0">
              <a:solidFill>
                <a:srgbClr val="FFC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24468" y="2060583"/>
            <a:ext cx="9611896" cy="2585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執行</a:t>
            </a:r>
            <a:r>
              <a:rPr lang="en-US" altLang="zh-TW" sz="1200" dirty="0" err="1">
                <a:solidFill>
                  <a:schemeClr val="bg1"/>
                </a:solidFill>
              </a:rPr>
              <a:t>jupyter</a:t>
            </a:r>
            <a:r>
              <a:rPr lang="en-US" altLang="zh-TW" sz="1200" dirty="0">
                <a:solidFill>
                  <a:schemeClr val="bg1"/>
                </a:solidFill>
              </a:rPr>
              <a:t> notebook</a:t>
            </a:r>
            <a:r>
              <a:rPr lang="zh-TW" altLang="en-US" sz="1200" dirty="0">
                <a:solidFill>
                  <a:schemeClr val="bg1"/>
                </a:solidFill>
              </a:rPr>
              <a:t>後，即會在</a:t>
            </a:r>
            <a:r>
              <a:rPr lang="en-US" altLang="zh-TW" sz="1200" dirty="0">
                <a:solidFill>
                  <a:schemeClr val="bg1"/>
                </a:solidFill>
              </a:rPr>
              <a:t>localhost:8888</a:t>
            </a:r>
            <a:r>
              <a:rPr lang="zh-TW" altLang="en-US" sz="1200" dirty="0">
                <a:solidFill>
                  <a:schemeClr val="bg1"/>
                </a:solidFill>
              </a:rPr>
              <a:t>下新增一個網路</a:t>
            </a:r>
            <a:r>
              <a:rPr lang="en-US" altLang="zh-TW" sz="1200" dirty="0" smtClean="0">
                <a:solidFill>
                  <a:schemeClr val="bg1"/>
                </a:solidFill>
              </a:rPr>
              <a:t>APP</a:t>
            </a:r>
            <a:r>
              <a:rPr lang="zh-TW" altLang="en-US" sz="1200" dirty="0" smtClean="0">
                <a:solidFill>
                  <a:schemeClr val="bg1"/>
                </a:solidFill>
              </a:rPr>
              <a:t>，並以瀏覽器開啟本機工作區塊</a:t>
            </a:r>
            <a:endParaRPr lang="en-US" altLang="zh-TW" sz="1200" dirty="0" smtClean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707089" y="3719186"/>
            <a:ext cx="4074419" cy="5909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dirty="0" smtClean="0">
                <a:solidFill>
                  <a:schemeClr val="bg1"/>
                </a:solidFill>
              </a:rPr>
              <a:t>Upload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:</a:t>
            </a:r>
            <a:r>
              <a:rPr lang="zh-TW" altLang="en-US" sz="1200" dirty="0" smtClean="0">
                <a:solidFill>
                  <a:schemeClr val="bg1"/>
                </a:solidFill>
              </a:rPr>
              <a:t> 我們可以上載一個檔案至工作區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1200" dirty="0" smtClean="0">
                <a:solidFill>
                  <a:schemeClr val="bg1"/>
                </a:solidFill>
              </a:rPr>
              <a:t>New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: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zh-TW" altLang="en-US" sz="1200" dirty="0">
                <a:solidFill>
                  <a:schemeClr val="bg1"/>
                </a:solidFill>
              </a:rPr>
              <a:t>我們</a:t>
            </a:r>
            <a:r>
              <a:rPr lang="zh-TW" altLang="en-US" sz="1200" dirty="0" smtClean="0">
                <a:solidFill>
                  <a:schemeClr val="bg1"/>
                </a:solidFill>
              </a:rPr>
              <a:t>可以直接新增一個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ipython</a:t>
            </a:r>
            <a:r>
              <a:rPr lang="en-US" altLang="zh-TW" sz="1200" dirty="0" smtClean="0">
                <a:solidFill>
                  <a:schemeClr val="bg1"/>
                </a:solidFill>
              </a:rPr>
              <a:t> notebook </a:t>
            </a:r>
            <a:r>
              <a:rPr lang="zh-TW" altLang="en-US" sz="1200" dirty="0" smtClean="0">
                <a:solidFill>
                  <a:schemeClr val="bg1"/>
                </a:solidFill>
              </a:rPr>
              <a:t>原始碼檔案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1200" dirty="0" smtClean="0">
                <a:solidFill>
                  <a:schemeClr val="bg1"/>
                </a:solidFill>
              </a:rPr>
              <a:t>副檔名為</a:t>
            </a:r>
            <a:r>
              <a:rPr lang="en-US" altLang="zh-TW" sz="1200" dirty="0" smtClean="0">
                <a:solidFill>
                  <a:schemeClr val="bg1"/>
                </a:solidFill>
              </a:rPr>
              <a:t>.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ipynb</a:t>
            </a:r>
            <a:endParaRPr lang="en-US" altLang="zh-TW" sz="1200" dirty="0" smtClean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813863" y="2708920"/>
            <a:ext cx="906067" cy="1800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TW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肘形接點 22"/>
          <p:cNvCxnSpPr>
            <a:stCxn id="20" idx="0"/>
            <a:endCxn id="21" idx="2"/>
          </p:cNvCxnSpPr>
          <p:nvPr/>
        </p:nvCxnSpPr>
        <p:spPr>
          <a:xfrm rot="5400000" flipH="1" flipV="1">
            <a:off x="4090465" y="2542754"/>
            <a:ext cx="830266" cy="1522598"/>
          </a:xfrm>
          <a:prstGeom prst="bentConnector3">
            <a:avLst>
              <a:gd name="adj1" fmla="val 19744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503028" y="4717011"/>
            <a:ext cx="4278480" cy="4247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dirty="0" smtClean="0">
                <a:solidFill>
                  <a:schemeClr val="bg1"/>
                </a:solidFill>
              </a:rPr>
              <a:t>點選工作區的</a:t>
            </a:r>
            <a:r>
              <a:rPr lang="en-US" altLang="zh-TW" sz="1200" dirty="0" smtClean="0">
                <a:solidFill>
                  <a:schemeClr val="bg1"/>
                </a:solidFill>
              </a:rPr>
              <a:t>.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ipynb</a:t>
            </a:r>
            <a:r>
              <a:rPr lang="zh-TW" altLang="en-US" sz="1200" dirty="0" smtClean="0">
                <a:solidFill>
                  <a:schemeClr val="bg1"/>
                </a:solidFill>
              </a:rPr>
              <a:t>檔案即立即連動自相對的</a:t>
            </a:r>
            <a:r>
              <a:rPr lang="en-US" altLang="zh-TW" sz="1200" dirty="0" smtClean="0">
                <a:solidFill>
                  <a:schemeClr val="bg1"/>
                </a:solidFill>
              </a:rPr>
              <a:t>notebook server</a:t>
            </a:r>
            <a:r>
              <a:rPr lang="zh-TW" altLang="en-US" sz="1200" dirty="0" smtClean="0">
                <a:solidFill>
                  <a:schemeClr val="bg1"/>
                </a:solidFill>
              </a:rPr>
              <a:t>，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1200" dirty="0" smtClean="0">
                <a:solidFill>
                  <a:schemeClr val="bg1"/>
                </a:solidFill>
              </a:rPr>
              <a:t>並開啟如右圖的</a:t>
            </a:r>
            <a:r>
              <a:rPr lang="en-US" altLang="zh-TW" sz="1200" dirty="0" smtClean="0">
                <a:solidFill>
                  <a:schemeClr val="bg1"/>
                </a:solidFill>
              </a:rPr>
              <a:t>notebook</a:t>
            </a:r>
            <a:r>
              <a:rPr lang="zh-TW" altLang="en-US" sz="1200" dirty="0" smtClean="0">
                <a:solidFill>
                  <a:schemeClr val="bg1"/>
                </a:solidFill>
              </a:rPr>
              <a:t>編輯區塊</a:t>
            </a:r>
            <a:endParaRPr lang="en-US" altLang="zh-TW" sz="1200" dirty="0" smtClean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974994" y="3056249"/>
            <a:ext cx="1055299" cy="1832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TW" sz="1200" dirty="0" smtClean="0">
              <a:solidFill>
                <a:schemeClr val="bg1"/>
              </a:solidFill>
            </a:endParaRPr>
          </a:p>
        </p:txBody>
      </p:sp>
      <p:cxnSp>
        <p:nvCxnSpPr>
          <p:cNvPr id="28" name="肘形接點 27"/>
          <p:cNvCxnSpPr>
            <a:stCxn id="26" idx="0"/>
          </p:cNvCxnSpPr>
          <p:nvPr/>
        </p:nvCxnSpPr>
        <p:spPr>
          <a:xfrm rot="16200000" flipV="1">
            <a:off x="2387212" y="3461954"/>
            <a:ext cx="328228" cy="2181885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0"/>
          </p:cNvCxnSpPr>
          <p:nvPr/>
        </p:nvCxnSpPr>
        <p:spPr>
          <a:xfrm rot="16200000" flipH="1" flipV="1">
            <a:off x="1310437" y="3206195"/>
            <a:ext cx="1342153" cy="1042260"/>
          </a:xfrm>
          <a:prstGeom prst="bentConnector3">
            <a:avLst>
              <a:gd name="adj1" fmla="val -1104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771084" y="3307612"/>
            <a:ext cx="3499792" cy="540000"/>
          </a:xfrm>
          <a:prstGeom prst="rect">
            <a:avLst/>
          </a:prstGeom>
          <a:noFill/>
          <a:ln w="28575">
            <a:solidFill>
              <a:srgbClr val="1736B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TW" sz="1200" dirty="0" smtClean="0">
              <a:solidFill>
                <a:schemeClr val="bg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301175" y="3499417"/>
            <a:ext cx="90000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b="1" dirty="0" err="1" smtClean="0">
                <a:solidFill>
                  <a:srgbClr val="1736B9"/>
                </a:solidFill>
              </a:rPr>
              <a:t>InLine</a:t>
            </a:r>
            <a:r>
              <a:rPr lang="zh-TW" altLang="en-US" sz="1200" b="1" dirty="0" smtClean="0">
                <a:solidFill>
                  <a:srgbClr val="1736B9"/>
                </a:solidFill>
              </a:rPr>
              <a:t>區塊</a:t>
            </a:r>
            <a:endParaRPr lang="zh-TW" altLang="en-US" sz="1200" b="1" dirty="0">
              <a:solidFill>
                <a:srgbClr val="1736B9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835648" y="3961733"/>
            <a:ext cx="2342998" cy="424732"/>
          </a:xfrm>
          <a:prstGeom prst="rect">
            <a:avLst/>
          </a:prstGeom>
          <a:solidFill>
            <a:srgbClr val="1736B9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</a:rPr>
              <a:t>每個</a:t>
            </a:r>
            <a:r>
              <a:rPr lang="en-US" altLang="zh-TW" sz="1200" b="1" dirty="0" err="1" smtClean="0">
                <a:solidFill>
                  <a:schemeClr val="bg1"/>
                </a:solidFill>
              </a:rPr>
              <a:t>InLine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區塊即為一個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Cell</a:t>
            </a:r>
          </a:p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</a:rPr>
              <a:t>包括程式碼編輯區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&amp;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及時預覽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2698" y="353039"/>
            <a:ext cx="10971372" cy="1066800"/>
          </a:xfrm>
        </p:spPr>
        <p:txBody>
          <a:bodyPr>
            <a:noAutofit/>
          </a:bodyPr>
          <a:lstStyle/>
          <a:p>
            <a:r>
              <a:rPr lang="en-US" altLang="zh-TW" sz="6600" dirty="0" err="1"/>
              <a:t>Spyder</a:t>
            </a:r>
            <a:endParaRPr lang="zh-TW" altLang="en-US" sz="6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57908" y="2243168"/>
            <a:ext cx="6511911" cy="904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lang="zh-TW" sz="66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sz="4800" dirty="0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589894" y="1988840"/>
            <a:ext cx="11337166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TW"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lang="zh-TW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zh-TW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lang="zh-TW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err="1"/>
              <a:t>Spyder</a:t>
            </a:r>
            <a:r>
              <a:rPr lang="zh-TW" altLang="en-US" dirty="0"/>
              <a:t>（前身為</a:t>
            </a:r>
            <a:r>
              <a:rPr lang="en-US" altLang="zh-TW" dirty="0" err="1"/>
              <a:t>Pydee</a:t>
            </a:r>
            <a:r>
              <a:rPr lang="zh-TW" altLang="en-US" dirty="0"/>
              <a:t>）是一個使用</a:t>
            </a:r>
            <a:r>
              <a:rPr lang="en-US" altLang="zh-TW" dirty="0"/>
              <a:t>Python</a:t>
            </a:r>
            <a:r>
              <a:rPr lang="zh-TW" altLang="en-US" dirty="0"/>
              <a:t>語言的開放原始碼跨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科學</a:t>
            </a:r>
            <a:r>
              <a:rPr lang="zh-TW" altLang="en-US" dirty="0"/>
              <a:t>運算</a:t>
            </a:r>
            <a:r>
              <a:rPr lang="en-US" altLang="zh-TW" dirty="0"/>
              <a:t>IDE</a:t>
            </a:r>
            <a:r>
              <a:rPr lang="zh-TW" altLang="en-US" dirty="0"/>
              <a:t>。</a:t>
            </a:r>
            <a:r>
              <a:rPr lang="en-US" altLang="zh-TW" dirty="0" err="1"/>
              <a:t>Spyder</a:t>
            </a:r>
            <a:r>
              <a:rPr lang="zh-TW" altLang="en-US" dirty="0"/>
              <a:t>整合了</a:t>
            </a:r>
            <a:r>
              <a:rPr lang="en-US" altLang="zh-TW" b="1" dirty="0" err="1" smtClean="0"/>
              <a:t>NumPy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數據庫模組</a:t>
            </a:r>
            <a:r>
              <a:rPr lang="en-US" altLang="zh-TW" b="1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b="1" dirty="0" err="1" smtClean="0"/>
              <a:t>SciPy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科學計算模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組</a:t>
            </a:r>
            <a:r>
              <a:rPr lang="en-US" altLang="zh-TW" b="1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b="1" dirty="0" err="1" smtClean="0"/>
              <a:t>Matplotlib</a:t>
            </a:r>
            <a:r>
              <a:rPr lang="en-US" altLang="zh-TW" b="1" dirty="0" smtClean="0"/>
              <a:t>(</a:t>
            </a:r>
            <a:r>
              <a:rPr lang="zh-TW" altLang="en-US" b="1" dirty="0"/>
              <a:t>繪圖系統模組</a:t>
            </a:r>
            <a:r>
              <a:rPr lang="en-US" altLang="zh-TW" b="1" dirty="0" smtClean="0"/>
              <a:t>)</a:t>
            </a:r>
            <a:r>
              <a:rPr lang="zh-TW" altLang="en-US" dirty="0" smtClean="0"/>
              <a:t>與 </a:t>
            </a:r>
            <a:r>
              <a:rPr lang="en-US" altLang="zh-TW" b="1" dirty="0" err="1" smtClean="0"/>
              <a:t>IPython</a:t>
            </a:r>
            <a:r>
              <a:rPr lang="zh-TW" altLang="en-US" dirty="0" smtClean="0"/>
              <a:t>，以及</a:t>
            </a:r>
            <a:r>
              <a:rPr lang="zh-TW" altLang="en-US" dirty="0"/>
              <a:t>其他開源軟體。</a:t>
            </a:r>
            <a:endParaRPr lang="en-US" altLang="zh-TW" dirty="0"/>
          </a:p>
        </p:txBody>
      </p:sp>
      <p:pic>
        <p:nvPicPr>
          <p:cNvPr id="7" name="Picture 8" descr="File:Spyde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12" y="323840"/>
            <a:ext cx="1224136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2698" y="353039"/>
            <a:ext cx="10971372" cy="1066800"/>
          </a:xfrm>
        </p:spPr>
        <p:txBody>
          <a:bodyPr>
            <a:noAutofit/>
          </a:bodyPr>
          <a:lstStyle/>
          <a:p>
            <a:r>
              <a:rPr lang="en-US" altLang="zh-TW" sz="6600" dirty="0" err="1"/>
              <a:t>Spyder</a:t>
            </a:r>
            <a:endParaRPr lang="zh-TW" altLang="en-US" sz="6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57908" y="2243168"/>
            <a:ext cx="6511911" cy="904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lang="zh-TW" sz="66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sz="4800" dirty="0"/>
          </a:p>
        </p:txBody>
      </p:sp>
      <p:pic>
        <p:nvPicPr>
          <p:cNvPr id="7" name="Picture 8" descr="File:Spyde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12" y="323840"/>
            <a:ext cx="1224136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2" y="1700808"/>
            <a:ext cx="11295584" cy="61333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0292" y="1989013"/>
            <a:ext cx="5344080" cy="2364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94212" y="1730481"/>
            <a:ext cx="64633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FFC000"/>
                </a:solidFill>
              </a:rPr>
              <a:t>工具列</a:t>
            </a:r>
            <a:endParaRPr lang="zh-TW" altLang="en-US" sz="1200" b="1" dirty="0">
              <a:solidFill>
                <a:srgbClr val="FFC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46140" y="2531372"/>
            <a:ext cx="7776864" cy="50740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399394" y="2695599"/>
            <a:ext cx="123152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00B050"/>
                </a:solidFill>
              </a:rPr>
              <a:t>程式碼編輯區</a:t>
            </a:r>
            <a:endParaRPr lang="zh-TW" altLang="en-US" sz="1200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5730" y="2205464"/>
            <a:ext cx="3096393" cy="29525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953301" y="4851348"/>
            <a:ext cx="154882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b="1" dirty="0" err="1" smtClean="0">
                <a:solidFill>
                  <a:srgbClr val="00B0F0"/>
                </a:solidFill>
              </a:rPr>
              <a:t>Ipython</a:t>
            </a:r>
            <a:r>
              <a:rPr lang="en-US" altLang="zh-TW" sz="1200" b="1" dirty="0" smtClean="0">
                <a:solidFill>
                  <a:srgbClr val="00B0F0"/>
                </a:solidFill>
              </a:rPr>
              <a:t> console</a:t>
            </a:r>
            <a:r>
              <a:rPr lang="zh-TW" altLang="en-US" sz="1200" b="1" dirty="0" smtClean="0">
                <a:solidFill>
                  <a:srgbClr val="00B0F0"/>
                </a:solidFill>
              </a:rPr>
              <a:t>區塊</a:t>
            </a:r>
            <a:endParaRPr lang="zh-TW" altLang="en-US" sz="12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5024" y="5157988"/>
            <a:ext cx="3240000" cy="2484000"/>
          </a:xfrm>
          <a:prstGeom prst="rect">
            <a:avLst/>
          </a:prstGeom>
          <a:noFill/>
          <a:ln w="28575">
            <a:solidFill>
              <a:srgbClr val="1736B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TW" sz="1200" dirty="0" smtClean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4446" y="5183993"/>
            <a:ext cx="141577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1736B9"/>
                </a:solidFill>
              </a:rPr>
              <a:t>變數即時預覽視窗</a:t>
            </a:r>
            <a:endParaRPr lang="zh-TW" altLang="en-US" sz="1200" b="1" dirty="0">
              <a:solidFill>
                <a:srgbClr val="1736B9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40" y="4022146"/>
            <a:ext cx="3109486" cy="281749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7534572" y="3747793"/>
            <a:ext cx="206500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A3430D"/>
                </a:solidFill>
              </a:rPr>
              <a:t>視覺化圖形預覽視窗</a:t>
            </a:r>
            <a:endParaRPr lang="zh-TW" altLang="en-US" sz="1200" b="1" dirty="0">
              <a:solidFill>
                <a:srgbClr val="A3430D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26203" y="6858000"/>
            <a:ext cx="4052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A3430D"/>
                </a:solidFill>
              </a:rPr>
              <a:t>預設是顯示在</a:t>
            </a:r>
            <a:r>
              <a:rPr lang="en-US" altLang="zh-TW" sz="1200" b="1" dirty="0" err="1" smtClean="0">
                <a:solidFill>
                  <a:srgbClr val="A3430D"/>
                </a:solidFill>
              </a:rPr>
              <a:t>Ipython</a:t>
            </a:r>
            <a:r>
              <a:rPr lang="en-US" altLang="zh-TW" sz="1200" b="1" dirty="0" smtClean="0">
                <a:solidFill>
                  <a:srgbClr val="A3430D"/>
                </a:solidFill>
              </a:rPr>
              <a:t> console</a:t>
            </a:r>
            <a:r>
              <a:rPr lang="zh-TW" altLang="en-US" sz="1200" b="1" dirty="0" smtClean="0">
                <a:solidFill>
                  <a:srgbClr val="A3430D"/>
                </a:solidFill>
              </a:rPr>
              <a:t>區塊</a:t>
            </a:r>
            <a:endParaRPr lang="en-US" altLang="zh-TW" sz="1200" b="1" dirty="0" smtClean="0">
              <a:solidFill>
                <a:srgbClr val="A3430D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A3430D"/>
                </a:solidFill>
              </a:rPr>
              <a:t>可以至</a:t>
            </a:r>
            <a:r>
              <a:rPr lang="en-US" altLang="zh-TW" sz="1200" b="1" dirty="0" smtClean="0">
                <a:solidFill>
                  <a:srgbClr val="A3430D"/>
                </a:solidFill>
              </a:rPr>
              <a:t>Tools -&gt; Preferences </a:t>
            </a:r>
            <a:r>
              <a:rPr lang="zh-TW" altLang="en-US" sz="1200" b="1" dirty="0" smtClean="0">
                <a:solidFill>
                  <a:srgbClr val="A3430D"/>
                </a:solidFill>
              </a:rPr>
              <a:t>裡去設定改以圖形化視窗顯示</a:t>
            </a:r>
            <a:endParaRPr lang="en-US" altLang="zh-TW" sz="1200" b="1" dirty="0" smtClean="0">
              <a:solidFill>
                <a:srgbClr val="A3430D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rgbClr val="A3430D"/>
                </a:solidFill>
              </a:rPr>
              <a:t>此為</a:t>
            </a:r>
            <a:r>
              <a:rPr lang="en-US" altLang="zh-TW" sz="1200" b="1" dirty="0" smtClean="0">
                <a:solidFill>
                  <a:srgbClr val="A3430D"/>
                </a:solidFill>
              </a:rPr>
              <a:t>Qt5</a:t>
            </a:r>
            <a:endParaRPr lang="zh-TW" altLang="en-US" sz="1200" b="1" dirty="0">
              <a:solidFill>
                <a:srgbClr val="A34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2084" y="3501008"/>
            <a:ext cx="4608512" cy="1066800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 smtClean="0"/>
              <a:t>基礎語法</a:t>
            </a:r>
            <a:r>
              <a:rPr lang="en-US" altLang="zh-TW" sz="6600" dirty="0"/>
              <a:t/>
            </a:r>
            <a:br>
              <a:rPr lang="en-US" altLang="zh-TW" sz="6600" dirty="0"/>
            </a:b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180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en-US" altLang="zh-TW" dirty="0" smtClean="0"/>
              <a:t>Function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0617086" cy="4824536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abs( </a:t>
            </a:r>
            <a:r>
              <a:rPr lang="en-US" altLang="zh-TW" sz="1800" dirty="0" smtClean="0">
                <a:solidFill>
                  <a:srgbClr val="FF0000"/>
                </a:solidFill>
              </a:rPr>
              <a:t>number</a:t>
            </a:r>
            <a:r>
              <a:rPr lang="en-US" altLang="zh-TW" sz="1800" dirty="0" smtClean="0"/>
              <a:t> )  : number </a:t>
            </a:r>
            <a:r>
              <a:rPr lang="zh-TW" altLang="en-US" sz="1800" dirty="0" smtClean="0"/>
              <a:t>絕對值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smtClean="0"/>
              <a:t>bool(</a:t>
            </a:r>
            <a:r>
              <a:rPr lang="en-US" altLang="zh-TW" sz="1800" dirty="0" smtClean="0">
                <a:solidFill>
                  <a:srgbClr val="FF0000"/>
                </a:solidFill>
              </a:rPr>
              <a:t>object</a:t>
            </a:r>
            <a:r>
              <a:rPr lang="en-US" altLang="zh-TW" sz="1800" dirty="0" smtClean="0"/>
              <a:t>) : true | false  </a:t>
            </a:r>
            <a:r>
              <a:rPr lang="zh-TW" altLang="en-US" sz="1800" dirty="0" smtClean="0"/>
              <a:t>物件</a:t>
            </a:r>
            <a:r>
              <a:rPr lang="zh-TW" altLang="en-US" sz="1800" dirty="0"/>
              <a:t>內容判斷</a:t>
            </a:r>
            <a:r>
              <a:rPr lang="zh-TW" altLang="en-US" sz="1800" dirty="0" smtClean="0"/>
              <a:t>指令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err="1" smtClean="0"/>
              <a:t>dir</a:t>
            </a:r>
            <a:r>
              <a:rPr lang="en-US" altLang="zh-TW" sz="1800" dirty="0" smtClean="0"/>
              <a:t>(</a:t>
            </a:r>
            <a:r>
              <a:rPr lang="en-US" altLang="zh-TW" sz="1800" dirty="0" smtClean="0">
                <a:solidFill>
                  <a:srgbClr val="FF0000"/>
                </a:solidFill>
              </a:rPr>
              <a:t>object</a:t>
            </a:r>
            <a:r>
              <a:rPr lang="en-US" altLang="zh-TW" sz="1800" dirty="0" smtClean="0"/>
              <a:t>)  </a:t>
            </a:r>
            <a:r>
              <a:rPr lang="zh-TW" altLang="en-US" sz="1800" dirty="0" smtClean="0"/>
              <a:t>列出物件</a:t>
            </a:r>
            <a:r>
              <a:rPr lang="zh-TW" altLang="en-US" sz="1800" dirty="0"/>
              <a:t>所有方法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smtClean="0"/>
              <a:t>help(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object.method</a:t>
            </a:r>
            <a:r>
              <a:rPr lang="en-US" altLang="zh-TW" sz="1800" dirty="0" smtClean="0">
                <a:solidFill>
                  <a:srgbClr val="FF0000"/>
                </a:solidFill>
              </a:rPr>
              <a:t>()</a:t>
            </a:r>
            <a:r>
              <a:rPr lang="en-US" altLang="zh-TW" sz="1800" dirty="0" smtClean="0"/>
              <a:t>)  </a:t>
            </a:r>
            <a:r>
              <a:rPr lang="zh-TW" altLang="en-US" sz="1800" dirty="0"/>
              <a:t>物件</a:t>
            </a:r>
            <a:r>
              <a:rPr lang="zh-TW" altLang="en-US" sz="1800" dirty="0" smtClean="0"/>
              <a:t>方法說明指令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err="1" smtClean="0"/>
              <a:t>eval</a:t>
            </a:r>
            <a:r>
              <a:rPr lang="en-US" altLang="zh-TW" sz="1800" dirty="0" smtClean="0"/>
              <a:t> (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“</a:t>
            </a:r>
            <a:r>
              <a:rPr lang="zh-TW" altLang="en-US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運算式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”</a:t>
            </a:r>
            <a:r>
              <a:rPr lang="en-US" altLang="zh-TW" sz="1800" dirty="0" smtClean="0"/>
              <a:t>)   </a:t>
            </a:r>
            <a:r>
              <a:rPr lang="zh-TW" altLang="en-US" sz="1800" dirty="0" smtClean="0"/>
              <a:t>可</a:t>
            </a:r>
            <a:r>
              <a:rPr lang="zh-TW" altLang="en-US" sz="1800" dirty="0"/>
              <a:t>執行運算</a:t>
            </a:r>
            <a:r>
              <a:rPr lang="zh-TW" altLang="en-US" sz="1800" dirty="0" smtClean="0"/>
              <a:t>式字串編譯</a:t>
            </a:r>
            <a:r>
              <a:rPr lang="en-US" altLang="zh-TW" sz="1800" dirty="0" smtClean="0"/>
              <a:t>		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ex : </a:t>
            </a:r>
            <a:r>
              <a:rPr lang="en-US" altLang="zh-TW" sz="1800" dirty="0" err="1" smtClean="0"/>
              <a:t>eval</a:t>
            </a:r>
            <a:r>
              <a:rPr lang="en-US" altLang="zh-TW" sz="1800" dirty="0" smtClean="0"/>
              <a:t>(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“print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('hello')”</a:t>
            </a:r>
            <a:r>
              <a:rPr lang="en-US" altLang="zh-TW" sz="1800" dirty="0" smtClean="0"/>
              <a:t>) </a:t>
            </a:r>
            <a:r>
              <a:rPr lang="zh-TW" altLang="en-US" sz="1800" dirty="0" smtClean="0"/>
              <a:t>、</a:t>
            </a:r>
            <a:r>
              <a:rPr lang="en-US" altLang="zh-TW" sz="1800" dirty="0"/>
              <a:t> </a:t>
            </a:r>
            <a:r>
              <a:rPr lang="en-US" altLang="zh-TW" sz="1800" dirty="0" err="1"/>
              <a:t>eval</a:t>
            </a:r>
            <a:r>
              <a:rPr lang="en-US" altLang="zh-TW" sz="1800" dirty="0" smtClean="0"/>
              <a:t>(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'  </a:t>
            </a:r>
            <a:r>
              <a:rPr lang="en-US" altLang="zh-TW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0xff * 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0x5c'</a:t>
            </a:r>
            <a:r>
              <a:rPr lang="en-US" altLang="zh-TW" sz="1800" dirty="0" smtClean="0"/>
              <a:t>) 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smtClean="0"/>
              <a:t>exec </a:t>
            </a:r>
            <a:r>
              <a:rPr lang="en-US" altLang="zh-TW" sz="1800" dirty="0"/>
              <a:t>(</a:t>
            </a:r>
            <a:r>
              <a:rPr lang="en-US" altLang="zh-TW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“</a:t>
            </a:r>
            <a:r>
              <a:rPr lang="zh-TW" altLang="en-US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運算式</a:t>
            </a:r>
            <a:r>
              <a:rPr lang="en-US" altLang="zh-TW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”</a:t>
            </a:r>
            <a:r>
              <a:rPr lang="en-US" altLang="zh-TW" sz="1800" dirty="0"/>
              <a:t>)   </a:t>
            </a:r>
            <a:r>
              <a:rPr lang="zh-TW" altLang="en-US" sz="1800" dirty="0"/>
              <a:t>可</a:t>
            </a:r>
            <a:r>
              <a:rPr lang="zh-TW" altLang="en-US" sz="1800" dirty="0" smtClean="0"/>
              <a:t>執行複雜運算</a:t>
            </a:r>
            <a:r>
              <a:rPr lang="zh-TW" altLang="en-US" sz="1800" dirty="0"/>
              <a:t>式字串</a:t>
            </a:r>
            <a:r>
              <a:rPr lang="zh-TW" altLang="en-US" sz="1800" dirty="0" smtClean="0"/>
              <a:t>編譯</a:t>
            </a:r>
            <a:r>
              <a:rPr lang="en-US" altLang="zh-TW" sz="1800" dirty="0" smtClean="0"/>
              <a:t>		 ex </a:t>
            </a:r>
            <a:r>
              <a:rPr lang="en-US" altLang="zh-TW" sz="1800" dirty="0"/>
              <a:t>: exec(</a:t>
            </a:r>
            <a:r>
              <a:rPr lang="en-US" altLang="zh-TW" sz="1800" b="1" dirty="0">
                <a:solidFill>
                  <a:srgbClr val="FF0000"/>
                </a:solidFill>
              </a:rPr>
              <a:t>"""print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('a')"""</a:t>
            </a:r>
            <a:r>
              <a:rPr lang="en-US" altLang="zh-TW" sz="1800" dirty="0" smtClean="0"/>
              <a:t>)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smtClean="0"/>
              <a:t>float(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object</a:t>
            </a:r>
            <a:r>
              <a:rPr lang="en-US" altLang="zh-TW" sz="1800" dirty="0"/>
              <a:t>) </a:t>
            </a:r>
            <a:r>
              <a:rPr lang="en-US" altLang="zh-TW" sz="1800" dirty="0" smtClean="0"/>
              <a:t> object : (Number or String) </a:t>
            </a:r>
            <a:r>
              <a:rPr lang="en-US" altLang="zh-TW" sz="1800" dirty="0"/>
              <a:t>-&gt; </a:t>
            </a:r>
            <a:r>
              <a:rPr lang="en-US" altLang="zh-TW" sz="1800" dirty="0" smtClean="0"/>
              <a:t>float</a:t>
            </a:r>
          </a:p>
          <a:p>
            <a:endParaRPr lang="en-US" altLang="zh-TW" sz="1800" dirty="0"/>
          </a:p>
          <a:p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(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object</a:t>
            </a:r>
            <a:r>
              <a:rPr lang="en-US" altLang="zh-TW" sz="1800" dirty="0"/>
              <a:t>)  object : (Number or String) -&gt; </a:t>
            </a:r>
            <a:r>
              <a:rPr lang="en-US" altLang="zh-TW" sz="1800" dirty="0" err="1" smtClean="0"/>
              <a:t>int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err="1" smtClean="0"/>
              <a:t>str</a:t>
            </a:r>
            <a:r>
              <a:rPr lang="en-US" altLang="zh-TW" sz="1800" dirty="0" smtClean="0"/>
              <a:t>(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object</a:t>
            </a:r>
            <a:r>
              <a:rPr lang="en-US" altLang="zh-TW" sz="1800" dirty="0"/>
              <a:t>)  object </a:t>
            </a:r>
            <a:r>
              <a:rPr lang="en-US" altLang="zh-TW" sz="1800" dirty="0" smtClean="0"/>
              <a:t>-&gt; String</a:t>
            </a:r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err="1" smtClean="0"/>
              <a:t>len</a:t>
            </a:r>
            <a:r>
              <a:rPr lang="en-US" altLang="zh-TW" sz="1800" dirty="0" smtClean="0"/>
              <a:t>(</a:t>
            </a:r>
            <a:r>
              <a:rPr lang="en-US" altLang="zh-TW" sz="1800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String</a:t>
            </a:r>
            <a:r>
              <a:rPr lang="en-US" altLang="zh-TW" sz="1800" dirty="0" smtClean="0"/>
              <a:t>) :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 </a:t>
            </a:r>
            <a:r>
              <a:rPr lang="zh-TW" altLang="en-US" sz="1800" dirty="0" smtClean="0"/>
              <a:t>回傳字串長度</a:t>
            </a:r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14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576064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Function </a:t>
            </a:r>
            <a:r>
              <a:rPr lang="en-US" altLang="zh-TW" sz="3600" dirty="0"/>
              <a:t>–  </a:t>
            </a:r>
            <a:r>
              <a:rPr lang="en-US" altLang="zh-TW" sz="3600" dirty="0" smtClean="0"/>
              <a:t>customize</a:t>
            </a:r>
            <a:endParaRPr lang="zh-TW" sz="3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980728"/>
            <a:ext cx="10617086" cy="1368152"/>
          </a:xfrm>
        </p:spPr>
        <p:txBody>
          <a:bodyPr>
            <a:normAutofit/>
          </a:bodyPr>
          <a:lstStyle/>
          <a:p>
            <a:r>
              <a:rPr lang="en-US" altLang="zh-TW" sz="1800" b="1" dirty="0" err="1"/>
              <a:t>def</a:t>
            </a:r>
            <a:r>
              <a:rPr lang="en-US" altLang="zh-TW" sz="1800" dirty="0"/>
              <a:t> 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func_name</a:t>
            </a:r>
            <a:r>
              <a:rPr lang="en-US" altLang="zh-TW" sz="1800" dirty="0" smtClean="0"/>
              <a:t> (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parameter</a:t>
            </a:r>
            <a:r>
              <a:rPr lang="en-US" altLang="zh-TW" sz="1800" dirty="0" smtClean="0"/>
              <a:t> ):</a:t>
            </a:r>
          </a:p>
          <a:p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smtClean="0"/>
              <a:t># Expression    </a:t>
            </a:r>
          </a:p>
          <a:p>
            <a:endParaRPr lang="en-US" altLang="zh-TW" sz="1800" dirty="0"/>
          </a:p>
          <a:p>
            <a:r>
              <a:rPr lang="en-US" altLang="zh-TW" sz="1800" dirty="0"/>
              <a:t>        </a:t>
            </a:r>
            <a:r>
              <a:rPr lang="en-US" altLang="zh-TW" sz="1800" dirty="0" smtClean="0"/>
              <a:t>	</a:t>
            </a:r>
            <a:r>
              <a:rPr lang="en-US" altLang="zh-TW" sz="1800" b="1" dirty="0" smtClean="0"/>
              <a:t>return</a:t>
            </a:r>
            <a:r>
              <a:rPr lang="en-US" altLang="zh-TW" sz="1800" dirty="0" smtClean="0"/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parameter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89894" y="2564904"/>
            <a:ext cx="8229599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zh-TW" sz="4800" b="0" kern="1200" cap="none" baseline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600" dirty="0" smtClean="0"/>
              <a:t>Function – </a:t>
            </a:r>
            <a:r>
              <a:rPr lang="zh-TW" altLang="en-US" sz="3600" dirty="0" smtClean="0"/>
              <a:t>輸入輸出</a:t>
            </a:r>
            <a:endParaRPr lang="en-US" sz="3600" dirty="0"/>
          </a:p>
        </p:txBody>
      </p:sp>
      <p:sp>
        <p:nvSpPr>
          <p:cNvPr id="6" name="文字版面配置區 3"/>
          <p:cNvSpPr txBox="1">
            <a:spLocks/>
          </p:cNvSpPr>
          <p:nvPr/>
        </p:nvSpPr>
        <p:spPr>
          <a:xfrm>
            <a:off x="589894" y="2996952"/>
            <a:ext cx="10617086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lang="zh-TW" sz="18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6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= input(</a:t>
            </a:r>
            <a:r>
              <a:rPr lang="en-US" altLang="zh-TW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[prompt</a:t>
            </a:r>
            <a:r>
              <a:rPr lang="en-US" altLang="zh-TW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          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獲取控制台的輸入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為數值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raw_input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[prompt</a:t>
            </a:r>
            <a:r>
              <a:rPr lang="en-US" altLang="zh-TW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獲取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控制台的輸入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為字串，返回字串類型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注意：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python3 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裡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預設接收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到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的輸入皆為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類型。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89894" y="4221088"/>
            <a:ext cx="8229599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zh-TW" sz="4800" b="0" kern="1200" cap="none" baseline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600" dirty="0" err="1" smtClean="0"/>
              <a:t>PlaceHolder</a:t>
            </a:r>
            <a:endParaRPr lang="en-US" sz="3600" dirty="0"/>
          </a:p>
        </p:txBody>
      </p:sp>
      <p:sp>
        <p:nvSpPr>
          <p:cNvPr id="8" name="文字版面配置區 3"/>
          <p:cNvSpPr txBox="1">
            <a:spLocks/>
          </p:cNvSpPr>
          <p:nvPr/>
        </p:nvSpPr>
        <p:spPr>
          <a:xfrm>
            <a:off x="589894" y="4653136"/>
            <a:ext cx="10617086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lang="zh-TW" sz="18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6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smtClean="0"/>
              <a:t>String</a:t>
            </a:r>
            <a:r>
              <a:rPr lang="en-US" altLang="zh-TW" sz="1800" dirty="0" smtClean="0"/>
              <a:t> = ("Hello print </a:t>
            </a:r>
            <a:r>
              <a:rPr lang="en-US" altLang="zh-TW" sz="1800" b="1" dirty="0" smtClean="0"/>
              <a:t>%s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/>
              <a:t>%</a:t>
            </a:r>
            <a:r>
              <a:rPr lang="en-US" altLang="zh-TW" sz="1800" b="1" dirty="0" err="1" smtClean="0"/>
              <a:t>i</a:t>
            </a:r>
            <a:r>
              <a:rPr lang="en-US" altLang="zh-TW" sz="1800" dirty="0" smtClean="0"/>
              <a:t>")</a:t>
            </a:r>
          </a:p>
          <a:p>
            <a:endParaRPr lang="en-US" altLang="zh-TW" sz="1800" dirty="0" smtClean="0"/>
          </a:p>
          <a:p>
            <a:r>
              <a:rPr lang="en-US" altLang="ja-JP" sz="1800" dirty="0" err="1" smtClean="0"/>
              <a:t>strWithPara</a:t>
            </a:r>
            <a:r>
              <a:rPr lang="en-US" altLang="ja-JP" sz="1800" dirty="0" smtClean="0"/>
              <a:t> = 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String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/>
              <a:t>%</a:t>
            </a:r>
            <a:r>
              <a:rPr lang="en-US" altLang="zh-TW" sz="1800" dirty="0" smtClean="0"/>
              <a:t>(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a</a:t>
            </a:r>
            <a:r>
              <a:rPr lang="en-US" altLang="zh-TW" sz="1800" dirty="0" smtClean="0"/>
              <a:t> ,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b</a:t>
            </a:r>
            <a:r>
              <a:rPr lang="en-US" altLang="zh-TW" sz="1800" dirty="0" smtClean="0"/>
              <a:t> ) </a:t>
            </a:r>
          </a:p>
          <a:p>
            <a:endParaRPr lang="en-US" altLang="zh-TW" sz="1800" dirty="0" smtClean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82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 –  List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0617086" cy="5256584"/>
          </a:xfrm>
        </p:spPr>
        <p:txBody>
          <a:bodyPr>
            <a:normAutofit/>
          </a:bodyPr>
          <a:lstStyle/>
          <a:p>
            <a:r>
              <a:rPr lang="zh-TW" altLang="en-US" sz="1700" dirty="0" smtClean="0"/>
              <a:t>宣告 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 </a:t>
            </a:r>
            <a:endParaRPr lang="en-US" altLang="zh-TW" sz="1700" dirty="0" smtClean="0"/>
          </a:p>
          <a:p>
            <a:endParaRPr lang="en-US" altLang="zh-TW" sz="1700" dirty="0" smtClean="0"/>
          </a:p>
          <a:p>
            <a:r>
              <a:rPr lang="pt-BR" altLang="zh-TW" sz="1700" dirty="0" smtClean="0"/>
              <a:t>List = [ obj1 ,</a:t>
            </a:r>
            <a:r>
              <a:rPr lang="pt-BR" altLang="zh-TW" sz="1700" dirty="0"/>
              <a:t> </a:t>
            </a:r>
            <a:r>
              <a:rPr lang="pt-BR" altLang="zh-TW" sz="1700" dirty="0" smtClean="0"/>
              <a:t>obj2 , obj3 , ... ]</a:t>
            </a:r>
            <a:endParaRPr lang="en-US" altLang="zh-TW" sz="1700" dirty="0" smtClean="0"/>
          </a:p>
          <a:p>
            <a:endParaRPr lang="en-US" altLang="zh-TW" sz="1700" dirty="0" smtClean="0"/>
          </a:p>
          <a:p>
            <a:endParaRPr lang="en-US" altLang="zh-TW" sz="1700" dirty="0" smtClean="0"/>
          </a:p>
          <a:p>
            <a:endParaRPr lang="en-US" altLang="zh-TW" sz="1700" dirty="0" smtClean="0"/>
          </a:p>
          <a:p>
            <a:endParaRPr lang="en-US" altLang="zh-TW" sz="1700" dirty="0" smtClean="0"/>
          </a:p>
          <a:p>
            <a:r>
              <a:rPr lang="zh-TW" altLang="en-US" sz="1700" dirty="0" smtClean="0"/>
              <a:t>方法  </a:t>
            </a:r>
            <a:r>
              <a:rPr lang="en-US" altLang="zh-TW" sz="1700" dirty="0" smtClean="0"/>
              <a:t>:</a:t>
            </a:r>
          </a:p>
          <a:p>
            <a:endParaRPr lang="en-US" altLang="zh-TW" sz="1700" dirty="0" smtClean="0"/>
          </a:p>
          <a:p>
            <a:r>
              <a:rPr lang="en-US" altLang="zh-TW" sz="1700" dirty="0" smtClean="0"/>
              <a:t>max( </a:t>
            </a:r>
            <a:r>
              <a:rPr lang="en-US" altLang="zh-TW" sz="1700" dirty="0" smtClean="0">
                <a:solidFill>
                  <a:srgbClr val="FF0000"/>
                </a:solidFill>
              </a:rPr>
              <a:t>list</a:t>
            </a:r>
            <a:r>
              <a:rPr lang="en-US" altLang="zh-TW" sz="1700" dirty="0" smtClean="0"/>
              <a:t> )  :  </a:t>
            </a:r>
            <a:r>
              <a:rPr lang="zh-TW" altLang="en-US" sz="1700" dirty="0" smtClean="0"/>
              <a:t>回傳</a:t>
            </a:r>
            <a:r>
              <a:rPr lang="en-US" altLang="zh-TW" sz="1700" dirty="0" smtClean="0"/>
              <a:t>list</a:t>
            </a:r>
            <a:r>
              <a:rPr lang="zh-TW" altLang="en-US" sz="1700" dirty="0" smtClean="0"/>
              <a:t>中最大值</a:t>
            </a:r>
            <a:endParaRPr lang="en-US" altLang="zh-TW" sz="1700" dirty="0" smtClean="0"/>
          </a:p>
          <a:p>
            <a:endParaRPr lang="en-US" altLang="zh-TW" sz="1700" dirty="0"/>
          </a:p>
          <a:p>
            <a:r>
              <a:rPr lang="en-US" altLang="zh-TW" sz="1700" dirty="0" smtClean="0"/>
              <a:t>min( </a:t>
            </a:r>
            <a:r>
              <a:rPr lang="en-US" altLang="zh-TW" sz="1700" dirty="0">
                <a:solidFill>
                  <a:srgbClr val="FF0000"/>
                </a:solidFill>
              </a:rPr>
              <a:t>list</a:t>
            </a:r>
            <a:r>
              <a:rPr lang="en-US" altLang="zh-TW" sz="1700" dirty="0"/>
              <a:t> )  </a:t>
            </a:r>
            <a:r>
              <a:rPr lang="en-US" altLang="zh-TW" sz="1700" dirty="0" smtClean="0"/>
              <a:t>: </a:t>
            </a:r>
            <a:r>
              <a:rPr lang="zh-TW" altLang="en-US" sz="1700" dirty="0" smtClean="0"/>
              <a:t>回</a:t>
            </a:r>
            <a:r>
              <a:rPr lang="zh-TW" altLang="en-US" sz="1700" dirty="0"/>
              <a:t>傳</a:t>
            </a:r>
            <a:r>
              <a:rPr lang="en-US" altLang="zh-TW" sz="1700" dirty="0"/>
              <a:t>list</a:t>
            </a:r>
            <a:r>
              <a:rPr lang="zh-TW" altLang="en-US" sz="1700" dirty="0"/>
              <a:t>中</a:t>
            </a:r>
            <a:r>
              <a:rPr lang="zh-TW" altLang="en-US" sz="1700" dirty="0" smtClean="0"/>
              <a:t>最小值</a:t>
            </a:r>
            <a:endParaRPr lang="en-US" altLang="zh-TW" sz="1700" dirty="0"/>
          </a:p>
          <a:p>
            <a:endParaRPr lang="en-US" altLang="zh-TW" sz="1700" dirty="0" smtClean="0"/>
          </a:p>
          <a:p>
            <a:r>
              <a:rPr lang="en-US" altLang="zh-TW" sz="1700" dirty="0" smtClean="0"/>
              <a:t>sum( </a:t>
            </a:r>
            <a:r>
              <a:rPr lang="en-US" altLang="zh-TW" sz="1700" dirty="0">
                <a:solidFill>
                  <a:srgbClr val="FF0000"/>
                </a:solidFill>
              </a:rPr>
              <a:t>list</a:t>
            </a:r>
            <a:r>
              <a:rPr lang="en-US" altLang="zh-TW" sz="1700" dirty="0"/>
              <a:t> )  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 回傳</a:t>
            </a:r>
            <a:r>
              <a:rPr lang="en-US" altLang="zh-TW" sz="1700" dirty="0" smtClean="0"/>
              <a:t>list</a:t>
            </a:r>
            <a:r>
              <a:rPr lang="zh-TW" altLang="en-US" sz="1700" dirty="0" smtClean="0"/>
              <a:t>中</a:t>
            </a:r>
            <a:r>
              <a:rPr lang="zh-TW" altLang="en-US" sz="1700" dirty="0"/>
              <a:t>所有元素總和</a:t>
            </a:r>
            <a:endParaRPr lang="en-US" altLang="zh-TW" sz="1700" dirty="0" smtClean="0"/>
          </a:p>
          <a:p>
            <a:endParaRPr lang="en-US" altLang="zh-TW" sz="1700" dirty="0"/>
          </a:p>
          <a:p>
            <a:r>
              <a:rPr lang="en-US" altLang="zh-TW" sz="1700" dirty="0" smtClean="0"/>
              <a:t>list(</a:t>
            </a:r>
            <a:r>
              <a:rPr lang="en-US" altLang="zh-TW" sz="1700" dirty="0" smtClean="0">
                <a:solidFill>
                  <a:srgbClr val="FF0000"/>
                </a:solidFill>
              </a:rPr>
              <a:t>para</a:t>
            </a:r>
            <a:r>
              <a:rPr lang="en-US" altLang="zh-TW" sz="1700" dirty="0" smtClean="0"/>
              <a:t> ) : </a:t>
            </a:r>
            <a:r>
              <a:rPr lang="zh-TW" altLang="en-US" sz="1700" dirty="0" smtClean="0"/>
              <a:t>回傳可變動</a:t>
            </a:r>
            <a:r>
              <a:rPr lang="en-US" altLang="zh-TW" sz="1700" dirty="0" smtClean="0"/>
              <a:t>list   (para</a:t>
            </a:r>
            <a:r>
              <a:rPr lang="zh-TW" altLang="en-US" sz="1700" dirty="0" smtClean="0"/>
              <a:t>可為一個</a:t>
            </a:r>
            <a:r>
              <a:rPr lang="en-US" altLang="zh-TW" sz="1700" dirty="0" smtClean="0"/>
              <a:t>Range</a:t>
            </a:r>
            <a:r>
              <a:rPr lang="zh-TW" altLang="en-US" sz="1700" dirty="0" smtClean="0"/>
              <a:t>或是</a:t>
            </a:r>
            <a:r>
              <a:rPr lang="en-US" altLang="zh-TW" sz="1700" dirty="0" smtClean="0"/>
              <a:t>String)</a:t>
            </a:r>
          </a:p>
          <a:p>
            <a:endParaRPr lang="en-US" altLang="zh-TW" sz="1700" dirty="0"/>
          </a:p>
          <a:p>
            <a:endParaRPr lang="en-US" altLang="zh-TW" sz="1700" dirty="0" smtClean="0"/>
          </a:p>
          <a:p>
            <a:endParaRPr lang="en-US" altLang="zh-TW" sz="1700" dirty="0" smtClean="0"/>
          </a:p>
          <a:p>
            <a:r>
              <a:rPr lang="en-US" altLang="zh-TW" sz="1700" dirty="0">
                <a:hlinkClick r:id="rId2"/>
              </a:rPr>
              <a:t>http://www.kaiching.org/2011/03/python-listtype.html</a:t>
            </a:r>
            <a:endParaRPr lang="en-US" altLang="zh-TW" sz="1700" dirty="0" smtClean="0"/>
          </a:p>
          <a:p>
            <a:endParaRPr lang="en-US" altLang="zh-TW" sz="1700" dirty="0"/>
          </a:p>
          <a:p>
            <a:endParaRPr lang="en-US" altLang="zh-TW" sz="1700" dirty="0"/>
          </a:p>
          <a:p>
            <a:endParaRPr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2284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 –  Dictionary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0617086" cy="525658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800" dirty="0" smtClean="0"/>
              <a:t>宣告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pt-BR" altLang="zh-TW" sz="1800" dirty="0" smtClean="0"/>
              <a:t>Dict= { </a:t>
            </a:r>
            <a:r>
              <a:rPr lang="pt-BR" altLang="zh-TW" sz="1800" b="1" dirty="0" smtClean="0">
                <a:solidFill>
                  <a:schemeClr val="tx2"/>
                </a:solidFill>
              </a:rPr>
              <a:t>key1</a:t>
            </a:r>
            <a:r>
              <a:rPr lang="pt-BR" altLang="zh-TW" sz="1800" dirty="0" smtClean="0"/>
              <a:t> : </a:t>
            </a:r>
            <a:r>
              <a:rPr lang="pt-BR" altLang="zh-TW" sz="1800" b="1" dirty="0" smtClean="0">
                <a:solidFill>
                  <a:srgbClr val="FF0000"/>
                </a:solidFill>
              </a:rPr>
              <a:t>obj1</a:t>
            </a:r>
            <a:r>
              <a:rPr lang="pt-BR" altLang="zh-TW" sz="1800" dirty="0" smtClean="0"/>
              <a:t>  , </a:t>
            </a:r>
            <a:r>
              <a:rPr lang="pt-BR" altLang="zh-TW" sz="1800" b="1" dirty="0" smtClean="0">
                <a:solidFill>
                  <a:schemeClr val="tx2"/>
                </a:solidFill>
              </a:rPr>
              <a:t>key2</a:t>
            </a:r>
            <a:r>
              <a:rPr lang="pt-BR" altLang="zh-TW" sz="1800" dirty="0" smtClean="0"/>
              <a:t> </a:t>
            </a:r>
            <a:r>
              <a:rPr lang="pt-BR" altLang="zh-TW" sz="1800" dirty="0"/>
              <a:t>: </a:t>
            </a:r>
            <a:r>
              <a:rPr lang="pt-BR" altLang="zh-TW" sz="1800" b="1" dirty="0" smtClean="0">
                <a:solidFill>
                  <a:srgbClr val="FF0000"/>
                </a:solidFill>
              </a:rPr>
              <a:t>obj2</a:t>
            </a:r>
            <a:r>
              <a:rPr lang="pt-BR" altLang="zh-TW" sz="1800" dirty="0" smtClean="0"/>
              <a:t> , </a:t>
            </a:r>
            <a:r>
              <a:rPr lang="pt-BR" altLang="zh-TW" sz="1800" b="1" dirty="0" smtClean="0">
                <a:solidFill>
                  <a:schemeClr val="tx2"/>
                </a:solidFill>
              </a:rPr>
              <a:t>key3</a:t>
            </a:r>
            <a:r>
              <a:rPr lang="pt-BR" altLang="zh-TW" sz="1800" dirty="0" smtClean="0"/>
              <a:t> </a:t>
            </a:r>
            <a:r>
              <a:rPr lang="pt-BR" altLang="zh-TW" sz="1800" dirty="0"/>
              <a:t>: </a:t>
            </a:r>
            <a:r>
              <a:rPr lang="pt-BR" altLang="zh-TW" sz="1800" b="1" dirty="0" smtClean="0">
                <a:solidFill>
                  <a:srgbClr val="FF0000"/>
                </a:solidFill>
              </a:rPr>
              <a:t>obj3</a:t>
            </a:r>
            <a:r>
              <a:rPr lang="pt-BR" altLang="zh-TW" sz="1800" dirty="0" smtClean="0"/>
              <a:t>  , ... }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方法  </a:t>
            </a:r>
            <a:r>
              <a:rPr lang="en-US" altLang="zh-TW" sz="1800" dirty="0" smtClean="0"/>
              <a:t>:</a:t>
            </a:r>
          </a:p>
          <a:p>
            <a:endParaRPr lang="en-US" altLang="zh-TW" sz="1800" dirty="0" smtClean="0"/>
          </a:p>
          <a:p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[key</a:t>
            </a:r>
            <a:r>
              <a:rPr lang="en-US" altLang="zh-TW" sz="1800" dirty="0"/>
              <a:t>]	</a:t>
            </a:r>
            <a:r>
              <a:rPr lang="zh-TW" altLang="en-US" sz="1800" dirty="0"/>
              <a:t>從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</a:t>
            </a:r>
            <a:r>
              <a:rPr lang="zh-TW" altLang="en-US" sz="1800" dirty="0"/>
              <a:t>中取得 </a:t>
            </a:r>
            <a:r>
              <a:rPr lang="en-US" altLang="zh-TW" sz="1800" dirty="0"/>
              <a:t>key </a:t>
            </a:r>
            <a:r>
              <a:rPr lang="zh-TW" altLang="en-US" sz="1800" dirty="0"/>
              <a:t>的 </a:t>
            </a:r>
            <a:r>
              <a:rPr lang="en-US" altLang="zh-TW" sz="1800" dirty="0" smtClean="0"/>
              <a:t>value</a:t>
            </a:r>
          </a:p>
          <a:p>
            <a:endParaRPr lang="en-US" altLang="zh-TW" sz="1800" dirty="0"/>
          </a:p>
          <a:p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[key</a:t>
            </a:r>
            <a:r>
              <a:rPr lang="en-US" altLang="zh-TW" sz="1800" dirty="0"/>
              <a:t>] = </a:t>
            </a:r>
            <a:r>
              <a:rPr lang="en-US" altLang="zh-TW" sz="1800" dirty="0" smtClean="0"/>
              <a:t>value </a:t>
            </a:r>
            <a:r>
              <a:rPr lang="zh-TW" altLang="en-US" sz="1800" dirty="0" smtClean="0"/>
              <a:t>將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</a:t>
            </a:r>
            <a:r>
              <a:rPr lang="zh-TW" altLang="en-US" sz="1800" dirty="0"/>
              <a:t>的 </a:t>
            </a:r>
            <a:r>
              <a:rPr lang="en-US" altLang="zh-TW" sz="1800" dirty="0"/>
              <a:t>key </a:t>
            </a:r>
            <a:r>
              <a:rPr lang="zh-TW" altLang="en-US" sz="1800" dirty="0"/>
              <a:t>指定為 </a:t>
            </a:r>
            <a:r>
              <a:rPr lang="en-US" altLang="zh-TW" sz="1800" dirty="0" smtClean="0"/>
              <a:t>value</a:t>
            </a:r>
          </a:p>
          <a:p>
            <a:endParaRPr lang="en-US" altLang="zh-TW" sz="1800" dirty="0"/>
          </a:p>
          <a:p>
            <a:r>
              <a:rPr lang="en-US" altLang="zh-TW" sz="1800" dirty="0"/>
              <a:t>del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[key</a:t>
            </a:r>
            <a:r>
              <a:rPr lang="en-US" altLang="zh-TW" sz="1800" dirty="0"/>
              <a:t>]	</a:t>
            </a:r>
            <a:r>
              <a:rPr lang="zh-TW" altLang="en-US" sz="1800" dirty="0"/>
              <a:t>刪除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</a:t>
            </a:r>
            <a:r>
              <a:rPr lang="zh-TW" altLang="en-US" sz="1800" dirty="0"/>
              <a:t>中 </a:t>
            </a:r>
            <a:r>
              <a:rPr lang="en-US" altLang="zh-TW" sz="1800" dirty="0"/>
              <a:t>key </a:t>
            </a:r>
            <a:r>
              <a:rPr lang="zh-TW" altLang="en-US" sz="1800" dirty="0"/>
              <a:t>所指定的 </a:t>
            </a:r>
            <a:r>
              <a:rPr lang="en-US" altLang="zh-TW" sz="1800" dirty="0" smtClean="0"/>
              <a:t>value</a:t>
            </a:r>
          </a:p>
          <a:p>
            <a:endParaRPr lang="en-US" altLang="zh-TW" sz="1800" dirty="0"/>
          </a:p>
          <a:p>
            <a:r>
              <a:rPr lang="en-US" altLang="zh-TW" sz="1800" dirty="0"/>
              <a:t>key in </a:t>
            </a:r>
            <a:r>
              <a:rPr lang="en-US" altLang="zh-TW" sz="1800" dirty="0" err="1" smtClean="0"/>
              <a:t>Dict</a:t>
            </a:r>
            <a:r>
              <a:rPr lang="en-US" altLang="zh-TW" sz="1800" dirty="0"/>
              <a:t>	</a:t>
            </a:r>
            <a:r>
              <a:rPr lang="zh-TW" altLang="en-US" sz="1800" dirty="0"/>
              <a:t>判斷 </a:t>
            </a:r>
            <a:r>
              <a:rPr lang="en-US" altLang="zh-TW" sz="1800" dirty="0"/>
              <a:t>key </a:t>
            </a:r>
            <a:r>
              <a:rPr lang="zh-TW" altLang="en-US" sz="1800" dirty="0"/>
              <a:t>是否在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中</a:t>
            </a:r>
            <a:endParaRPr lang="en-US" altLang="zh-TW" sz="1800" dirty="0" smtClean="0"/>
          </a:p>
          <a:p>
            <a:endParaRPr lang="zh-TW" altLang="en-US" sz="1800" dirty="0"/>
          </a:p>
          <a:p>
            <a:r>
              <a:rPr lang="en-US" altLang="zh-TW" sz="1800" dirty="0"/>
              <a:t>key not in </a:t>
            </a:r>
            <a:r>
              <a:rPr lang="en-US" altLang="zh-TW" sz="1800" dirty="0" err="1" smtClean="0"/>
              <a:t>Dict</a:t>
            </a:r>
            <a:r>
              <a:rPr lang="en-US" altLang="zh-TW" sz="1800" dirty="0"/>
              <a:t>	</a:t>
            </a:r>
            <a:r>
              <a:rPr lang="zh-TW" altLang="en-US" sz="1800" dirty="0"/>
              <a:t>判斷 </a:t>
            </a:r>
            <a:r>
              <a:rPr lang="en-US" altLang="zh-TW" sz="1800" dirty="0"/>
              <a:t>key </a:t>
            </a:r>
            <a:r>
              <a:rPr lang="zh-TW" altLang="en-US" sz="1800" dirty="0"/>
              <a:t>是否不在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中</a:t>
            </a:r>
            <a:endParaRPr lang="en-US" altLang="zh-TW" sz="1800" dirty="0" smtClean="0"/>
          </a:p>
          <a:p>
            <a:endParaRPr lang="zh-TW" altLang="en-US" sz="1800" dirty="0"/>
          </a:p>
          <a:p>
            <a:r>
              <a:rPr lang="en-US" altLang="zh-TW" sz="1800" dirty="0" err="1" smtClean="0"/>
              <a:t>iter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)</a:t>
            </a:r>
            <a:r>
              <a:rPr lang="en-US" altLang="zh-TW" sz="1800" dirty="0"/>
              <a:t>	</a:t>
            </a:r>
            <a:r>
              <a:rPr lang="zh-TW" altLang="en-US" sz="1800" dirty="0"/>
              <a:t>回傳由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</a:t>
            </a:r>
            <a:r>
              <a:rPr lang="zh-TW" altLang="en-US" sz="1800" dirty="0"/>
              <a:t>的 </a:t>
            </a:r>
            <a:r>
              <a:rPr lang="en-US" altLang="zh-TW" sz="1800" dirty="0"/>
              <a:t>key </a:t>
            </a:r>
            <a:r>
              <a:rPr lang="zh-TW" altLang="en-US" sz="1800" dirty="0"/>
              <a:t>建立的迭代</a:t>
            </a:r>
            <a:r>
              <a:rPr lang="zh-TW" altLang="en-US" sz="1800" dirty="0" smtClean="0"/>
              <a:t>器</a:t>
            </a:r>
            <a:endParaRPr lang="en-US" altLang="zh-TW" sz="1800" dirty="0" smtClean="0"/>
          </a:p>
          <a:p>
            <a:endParaRPr lang="zh-TW" altLang="en-US" sz="1800" dirty="0"/>
          </a:p>
          <a:p>
            <a:r>
              <a:rPr lang="en-US" altLang="zh-TW" sz="1800" dirty="0" err="1" smtClean="0"/>
              <a:t>len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)</a:t>
            </a:r>
            <a:r>
              <a:rPr lang="en-US" altLang="zh-TW" sz="1800" dirty="0"/>
              <a:t>	</a:t>
            </a:r>
            <a:r>
              <a:rPr lang="zh-TW" altLang="en-US" sz="1800" dirty="0"/>
              <a:t>回傳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</a:t>
            </a:r>
            <a:r>
              <a:rPr lang="zh-TW" altLang="en-US" sz="1800" dirty="0"/>
              <a:t>的配對資料</a:t>
            </a:r>
            <a:r>
              <a:rPr lang="zh-TW" altLang="en-US" sz="1800" dirty="0" smtClean="0"/>
              <a:t>個數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>
              <a:hlinkClick r:id="rId2"/>
            </a:endParaRPr>
          </a:p>
          <a:p>
            <a:r>
              <a:rPr lang="en-US" altLang="zh-TW" sz="1800" dirty="0">
                <a:hlinkClick r:id="rId2"/>
              </a:rPr>
              <a:t>http://www.kaiching.org/2011/03/python-dicttype.html</a:t>
            </a:r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008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 –  Set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0617086" cy="5256584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中，集合（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）是無序、元素不重複的集合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Python3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中，要建立集合，可以使用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包 括元素的實字方式來建立集合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宣告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Set = { </a:t>
            </a:r>
            <a:r>
              <a:rPr lang="pt-BR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obj1</a:t>
            </a:r>
            <a:r>
              <a:rPr lang="pt-BR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,  </a:t>
            </a:r>
            <a:r>
              <a:rPr lang="pt-BR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obj2</a:t>
            </a:r>
            <a:r>
              <a:rPr lang="pt-BR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, </a:t>
            </a:r>
            <a:r>
              <a:rPr lang="pt-BR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obj3 </a:t>
            </a:r>
            <a:r>
              <a:rPr lang="pt-BR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... }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方法 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基本操作：  </a:t>
            </a:r>
          </a:p>
          <a:p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en-US" altLang="zh-TW" sz="2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.add</a:t>
            </a:r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( </a:t>
            </a:r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'x'</a:t>
            </a:r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 )             #</a:t>
            </a:r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添加一項  </a:t>
            </a:r>
          </a:p>
          <a:p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en-US" altLang="zh-TW" sz="2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.update</a:t>
            </a:r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([ 10 , 37 , 42 ])   #</a:t>
            </a:r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中添加多項  </a:t>
            </a:r>
            <a:endParaRPr lang="en-US" altLang="zh-TW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en-US" altLang="zh-TW" sz="2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.remove</a:t>
            </a:r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(object)</a:t>
            </a:r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	#</a:t>
            </a:r>
            <a:r>
              <a:rPr lang="zh-TW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刪除</a:t>
            </a:r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一</a:t>
            </a:r>
            <a:r>
              <a:rPr lang="zh-TW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項</a:t>
            </a:r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en-US" altLang="zh-TW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			#</a:t>
            </a:r>
            <a:r>
              <a:rPr lang="zh-TW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回傳</a:t>
            </a:r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的長度  </a:t>
            </a: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 –  </a:t>
            </a:r>
            <a:r>
              <a:rPr lang="en-US" altLang="zh-TW" dirty="0"/>
              <a:t>Tuple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0617086" cy="5256584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元組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(Tuple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一旦建立，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就不能以任何方式改變它。這點與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中的字串類似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所以我們說元組和字串都是不可變的序列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元組也支持索引和分片操作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宣告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Tuple = ( </a:t>
            </a:r>
            <a:r>
              <a:rPr lang="pt-BR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obj1</a:t>
            </a:r>
            <a:r>
              <a:rPr lang="pt-BR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,  </a:t>
            </a:r>
            <a:r>
              <a:rPr lang="pt-BR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obj2</a:t>
            </a:r>
            <a:r>
              <a:rPr lang="pt-BR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, </a:t>
            </a:r>
            <a:r>
              <a:rPr lang="pt-BR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obj3 </a:t>
            </a:r>
            <a:r>
              <a:rPr lang="pt-BR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... )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方法 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基本操作：  </a:t>
            </a:r>
          </a:p>
          <a:p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pt-BR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[ 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取得該位置上的元素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  	      #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回傳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的長度</a:t>
            </a:r>
            <a:r>
              <a:rPr lang="zh-TW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主題目錄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基礎介紹</a:t>
            </a:r>
            <a:endParaRPr lang="en-US" altLang="zh-TW" dirty="0" smtClean="0"/>
          </a:p>
          <a:p>
            <a:r>
              <a:rPr lang="zh-TW" altLang="en-US" dirty="0"/>
              <a:t>開發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 smtClean="0"/>
              <a:t>基礎語法</a:t>
            </a:r>
            <a:endParaRPr lang="en-US" altLang="zh-TW" dirty="0" smtClean="0"/>
          </a:p>
          <a:p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zh-TW" altLang="en-US" dirty="0" smtClean="0"/>
              <a:t>進階應用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-</a:t>
            </a:r>
            <a:r>
              <a:rPr lang="ja-JP" altLang="en-US" dirty="0" smtClean="0"/>
              <a:t> </a:t>
            </a:r>
            <a:r>
              <a:rPr lang="en-US" altLang="ja-JP" dirty="0" smtClean="0"/>
              <a:t>loop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1121142" cy="187220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4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ja-JP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ja-JP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ja-JP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</a:t>
            </a:r>
            <a:r>
              <a:rPr lang="ja-JP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ja-JP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odified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):</a:t>
            </a:r>
          </a:p>
          <a:p>
            <a:endParaRPr lang="en-US" altLang="ja-JP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#expression</a:t>
            </a:r>
            <a:endParaRPr lang="en-US" altLang="zh-TW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200" dirty="0" smtClean="0"/>
              <a:t>	</a:t>
            </a:r>
            <a:endParaRPr lang="zh-TW" altLang="en-US" sz="3200" dirty="0"/>
          </a:p>
        </p:txBody>
      </p:sp>
      <p:sp>
        <p:nvSpPr>
          <p:cNvPr id="5" name="文字版面配置區 3"/>
          <p:cNvSpPr txBox="1">
            <a:spLocks/>
          </p:cNvSpPr>
          <p:nvPr/>
        </p:nvSpPr>
        <p:spPr>
          <a:xfrm>
            <a:off x="573972" y="3789040"/>
            <a:ext cx="11121142" cy="259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lang="zh-TW" sz="18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6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ja-JP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ja-JP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   print 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'%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d %</a:t>
            </a:r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s'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% (</a:t>
            </a:r>
            <a:r>
              <a:rPr lang="en-US" altLang="ja-JP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3200" dirty="0" smtClean="0"/>
              <a:t>	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00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zh-TW" altLang="en-US" dirty="0" smtClean="0"/>
              <a:t>例外處理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5288494" cy="4824536"/>
          </a:xfrm>
        </p:spPr>
        <p:txBody>
          <a:bodyPr>
            <a:normAutofit/>
          </a:bodyPr>
          <a:lstStyle/>
          <a:p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ja-JP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f = open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('myfile.txt')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    s = </a:t>
            </a:r>
            <a:r>
              <a:rPr lang="en-US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f.readline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s.strip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altLang="ja-JP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ja-JP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</a:t>
            </a:r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ja-JP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print("OS error: {0}".format(</a:t>
            </a:r>
            <a:r>
              <a:rPr lang="en-US" altLang="ja-JP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altLang="ja-JP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print("Could not convert data to an integer.")</a:t>
            </a:r>
          </a:p>
          <a:p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except:</a:t>
            </a:r>
          </a:p>
          <a:p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    print("Unexpected error:", </a:t>
            </a:r>
            <a:r>
              <a:rPr lang="en-US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sys.exc_info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()[0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>
                <a:hlinkClick r:id="rId2"/>
              </a:rPr>
              <a:t>http://allenchien.logdown.com/posts/425530</a:t>
            </a:r>
            <a:endParaRPr lang="zh-TW" altLang="en-US" sz="1800" dirty="0"/>
          </a:p>
        </p:txBody>
      </p:sp>
      <p:sp>
        <p:nvSpPr>
          <p:cNvPr id="7" name="文字版面配置區 3"/>
          <p:cNvSpPr txBox="1">
            <a:spLocks/>
          </p:cNvSpPr>
          <p:nvPr/>
        </p:nvSpPr>
        <p:spPr>
          <a:xfrm>
            <a:off x="5950396" y="1412776"/>
            <a:ext cx="5000462" cy="4824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lang="zh-TW" sz="18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6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 = open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('myfile.txt')</a:t>
            </a:r>
            <a:endParaRPr lang="en-US" altLang="ja-JP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s = 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f.readline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s.strip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altLang="ja-JP" sz="1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ja-JP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</a:t>
            </a:r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print("OS error: {0}".format(</a:t>
            </a:r>
            <a:r>
              <a:rPr lang="en-US" altLang="ja-JP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altLang="ja-JP" sz="1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print("Could not convert data to an integer.")</a:t>
            </a:r>
          </a:p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except:</a:t>
            </a:r>
          </a:p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print("Unexpected error:", 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sys.exc_info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()[0])</a:t>
            </a:r>
          </a:p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altLang="ja-JP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44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en-US" altLang="zh-TW" dirty="0" smtClean="0"/>
              <a:t>File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1481182" cy="4824536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宣告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open( </a:t>
            </a:r>
            <a:r>
              <a:rPr lang="en-US" altLang="ja-JP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altLang="ja-JP" sz="18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altLang="ja-JP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[</a:t>
            </a:r>
            <a:r>
              <a:rPr lang="en-US" altLang="ja-JP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access_mode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en-US" altLang="ja-JP" sz="1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buffering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zh-CN" sz="1800" b="1" dirty="0" err="1">
                <a:solidFill>
                  <a:schemeClr val="tx2"/>
                </a:solidFill>
              </a:rPr>
              <a:t>file_name</a:t>
            </a:r>
            <a:r>
              <a:rPr lang="zh-CN" altLang="en-US" sz="1800" dirty="0" smtClean="0"/>
              <a:t>：要存取的檔案名稱的字串值。</a:t>
            </a:r>
            <a:endParaRPr lang="en-US" altLang="zh-CN" sz="1800" dirty="0" smtClean="0"/>
          </a:p>
          <a:p>
            <a:pPr latinLnBrk="1"/>
            <a:endParaRPr lang="zh-CN" altLang="en-US" sz="1800" dirty="0" smtClean="0"/>
          </a:p>
          <a:p>
            <a:pPr latinLnBrk="1"/>
            <a:r>
              <a:rPr lang="en-US" altLang="zh-CN" sz="1800" b="1" dirty="0" err="1" smtClean="0">
                <a:solidFill>
                  <a:srgbClr val="0070C0"/>
                </a:solidFill>
              </a:rPr>
              <a:t>access_mode</a:t>
            </a:r>
            <a:r>
              <a:rPr lang="zh-CN" altLang="en-US" sz="1800" dirty="0" smtClean="0"/>
              <a:t>：決定了打開檔的模式：唯讀，寫入，追加等，</a:t>
            </a:r>
            <a:endParaRPr lang="en-US" altLang="zh-CN" sz="1800" dirty="0" smtClean="0"/>
          </a:p>
          <a:p>
            <a:pPr latinLnBrk="1"/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zh-TW" altLang="en-US" sz="1800" dirty="0" smtClean="0"/>
              <a:t>     </a:t>
            </a:r>
            <a:r>
              <a:rPr lang="zh-CN" altLang="en-US" sz="1800" dirty="0" smtClean="0"/>
              <a:t>預設檔存取模式為唯讀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r)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atinLnBrk="1"/>
            <a:endParaRPr lang="zh-CN" altLang="en-US" sz="1800" dirty="0"/>
          </a:p>
          <a:p>
            <a:pPr latinLnBrk="1"/>
            <a:r>
              <a:rPr lang="en-US" altLang="zh-CN" sz="1800" b="1" dirty="0">
                <a:solidFill>
                  <a:srgbClr val="00B050"/>
                </a:solidFill>
              </a:rPr>
              <a:t>buffering</a:t>
            </a:r>
            <a:r>
              <a:rPr lang="en-US" altLang="zh-CN" sz="1800" dirty="0" smtClean="0"/>
              <a:t>:</a:t>
            </a:r>
            <a:r>
              <a:rPr lang="zh-TW" altLang="en-US" sz="1800" dirty="0" smtClean="0"/>
              <a:t>  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buffering</a:t>
            </a:r>
            <a:r>
              <a:rPr lang="zh-CN" altLang="en-US" sz="1800" dirty="0" smtClean="0"/>
              <a:t>的值被設為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，就不會有暫存。</a:t>
            </a:r>
            <a:endParaRPr lang="en-US" altLang="zh-CN" sz="1800" dirty="0" smtClean="0"/>
          </a:p>
          <a:p>
            <a:pPr latinLnBrk="1"/>
            <a:r>
              <a:rPr lang="en-US" altLang="zh-CN" sz="1800" dirty="0"/>
              <a:t>	</a:t>
            </a:r>
            <a:r>
              <a:rPr lang="zh-TW" altLang="en-US" sz="1800" dirty="0"/>
              <a:t> </a:t>
            </a:r>
            <a:r>
              <a:rPr lang="zh-TW" altLang="en-US" sz="1800" dirty="0" smtClean="0"/>
              <a:t>       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buffering</a:t>
            </a:r>
            <a:r>
              <a:rPr lang="zh-CN" altLang="en-US" sz="1800" dirty="0"/>
              <a:t>的值取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，存取檔時會暫存行。</a:t>
            </a:r>
            <a:endParaRPr lang="en-US" altLang="zh-CN" sz="1800" dirty="0" smtClean="0"/>
          </a:p>
          <a:p>
            <a:pPr latinLnBrk="1"/>
            <a:r>
              <a:rPr lang="en-US" altLang="zh-CN" sz="1800" dirty="0"/>
              <a:t>	</a:t>
            </a:r>
            <a:r>
              <a:rPr lang="zh-TW" altLang="en-US" sz="1800" dirty="0"/>
              <a:t> </a:t>
            </a:r>
            <a:r>
              <a:rPr lang="zh-TW" altLang="en-US" sz="1800" dirty="0" smtClean="0"/>
              <a:t>       </a:t>
            </a:r>
            <a:r>
              <a:rPr lang="zh-CN" altLang="en-US" sz="1800" dirty="0" smtClean="0"/>
              <a:t>如果將</a:t>
            </a:r>
            <a:r>
              <a:rPr lang="en-US" altLang="zh-CN" sz="1800" dirty="0" smtClean="0"/>
              <a:t>buffering</a:t>
            </a:r>
            <a:r>
              <a:rPr lang="zh-CN" altLang="en-US" sz="1800" dirty="0" smtClean="0"/>
              <a:t>的值設為大於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的整數，這就是暫存區的緩衝大小。</a:t>
            </a:r>
            <a:endParaRPr lang="en-US" altLang="zh-CN" sz="1800" dirty="0" smtClean="0"/>
          </a:p>
          <a:p>
            <a:pPr latinLnBrk="1"/>
            <a:r>
              <a:rPr lang="en-US" altLang="zh-CN" sz="1800" dirty="0"/>
              <a:t>	</a:t>
            </a:r>
            <a:r>
              <a:rPr lang="zh-TW" altLang="en-US" sz="1800" dirty="0"/>
              <a:t> </a:t>
            </a:r>
            <a:r>
              <a:rPr lang="zh-TW" altLang="en-US" sz="1800" dirty="0" smtClean="0"/>
              <a:t>       </a:t>
            </a:r>
            <a:r>
              <a:rPr lang="zh-CN" altLang="en-US" sz="1800" dirty="0" smtClean="0"/>
              <a:t>如果取負值，暫存區的緩衝大小則為系統預設。</a:t>
            </a:r>
            <a:endParaRPr lang="en-US" altLang="zh-CN" sz="1800" dirty="0" smtClean="0"/>
          </a:p>
          <a:p>
            <a:pPr latinLnBrk="1"/>
            <a:endParaRPr lang="en-US" altLang="zh-CN" sz="1800" dirty="0"/>
          </a:p>
          <a:p>
            <a:pPr latinLnBrk="1"/>
            <a:endParaRPr lang="en-US" altLang="zh-CN" sz="1800" dirty="0" smtClean="0"/>
          </a:p>
          <a:p>
            <a:pPr latinLnBrk="1"/>
            <a:endParaRPr lang="en-US" altLang="zh-CN" sz="1800" dirty="0"/>
          </a:p>
          <a:p>
            <a:pPr latinLnBrk="1"/>
            <a:endParaRPr lang="en-US" altLang="zh-CN" sz="1800" dirty="0" smtClean="0"/>
          </a:p>
          <a:p>
            <a:pPr latinLnBrk="1"/>
            <a:endParaRPr lang="en-US" altLang="zh-CN" sz="1800" dirty="0"/>
          </a:p>
          <a:p>
            <a:pPr latinLnBrk="1"/>
            <a:r>
              <a:rPr lang="en-US" altLang="zh-CN" sz="1800" dirty="0">
                <a:hlinkClick r:id="rId2"/>
              </a:rPr>
              <a:t>http://www.runoob.com/python/python-files-io.html</a:t>
            </a:r>
            <a:endParaRPr lang="zh-CN" altLang="en-US" sz="1800" dirty="0" smtClean="0"/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Operation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1481182" cy="5328592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close()</a:t>
            </a:r>
            <a:r>
              <a:rPr lang="zh-TW" altLang="en-US" sz="2000" b="1" dirty="0" smtClean="0"/>
              <a:t>方法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  </a:t>
            </a:r>
          </a:p>
          <a:p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刷新緩衝區裡任何還沒寫入的資訊，並關閉該檔，這之後便不能再進行寫入。</a:t>
            </a: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/>
              <a:t>write()</a:t>
            </a:r>
            <a:r>
              <a:rPr lang="zh-CN" altLang="en-US" sz="2000" b="1" dirty="0" smtClean="0"/>
              <a:t>方法</a:t>
            </a:r>
            <a:r>
              <a:rPr lang="zh-TW" altLang="en-US" sz="2000" b="1" dirty="0" smtClean="0"/>
              <a:t> </a:t>
            </a:r>
            <a:r>
              <a:rPr lang="en-US" altLang="zh-CN" sz="2000" b="1" dirty="0" smtClean="0"/>
              <a:t>:</a:t>
            </a:r>
            <a:r>
              <a:rPr lang="zh-TW" altLang="en-US" sz="2000" b="1" dirty="0" smtClean="0"/>
              <a:t> 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n-US" altLang="zh-CN" sz="18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可將任何字串寫入一個打開的檔。需要重點注意的是，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字串可以是二進位資料，而不是僅僅是文字。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write()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方法不會在字串的結尾添加分行符號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('\n')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read()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方法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n-US" altLang="zh-TW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[count</a:t>
            </a:r>
            <a:r>
              <a:rPr lang="en-US" altLang="zh-TW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從一個打開的檔中讀取一個字串。需要重點注意的是，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字串可以是二進位資料，而不是僅僅是文字。</a:t>
            </a:r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000" b="1" dirty="0"/>
              <a:t>文件定位</a:t>
            </a:r>
          </a:p>
          <a:p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tell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方法告訴你檔內的當前位置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eek(</a:t>
            </a:r>
            <a:r>
              <a:rPr lang="en-US" altLang="zh-TW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[,from</a:t>
            </a:r>
            <a:r>
              <a:rPr lang="en-US" altLang="zh-TW" sz="1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方法改變當前檔的位置。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offset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變數表示要移動的位元組數。</a:t>
            </a:r>
            <a:r>
              <a:rPr lang="en-US" altLang="zh-CN" sz="1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變數指定開始移動位元組的參考位置。</a:t>
            </a: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b="1" dirty="0" smtClean="0"/>
              <a:t>重</a:t>
            </a:r>
            <a:r>
              <a:rPr lang="zh-TW" altLang="en-US" sz="2000" b="1" dirty="0" smtClean="0"/>
              <a:t>新</a:t>
            </a:r>
            <a:r>
              <a:rPr lang="zh-CN" altLang="en-US" sz="2000" b="1" dirty="0" smtClean="0"/>
              <a:t>命名  </a:t>
            </a:r>
            <a:r>
              <a:rPr lang="en-US" altLang="zh-CN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.rename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current_file_name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zh-TW" altLang="en-US" sz="2000" b="1" dirty="0"/>
              <a:t>删除</a:t>
            </a:r>
            <a:r>
              <a:rPr lang="zh-TW" altLang="en-US" sz="2000" b="1" dirty="0" smtClean="0"/>
              <a:t>文件 </a:t>
            </a:r>
            <a:r>
              <a:rPr lang="en-US" altLang="zh-TW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.remove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zh-TW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創建目錄 </a:t>
            </a:r>
            <a:r>
              <a:rPr lang="en-US" altLang="zh-TW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.mkdir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sz="1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dir_name</a:t>
            </a:r>
            <a:r>
              <a:rPr lang="en-US" altLang="zh-TW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89894" y="5445224"/>
            <a:ext cx="10761102" cy="129614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47253" y="5949280"/>
            <a:ext cx="5400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os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hlinkClick r:id="rId2"/>
              </a:rPr>
              <a:t>http://www.runoob.com/python/os-file-methods.html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02324" y="768520"/>
            <a:ext cx="50334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hlinkClick r:id="rId3"/>
              </a:rPr>
              <a:t>http://www.runoob.com/python/file-methods.html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8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en-US" altLang="zh-TW" dirty="0" smtClean="0"/>
              <a:t>Class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0617086" cy="1872208"/>
          </a:xfrm>
        </p:spPr>
        <p:txBody>
          <a:bodyPr>
            <a:normAutofit/>
          </a:bodyPr>
          <a:lstStyle/>
          <a:p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func_name</a:t>
            </a:r>
            <a:r>
              <a:rPr lang="en-US" altLang="zh-TW" sz="2000" dirty="0" smtClean="0"/>
              <a:t>(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self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para1, para2):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#Expression</a:t>
            </a:r>
          </a:p>
          <a:p>
            <a:endParaRPr lang="en-US" altLang="zh-TW" b="1" dirty="0"/>
          </a:p>
          <a:p>
            <a:r>
              <a:rPr lang="zh-TW" altLang="en-US" sz="1800" b="1" dirty="0" smtClean="0"/>
              <a:t>若 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func_name</a:t>
            </a:r>
            <a:r>
              <a:rPr lang="zh-TW" altLang="en-US" sz="1800" b="1" dirty="0" smtClean="0"/>
              <a:t>為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__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init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__</a:t>
            </a:r>
            <a:r>
              <a:rPr lang="zh-TW" altLang="en-US" sz="1800" dirty="0" smtClean="0"/>
              <a:t>這個</a:t>
            </a:r>
            <a:r>
              <a:rPr lang="zh-TW" altLang="en-US" sz="1800" dirty="0"/>
              <a:t>特定的名稱</a:t>
            </a:r>
            <a:r>
              <a:rPr lang="zh-TW" altLang="en-US" sz="1800" dirty="0" smtClean="0"/>
              <a:t>，則用來</a:t>
            </a:r>
            <a:r>
              <a:rPr lang="zh-TW" altLang="en-US" sz="1800" dirty="0"/>
              <a:t>定義類別</a:t>
            </a:r>
            <a:r>
              <a:rPr lang="zh-TW" altLang="en-US" sz="1800" dirty="0" smtClean="0"/>
              <a:t>的物件建立方法，</a:t>
            </a:r>
            <a:r>
              <a:rPr lang="zh-TW" altLang="en-US" sz="1800" dirty="0"/>
              <a:t>要進行的初始化動作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r>
              <a:rPr lang="zh-TW" altLang="en-US" sz="1800" dirty="0" smtClean="0"/>
              <a:t>第</a:t>
            </a:r>
            <a:r>
              <a:rPr lang="zh-TW" altLang="en-US" sz="1800" dirty="0"/>
              <a:t>一個</a:t>
            </a:r>
            <a:r>
              <a:rPr lang="en-US" altLang="zh-TW" sz="1800" b="1" dirty="0">
                <a:solidFill>
                  <a:schemeClr val="tx2"/>
                </a:solidFill>
              </a:rPr>
              <a:t>self</a:t>
            </a:r>
            <a:r>
              <a:rPr lang="zh-TW" altLang="en-US" sz="1800" dirty="0"/>
              <a:t>參數代表建立的類別實例，在</a:t>
            </a:r>
            <a:r>
              <a:rPr lang="en-US" altLang="zh-TW" sz="1800" dirty="0"/>
              <a:t>Python</a:t>
            </a:r>
            <a:r>
              <a:rPr lang="zh-TW" altLang="en-US" sz="1800" dirty="0"/>
              <a:t>中，實例可操作的方法，第一個參數必須明確作為接受實例之用，慣例上取名為</a:t>
            </a:r>
            <a:r>
              <a:rPr lang="en-US" altLang="zh-TW" sz="1800" b="1" dirty="0">
                <a:solidFill>
                  <a:schemeClr val="tx2"/>
                </a:solidFill>
              </a:rPr>
              <a:t>self</a:t>
            </a:r>
            <a:r>
              <a:rPr lang="zh-TW" altLang="en-US" sz="1800" dirty="0"/>
              <a:t>名稱。</a:t>
            </a:r>
            <a:r>
              <a:rPr lang="en-US" altLang="zh-TW" sz="1800" b="1" dirty="0">
                <a:solidFill>
                  <a:srgbClr val="0070C0"/>
                </a:solidFill>
              </a:rPr>
              <a:t>__</a:t>
            </a:r>
            <a:r>
              <a:rPr lang="en-US" altLang="zh-TW" sz="1800" b="1" dirty="0" err="1">
                <a:solidFill>
                  <a:srgbClr val="0070C0"/>
                </a:solidFill>
              </a:rPr>
              <a:t>init</a:t>
            </a:r>
            <a:r>
              <a:rPr lang="en-US" altLang="zh-TW" sz="1800" b="1" dirty="0">
                <a:solidFill>
                  <a:srgbClr val="0070C0"/>
                </a:solidFill>
              </a:rPr>
              <a:t>__</a:t>
            </a:r>
            <a:r>
              <a:rPr lang="zh-TW" altLang="en-US" sz="1800" dirty="0"/>
              <a:t>之後則可指定初始化時所必須給定的資料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3812" y="3068960"/>
            <a:ext cx="3531736" cy="1172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 1 :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#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直接略過定義類別特性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82244" y="3099791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self,name,age,grade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self.name = name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self.grade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grade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print(self.name)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return ("Student name is " + self.name)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86700" y="4246255"/>
            <a:ext cx="3409908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Students(</a:t>
            </a:r>
            <a:r>
              <a:rPr lang="en-US" altLang="zh-TW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"Bob"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"6th"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.out()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.display())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6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operation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0617086" cy="1872208"/>
          </a:xfrm>
        </p:spPr>
        <p:txBody>
          <a:bodyPr>
            <a:normAutofit/>
          </a:bodyPr>
          <a:lstStyle/>
          <a:p>
            <a:r>
              <a:rPr lang="en-US" altLang="zh-TW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,“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property_name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”)     #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檢驗該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是否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存在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屬性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 , “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property_name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取得該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的屬性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setattr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 , “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property_name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”, value ) #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事後設定該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屬性和值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621804" y="2599928"/>
            <a:ext cx="8229599" cy="82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zh-TW" sz="4800" b="0" kern="1200" cap="none" baseline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Class</a:t>
            </a:r>
            <a:r>
              <a:rPr lang="en-US" altLang="en-US" dirty="0" smtClean="0"/>
              <a:t> </a:t>
            </a:r>
            <a:r>
              <a:rPr lang="en-US" altLang="zh-TW" dirty="0" smtClean="0"/>
              <a:t>–</a:t>
            </a:r>
            <a:r>
              <a:rPr lang="en-US" altLang="en-US" dirty="0" smtClean="0"/>
              <a:t> </a:t>
            </a:r>
            <a:r>
              <a:rPr lang="zh-TW" altLang="en-US" dirty="0" smtClean="0"/>
              <a:t>繼承</a:t>
            </a:r>
            <a:endParaRPr lang="en-US" dirty="0"/>
          </a:p>
        </p:txBody>
      </p:sp>
      <p:sp>
        <p:nvSpPr>
          <p:cNvPr id="13" name="文字版面配置區 3"/>
          <p:cNvSpPr txBox="1">
            <a:spLocks/>
          </p:cNvSpPr>
          <p:nvPr/>
        </p:nvSpPr>
        <p:spPr>
          <a:xfrm>
            <a:off x="549796" y="3789040"/>
            <a:ext cx="10617086" cy="1872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lang="zh-TW" sz="18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6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lang="zh-TW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lang="zh-TW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TW" alt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中繼承的語法，是在類別名稱旁使用括號表明要繼承的父類別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9836" y="4149080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n = 10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print("Parent Initialized")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parentFunc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print("Parent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called")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setN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(self, input):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Parent.n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input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print(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Parent.n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942284" y="4153862"/>
            <a:ext cx="352839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print ("Child class initialized")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childFunc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print("Child being called")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print(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Parent.n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+ 10))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78427" y="3057988"/>
            <a:ext cx="55322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https://openhome.cc/Gossip/Python/Inheritance.html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6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2084" y="3501008"/>
            <a:ext cx="4608512" cy="1066800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 smtClean="0"/>
              <a:t>模組</a:t>
            </a:r>
            <a:r>
              <a:rPr lang="zh-TW" altLang="en-US" sz="6600" dirty="0"/>
              <a:t>介紹</a:t>
            </a:r>
            <a:r>
              <a:rPr lang="en-US" altLang="zh-TW" sz="6600" dirty="0"/>
              <a:t/>
            </a:r>
            <a:br>
              <a:rPr lang="en-US" altLang="zh-TW" sz="6600" dirty="0"/>
            </a:b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508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/>
              <a:t>基礎</a:t>
            </a:r>
            <a:r>
              <a:rPr lang="zh-TW" altLang="en-US" dirty="0" smtClean="0"/>
              <a:t>模組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1337166" cy="4968552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random </a:t>
            </a:r>
            <a:r>
              <a:rPr lang="zh-TW" altLang="en-US" sz="1800" dirty="0" smtClean="0"/>
              <a:t>亂數模組 </a:t>
            </a:r>
            <a:r>
              <a:rPr lang="en-US" altLang="zh-TW" sz="1800" dirty="0" smtClean="0"/>
              <a:t>			</a:t>
            </a:r>
            <a:r>
              <a:rPr lang="en-US" altLang="zh-TW" sz="1800" dirty="0" smtClean="0">
                <a:hlinkClick r:id="rId2"/>
              </a:rPr>
              <a:t>random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err="1" smtClean="0"/>
              <a:t>os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作業系統相關模組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     			 </a:t>
            </a:r>
            <a:r>
              <a:rPr lang="en-US" altLang="zh-TW" sz="1800" dirty="0" err="1" smtClean="0">
                <a:hlinkClick r:id="rId3"/>
              </a:rPr>
              <a:t>os</a:t>
            </a:r>
            <a:endParaRPr lang="en-US" altLang="zh-TW" sz="1800" dirty="0" smtClean="0"/>
          </a:p>
          <a:p>
            <a:endParaRPr lang="en-US" altLang="zh-TW" sz="1400" dirty="0"/>
          </a:p>
          <a:p>
            <a:r>
              <a:rPr lang="en-US" altLang="zh-TW" sz="1800" dirty="0" smtClean="0"/>
              <a:t>sys </a:t>
            </a:r>
            <a:r>
              <a:rPr lang="zh-TW" altLang="en-US" sz="1800" dirty="0" smtClean="0"/>
              <a:t>系統</a:t>
            </a:r>
            <a:r>
              <a:rPr lang="zh-TW" altLang="en-US" sz="1800" dirty="0"/>
              <a:t>相關的資訊</a:t>
            </a:r>
            <a:r>
              <a:rPr lang="zh-TW" altLang="en-US" sz="1800" dirty="0" smtClean="0"/>
              <a:t>模組 </a:t>
            </a:r>
            <a:r>
              <a:rPr lang="en-US" altLang="zh-TW" sz="1800" dirty="0" smtClean="0"/>
              <a:t>			</a:t>
            </a:r>
            <a:r>
              <a:rPr lang="en-US" altLang="zh-TW" sz="1800" dirty="0" smtClean="0">
                <a:hlinkClick r:id="rId4"/>
              </a:rPr>
              <a:t>sys</a:t>
            </a:r>
            <a:endParaRPr lang="en-US" altLang="zh-TW" sz="1800" dirty="0"/>
          </a:p>
          <a:p>
            <a:endParaRPr lang="en-US" altLang="zh-TW" sz="1800" b="1" dirty="0" smtClean="0"/>
          </a:p>
          <a:p>
            <a:r>
              <a:rPr lang="en-US" altLang="zh-TW" sz="1800" dirty="0" smtClean="0"/>
              <a:t>time</a:t>
            </a:r>
            <a:r>
              <a:rPr lang="en-US" altLang="zh-TW" sz="1800" b="1" dirty="0" smtClean="0"/>
              <a:t> </a:t>
            </a:r>
            <a:r>
              <a:rPr lang="zh-TW" altLang="en-US" sz="1800" dirty="0" smtClean="0"/>
              <a:t>定義時間</a:t>
            </a:r>
            <a:r>
              <a:rPr lang="zh-TW" altLang="en-US" sz="1800" dirty="0"/>
              <a:t>、時鐘、計時相關</a:t>
            </a:r>
            <a:r>
              <a:rPr lang="zh-TW" altLang="en-US" sz="1800" dirty="0" smtClean="0"/>
              <a:t>的模組 </a:t>
            </a:r>
            <a:r>
              <a:rPr lang="en-US" altLang="zh-TW" sz="1800" dirty="0" smtClean="0"/>
              <a:t>	</a:t>
            </a:r>
            <a:r>
              <a:rPr lang="en-US" altLang="zh-TW" sz="1800" dirty="0" smtClean="0">
                <a:hlinkClick r:id="rId5"/>
              </a:rPr>
              <a:t>time</a:t>
            </a:r>
            <a:endParaRPr lang="en-US" altLang="zh-TW" sz="1800" b="1" dirty="0"/>
          </a:p>
          <a:p>
            <a:endParaRPr lang="en-US" altLang="zh-TW" sz="1800" b="1" dirty="0" smtClean="0"/>
          </a:p>
          <a:p>
            <a:r>
              <a:rPr lang="en-US" altLang="zh-TW" sz="1800" dirty="0" smtClean="0"/>
              <a:t>turtle</a:t>
            </a:r>
            <a:r>
              <a:rPr lang="zh-TW" altLang="en-US" sz="1800" dirty="0"/>
              <a:t>繪圖</a:t>
            </a:r>
            <a:r>
              <a:rPr lang="zh-TW" altLang="en-US" sz="1800" dirty="0" smtClean="0"/>
              <a:t>工具模組 </a:t>
            </a:r>
            <a:r>
              <a:rPr lang="en-US" altLang="zh-TW" sz="1800" dirty="0" smtClean="0"/>
              <a:t>			</a:t>
            </a:r>
            <a:r>
              <a:rPr lang="en-US" altLang="zh-TW" sz="1800" dirty="0" smtClean="0">
                <a:hlinkClick r:id="rId6"/>
              </a:rPr>
              <a:t>turtle</a:t>
            </a:r>
            <a:endParaRPr lang="en-US" altLang="zh-TW" sz="1800" dirty="0"/>
          </a:p>
          <a:p>
            <a:endParaRPr lang="en-US" altLang="zh-TW" sz="1800" b="1" dirty="0" smtClean="0"/>
          </a:p>
          <a:p>
            <a:endParaRPr lang="en-US" altLang="zh-TW" sz="1800" b="1" dirty="0"/>
          </a:p>
          <a:p>
            <a:endParaRPr lang="en-US" altLang="zh-TW" sz="1800" b="1" dirty="0" smtClean="0"/>
          </a:p>
          <a:p>
            <a:r>
              <a:rPr lang="zh-TW" altLang="en-US" sz="1800" b="1" dirty="0" smtClean="0"/>
              <a:t>使用方式 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endParaRPr lang="en-US" altLang="zh-TW" sz="1800" b="1" dirty="0" smtClean="0"/>
          </a:p>
          <a:p>
            <a:endParaRPr lang="en-US" altLang="zh-TW" sz="1800" b="1" dirty="0" smtClean="0"/>
          </a:p>
          <a:p>
            <a:r>
              <a:rPr lang="en-US" altLang="zh-TW" sz="1800" b="1" dirty="0" smtClean="0">
                <a:solidFill>
                  <a:srgbClr val="0070C0"/>
                </a:solidFill>
              </a:rPr>
              <a:t>import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/>
              <a:t>module</a:t>
            </a:r>
          </a:p>
          <a:p>
            <a:endParaRPr lang="en-US" altLang="zh-TW" sz="1800" b="1" dirty="0" smtClean="0"/>
          </a:p>
          <a:p>
            <a:r>
              <a:rPr lang="en-US" altLang="zh-TW" sz="1800" b="1" dirty="0">
                <a:solidFill>
                  <a:srgbClr val="0070C0"/>
                </a:solidFill>
              </a:rPr>
              <a:t>import</a:t>
            </a:r>
            <a:r>
              <a:rPr lang="en-US" altLang="zh-TW" sz="1800" dirty="0"/>
              <a:t> </a:t>
            </a:r>
            <a:r>
              <a:rPr lang="en-US" altLang="zh-TW" sz="1800" b="1" dirty="0" smtClean="0"/>
              <a:t>module. </a:t>
            </a:r>
            <a:r>
              <a:rPr lang="zh-TW" altLang="en-US" sz="1800" b="1" dirty="0" smtClean="0"/>
              <a:t>子套件</a:t>
            </a:r>
            <a:endParaRPr lang="en-US" altLang="zh-TW" sz="1800" b="1" dirty="0" smtClean="0"/>
          </a:p>
          <a:p>
            <a:endParaRPr lang="en-US" altLang="zh-TW" sz="1800" b="1" dirty="0"/>
          </a:p>
          <a:p>
            <a:r>
              <a:rPr lang="en-US" altLang="zh-TW" sz="1800" b="1" dirty="0" smtClean="0">
                <a:solidFill>
                  <a:srgbClr val="0070C0"/>
                </a:solidFill>
              </a:rPr>
              <a:t>from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/>
              <a:t>module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import</a:t>
            </a:r>
            <a:r>
              <a:rPr lang="en-US" altLang="zh-TW" sz="1800" dirty="0" smtClean="0"/>
              <a:t> </a:t>
            </a:r>
            <a:r>
              <a:rPr lang="zh-TW" altLang="en-US" sz="1800" b="1" dirty="0" smtClean="0"/>
              <a:t>子</a:t>
            </a:r>
            <a:r>
              <a:rPr lang="zh-TW" altLang="en-US" sz="1800" b="1" dirty="0"/>
              <a:t>套件</a:t>
            </a:r>
          </a:p>
        </p:txBody>
      </p:sp>
    </p:spTree>
    <p:extLst>
      <p:ext uri="{BB962C8B-B14F-4D97-AF65-F5344CB8AC3E}">
        <p14:creationId xmlns:p14="http://schemas.microsoft.com/office/powerpoint/2010/main" val="1685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網路爬蟲模組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1337166" cy="4968552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BeautifulSoup </a:t>
            </a:r>
            <a:r>
              <a:rPr lang="zh-TW" altLang="en-US" sz="1800" dirty="0" smtClean="0"/>
              <a:t>網頁資訊結構函式庫</a:t>
            </a:r>
            <a:r>
              <a:rPr lang="en-US" altLang="zh-TW" sz="1800" dirty="0" smtClean="0"/>
              <a:t>		 </a:t>
            </a:r>
            <a:r>
              <a:rPr lang="en-US" altLang="zh-TW" sz="1800" dirty="0">
                <a:hlinkClick r:id="rId2"/>
              </a:rPr>
              <a:t>BeautifulSoup</a:t>
            </a:r>
            <a:r>
              <a:rPr lang="en-US" altLang="zh-TW" sz="1800" dirty="0"/>
              <a:t> </a:t>
            </a:r>
            <a:endParaRPr lang="en-US" altLang="zh-TW" sz="1800" dirty="0" smtClean="0"/>
          </a:p>
          <a:p>
            <a:r>
              <a:rPr lang="en-US" altLang="zh-TW" sz="1800" dirty="0" smtClean="0"/>
              <a:t>(</a:t>
            </a:r>
            <a:r>
              <a:rPr lang="zh-TW" altLang="en-US" sz="1800" dirty="0" smtClean="0"/>
              <a:t>目前已被移植到</a:t>
            </a:r>
            <a:r>
              <a:rPr lang="en-US" altLang="zh-TW" sz="1800" dirty="0" smtClean="0"/>
              <a:t>bs4</a:t>
            </a:r>
            <a:r>
              <a:rPr lang="zh-TW" altLang="en-US" sz="1800" dirty="0" smtClean="0"/>
              <a:t>的模組底下</a:t>
            </a:r>
            <a:r>
              <a:rPr lang="en-US" altLang="zh-TW" sz="1800" dirty="0" smtClean="0"/>
              <a:t>)</a:t>
            </a:r>
          </a:p>
          <a:p>
            <a:endParaRPr lang="en-US" altLang="zh-TW" sz="1800" dirty="0"/>
          </a:p>
          <a:p>
            <a:r>
              <a:rPr lang="en-US" altLang="zh-TW" sz="1800" dirty="0"/>
              <a:t>requests  </a:t>
            </a:r>
            <a:r>
              <a:rPr lang="zh-TW" altLang="en-US" sz="1800" dirty="0" smtClean="0"/>
              <a:t>網路請求模組</a:t>
            </a:r>
            <a:r>
              <a:rPr lang="en-US" altLang="zh-TW" sz="1800" dirty="0" smtClean="0"/>
              <a:t>			 </a:t>
            </a:r>
            <a:r>
              <a:rPr lang="en-US" altLang="zh-TW" sz="1800" dirty="0" smtClean="0">
                <a:hlinkClick r:id="rId3"/>
              </a:rPr>
              <a:t>requests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zh-TW" altLang="en-US" sz="1800" b="1" dirty="0"/>
              <a:t>使用方式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endParaRPr lang="en-US" altLang="zh-TW" sz="1800" b="1" dirty="0"/>
          </a:p>
          <a:p>
            <a:r>
              <a:rPr lang="en-US" altLang="zh-TW" sz="1800" b="1" dirty="0"/>
              <a:t>from </a:t>
            </a:r>
            <a:r>
              <a:rPr lang="en-US" altLang="zh-TW" sz="1800" b="1" dirty="0">
                <a:solidFill>
                  <a:srgbClr val="0070C0"/>
                </a:solidFill>
              </a:rPr>
              <a:t>bs4</a:t>
            </a:r>
            <a:r>
              <a:rPr lang="en-US" altLang="zh-TW" sz="1800" b="1" dirty="0"/>
              <a:t> import </a:t>
            </a:r>
            <a:r>
              <a:rPr lang="en-US" altLang="zh-TW" sz="1800" b="1" dirty="0">
                <a:solidFill>
                  <a:srgbClr val="0070C0"/>
                </a:solidFill>
              </a:rPr>
              <a:t>BeautifulSoup</a:t>
            </a:r>
          </a:p>
          <a:p>
            <a:endParaRPr lang="en-US" altLang="zh-TW" sz="1800" b="1" dirty="0"/>
          </a:p>
          <a:p>
            <a:r>
              <a:rPr lang="en-US" altLang="zh-TW" sz="1800" b="1" dirty="0" err="1"/>
              <a:t>req</a:t>
            </a:r>
            <a:r>
              <a:rPr lang="en-US" altLang="zh-TW" sz="1800" b="1" dirty="0" smtClean="0">
                <a:solidFill>
                  <a:schemeClr val="tx2"/>
                </a:solidFill>
              </a:rPr>
              <a:t> = </a:t>
            </a:r>
            <a:r>
              <a:rPr lang="en-US" altLang="zh-TW" sz="1800" b="1" dirty="0" err="1">
                <a:solidFill>
                  <a:srgbClr val="0070C0"/>
                </a:solidFill>
              </a:rPr>
              <a:t>requests</a:t>
            </a:r>
            <a:r>
              <a:rPr lang="en-US" altLang="zh-TW" sz="1800" b="1" dirty="0" err="1"/>
              <a:t>.get</a:t>
            </a:r>
            <a:r>
              <a:rPr lang="en-US" altLang="zh-TW" sz="1800" b="1" dirty="0"/>
              <a:t>(</a:t>
            </a:r>
            <a:r>
              <a:rPr lang="en-US" altLang="zh-TW" sz="1800" b="1" dirty="0" err="1">
                <a:solidFill>
                  <a:srgbClr val="FF0000"/>
                </a:solidFill>
              </a:rPr>
              <a:t>url</a:t>
            </a:r>
            <a:r>
              <a:rPr lang="en-US" altLang="zh-TW" sz="1800" b="1" dirty="0"/>
              <a:t>)</a:t>
            </a:r>
          </a:p>
          <a:p>
            <a:endParaRPr lang="en-US" altLang="zh-TW" sz="1800" b="1" dirty="0"/>
          </a:p>
          <a:p>
            <a:r>
              <a:rPr lang="en-US" altLang="zh-TW" sz="1800" b="1" dirty="0"/>
              <a:t>soup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b="1" dirty="0"/>
              <a:t>=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BeautifulSoup</a:t>
            </a:r>
            <a:r>
              <a:rPr lang="en-US" altLang="zh-TW" sz="1800" b="1" dirty="0" smtClean="0"/>
              <a:t>(</a:t>
            </a:r>
            <a:r>
              <a:rPr lang="en-US" altLang="zh-TW" sz="1800" b="1" dirty="0" err="1" smtClean="0"/>
              <a:t>req.text</a:t>
            </a:r>
            <a:r>
              <a:rPr lang="en-US" altLang="zh-TW" sz="1800" b="1" dirty="0" smtClean="0"/>
              <a:t>, </a:t>
            </a:r>
            <a:r>
              <a:rPr lang="en-US" altLang="zh-TW" sz="1800" b="1" dirty="0" smtClean="0">
                <a:solidFill>
                  <a:srgbClr val="7030A0"/>
                </a:solidFill>
              </a:rPr>
              <a:t>parser</a:t>
            </a:r>
            <a:r>
              <a:rPr lang="en-US" altLang="zh-TW" sz="1800" b="1" dirty="0" smtClean="0"/>
              <a:t> ) (parser</a:t>
            </a:r>
            <a:r>
              <a:rPr lang="zh-TW" altLang="en-US" sz="1800" b="1" dirty="0" smtClean="0"/>
              <a:t>通常都</a:t>
            </a:r>
            <a:r>
              <a:rPr lang="zh-TW" altLang="en-US" sz="1800" b="1" dirty="0" smtClean="0"/>
              <a:t>使用</a:t>
            </a:r>
            <a:r>
              <a:rPr lang="en-US" altLang="zh-TW" sz="1800" b="1" dirty="0" smtClean="0">
                <a:solidFill>
                  <a:srgbClr val="7030A0"/>
                </a:solidFill>
              </a:rPr>
              <a:t>'</a:t>
            </a:r>
            <a:r>
              <a:rPr lang="en-US" altLang="zh-TW" sz="1800" b="1" dirty="0" err="1" smtClean="0">
                <a:solidFill>
                  <a:srgbClr val="7030A0"/>
                </a:solidFill>
              </a:rPr>
              <a:t>lxml</a:t>
            </a:r>
            <a:r>
              <a:rPr lang="en-US" altLang="zh-TW" sz="1800" b="1" dirty="0" smtClean="0">
                <a:solidFill>
                  <a:srgbClr val="7030A0"/>
                </a:solidFill>
              </a:rPr>
              <a:t>'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  <a:p>
            <a:endParaRPr lang="en-US" altLang="zh-TW" sz="1800" dirty="0" smtClean="0"/>
          </a:p>
          <a:p>
            <a:endParaRPr lang="en-US" altLang="zh-TW" sz="1800" b="1" dirty="0" smtClean="0"/>
          </a:p>
          <a:p>
            <a:endParaRPr lang="en-US" altLang="zh-TW" sz="1800" b="1" dirty="0"/>
          </a:p>
          <a:p>
            <a:endParaRPr lang="en-US" altLang="zh-TW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數據分析模組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1337166" cy="4968552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 err="1" smtClean="0"/>
              <a:t>Matplotlib.pyplot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視覺化數據函式庫 </a:t>
            </a:r>
            <a:r>
              <a:rPr lang="en-US" altLang="zh-TW" sz="1800" dirty="0" smtClean="0"/>
              <a:t>		</a:t>
            </a:r>
            <a:r>
              <a:rPr lang="en-US" altLang="zh-TW" sz="1800" dirty="0" smtClean="0">
                <a:hlinkClick r:id="rId2"/>
              </a:rPr>
              <a:t>matplotlib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smtClean="0"/>
              <a:t>NumPy  </a:t>
            </a:r>
            <a:r>
              <a:rPr lang="zh-TW" altLang="en-US" sz="1800" dirty="0" smtClean="0"/>
              <a:t>科學計算模組</a:t>
            </a:r>
            <a:r>
              <a:rPr lang="en-US" altLang="zh-TW" sz="1800" dirty="0" smtClean="0"/>
              <a:t>			 	</a:t>
            </a:r>
            <a:r>
              <a:rPr lang="zh-TW" altLang="en-US" sz="1800" dirty="0" smtClean="0"/>
              <a:t> </a:t>
            </a:r>
            <a:r>
              <a:rPr lang="en-US" altLang="zh-TW" sz="1800" dirty="0" smtClean="0">
                <a:hlinkClick r:id="rId3"/>
              </a:rPr>
              <a:t>NumPy</a:t>
            </a:r>
            <a:endParaRPr lang="en-US" altLang="zh-TW" sz="1800" dirty="0" smtClean="0"/>
          </a:p>
          <a:p>
            <a:endParaRPr lang="en-US" altLang="zh-TW" sz="1400" dirty="0"/>
          </a:p>
          <a:p>
            <a:r>
              <a:rPr lang="en-US" altLang="zh-TW" sz="1800" dirty="0" smtClean="0"/>
              <a:t>Pandas </a:t>
            </a:r>
            <a:r>
              <a:rPr lang="zh-TW" altLang="en-US" sz="1800" dirty="0" smtClean="0"/>
              <a:t>資料結構化模組</a:t>
            </a:r>
            <a:r>
              <a:rPr lang="en-US" altLang="zh-TW" sz="1800" dirty="0" smtClean="0"/>
              <a:t>			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	</a:t>
            </a:r>
            <a:r>
              <a:rPr lang="en-US" altLang="zh-TW" sz="1800" dirty="0" smtClean="0">
                <a:hlinkClick r:id="rId4"/>
              </a:rPr>
              <a:t>Pandas</a:t>
            </a:r>
            <a:endParaRPr lang="en-US" altLang="zh-TW" sz="1800" b="1" dirty="0"/>
          </a:p>
          <a:p>
            <a:endParaRPr lang="en-US" altLang="zh-TW" sz="1800" b="1" dirty="0" smtClean="0">
              <a:solidFill>
                <a:schemeClr val="tx2"/>
              </a:solidFill>
            </a:endParaRPr>
          </a:p>
          <a:p>
            <a:endParaRPr lang="en-US" altLang="zh-TW" sz="1800" b="1" dirty="0">
              <a:solidFill>
                <a:schemeClr val="tx2"/>
              </a:solidFill>
            </a:endParaRPr>
          </a:p>
          <a:p>
            <a:r>
              <a:rPr lang="zh-TW" altLang="en-US" sz="1800" b="1" dirty="0">
                <a:solidFill>
                  <a:schemeClr val="tx2"/>
                </a:solidFill>
              </a:rPr>
              <a:t>資料結構化數據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r>
              <a:rPr lang="en-US" altLang="zh-TW" sz="1800" b="1" dirty="0"/>
              <a:t>import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Pandas </a:t>
            </a:r>
            <a:r>
              <a:rPr lang="en-US" altLang="zh-TW" sz="1800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as</a:t>
            </a:r>
            <a:r>
              <a:rPr lang="en-US" altLang="zh-TW" sz="1800" b="1" dirty="0">
                <a:solidFill>
                  <a:srgbClr val="0070C0"/>
                </a:solidFill>
              </a:rPr>
              <a:t> 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pd</a:t>
            </a:r>
            <a:endParaRPr lang="en-US" altLang="zh-TW" sz="1800" b="1" dirty="0" smtClean="0">
              <a:solidFill>
                <a:srgbClr val="0070C0"/>
              </a:solidFill>
            </a:endParaRPr>
          </a:p>
          <a:p>
            <a:endParaRPr lang="en-US" altLang="zh-TW" sz="1800" b="1" dirty="0" smtClean="0">
              <a:solidFill>
                <a:srgbClr val="0070C0"/>
              </a:solidFill>
            </a:endParaRPr>
          </a:p>
          <a:p>
            <a:r>
              <a:rPr lang="en-US" altLang="zh-TW" sz="1800" b="1" dirty="0" err="1" smtClean="0"/>
              <a:t>df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= 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pd.read_csv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(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'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資料來源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'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,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sep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=“</a:t>
            </a:r>
            <a:r>
              <a:rPr lang="zh-TW" altLang="en-US" sz="1800" b="1" dirty="0" smtClean="0">
                <a:solidFill>
                  <a:schemeClr val="tx2"/>
                </a:solidFill>
              </a:rPr>
              <a:t>分隔符號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", </a:t>
            </a:r>
            <a:r>
              <a:rPr lang="en-US" altLang="zh-TW" sz="1800" b="1" dirty="0">
                <a:solidFill>
                  <a:srgbClr val="0070C0"/>
                </a:solidFill>
              </a:rPr>
              <a:t>names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=[</a:t>
            </a:r>
            <a:r>
              <a:rPr lang="zh-TW" altLang="en-US" sz="1800" b="1" dirty="0" smtClean="0">
                <a:solidFill>
                  <a:schemeClr val="tx2"/>
                </a:solidFill>
              </a:rPr>
              <a:t>資料上方的</a:t>
            </a:r>
            <a:r>
              <a:rPr lang="en-US" altLang="zh-TW" sz="1800" b="1" dirty="0" smtClean="0">
                <a:solidFill>
                  <a:schemeClr val="tx2"/>
                </a:solidFill>
              </a:rPr>
              <a:t>Col</a:t>
            </a:r>
            <a:r>
              <a:rPr lang="zh-TW" altLang="en-US" sz="1800" b="1" dirty="0" smtClean="0">
                <a:solidFill>
                  <a:schemeClr val="tx2"/>
                </a:solidFill>
              </a:rPr>
              <a:t>欄位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]) </a:t>
            </a:r>
          </a:p>
          <a:p>
            <a:endParaRPr lang="en-US" altLang="zh-TW" sz="1800" b="1" dirty="0" smtClean="0">
              <a:solidFill>
                <a:srgbClr val="0070C0"/>
              </a:solidFill>
            </a:endParaRPr>
          </a:p>
          <a:p>
            <a:r>
              <a:rPr lang="it-IT" altLang="zh-TW" sz="1800" b="1" dirty="0" smtClean="0">
                <a:solidFill>
                  <a:srgbClr val="00B050"/>
                </a:solidFill>
              </a:rPr>
              <a:t>d</a:t>
            </a:r>
            <a:r>
              <a:rPr lang="en-US" altLang="zh-TW" sz="1800" b="1" dirty="0" err="1" smtClean="0">
                <a:solidFill>
                  <a:srgbClr val="00B050"/>
                </a:solidFill>
              </a:rPr>
              <a:t>ataSet</a:t>
            </a:r>
            <a:r>
              <a:rPr lang="it-IT" altLang="zh-TW" sz="1800" b="1" dirty="0" smtClean="0">
                <a:solidFill>
                  <a:srgbClr val="00B050"/>
                </a:solidFill>
              </a:rPr>
              <a:t> </a:t>
            </a:r>
            <a:r>
              <a:rPr lang="it-IT" altLang="zh-TW" sz="1800" b="1" dirty="0" smtClean="0"/>
              <a:t>= </a:t>
            </a:r>
            <a:r>
              <a:rPr lang="it-IT" altLang="zh-TW" sz="1800" b="1" dirty="0" smtClean="0"/>
              <a:t>{'col': </a:t>
            </a:r>
            <a:r>
              <a:rPr lang="it-IT" altLang="zh-TW" sz="1800" b="1" dirty="0" smtClean="0"/>
              <a:t>[list of data], </a:t>
            </a:r>
            <a:r>
              <a:rPr lang="it-IT" altLang="zh-TW" sz="1800" b="1" dirty="0" smtClean="0"/>
              <a:t>'col2': </a:t>
            </a:r>
            <a:r>
              <a:rPr lang="it-IT" altLang="zh-TW" sz="1800" b="1" dirty="0" smtClean="0"/>
              <a:t>[</a:t>
            </a:r>
            <a:r>
              <a:rPr lang="it-IT" altLang="zh-TW" sz="1800" b="1" dirty="0"/>
              <a:t>list of data</a:t>
            </a:r>
            <a:r>
              <a:rPr lang="it-IT" altLang="zh-TW" sz="1800" b="1" dirty="0" smtClean="0"/>
              <a:t>],...,</a:t>
            </a:r>
            <a:r>
              <a:rPr lang="it-IT" altLang="zh-TW" sz="1800" b="1" dirty="0"/>
              <a:t> </a:t>
            </a:r>
            <a:r>
              <a:rPr lang="it-IT" altLang="zh-TW" sz="1800" b="1" dirty="0" smtClean="0"/>
              <a:t>'coln': </a:t>
            </a:r>
            <a:r>
              <a:rPr lang="it-IT" altLang="zh-TW" sz="1800" b="1" dirty="0"/>
              <a:t>[list of data</a:t>
            </a:r>
            <a:r>
              <a:rPr lang="it-IT" altLang="zh-TW" sz="1800" b="1" dirty="0" smtClean="0"/>
              <a:t>],}}</a:t>
            </a:r>
            <a:endParaRPr lang="it-IT" altLang="zh-TW" sz="1800" b="1" dirty="0"/>
          </a:p>
          <a:p>
            <a:r>
              <a:rPr lang="it-IT" altLang="zh-TW" sz="1800" b="1" dirty="0"/>
              <a:t>df = </a:t>
            </a:r>
            <a:r>
              <a:rPr lang="it-IT" altLang="zh-TW" sz="1800" b="1" dirty="0">
                <a:solidFill>
                  <a:srgbClr val="0070C0"/>
                </a:solidFill>
              </a:rPr>
              <a:t>pd.DataFrame(</a:t>
            </a:r>
            <a:r>
              <a:rPr lang="it-IT" altLang="zh-TW" sz="1800" b="1" dirty="0"/>
              <a:t>data</a:t>
            </a:r>
            <a:r>
              <a:rPr lang="it-IT" altLang="zh-TW" sz="1800" b="1" dirty="0" smtClean="0"/>
              <a:t>=</a:t>
            </a:r>
            <a:r>
              <a:rPr lang="it-IT" altLang="zh-TW" sz="1800" b="1" dirty="0">
                <a:solidFill>
                  <a:srgbClr val="FF0000"/>
                </a:solidFill>
              </a:rPr>
              <a:t> </a:t>
            </a:r>
            <a:r>
              <a:rPr lang="it-IT" altLang="zh-TW" sz="1800" b="1" dirty="0">
                <a:solidFill>
                  <a:srgbClr val="00B050"/>
                </a:solidFill>
              </a:rPr>
              <a:t>d</a:t>
            </a:r>
            <a:r>
              <a:rPr lang="en-US" altLang="zh-TW" sz="1800" b="1" dirty="0" err="1">
                <a:solidFill>
                  <a:srgbClr val="00B050"/>
                </a:solidFill>
              </a:rPr>
              <a:t>ataSet</a:t>
            </a:r>
            <a:r>
              <a:rPr lang="it-IT" altLang="zh-TW" sz="1800" b="1" dirty="0">
                <a:solidFill>
                  <a:srgbClr val="00B050"/>
                </a:solidFill>
              </a:rPr>
              <a:t> </a:t>
            </a:r>
            <a:r>
              <a:rPr lang="it-IT" altLang="zh-TW" sz="1800" b="1" dirty="0">
                <a:solidFill>
                  <a:srgbClr val="0070C0"/>
                </a:solidFill>
              </a:rPr>
              <a:t>)</a:t>
            </a:r>
            <a:r>
              <a:rPr lang="it-IT" altLang="zh-TW" sz="1800" b="1" dirty="0" smtClean="0"/>
              <a:t> </a:t>
            </a:r>
            <a:endParaRPr lang="it-IT" altLang="zh-TW" sz="1800" b="1" dirty="0"/>
          </a:p>
          <a:p>
            <a:endParaRPr lang="en-US" altLang="zh-TW" sz="1800" b="1" dirty="0">
              <a:solidFill>
                <a:schemeClr val="tx2"/>
              </a:solidFill>
            </a:endParaRPr>
          </a:p>
          <a:p>
            <a:endParaRPr lang="en-US" altLang="zh-TW" sz="1800" b="1" dirty="0" smtClean="0">
              <a:solidFill>
                <a:schemeClr val="tx2"/>
              </a:solidFill>
            </a:endParaRPr>
          </a:p>
          <a:p>
            <a:endParaRPr lang="en-US" altLang="zh-TW" sz="1800" b="1" dirty="0">
              <a:solidFill>
                <a:schemeClr val="tx2"/>
              </a:solidFill>
            </a:endParaRPr>
          </a:p>
          <a:p>
            <a:r>
              <a:rPr lang="zh-TW" altLang="en-US" sz="1800" b="1" dirty="0" smtClean="0">
                <a:solidFill>
                  <a:schemeClr val="tx2"/>
                </a:solidFill>
              </a:rPr>
              <a:t>視覺化</a:t>
            </a:r>
            <a:r>
              <a:rPr lang="zh-TW" altLang="en-US" sz="1800" b="1" dirty="0">
                <a:solidFill>
                  <a:schemeClr val="tx2"/>
                </a:solidFill>
              </a:rPr>
              <a:t>數據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endParaRPr lang="en-US" altLang="zh-TW" sz="1800" b="1" dirty="0"/>
          </a:p>
          <a:p>
            <a:r>
              <a:rPr lang="en-US" altLang="zh-TW" sz="1800" b="1" dirty="0" smtClean="0"/>
              <a:t>import 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matplotlib.pyplot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as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plt</a:t>
            </a:r>
            <a:endParaRPr lang="en-US" altLang="zh-TW" sz="1800" b="1" dirty="0"/>
          </a:p>
          <a:p>
            <a:r>
              <a:rPr lang="en-US" altLang="zh-TW" sz="1800" b="1" dirty="0" smtClean="0">
                <a:solidFill>
                  <a:srgbClr val="FF0000"/>
                </a:solidFill>
              </a:rPr>
              <a:t>data</a:t>
            </a:r>
            <a:r>
              <a:rPr lang="en-US" altLang="zh-TW" sz="1800" b="1" dirty="0" smtClean="0"/>
              <a:t>. plot</a:t>
            </a:r>
            <a:r>
              <a:rPr lang="en-US" altLang="zh-TW" sz="1800" b="1" dirty="0" smtClean="0">
                <a:solidFill>
                  <a:schemeClr val="tx2"/>
                </a:solidFill>
              </a:rPr>
              <a:t>(kind = Graph Style) </a:t>
            </a:r>
            <a:r>
              <a:rPr lang="zh-TW" altLang="en-US" sz="1800" b="1" dirty="0" smtClean="0">
                <a:solidFill>
                  <a:schemeClr val="tx2"/>
                </a:solidFill>
              </a:rPr>
              <a:t>或是 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plt</a:t>
            </a:r>
            <a:r>
              <a:rPr lang="en-US" altLang="zh-TW" sz="1800" b="1" dirty="0" err="1">
                <a:solidFill>
                  <a:schemeClr val="tx2"/>
                </a:solidFill>
              </a:rPr>
              <a:t>.plot</a:t>
            </a:r>
            <a:r>
              <a:rPr lang="en-US" altLang="zh-TW" sz="1800" b="1" dirty="0" smtClean="0">
                <a:solidFill>
                  <a:schemeClr val="tx2"/>
                </a:solidFill>
              </a:rPr>
              <a:t>(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[X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軸數據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]</a:t>
            </a:r>
            <a:r>
              <a:rPr lang="en-US" altLang="zh-TW" sz="1800" b="1" dirty="0" smtClean="0">
                <a:solidFill>
                  <a:schemeClr val="tx2"/>
                </a:solidFill>
              </a:rPr>
              <a:t>,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[Y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軸數據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]</a:t>
            </a:r>
            <a:r>
              <a:rPr lang="en-US" altLang="zh-TW" sz="1800" b="1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altLang="zh-TW" sz="1800" b="1" dirty="0" err="1" smtClean="0">
                <a:solidFill>
                  <a:srgbClr val="0070C0"/>
                </a:solidFill>
              </a:rPr>
              <a:t>plt</a:t>
            </a:r>
            <a:r>
              <a:rPr lang="en-US" altLang="zh-TW" sz="1800" b="1" dirty="0" err="1"/>
              <a:t>.show</a:t>
            </a:r>
            <a:r>
              <a:rPr lang="en-US" altLang="zh-TW" sz="1800" b="1" dirty="0"/>
              <a:t>()</a:t>
            </a:r>
          </a:p>
          <a:p>
            <a:endParaRPr lang="en-US" altLang="zh-TW" sz="1800" b="1" dirty="0" smtClean="0">
              <a:solidFill>
                <a:schemeClr val="tx2"/>
              </a:solidFill>
            </a:endParaRPr>
          </a:p>
          <a:p>
            <a:endParaRPr lang="en-US" altLang="zh-TW" sz="1800" b="1" dirty="0"/>
          </a:p>
          <a:p>
            <a:endParaRPr lang="en-US" altLang="zh-TW" sz="1800" b="1" dirty="0" smtClean="0"/>
          </a:p>
          <a:p>
            <a:endParaRPr lang="en-US" altLang="zh-TW" sz="1800" b="1" dirty="0" smtClean="0"/>
          </a:p>
          <a:p>
            <a:endParaRPr lang="en-US" altLang="zh-TW" sz="1800" b="1" dirty="0"/>
          </a:p>
          <a:p>
            <a:endParaRPr lang="en-US" altLang="zh-TW" sz="1800" b="1" dirty="0" smtClean="0"/>
          </a:p>
        </p:txBody>
      </p:sp>
      <p:sp>
        <p:nvSpPr>
          <p:cNvPr id="3" name="向右箭號 2"/>
          <p:cNvSpPr/>
          <p:nvPr/>
        </p:nvSpPr>
        <p:spPr>
          <a:xfrm>
            <a:off x="9118748" y="3624557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817527" y="350471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tx2"/>
                </a:solidFill>
              </a:rPr>
              <a:t>來源為檔案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9124948" y="4124910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823727" y="40050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tx2"/>
                </a:solidFill>
              </a:rPr>
              <a:t>來源為自定義資料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55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2084" y="3501008"/>
            <a:ext cx="4608512" cy="1066800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 smtClean="0"/>
              <a:t>基礎介紹</a:t>
            </a:r>
            <a:r>
              <a:rPr lang="en-US" altLang="zh-TW" sz="6600" dirty="0"/>
              <a:t/>
            </a:r>
            <a:br>
              <a:rPr lang="en-US" altLang="zh-TW" sz="6600" dirty="0"/>
            </a:b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999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2084" y="3501008"/>
            <a:ext cx="4608512" cy="1066800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 smtClean="0"/>
              <a:t>進階應用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049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9104918" cy="82907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網路爬蟲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頻道</a:t>
            </a:r>
            <a:r>
              <a:rPr lang="en-US" altLang="zh-TW" dirty="0" smtClean="0"/>
              <a:t> </a:t>
            </a:r>
            <a:r>
              <a:rPr lang="zh-TW" altLang="en-US" dirty="0" smtClean="0"/>
              <a:t>點閱率資訊</a:t>
            </a:r>
            <a:endParaRPr lang="zh-TW" dirty="0"/>
          </a:p>
        </p:txBody>
      </p:sp>
      <p:sp>
        <p:nvSpPr>
          <p:cNvPr id="4" name="圓角矩形 3"/>
          <p:cNvSpPr/>
          <p:nvPr/>
        </p:nvSpPr>
        <p:spPr>
          <a:xfrm>
            <a:off x="909836" y="1700808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236650" y="1678248"/>
            <a:ext cx="1512168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Youtube</a:t>
            </a:r>
            <a:endParaRPr lang="zh-TW" altLang="en-US" b="1" dirty="0"/>
          </a:p>
        </p:txBody>
      </p:sp>
      <p:cxnSp>
        <p:nvCxnSpPr>
          <p:cNvPr id="7" name="直線單箭頭接點 6"/>
          <p:cNvCxnSpPr>
            <a:stCxn id="4" idx="3"/>
            <a:endCxn id="10" idx="1"/>
          </p:cNvCxnSpPr>
          <p:nvPr/>
        </p:nvCxnSpPr>
        <p:spPr>
          <a:xfrm>
            <a:off x="2422004" y="2060848"/>
            <a:ext cx="18542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4276210" y="1700808"/>
            <a:ext cx="1764196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Crawl Data</a:t>
            </a:r>
            <a:endParaRPr lang="zh-TW" altLang="en-US" b="1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040406" y="1837678"/>
            <a:ext cx="2196244" cy="0"/>
          </a:xfrm>
          <a:prstGeom prst="straightConnector1">
            <a:avLst/>
          </a:prstGeom>
          <a:ln w="38100">
            <a:solidFill>
              <a:srgbClr val="1736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926060" y="1746916"/>
            <a:ext cx="62549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600" b="1" dirty="0">
                <a:solidFill>
                  <a:schemeClr val="tx2"/>
                </a:solidFill>
              </a:rPr>
              <a:t>組</a:t>
            </a:r>
            <a:r>
              <a:rPr lang="en-US" altLang="zh-TW" sz="1600" b="1" dirty="0" err="1" smtClean="0">
                <a:solidFill>
                  <a:schemeClr val="tx2"/>
                </a:solidFill>
              </a:rPr>
              <a:t>url</a:t>
            </a:r>
            <a:endParaRPr lang="zh-TW" altLang="en-US" sz="1600" b="1" dirty="0">
              <a:solidFill>
                <a:schemeClr val="tx2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35826" y="1462224"/>
            <a:ext cx="10054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600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發出請求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040406" y="2197718"/>
            <a:ext cx="219624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841009" y="2241362"/>
            <a:ext cx="59503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6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回應</a:t>
            </a:r>
            <a:endParaRPr lang="zh-TW" altLang="en-US" sz="16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弧形接點 23"/>
          <p:cNvCxnSpPr>
            <a:stCxn id="10" idx="2"/>
            <a:endCxn id="30" idx="0"/>
          </p:cNvCxnSpPr>
          <p:nvPr/>
        </p:nvCxnSpPr>
        <p:spPr>
          <a:xfrm rot="5400000">
            <a:off x="3082008" y="1048636"/>
            <a:ext cx="704048" cy="344855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693812" y="3124936"/>
            <a:ext cx="2031886" cy="720080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Youtube</a:t>
            </a:r>
            <a:endParaRPr lang="en-US" altLang="zh-TW" b="1" dirty="0" smtClean="0"/>
          </a:p>
          <a:p>
            <a:pPr algn="ctr"/>
            <a:r>
              <a:rPr lang="en-US" altLang="zh-TW" b="1" dirty="0" err="1" smtClean="0"/>
              <a:t>ChanneList</a:t>
            </a:r>
            <a:r>
              <a:rPr lang="en-US" altLang="zh-TW" b="1" dirty="0" smtClean="0"/>
              <a:t> Info</a:t>
            </a:r>
            <a:endParaRPr lang="zh-TW" altLang="en-US" b="1" dirty="0"/>
          </a:p>
        </p:txBody>
      </p:sp>
      <p:sp>
        <p:nvSpPr>
          <p:cNvPr id="36" name="圓角矩形 35"/>
          <p:cNvSpPr/>
          <p:nvPr/>
        </p:nvSpPr>
        <p:spPr>
          <a:xfrm>
            <a:off x="3502124" y="3111370"/>
            <a:ext cx="1098122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Pandas</a:t>
            </a:r>
            <a:endParaRPr lang="zh-TW" altLang="en-US" b="1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725698" y="3471410"/>
            <a:ext cx="792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600246" y="3501008"/>
            <a:ext cx="792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5392246" y="3124936"/>
            <a:ext cx="1764196" cy="720080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DataFrame</a:t>
            </a:r>
            <a:endParaRPr lang="zh-TW" altLang="en-US" b="1" dirty="0"/>
          </a:p>
        </p:txBody>
      </p:sp>
      <p:sp>
        <p:nvSpPr>
          <p:cNvPr id="44" name="圓角矩形 43"/>
          <p:cNvSpPr/>
          <p:nvPr/>
        </p:nvSpPr>
        <p:spPr>
          <a:xfrm>
            <a:off x="7966620" y="3124936"/>
            <a:ext cx="1305145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t</a:t>
            </a:r>
            <a:r>
              <a:rPr lang="en-US" altLang="zh-TW" b="1" dirty="0" err="1" smtClean="0"/>
              <a:t>o_excel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7174620" y="3471410"/>
            <a:ext cx="792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10054852" y="3284984"/>
            <a:ext cx="1305145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Excel file</a:t>
            </a:r>
            <a:endParaRPr lang="zh-TW" altLang="en-US" b="1" dirty="0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9262852" y="3487442"/>
            <a:ext cx="792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弧形接點 47"/>
          <p:cNvCxnSpPr>
            <a:stCxn id="42" idx="2"/>
            <a:endCxn id="53" idx="0"/>
          </p:cNvCxnSpPr>
          <p:nvPr/>
        </p:nvCxnSpPr>
        <p:spPr>
          <a:xfrm rot="5400000">
            <a:off x="4329965" y="2636749"/>
            <a:ext cx="736112" cy="315264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010294" y="4581128"/>
            <a:ext cx="2222808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MatPlotLib.pyplot</a:t>
            </a:r>
            <a:endParaRPr lang="zh-TW" altLang="en-US" b="1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4233102" y="4941168"/>
            <a:ext cx="9271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5155726" y="4592229"/>
            <a:ext cx="2594870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數據分析圖</a:t>
            </a:r>
            <a:endParaRPr lang="zh-TW" altLang="en-US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370754" y="4592229"/>
            <a:ext cx="59503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600" b="1" dirty="0" smtClean="0">
                <a:solidFill>
                  <a:schemeClr val="tx2"/>
                </a:solidFill>
              </a:rPr>
              <a:t>產製</a:t>
            </a:r>
            <a:endParaRPr lang="zh-TW" altLang="en-US" sz="1600" b="1" dirty="0">
              <a:solidFill>
                <a:schemeClr val="tx2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300741" y="5373216"/>
            <a:ext cx="24865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b="1" dirty="0" err="1">
                <a:solidFill>
                  <a:schemeClr val="tx2"/>
                </a:solidFill>
              </a:rPr>
              <a:t>x</a:t>
            </a:r>
            <a:r>
              <a:rPr lang="en-US" altLang="zh-TW" sz="1600" b="1" dirty="0" err="1" smtClean="0">
                <a:solidFill>
                  <a:schemeClr val="tx2"/>
                </a:solidFill>
              </a:rPr>
              <a:t>_axis</a:t>
            </a:r>
            <a:r>
              <a:rPr lang="en-US" altLang="zh-TW" sz="1600" b="1" dirty="0" smtClean="0">
                <a:solidFill>
                  <a:schemeClr val="tx2"/>
                </a:solidFill>
              </a:rPr>
              <a:t> : </a:t>
            </a:r>
            <a:r>
              <a:rPr lang="en-US" altLang="zh-TW" sz="1600" b="1" dirty="0" err="1" smtClean="0">
                <a:solidFill>
                  <a:schemeClr val="tx2"/>
                </a:solidFill>
              </a:rPr>
              <a:t>youtuber</a:t>
            </a:r>
            <a:r>
              <a:rPr lang="en-US" altLang="zh-TW" sz="1600" b="1" dirty="0" smtClean="0">
                <a:solidFill>
                  <a:schemeClr val="tx2"/>
                </a:solidFill>
              </a:rPr>
              <a:t> name</a:t>
            </a:r>
          </a:p>
          <a:p>
            <a:pPr>
              <a:lnSpc>
                <a:spcPct val="90000"/>
              </a:lnSpc>
            </a:pPr>
            <a:r>
              <a:rPr lang="en-US" altLang="zh-TW" sz="1600" b="1" dirty="0" err="1" smtClean="0">
                <a:solidFill>
                  <a:schemeClr val="tx2"/>
                </a:solidFill>
              </a:rPr>
              <a:t>y_axis</a:t>
            </a:r>
            <a:r>
              <a:rPr lang="en-US" altLang="zh-TW" sz="1600" b="1" dirty="0" smtClean="0">
                <a:solidFill>
                  <a:schemeClr val="tx2"/>
                </a:solidFill>
              </a:rPr>
              <a:t> : </a:t>
            </a:r>
            <a:r>
              <a:rPr lang="en-US" altLang="zh-TW" sz="1600" b="1" dirty="0" err="1" smtClean="0">
                <a:solidFill>
                  <a:schemeClr val="tx2"/>
                </a:solidFill>
              </a:rPr>
              <a:t>subdescribe</a:t>
            </a:r>
            <a:r>
              <a:rPr lang="en-US" altLang="zh-TW" sz="1600" b="1" dirty="0" smtClean="0">
                <a:solidFill>
                  <a:schemeClr val="tx2"/>
                </a:solidFill>
              </a:rPr>
              <a:t> count</a:t>
            </a:r>
            <a:endParaRPr lang="zh-TW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63" name="弧形接點 62"/>
          <p:cNvCxnSpPr>
            <a:stCxn id="60" idx="3"/>
            <a:endCxn id="46" idx="2"/>
          </p:cNvCxnSpPr>
          <p:nvPr/>
        </p:nvCxnSpPr>
        <p:spPr>
          <a:xfrm flipV="1">
            <a:off x="7750596" y="3645024"/>
            <a:ext cx="2956829" cy="1307245"/>
          </a:xfrm>
          <a:prstGeom prst="curvedConnector2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9871298" y="2971052"/>
            <a:ext cx="167225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b="1" dirty="0" smtClean="0">
                <a:solidFill>
                  <a:schemeClr val="tx2"/>
                </a:solidFill>
              </a:rPr>
              <a:t>Sheet : </a:t>
            </a:r>
            <a:r>
              <a:rPr lang="zh-TW" altLang="en-US" sz="1600" b="1" dirty="0" smtClean="0">
                <a:solidFill>
                  <a:schemeClr val="tx2"/>
                </a:solidFill>
              </a:rPr>
              <a:t>喜愛頻道</a:t>
            </a:r>
            <a:endParaRPr lang="zh-TW" altLang="en-US" sz="1600" b="1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153783" y="4749195"/>
            <a:ext cx="59503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600" b="1" dirty="0">
                <a:solidFill>
                  <a:schemeClr val="tx2"/>
                </a:solidFill>
              </a:rPr>
              <a:t>寫入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2494012" y="2093228"/>
            <a:ext cx="16369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透過</a:t>
            </a:r>
            <a:r>
              <a:rPr lang="en-US" altLang="zh-TW" sz="12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YouTube API V3</a:t>
            </a:r>
          </a:p>
          <a:p>
            <a:pPr algn="ctr">
              <a:lnSpc>
                <a:spcPct val="90000"/>
              </a:lnSpc>
            </a:pPr>
            <a:r>
              <a:rPr lang="zh-TW" altLang="en-US" sz="12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取得資料</a:t>
            </a:r>
            <a:endParaRPr lang="zh-TW" altLang="en-US" sz="1200" b="1" dirty="0">
              <a:solidFill>
                <a:schemeClr val="tx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95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/>
          <a:lstStyle/>
          <a:p>
            <a:r>
              <a:rPr lang="zh-TW" altLang="en-US" dirty="0" smtClean="0"/>
              <a:t>資料分析圖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外幣日圓匯率</a:t>
            </a:r>
            <a:endParaRPr lang="zh-TW" dirty="0"/>
          </a:p>
        </p:txBody>
      </p:sp>
      <p:sp>
        <p:nvSpPr>
          <p:cNvPr id="4" name="圓角矩形 3"/>
          <p:cNvSpPr/>
          <p:nvPr/>
        </p:nvSpPr>
        <p:spPr>
          <a:xfrm>
            <a:off x="549796" y="1484784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4" idx="3"/>
            <a:endCxn id="6" idx="1"/>
          </p:cNvCxnSpPr>
          <p:nvPr/>
        </p:nvCxnSpPr>
        <p:spPr>
          <a:xfrm>
            <a:off x="2061964" y="1844824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2566020" y="1484784"/>
            <a:ext cx="1314146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Os</a:t>
            </a:r>
            <a:r>
              <a:rPr lang="en-US" altLang="zh-TW" b="1" dirty="0" smtClean="0"/>
              <a:t> Module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66482" y="1556836"/>
            <a:ext cx="11079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讀檔取得</a:t>
            </a:r>
            <a:r>
              <a:rPr lang="zh-TW" altLang="en-US" sz="12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資料</a:t>
            </a:r>
            <a:endParaRPr lang="zh-TW" altLang="en-US" sz="1200" b="1" dirty="0">
              <a:solidFill>
                <a:schemeClr val="tx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212314" y="1484784"/>
            <a:ext cx="1602178" cy="72008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Folder</a:t>
            </a:r>
            <a:r>
              <a:rPr lang="zh-TW" altLang="en-US" b="1" dirty="0"/>
              <a:t>底下</a:t>
            </a:r>
            <a:r>
              <a:rPr lang="zh-TW" altLang="en-US" b="1" dirty="0" smtClean="0"/>
              <a:t>的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Csv </a:t>
            </a:r>
            <a:r>
              <a:rPr lang="zh-TW" altLang="en-US" b="1" dirty="0" smtClean="0"/>
              <a:t>外匯紀錄</a:t>
            </a:r>
            <a:endParaRPr lang="en-US" altLang="zh-TW" b="1" dirty="0" smtClean="0"/>
          </a:p>
        </p:txBody>
      </p:sp>
      <p:cxnSp>
        <p:nvCxnSpPr>
          <p:cNvPr id="12" name="直線單箭頭接點 11"/>
          <p:cNvCxnSpPr>
            <a:stCxn id="6" idx="3"/>
            <a:endCxn id="11" idx="1"/>
          </p:cNvCxnSpPr>
          <p:nvPr/>
        </p:nvCxnSpPr>
        <p:spPr>
          <a:xfrm>
            <a:off x="3880166" y="1844824"/>
            <a:ext cx="13321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7174532" y="1486431"/>
            <a:ext cx="1098122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Pandas</a:t>
            </a:r>
            <a:endParaRPr lang="zh-TW" altLang="en-US" b="1" dirty="0"/>
          </a:p>
        </p:txBody>
      </p:sp>
      <p:sp>
        <p:nvSpPr>
          <p:cNvPr id="25" name="圓角矩形 24"/>
          <p:cNvSpPr/>
          <p:nvPr/>
        </p:nvSpPr>
        <p:spPr>
          <a:xfrm>
            <a:off x="261764" y="3212976"/>
            <a:ext cx="2052228" cy="720080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外匯</a:t>
            </a:r>
            <a:r>
              <a:rPr lang="en-US" altLang="zh-TW" b="1" dirty="0" smtClean="0"/>
              <a:t>csv</a:t>
            </a:r>
            <a:r>
              <a:rPr lang="zh-TW" altLang="en-US" b="1" dirty="0" smtClean="0"/>
              <a:t>檔案路徑</a:t>
            </a:r>
            <a:endParaRPr lang="en-US" altLang="zh-TW" b="1" dirty="0" smtClean="0"/>
          </a:p>
          <a:p>
            <a:pPr algn="ctr"/>
            <a:r>
              <a:rPr lang="en-US" altLang="zh-TW" b="1" dirty="0" err="1" smtClean="0"/>
              <a:t>DataFrame</a:t>
            </a:r>
            <a:endParaRPr lang="zh-TW" altLang="en-US" b="1" dirty="0"/>
          </a:p>
        </p:txBody>
      </p:sp>
      <p:cxnSp>
        <p:nvCxnSpPr>
          <p:cNvPr id="26" name="直線單箭頭接點 25"/>
          <p:cNvCxnSpPr>
            <a:stCxn id="11" idx="3"/>
            <a:endCxn id="23" idx="1"/>
          </p:cNvCxnSpPr>
          <p:nvPr/>
        </p:nvCxnSpPr>
        <p:spPr>
          <a:xfrm>
            <a:off x="6814492" y="1844824"/>
            <a:ext cx="360040" cy="164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8893724" y="3212976"/>
            <a:ext cx="1764196" cy="720080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外匯表格</a:t>
            </a:r>
            <a:endParaRPr lang="en-US" altLang="zh-TW" b="1" dirty="0" smtClean="0"/>
          </a:p>
          <a:p>
            <a:pPr algn="ctr"/>
            <a:r>
              <a:rPr lang="en-US" altLang="zh-TW" b="1" dirty="0" err="1" smtClean="0"/>
              <a:t>DataFrame</a:t>
            </a:r>
            <a:endParaRPr lang="zh-TW" altLang="en-US" b="1" dirty="0"/>
          </a:p>
        </p:txBody>
      </p:sp>
      <p:cxnSp>
        <p:nvCxnSpPr>
          <p:cNvPr id="30" name="弧形接點 29"/>
          <p:cNvCxnSpPr>
            <a:stCxn id="23" idx="2"/>
            <a:endCxn id="25" idx="0"/>
          </p:cNvCxnSpPr>
          <p:nvPr/>
        </p:nvCxnSpPr>
        <p:spPr>
          <a:xfrm rot="5400000">
            <a:off x="4002504" y="-508114"/>
            <a:ext cx="1006465" cy="6435715"/>
          </a:xfrm>
          <a:prstGeom prst="curvedConnector3">
            <a:avLst>
              <a:gd name="adj1" fmla="val 66687"/>
            </a:avLst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3576675" y="3212976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</a:t>
            </a:r>
            <a:r>
              <a:rPr lang="en-US" altLang="zh-TW" dirty="0" smtClean="0"/>
              <a:t>csv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58" idx="3"/>
            <a:endCxn id="64" idx="1"/>
          </p:cNvCxnSpPr>
          <p:nvPr/>
        </p:nvCxnSpPr>
        <p:spPr>
          <a:xfrm>
            <a:off x="2025252" y="5661248"/>
            <a:ext cx="5407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6580466" y="3212976"/>
            <a:ext cx="1314146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Os</a:t>
            </a:r>
            <a:r>
              <a:rPr lang="en-US" altLang="zh-TW" b="1" dirty="0" smtClean="0"/>
              <a:t> Module</a:t>
            </a:r>
            <a:endParaRPr lang="zh-TW" altLang="en-US" b="1" dirty="0"/>
          </a:p>
        </p:txBody>
      </p:sp>
      <p:cxnSp>
        <p:nvCxnSpPr>
          <p:cNvPr id="41" name="直線單箭頭接點 40"/>
          <p:cNvCxnSpPr>
            <a:stCxn id="34" idx="3"/>
            <a:endCxn id="40" idx="1"/>
          </p:cNvCxnSpPr>
          <p:nvPr/>
        </p:nvCxnSpPr>
        <p:spPr>
          <a:xfrm>
            <a:off x="5088843" y="3573016"/>
            <a:ext cx="149162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349996" y="3656057"/>
            <a:ext cx="1148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iloc</a:t>
            </a:r>
            <a:r>
              <a:rPr lang="en-US" altLang="zh-TW" sz="12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[c]['</a:t>
            </a:r>
            <a:r>
              <a:rPr lang="zh-TW" altLang="en-US" sz="12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路徑</a:t>
            </a:r>
            <a:r>
              <a:rPr lang="en-US" altLang="zh-TW" sz="12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']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422004" y="3276949"/>
            <a:ext cx="942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- Loop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167451" y="3580332"/>
            <a:ext cx="12731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2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個別讀檔並</a:t>
            </a:r>
            <a:endParaRPr lang="en-US" altLang="zh-TW" sz="1200" b="1" dirty="0" smtClean="0">
              <a:solidFill>
                <a:schemeClr val="tx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zh-TW" altLang="en-US" sz="12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串接</a:t>
            </a:r>
            <a:r>
              <a:rPr lang="en-US" altLang="zh-TW" sz="1200" b="1" dirty="0" err="1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dataFrame</a:t>
            </a:r>
            <a:endParaRPr lang="zh-TW" altLang="en-US" sz="1200" b="1" dirty="0">
              <a:solidFill>
                <a:schemeClr val="tx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47514" y="3245269"/>
            <a:ext cx="942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- Loop</a:t>
            </a:r>
            <a:endParaRPr lang="zh-TW" altLang="en-US" dirty="0"/>
          </a:p>
        </p:txBody>
      </p:sp>
      <p:cxnSp>
        <p:nvCxnSpPr>
          <p:cNvPr id="54" name="直線單箭頭接點 53"/>
          <p:cNvCxnSpPr>
            <a:stCxn id="40" idx="3"/>
            <a:endCxn id="29" idx="1"/>
          </p:cNvCxnSpPr>
          <p:nvPr/>
        </p:nvCxnSpPr>
        <p:spPr>
          <a:xfrm>
            <a:off x="7894612" y="3573016"/>
            <a:ext cx="999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261056" y="5301208"/>
            <a:ext cx="1764196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JYD</a:t>
            </a:r>
            <a:r>
              <a:rPr lang="zh-TW" altLang="en-US" b="1" dirty="0" smtClean="0"/>
              <a:t>外匯</a:t>
            </a:r>
            <a:endParaRPr lang="en-US" altLang="zh-TW" b="1" dirty="0" smtClean="0"/>
          </a:p>
          <a:p>
            <a:pPr algn="ctr"/>
            <a:r>
              <a:rPr lang="en-US" altLang="zh-TW" b="1" dirty="0" err="1" smtClean="0"/>
              <a:t>DataFrame</a:t>
            </a:r>
            <a:endParaRPr lang="zh-TW" altLang="en-US" b="1" dirty="0"/>
          </a:p>
        </p:txBody>
      </p:sp>
      <p:cxnSp>
        <p:nvCxnSpPr>
          <p:cNvPr id="59" name="弧形接點 58"/>
          <p:cNvCxnSpPr>
            <a:stCxn id="29" idx="2"/>
            <a:endCxn id="58" idx="0"/>
          </p:cNvCxnSpPr>
          <p:nvPr/>
        </p:nvCxnSpPr>
        <p:spPr>
          <a:xfrm rot="5400000">
            <a:off x="4775412" y="300798"/>
            <a:ext cx="1368152" cy="863266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945333" y="2260456"/>
            <a:ext cx="2531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257F4A"/>
                </a:solidFill>
              </a:rPr>
              <a:t>For – Loop : </a:t>
            </a:r>
          </a:p>
          <a:p>
            <a:r>
              <a:rPr lang="en-US" altLang="zh-TW" b="1" dirty="0" smtClean="0">
                <a:solidFill>
                  <a:srgbClr val="257F4A"/>
                </a:solidFill>
              </a:rPr>
              <a:t>read Path &amp;and find file</a:t>
            </a:r>
            <a:endParaRPr lang="zh-TW" altLang="en-US" b="1" dirty="0">
              <a:solidFill>
                <a:srgbClr val="257F4A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2566020" y="5301208"/>
            <a:ext cx="2222808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MatPlotLib.pyplot</a:t>
            </a:r>
            <a:endParaRPr lang="zh-TW" altLang="en-US" b="1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4788828" y="5661248"/>
            <a:ext cx="9271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5711452" y="5312309"/>
            <a:ext cx="2594870" cy="7200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數據分析圖</a:t>
            </a:r>
            <a:endParaRPr lang="zh-TW" altLang="en-US" b="1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4926480" y="5312309"/>
            <a:ext cx="59503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600" b="1" dirty="0" smtClean="0">
                <a:solidFill>
                  <a:schemeClr val="tx2"/>
                </a:solidFill>
              </a:rPr>
              <a:t>產製</a:t>
            </a:r>
            <a:endParaRPr lang="zh-TW" altLang="en-US" sz="1600" b="1" dirty="0">
              <a:solidFill>
                <a:schemeClr val="tx2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56467" y="6093296"/>
            <a:ext cx="25410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TW" sz="1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_axis</a:t>
            </a:r>
            <a:r>
              <a:rPr lang="en-US" altLang="zh-TW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zh-TW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zh-TW" altLang="en-US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日期</a:t>
            </a:r>
            <a:r>
              <a:rPr lang="en-US" altLang="zh-TW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'].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zh-TW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TW" sz="16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16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y_axis</a:t>
            </a:r>
            <a:r>
              <a:rPr lang="en-US" altLang="zh-TW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zh-TW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zh-TW" altLang="en-US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匯率</a:t>
            </a:r>
            <a:r>
              <a:rPr lang="en-US" altLang="zh-TW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'].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zh-TW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924" y="4549675"/>
            <a:ext cx="3227173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>
            <a:normAutofit/>
          </a:bodyPr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介紹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89894" y="1412776"/>
            <a:ext cx="10617086" cy="5328592"/>
          </a:xfrm>
        </p:spPr>
        <p:txBody>
          <a:bodyPr>
            <a:normAutofit lnSpcReduction="10000"/>
          </a:bodyPr>
          <a:lstStyle/>
          <a:p>
            <a:r>
              <a:rPr lang="zh-TW" altLang="en-US" sz="4000" dirty="0" smtClean="0">
                <a:solidFill>
                  <a:srgbClr val="DE5A10"/>
                </a:solidFill>
              </a:rPr>
              <a:t>什麼是</a:t>
            </a:r>
            <a:r>
              <a:rPr lang="en-US" altLang="zh-TW" sz="4000" dirty="0" smtClean="0">
                <a:solidFill>
                  <a:srgbClr val="DE5A10"/>
                </a:solidFill>
              </a:rPr>
              <a:t>Python?</a:t>
            </a:r>
          </a:p>
          <a:p>
            <a:endParaRPr lang="en-US" altLang="zh-TW" sz="4000" dirty="0">
              <a:solidFill>
                <a:srgbClr val="DE5A10"/>
              </a:solidFill>
            </a:endParaRPr>
          </a:p>
          <a:p>
            <a:pPr lvl="0">
              <a:buClr>
                <a:srgbClr val="404040"/>
              </a:buClr>
            </a:pPr>
            <a:r>
              <a:rPr lang="en-US" altLang="zh-TW" sz="1800" dirty="0" smtClean="0">
                <a:solidFill>
                  <a:srgbClr val="404040"/>
                </a:solidFill>
              </a:rPr>
              <a:t>Python</a:t>
            </a:r>
            <a:r>
              <a:rPr lang="zh-TW" altLang="en-US" sz="1800" dirty="0" smtClean="0">
                <a:solidFill>
                  <a:srgbClr val="404040"/>
                </a:solidFill>
              </a:rPr>
              <a:t>，</a:t>
            </a:r>
            <a:r>
              <a:rPr lang="zh-TW" altLang="en-US" sz="1800" dirty="0">
                <a:solidFill>
                  <a:srgbClr val="404040"/>
                </a:solidFill>
              </a:rPr>
              <a:t>是一種</a:t>
            </a:r>
            <a:r>
              <a:rPr lang="zh-TW" altLang="en-US" sz="1800" b="1" dirty="0">
                <a:solidFill>
                  <a:srgbClr val="404040"/>
                </a:solidFill>
              </a:rPr>
              <a:t>物件導向</a:t>
            </a:r>
            <a:r>
              <a:rPr lang="zh-TW" altLang="en-US" sz="1800" dirty="0">
                <a:solidFill>
                  <a:srgbClr val="404040"/>
                </a:solidFill>
              </a:rPr>
              <a:t>、</a:t>
            </a:r>
            <a:r>
              <a:rPr lang="zh-TW" altLang="en-US" sz="1800" b="1" dirty="0">
                <a:solidFill>
                  <a:srgbClr val="404040"/>
                </a:solidFill>
              </a:rPr>
              <a:t>直譯式</a:t>
            </a:r>
            <a:r>
              <a:rPr lang="zh-TW" altLang="en-US" sz="1800" dirty="0" smtClean="0">
                <a:solidFill>
                  <a:srgbClr val="404040"/>
                </a:solidFill>
              </a:rPr>
              <a:t>的程式語言。</a:t>
            </a:r>
            <a:endParaRPr lang="en-US" altLang="zh-TW" sz="1800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endParaRPr lang="en-US" altLang="zh-TW" sz="1800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r>
              <a:rPr lang="zh-TW" altLang="en-US" sz="1800" dirty="0">
                <a:solidFill>
                  <a:srgbClr val="404040"/>
                </a:solidFill>
              </a:rPr>
              <a:t>語</a:t>
            </a:r>
            <a:r>
              <a:rPr lang="zh-TW" altLang="en-US" sz="1800" dirty="0" smtClean="0">
                <a:solidFill>
                  <a:srgbClr val="404040"/>
                </a:solidFill>
              </a:rPr>
              <a:t>法上屬於</a:t>
            </a:r>
            <a:r>
              <a:rPr lang="zh-TW" altLang="en-US" sz="1800" b="1" dirty="0" smtClean="0">
                <a:solidFill>
                  <a:srgbClr val="404040"/>
                </a:solidFill>
              </a:rPr>
              <a:t>強型別</a:t>
            </a:r>
            <a:r>
              <a:rPr lang="zh-TW" altLang="en-US" sz="1800" dirty="0" smtClean="0">
                <a:solidFill>
                  <a:srgbClr val="404040"/>
                </a:solidFill>
              </a:rPr>
              <a:t>，</a:t>
            </a:r>
            <a:r>
              <a:rPr lang="zh-TW" altLang="en-US" sz="1800" b="1" dirty="0" smtClean="0">
                <a:solidFill>
                  <a:srgbClr val="404040"/>
                </a:solidFill>
              </a:rPr>
              <a:t>動態定型檢查</a:t>
            </a:r>
            <a:r>
              <a:rPr lang="zh-TW" altLang="en-US" sz="1800" dirty="0" smtClean="0">
                <a:solidFill>
                  <a:srgbClr val="404040"/>
                </a:solidFill>
              </a:rPr>
              <a:t>的程式。</a:t>
            </a:r>
            <a:endParaRPr lang="en-US" altLang="zh-TW" sz="1800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endParaRPr lang="en-US" altLang="zh-TW" sz="1800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r>
              <a:rPr lang="zh-TW" altLang="en-US" sz="1800" dirty="0" smtClean="0">
                <a:solidFill>
                  <a:srgbClr val="404040"/>
                </a:solidFill>
              </a:rPr>
              <a:t>它</a:t>
            </a:r>
            <a:r>
              <a:rPr lang="zh-TW" altLang="en-US" sz="1800" dirty="0">
                <a:solidFill>
                  <a:srgbClr val="404040"/>
                </a:solidFill>
              </a:rPr>
              <a:t>包含了一組功能完備的標準庫，能夠輕鬆完成很多常見的任務</a:t>
            </a:r>
            <a:r>
              <a:rPr lang="zh-TW" altLang="en-US" sz="1800" dirty="0" smtClean="0">
                <a:solidFill>
                  <a:srgbClr val="404040"/>
                </a:solidFill>
              </a:rPr>
              <a:t>。</a:t>
            </a:r>
            <a:endParaRPr lang="en-US" altLang="zh-TW" sz="1800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endParaRPr lang="en-US" altLang="zh-TW" sz="1800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r>
              <a:rPr lang="zh-TW" altLang="en-US" sz="1800" dirty="0" smtClean="0">
                <a:solidFill>
                  <a:srgbClr val="404040"/>
                </a:solidFill>
              </a:rPr>
              <a:t>語法</a:t>
            </a:r>
            <a:r>
              <a:rPr lang="zh-TW" altLang="en-US" sz="1800" dirty="0">
                <a:solidFill>
                  <a:srgbClr val="404040"/>
                </a:solidFill>
              </a:rPr>
              <a:t>簡單，與其它大多數程式設計語言使用大括弧不一樣，它</a:t>
            </a:r>
            <a:r>
              <a:rPr lang="zh-TW" altLang="en-US" sz="1800" b="1" dirty="0">
                <a:solidFill>
                  <a:srgbClr val="0070C0"/>
                </a:solidFill>
              </a:rPr>
              <a:t>使用縮排來定義語句塊</a:t>
            </a:r>
            <a:r>
              <a:rPr lang="zh-TW" altLang="en-US" sz="1800" dirty="0" smtClean="0">
                <a:solidFill>
                  <a:srgbClr val="404040"/>
                </a:solidFill>
              </a:rPr>
              <a:t>。</a:t>
            </a:r>
            <a:endParaRPr lang="en-US" altLang="zh-TW" sz="1800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endParaRPr lang="zh-TW" altLang="en-US" sz="1800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r>
              <a:rPr lang="en-US" altLang="zh-TW" sz="1800" dirty="0" smtClean="0">
                <a:solidFill>
                  <a:srgbClr val="404040"/>
                </a:solidFill>
              </a:rPr>
              <a:t>Python</a:t>
            </a:r>
            <a:r>
              <a:rPr lang="zh-TW" altLang="en-US" sz="1800" b="1" dirty="0">
                <a:solidFill>
                  <a:srgbClr val="404040"/>
                </a:solidFill>
              </a:rPr>
              <a:t>具備垃圾回收</a:t>
            </a:r>
            <a:r>
              <a:rPr lang="zh-TW" altLang="en-US" sz="1800" dirty="0">
                <a:solidFill>
                  <a:srgbClr val="404040"/>
                </a:solidFill>
              </a:rPr>
              <a:t>功能，能夠自動管理記憶體使用</a:t>
            </a:r>
            <a:r>
              <a:rPr lang="zh-TW" altLang="en-US" sz="1800" dirty="0" smtClean="0">
                <a:solidFill>
                  <a:srgbClr val="404040"/>
                </a:solidFill>
              </a:rPr>
              <a:t>。</a:t>
            </a:r>
            <a:endParaRPr lang="en-US" altLang="zh-TW" sz="1800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endParaRPr lang="en-US" altLang="zh-TW" sz="1800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r>
              <a:rPr lang="zh-TW" altLang="en-US" sz="1800" dirty="0" smtClean="0">
                <a:solidFill>
                  <a:srgbClr val="404040"/>
                </a:solidFill>
              </a:rPr>
              <a:t>它</a:t>
            </a:r>
            <a:r>
              <a:rPr lang="zh-TW" altLang="en-US" sz="1800" dirty="0">
                <a:solidFill>
                  <a:srgbClr val="404040"/>
                </a:solidFill>
              </a:rPr>
              <a:t>經常被當作腳本語言用於處理系統管理任務和網路程式編寫，然而它也非常適合完成各種高階任務</a:t>
            </a:r>
            <a:r>
              <a:rPr lang="zh-TW" altLang="en-US" sz="1800" dirty="0" smtClean="0">
                <a:solidFill>
                  <a:srgbClr val="404040"/>
                </a:solidFill>
              </a:rPr>
              <a:t>。</a:t>
            </a:r>
            <a:endParaRPr lang="en-US" altLang="zh-TW" sz="1800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endParaRPr lang="en-US" altLang="zh-TW" sz="1800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r>
              <a:rPr lang="en-US" altLang="zh-TW" sz="1800" dirty="0" smtClean="0">
                <a:solidFill>
                  <a:srgbClr val="404040"/>
                </a:solidFill>
              </a:rPr>
              <a:t>Python</a:t>
            </a:r>
            <a:r>
              <a:rPr lang="zh-TW" altLang="en-US" sz="1800" dirty="0">
                <a:solidFill>
                  <a:srgbClr val="404040"/>
                </a:solidFill>
              </a:rPr>
              <a:t>虛擬機本身幾乎可以在所有的作業系統中運行</a:t>
            </a:r>
            <a:r>
              <a:rPr lang="zh-TW" altLang="en-US" sz="1800" dirty="0" smtClean="0">
                <a:solidFill>
                  <a:srgbClr val="404040"/>
                </a:solidFill>
              </a:rPr>
              <a:t>。</a:t>
            </a:r>
            <a:endParaRPr lang="en-US" altLang="zh-TW" sz="1800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endParaRPr lang="en-US" altLang="zh-TW" sz="1800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r>
              <a:rPr lang="en-US" altLang="zh-TW" sz="1800" dirty="0" smtClean="0">
                <a:solidFill>
                  <a:srgbClr val="404040"/>
                </a:solidFill>
              </a:rPr>
              <a:t>Python</a:t>
            </a:r>
            <a:r>
              <a:rPr lang="zh-TW" altLang="en-US" sz="1800" dirty="0">
                <a:solidFill>
                  <a:srgbClr val="404040"/>
                </a:solidFill>
              </a:rPr>
              <a:t>的官方直譯器是</a:t>
            </a:r>
            <a:r>
              <a:rPr lang="en-US" altLang="zh-TW" sz="1800" dirty="0" err="1">
                <a:solidFill>
                  <a:srgbClr val="404040"/>
                </a:solidFill>
              </a:rPr>
              <a:t>CPython</a:t>
            </a:r>
            <a:r>
              <a:rPr lang="zh-TW" altLang="en-US" sz="1800" dirty="0">
                <a:solidFill>
                  <a:srgbClr val="404040"/>
                </a:solidFill>
              </a:rPr>
              <a:t>，該直譯器用</a:t>
            </a:r>
            <a:r>
              <a:rPr lang="en-US" altLang="zh-TW" sz="1800" dirty="0">
                <a:solidFill>
                  <a:srgbClr val="404040"/>
                </a:solidFill>
              </a:rPr>
              <a:t>C</a:t>
            </a:r>
            <a:r>
              <a:rPr lang="zh-TW" altLang="en-US" sz="1800" dirty="0">
                <a:solidFill>
                  <a:srgbClr val="404040"/>
                </a:solidFill>
              </a:rPr>
              <a:t>語言編寫，是一個由社群驅動的自由</a:t>
            </a:r>
            <a:r>
              <a:rPr lang="zh-TW" altLang="en-US" sz="1800" dirty="0" smtClean="0">
                <a:solidFill>
                  <a:srgbClr val="404040"/>
                </a:solidFill>
              </a:rPr>
              <a:t>軟體。</a:t>
            </a:r>
            <a:endParaRPr lang="en-US" altLang="zh-TW" sz="1800" dirty="0" smtClean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endParaRPr lang="zh-TW" altLang="en-US" sz="1800" dirty="0">
              <a:solidFill>
                <a:srgbClr val="404040"/>
              </a:solidFill>
            </a:endParaRPr>
          </a:p>
          <a:p>
            <a:pPr lvl="0">
              <a:buClr>
                <a:srgbClr val="404040"/>
              </a:buClr>
            </a:pPr>
            <a:r>
              <a:rPr lang="zh-TW" altLang="en-US" sz="1800" dirty="0" smtClean="0">
                <a:solidFill>
                  <a:srgbClr val="404040"/>
                </a:solidFill>
              </a:rPr>
              <a:t>支援</a:t>
            </a:r>
            <a:r>
              <a:rPr lang="zh-TW" altLang="en-US" sz="1800" dirty="0">
                <a:solidFill>
                  <a:srgbClr val="404040"/>
                </a:solidFill>
              </a:rPr>
              <a:t>命令式程式設計、物件導向程式設計、函數式編程、面向側面的程式設計、泛型編程多種編程範式。</a:t>
            </a:r>
            <a:endParaRPr lang="en-US" altLang="zh-TW" sz="1800" dirty="0" smtClean="0">
              <a:solidFill>
                <a:srgbClr val="404040"/>
              </a:solidFill>
            </a:endParaRPr>
          </a:p>
        </p:txBody>
      </p:sp>
      <p:pic>
        <p:nvPicPr>
          <p:cNvPr id="1028" name="Picture 4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2" y="362099"/>
            <a:ext cx="4339735" cy="292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8110636" y="1268760"/>
            <a:ext cx="708857" cy="288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894" y="332656"/>
            <a:ext cx="8229599" cy="829072"/>
          </a:xfrm>
        </p:spPr>
        <p:txBody>
          <a:bodyPr>
            <a:normAutofit/>
          </a:bodyPr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介紹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32" y="2002746"/>
            <a:ext cx="5662400" cy="378845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002746"/>
            <a:ext cx="5596580" cy="37444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574132" y="4762493"/>
            <a:ext cx="16176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Execute Failed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63114" y="4114786"/>
            <a:ext cx="16176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 smtClean="0">
                <a:solidFill>
                  <a:srgbClr val="00B050"/>
                </a:solidFill>
              </a:rPr>
              <a:t>Execute success 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2084" y="3501008"/>
            <a:ext cx="4608512" cy="1066800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 smtClean="0"/>
              <a:t>開發工具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370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2698" y="353039"/>
            <a:ext cx="10971372" cy="1066800"/>
          </a:xfrm>
        </p:spPr>
        <p:txBody>
          <a:bodyPr>
            <a:noAutofit/>
          </a:bodyPr>
          <a:lstStyle/>
          <a:p>
            <a:r>
              <a:rPr lang="en-US" altLang="zh-TW" sz="6600" dirty="0" err="1"/>
              <a:t>Pycharm</a:t>
            </a:r>
            <a:endParaRPr lang="zh-TW" altLang="en-US" sz="6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57908" y="2243168"/>
            <a:ext cx="6511911" cy="904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lang="zh-TW" sz="66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sz="4800" dirty="0"/>
          </a:p>
        </p:txBody>
      </p:sp>
      <p:pic>
        <p:nvPicPr>
          <p:cNvPr id="1026" name="Picture 2" descr="「pycharm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33910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版面配置區 3"/>
          <p:cNvSpPr txBox="1">
            <a:spLocks/>
          </p:cNvSpPr>
          <p:nvPr/>
        </p:nvSpPr>
        <p:spPr>
          <a:xfrm>
            <a:off x="589894" y="1988840"/>
            <a:ext cx="11337166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TW"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lang="zh-TW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zh-TW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lang="zh-TW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err="1"/>
              <a:t>PyCharm</a:t>
            </a:r>
            <a:r>
              <a:rPr lang="zh-TW" altLang="en-US" dirty="0"/>
              <a:t>是一個用於計算機編程的集成開發環境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主要</a:t>
            </a:r>
            <a:r>
              <a:rPr lang="zh-TW" altLang="en-US" dirty="0"/>
              <a:t>用於</a:t>
            </a:r>
            <a:r>
              <a:rPr lang="en-US" altLang="zh-TW" dirty="0"/>
              <a:t>Python</a:t>
            </a:r>
            <a:r>
              <a:rPr lang="zh-TW" altLang="en-US" dirty="0"/>
              <a:t>語言開發，由捷克公司</a:t>
            </a:r>
            <a:r>
              <a:rPr lang="en-US" altLang="zh-TW" dirty="0" err="1"/>
              <a:t>JetBrains</a:t>
            </a:r>
            <a:r>
              <a:rPr lang="zh-TW" altLang="en-US" dirty="0"/>
              <a:t>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提供</a:t>
            </a:r>
            <a:r>
              <a:rPr lang="zh-TW" altLang="en-US" dirty="0"/>
              <a:t>代碼分析、圖形化調試器，集成測試器、集成版本控制系統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並</a:t>
            </a:r>
            <a:r>
              <a:rPr lang="zh-TW" altLang="en-US" dirty="0"/>
              <a:t>支持使用</a:t>
            </a:r>
            <a:r>
              <a:rPr lang="en-US" altLang="zh-TW" dirty="0"/>
              <a:t>Django</a:t>
            </a:r>
            <a:r>
              <a:rPr lang="zh-TW" altLang="en-US" dirty="0"/>
              <a:t>進行網頁開發。 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4094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2698" y="353039"/>
            <a:ext cx="10971372" cy="1066800"/>
          </a:xfrm>
        </p:spPr>
        <p:txBody>
          <a:bodyPr>
            <a:noAutofit/>
          </a:bodyPr>
          <a:lstStyle/>
          <a:p>
            <a:r>
              <a:rPr lang="en-US" altLang="zh-TW" sz="6600" dirty="0" err="1"/>
              <a:t>Pycharm</a:t>
            </a:r>
            <a:endParaRPr lang="zh-TW" altLang="en-US" sz="6600" dirty="0"/>
          </a:p>
        </p:txBody>
      </p:sp>
      <p:pic>
        <p:nvPicPr>
          <p:cNvPr id="1026" name="Picture 2" descr="「pycharm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33910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-3956" y="1433159"/>
            <a:ext cx="12000862" cy="6514157"/>
            <a:chOff x="-3956" y="1433159"/>
            <a:chExt cx="12000862" cy="6514157"/>
          </a:xfrm>
        </p:grpSpPr>
        <p:grpSp>
          <p:nvGrpSpPr>
            <p:cNvPr id="12" name="群組 11"/>
            <p:cNvGrpSpPr/>
            <p:nvPr/>
          </p:nvGrpSpPr>
          <p:grpSpPr>
            <a:xfrm>
              <a:off x="0" y="1433159"/>
              <a:ext cx="11996906" cy="6514157"/>
              <a:chOff x="0" y="1433159"/>
              <a:chExt cx="11996906" cy="6514157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433159"/>
                <a:ext cx="11996906" cy="6514157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2349996" y="2132856"/>
                <a:ext cx="9505056" cy="54006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0" y="2133456"/>
                <a:ext cx="2208142" cy="540000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-3956" y="1704039"/>
              <a:ext cx="11980058" cy="5655901"/>
              <a:chOff x="-3956" y="1704039"/>
              <a:chExt cx="11980058" cy="5655901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1557908" y="2243168"/>
                <a:ext cx="6511911" cy="9048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>
                  <a:lnSpc>
                    <a:spcPct val="80000"/>
                  </a:lnSpc>
                  <a:spcBef>
                    <a:spcPct val="0"/>
                  </a:spcBef>
                  <a:buNone/>
                  <a:defRPr lang="zh-TW" sz="660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j-cs"/>
                  </a:defRPr>
                </a:lvl1pPr>
              </a:lstStyle>
              <a:p>
                <a:endParaRPr lang="zh-TW" altLang="en-US" sz="4800" dirty="0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0403083" y="2243168"/>
                <a:ext cx="1107996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TW" altLang="en-US" sz="1200" b="1" dirty="0" smtClean="0">
                    <a:solidFill>
                      <a:srgbClr val="00B050"/>
                    </a:solidFill>
                  </a:rPr>
                  <a:t>程式碼編輯區</a:t>
                </a:r>
                <a:endParaRPr lang="zh-TW" altLang="en-U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33772" y="7101408"/>
                <a:ext cx="954107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TW" altLang="en-US" sz="1200" b="1" dirty="0" smtClean="0">
                    <a:solidFill>
                      <a:srgbClr val="00B0F0"/>
                    </a:solidFill>
                  </a:rPr>
                  <a:t>專案瀏覽區</a:t>
                </a:r>
                <a:endParaRPr lang="zh-TW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3956" y="1743305"/>
                <a:ext cx="3146039" cy="180000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3186216" y="1730308"/>
                <a:ext cx="1107996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TW" altLang="en-US" sz="1200" b="1" dirty="0">
                    <a:solidFill>
                      <a:srgbClr val="FFFF00"/>
                    </a:solidFill>
                  </a:rPr>
                  <a:t>檔案</a:t>
                </a:r>
                <a:r>
                  <a:rPr lang="zh-TW" altLang="en-US" sz="1200" b="1" dirty="0" smtClean="0">
                    <a:solidFill>
                      <a:srgbClr val="FFFF00"/>
                    </a:solidFill>
                  </a:rPr>
                  <a:t>目錄結構</a:t>
                </a:r>
                <a:endParaRPr lang="zh-TW" altLang="en-US" sz="12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910836" y="1743305"/>
                <a:ext cx="2065266" cy="1800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9192497" y="1704039"/>
                <a:ext cx="646331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TW" altLang="en-US" sz="1200" b="1" dirty="0" smtClean="0">
                    <a:solidFill>
                      <a:srgbClr val="FFC000"/>
                    </a:solidFill>
                  </a:rPr>
                  <a:t>工具列</a:t>
                </a:r>
                <a:endParaRPr lang="zh-TW" altLang="en-US" sz="1200" b="1" dirty="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18" name="文字方塊 17"/>
          <p:cNvSpPr txBox="1"/>
          <p:nvPr/>
        </p:nvSpPr>
        <p:spPr>
          <a:xfrm>
            <a:off x="2019691" y="3954057"/>
            <a:ext cx="1595492" cy="4247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dirty="0" smtClean="0">
                <a:solidFill>
                  <a:schemeClr val="bg1"/>
                </a:solidFill>
              </a:rPr>
              <a:t>.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py</a:t>
            </a:r>
            <a:r>
              <a:rPr lang="zh-TW" altLang="en-US" sz="1200" dirty="0" smtClean="0">
                <a:solidFill>
                  <a:schemeClr val="bg1"/>
                </a:solidFill>
              </a:rPr>
              <a:t>的檔案皆為</a:t>
            </a:r>
            <a:r>
              <a:rPr lang="en-US" altLang="zh-TW" sz="1200" dirty="0" smtClean="0">
                <a:solidFill>
                  <a:schemeClr val="bg1"/>
                </a:solidFill>
              </a:rPr>
              <a:t>python</a:t>
            </a:r>
            <a:r>
              <a:rPr lang="zh-TW" altLang="en-US" sz="1200" dirty="0" smtClean="0">
                <a:solidFill>
                  <a:schemeClr val="bg1"/>
                </a:solidFill>
              </a:rPr>
              <a:t>的原始碼檔案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279180" y="5275500"/>
            <a:ext cx="715260" cy="2585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dirty="0" smtClean="0">
                <a:solidFill>
                  <a:schemeClr val="bg1"/>
                </a:solidFill>
              </a:rPr>
              <a:t>function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右大括弧 23"/>
          <p:cNvSpPr/>
          <p:nvPr/>
        </p:nvSpPr>
        <p:spPr>
          <a:xfrm>
            <a:off x="1550272" y="3857047"/>
            <a:ext cx="327565" cy="791564"/>
          </a:xfrm>
          <a:prstGeom prst="righ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>
            <a:off x="1809456" y="5184814"/>
            <a:ext cx="327565" cy="439905"/>
          </a:xfrm>
          <a:prstGeom prst="righ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9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2698" y="353039"/>
            <a:ext cx="10971372" cy="1066800"/>
          </a:xfrm>
        </p:spPr>
        <p:txBody>
          <a:bodyPr>
            <a:noAutofit/>
          </a:bodyPr>
          <a:lstStyle/>
          <a:p>
            <a:r>
              <a:rPr lang="en-US" altLang="zh-TW" sz="6600" dirty="0" err="1"/>
              <a:t>Jupyter</a:t>
            </a:r>
            <a:endParaRPr lang="zh-TW" altLang="en-US" sz="6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57908" y="2243168"/>
            <a:ext cx="6511911" cy="904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lang="zh-TW" sz="66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sz="4800" dirty="0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589894" y="1988840"/>
            <a:ext cx="11337166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TW"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lang="zh-TW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zh-TW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lang="zh-TW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   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前身為</a:t>
            </a:r>
            <a:r>
              <a:rPr lang="en-US" altLang="zh-TW" dirty="0" err="1"/>
              <a:t>Ipython</a:t>
            </a:r>
            <a:r>
              <a:rPr lang="zh-TW" altLang="en-US" dirty="0" smtClean="0"/>
              <a:t>，為一個分散式的互動計算介面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   可支援多種程式語言核心</a:t>
            </a:r>
            <a:r>
              <a:rPr lang="en-US" altLang="zh-TW" dirty="0" smtClean="0"/>
              <a:t>(Python2, </a:t>
            </a:r>
            <a:r>
              <a:rPr lang="en-US" altLang="zh-TW" b="1" dirty="0" smtClean="0"/>
              <a:t>Python3</a:t>
            </a:r>
            <a:r>
              <a:rPr lang="en-US" altLang="zh-TW" dirty="0" smtClean="0"/>
              <a:t>, R, Ruby,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   支援</a:t>
            </a:r>
            <a:r>
              <a:rPr lang="en-US" altLang="zh-TW" dirty="0" smtClean="0"/>
              <a:t>markdown(</a:t>
            </a:r>
            <a:r>
              <a:rPr lang="zh-TW" altLang="en-US" dirty="0" smtClean="0"/>
              <a:t>簡單的排版語法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mathjax</a:t>
            </a:r>
            <a:r>
              <a:rPr lang="en-US" altLang="zh-TW" dirty="0" smtClean="0"/>
              <a:t>(</a:t>
            </a:r>
            <a:r>
              <a:rPr lang="zh-TW" altLang="en-US" dirty="0" smtClean="0"/>
              <a:t>撰寫數學式排版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   結合</a:t>
            </a:r>
            <a:r>
              <a:rPr lang="zh-TW" altLang="en-US" b="1" dirty="0" smtClean="0"/>
              <a:t>程序處理 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 </a:t>
            </a:r>
            <a:r>
              <a:rPr lang="zh-TW" altLang="en-US" b="1" dirty="0" smtClean="0"/>
              <a:t>輸出展示</a:t>
            </a:r>
            <a:endParaRPr lang="en-US" altLang="zh-TW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zh-TW" altLang="en-US" dirty="0" smtClean="0"/>
              <a:t>  支援</a:t>
            </a:r>
            <a:r>
              <a:rPr lang="zh-TW" altLang="en-US" b="1" dirty="0" smtClean="0">
                <a:solidFill>
                  <a:srgbClr val="002060"/>
                </a:solidFill>
              </a:rPr>
              <a:t>平行運算</a:t>
            </a:r>
            <a:endParaRPr lang="en-US" altLang="zh-TW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Picture 6" descr="「jupyter png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353039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玻璃方塊行銷簡報 (寬螢幕)</Template>
  <TotalTime>0</TotalTime>
  <Words>1514</Words>
  <Application>Microsoft Office PowerPoint</Application>
  <PresentationFormat>自訂</PresentationFormat>
  <Paragraphs>444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Arial Unicode MS</vt:lpstr>
      <vt:lpstr>Yu Gothic UI Semibold</vt:lpstr>
      <vt:lpstr>微軟正黑體</vt:lpstr>
      <vt:lpstr>新細明體</vt:lpstr>
      <vt:lpstr>Arial</vt:lpstr>
      <vt:lpstr>Corbel</vt:lpstr>
      <vt:lpstr>Wingdings</vt:lpstr>
      <vt:lpstr>Marketing_16x9</vt:lpstr>
      <vt:lpstr>Python</vt:lpstr>
      <vt:lpstr>主題目錄</vt:lpstr>
      <vt:lpstr>基礎介紹 </vt:lpstr>
      <vt:lpstr>基礎介紹</vt:lpstr>
      <vt:lpstr>基礎介紹</vt:lpstr>
      <vt:lpstr>開發工具</vt:lpstr>
      <vt:lpstr>Pycharm</vt:lpstr>
      <vt:lpstr>Pycharm</vt:lpstr>
      <vt:lpstr>Jupyter</vt:lpstr>
      <vt:lpstr>Jupyter</vt:lpstr>
      <vt:lpstr>Spyder</vt:lpstr>
      <vt:lpstr>Spyder</vt:lpstr>
      <vt:lpstr>基礎語法 </vt:lpstr>
      <vt:lpstr>Function</vt:lpstr>
      <vt:lpstr>Function –  customize</vt:lpstr>
      <vt:lpstr>集合型態 –  List</vt:lpstr>
      <vt:lpstr>集合型態 –  Dictionary</vt:lpstr>
      <vt:lpstr>集合型態 –  Set</vt:lpstr>
      <vt:lpstr>集合型態 –  Tuple</vt:lpstr>
      <vt:lpstr>For - loop</vt:lpstr>
      <vt:lpstr>例外處理</vt:lpstr>
      <vt:lpstr>File</vt:lpstr>
      <vt:lpstr>File - Operation</vt:lpstr>
      <vt:lpstr>Class</vt:lpstr>
      <vt:lpstr>Class - operation</vt:lpstr>
      <vt:lpstr>模組介紹 </vt:lpstr>
      <vt:lpstr>Python 基礎模組</vt:lpstr>
      <vt:lpstr>Python 網路爬蟲模組</vt:lpstr>
      <vt:lpstr>Python 數據分析模組</vt:lpstr>
      <vt:lpstr>進階應用</vt:lpstr>
      <vt:lpstr>網路爬蟲 – Youtube頻道 點閱率資訊</vt:lpstr>
      <vt:lpstr>資料分析圖 – 外幣日圓匯率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2017-10-25T14:10:08Z</dcterms:created>
  <dcterms:modified xsi:type="dcterms:W3CDTF">2017-12-02T16:16:13Z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