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5DA62B-AA1F-4049-BE39-342AB4444132}">
  <a:tblStyle styleId="{7A5DA62B-AA1F-4049-BE39-342AB44441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4ed977f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4ed977f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4ed977f0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4ed977f0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504e9a46f_9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504e9a46f_9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504e9a46f_9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504e9a46f_9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504e9a46f_9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504e9a46f_9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504e9a46f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504e9a46f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504e9a46f_6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504e9a46f_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504e9a46f_6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504e9a46f_6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504e9a46f_6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504e9a46f_6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04e9a4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04e9a4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504e9a46f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504e9a46f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504e9a46f_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504e9a46f_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504e9a46f_7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504e9a46f_7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Portolio allocation focusing on Chinese Companies that trade on U.S. stock exchanges 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2026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----ST312 Group project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5426900" y="3343975"/>
            <a:ext cx="2998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Group5</a:t>
            </a:r>
            <a:r>
              <a:rPr lang="zh-C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zh-CN">
                <a:solidFill>
                  <a:schemeClr val="lt1"/>
                </a:solidFill>
              </a:rPr>
              <a:t>      Tinsong Li</a:t>
            </a:r>
            <a:endParaRPr>
              <a:solidFill>
                <a:schemeClr val="lt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</a:rPr>
              <a:t>Yuxuan Chen</a:t>
            </a:r>
            <a:endParaRPr>
              <a:solidFill>
                <a:schemeClr val="lt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</a:rPr>
              <a:t>Leyao Lin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ctrTitle"/>
          </p:nvPr>
        </p:nvSpPr>
        <p:spPr>
          <a:xfrm>
            <a:off x="311700" y="84460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MODEL SELECT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&amp;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Trend forecast</a:t>
            </a:r>
            <a:endParaRPr/>
          </a:p>
        </p:txBody>
      </p:sp>
      <p:sp>
        <p:nvSpPr>
          <p:cNvPr id="133" name="Google Shape;133;p22"/>
          <p:cNvSpPr txBox="1"/>
          <p:nvPr/>
        </p:nvSpPr>
        <p:spPr>
          <a:xfrm>
            <a:off x="5882400" y="3586825"/>
            <a:ext cx="2477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C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---- May( Leyao Lin )</a:t>
            </a:r>
            <a:endParaRPr b="1" i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273450" y="412675"/>
            <a:ext cx="2808000" cy="43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Visualize test of Compound return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925" y="232350"/>
            <a:ext cx="4891555" cy="432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/>
        </p:nvSpPr>
        <p:spPr>
          <a:xfrm>
            <a:off x="4457863" y="1392775"/>
            <a:ext cx="133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MOXC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7012338" y="3007950"/>
            <a:ext cx="133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AACG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4457863" y="3007950"/>
            <a:ext cx="133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DQ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6896263" y="4559850"/>
            <a:ext cx="133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SPI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4457863" y="4559850"/>
            <a:ext cx="133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RENN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7012338" y="1392775"/>
            <a:ext cx="133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BTB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Model selection</a:t>
            </a:r>
            <a:endParaRPr/>
          </a:p>
        </p:txBody>
      </p:sp>
      <p:sp>
        <p:nvSpPr>
          <p:cNvPr id="151" name="Google Shape;151;p24"/>
          <p:cNvSpPr txBox="1"/>
          <p:nvPr>
            <p:ph idx="4294967295" type="body"/>
          </p:nvPr>
        </p:nvSpPr>
        <p:spPr>
          <a:xfrm>
            <a:off x="148613" y="1324200"/>
            <a:ext cx="8520600" cy="31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ARMA model VS. ARIMA model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Model analysis</a:t>
            </a:r>
            <a:endParaRPr sz="1600"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875" y="1667275"/>
            <a:ext cx="6945374" cy="113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2500" y="3345725"/>
            <a:ext cx="6532825" cy="169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Trend Forecast &amp; Conclusion 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Trainning data predict</a:t>
            </a:r>
            <a:endParaRPr sz="1600"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13999"/>
            <a:ext cx="7887650" cy="258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/>
        </p:nvSpPr>
        <p:spPr>
          <a:xfrm>
            <a:off x="214725" y="562650"/>
            <a:ext cx="741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</a:rPr>
              <a:t>Trend Forecast &amp; Conclusion </a:t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713" y="1960075"/>
            <a:ext cx="8370623" cy="27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 txBox="1"/>
          <p:nvPr>
            <p:ph idx="4294967295" type="body"/>
          </p:nvPr>
        </p:nvSpPr>
        <p:spPr>
          <a:xfrm>
            <a:off x="214725" y="1374650"/>
            <a:ext cx="79794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CN" sz="1800">
                <a:latin typeface="Arial"/>
                <a:ea typeface="Arial"/>
                <a:cs typeface="Arial"/>
                <a:sym typeface="Arial"/>
              </a:rPr>
              <a:t>Future data trend  predict</a:t>
            </a:r>
            <a:endParaRPr sz="1700"/>
          </a:p>
        </p:txBody>
      </p:sp>
      <p:sp>
        <p:nvSpPr>
          <p:cNvPr id="168" name="Google Shape;168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Future trend &amp; 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Background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Increasing number of companies listed on US major stock markets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248 companies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market cap. of $2.1 trillion</a:t>
            </a:r>
            <a:endParaRPr/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(USCC, as of May 2021)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Optimistic US investors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Recover from COVID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Alibaba has been among the 5 most owned stocks by hedge funds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575" y="1505699"/>
            <a:ext cx="4355751" cy="26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Background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Tenser regulation by Chinese gov.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Tech companies are scrutinized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zh-CN"/>
              <a:t>DiDi, Alibaba, Tencent,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99647"/>
            <a:ext cx="3775074" cy="226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89" y="2299650"/>
            <a:ext cx="3396961" cy="226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Assets Selection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US-listed Chinese companies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All industry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Have been listed at least 4 years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Ranked by Sharpe ratio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Assets Overview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21860"/>
            <a:ext cx="8520600" cy="2477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ctrTitle"/>
          </p:nvPr>
        </p:nvSpPr>
        <p:spPr>
          <a:xfrm>
            <a:off x="217183" y="141590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EFFICENT FRONTIER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&amp;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PORTFOLIO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5342425" y="4018350"/>
            <a:ext cx="311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---- Karl ( Yuxuan Chen)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0" y="955275"/>
            <a:ext cx="39522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/>
              <a:t>Efficient Frontier</a:t>
            </a:r>
            <a:endParaRPr sz="3200"/>
          </a:p>
        </p:txBody>
      </p:sp>
      <p:sp>
        <p:nvSpPr>
          <p:cNvPr id="106" name="Google Shape;106;p19"/>
          <p:cNvSpPr txBox="1"/>
          <p:nvPr/>
        </p:nvSpPr>
        <p:spPr>
          <a:xfrm>
            <a:off x="165500" y="3158275"/>
            <a:ext cx="379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</a:t>
            </a:r>
            <a:r>
              <a:rPr lang="zh-C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ethod : Monte Carlo simulation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165500" y="2412800"/>
            <a:ext cx="5663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</a:t>
            </a:r>
            <a:r>
              <a:rPr lang="zh-C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tocks: SP</a:t>
            </a:r>
            <a:r>
              <a:rPr lang="zh-C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I, </a:t>
            </a:r>
            <a:r>
              <a:rPr lang="zh-C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AACG, BTB, 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   MOXC, DQ, RENN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7222" y="1306825"/>
            <a:ext cx="4870154" cy="32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3000"/>
              <a:t>Portfolio on the efficient frontier </a:t>
            </a:r>
            <a:endParaRPr sz="3000"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241736"/>
            <a:ext cx="3961500" cy="266003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5436625" y="2505525"/>
            <a:ext cx="39615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latin typeface="Merriweather"/>
                <a:ea typeface="Merriweather"/>
                <a:cs typeface="Merriweather"/>
                <a:sym typeface="Merriweather"/>
              </a:rPr>
              <a:t>high volatility 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latin typeface="Merriweather"/>
                <a:ea typeface="Merriweather"/>
                <a:cs typeface="Merriweather"/>
                <a:sym typeface="Merriweather"/>
              </a:rPr>
              <a:t>and 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latin typeface="Merriweather"/>
                <a:ea typeface="Merriweather"/>
                <a:cs typeface="Merriweather"/>
                <a:sym typeface="Merriweather"/>
              </a:rPr>
              <a:t>high expected returns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5436625" y="1607350"/>
            <a:ext cx="267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Merriweather"/>
                <a:ea typeface="Merriweather"/>
                <a:cs typeface="Merriweather"/>
                <a:sym typeface="Merriweather"/>
              </a:rPr>
              <a:t>quite close !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aphicFrame>
        <p:nvGraphicFramePr>
          <p:cNvPr id="117" name="Google Shape;117;p20"/>
          <p:cNvGraphicFramePr/>
          <p:nvPr/>
        </p:nvGraphicFramePr>
        <p:xfrm>
          <a:off x="226900" y="39017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{7A5DA62B-AA1F-4049-BE39-342AB4444132}</a:tableStyleId>
              </a:tblPr>
              <a:tblGrid>
                <a:gridCol w="2801350"/>
                <a:gridCol w="1766350"/>
                <a:gridCol w="1955800"/>
                <a:gridCol w="2022100"/>
              </a:tblGrid>
              <a:tr h="28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Returns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Volatility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Sharpe ratio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35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1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Maximum Sharpe Ratio portfolio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135.79%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1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75.55%</a:t>
                      </a:r>
                      <a:endParaRPr sz="1100">
                        <a:solidFill>
                          <a:srgbClr val="FF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179.73%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326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Minimum Volatility portfolio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114.99%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FF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68.80%</a:t>
                      </a:r>
                      <a:endParaRPr sz="1100">
                        <a:solidFill>
                          <a:srgbClr val="FF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167.15%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8" name="Google Shape;118;p20"/>
          <p:cNvSpPr/>
          <p:nvPr/>
        </p:nvSpPr>
        <p:spPr>
          <a:xfrm>
            <a:off x="824075" y="2505525"/>
            <a:ext cx="132600" cy="623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/>
        </p:nvSpPr>
        <p:spPr>
          <a:xfrm>
            <a:off x="129950" y="245825"/>
            <a:ext cx="3791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Portfolio</a:t>
            </a:r>
            <a:endParaRPr sz="4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aphicFrame>
        <p:nvGraphicFramePr>
          <p:cNvPr id="124" name="Google Shape;124;p21"/>
          <p:cNvGraphicFramePr/>
          <p:nvPr/>
        </p:nvGraphicFramePr>
        <p:xfrm>
          <a:off x="236375" y="39238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{7A5DA62B-AA1F-4049-BE39-342AB4444132}</a:tableStyleId>
              </a:tblPr>
              <a:tblGrid>
                <a:gridCol w="2801350"/>
                <a:gridCol w="1766350"/>
                <a:gridCol w="1955800"/>
                <a:gridCol w="2022100"/>
              </a:tblGrid>
              <a:tr h="28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Returns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Volatility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Sharpe ratio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37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1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Maximum Sharpe Ratio portfolio (SR)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135.79%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1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75.55%</a:t>
                      </a:r>
                      <a:endParaRPr sz="1100">
                        <a:solidFill>
                          <a:srgbClr val="FF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179.73%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326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Minimum Volatility portfolio (MV)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114.99%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solidFill>
                            <a:srgbClr val="FF0000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68.80%</a:t>
                      </a:r>
                      <a:endParaRPr sz="1100">
                        <a:solidFill>
                          <a:srgbClr val="FF0000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167.15%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5" name="Google Shape;125;p21"/>
          <p:cNvSpPr txBox="1"/>
          <p:nvPr/>
        </p:nvSpPr>
        <p:spPr>
          <a:xfrm>
            <a:off x="236375" y="3508300"/>
            <a:ext cx="1645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latin typeface="Merriweather"/>
                <a:ea typeface="Merriweather"/>
                <a:cs typeface="Merriweather"/>
                <a:sym typeface="Merriweather"/>
              </a:rPr>
              <a:t>Performance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825" y="1282437"/>
            <a:ext cx="4512425" cy="278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 rotWithShape="1">
          <a:blip r:embed="rId4">
            <a:alphaModFix/>
          </a:blip>
          <a:srcRect b="0" l="89" r="79" t="0"/>
          <a:stretch/>
        </p:blipFill>
        <p:spPr>
          <a:xfrm>
            <a:off x="5175325" y="1243696"/>
            <a:ext cx="4512425" cy="2786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