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DF02DE5-127F-44E7-AD69-8F91907F39B8}">
  <a:tblStyle styleId="{CDF02DE5-127F-44E7-AD69-8F91907F39B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Muitos programadores em Eiffel optam por omitir o ponto-e-vírgula exceto quando colocam mais de uma instrução numa linha.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1" y="4169130"/>
            <a:ext cx="745763" cy="45826"/>
            <a:chOff x="4580560" y="2589003"/>
            <a:chExt cx="1064463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7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3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1" y="4169130"/>
            <a:ext cx="745763" cy="45826"/>
            <a:chOff x="4580560" y="2589003"/>
            <a:chExt cx="1064463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1956"/>
              </a:lnSpc>
              <a:spcBef>
                <a:spcPts val="2400"/>
              </a:spcBef>
              <a:spcAft>
                <a:spcPts val="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1" sz="1200">
              <a:solidFill>
                <a:srgbClr val="E24628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pt-BR"/>
              <a:t>EIFFEL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IDE - </a:t>
            </a:r>
            <a:r>
              <a:rPr lang="pt-BR" sz="2400">
                <a:solidFill>
                  <a:srgbClr val="000000"/>
                </a:solidFill>
                <a:highlight>
                  <a:srgbClr val="FFFFFF"/>
                </a:highlight>
              </a:rPr>
              <a:t>EiffelStudio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goeiffel.jp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0162" y="2078875"/>
            <a:ext cx="3827286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729450" y="1335675"/>
            <a:ext cx="7688700" cy="351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_1.pn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_2.png"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_3.png"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_4.png"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729450" y="1377725"/>
            <a:ext cx="7688700" cy="350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“Hello Word”</a:t>
            </a:r>
          </a:p>
          <a:p>
            <a:pPr lvl="0" rtl="0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</a:p>
          <a:p>
            <a:pPr lvl="0" rtl="0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description: "project application root class"</a:t>
            </a:r>
          </a:p>
          <a:p>
            <a:pPr lvl="0" rtl="0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date: "$Date$"</a:t>
            </a:r>
          </a:p>
          <a:p>
            <a:pPr lvl="0" rtl="0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revision: "$Revision$"</a:t>
            </a:r>
          </a:p>
          <a:p>
            <a:pPr lvl="0" rtl="0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</a:p>
          <a:p>
            <a:pPr lvl="0" rtl="0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HELLO_WORLD</a:t>
            </a:r>
          </a:p>
          <a:p>
            <a:pPr lvl="0" rtl="0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</a:p>
          <a:p>
            <a:pPr lvl="0" rtl="0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make</a:t>
            </a:r>
          </a:p>
          <a:p>
            <a:pPr lvl="0" rtl="0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</a:t>
            </a:r>
          </a:p>
          <a:p>
            <a:pPr lvl="0" rtl="0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make</a:t>
            </a:r>
          </a:p>
          <a:p>
            <a:pPr lvl="0" rtl="0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	     do</a:t>
            </a:r>
          </a:p>
          <a:p>
            <a:pPr lvl="0" rtl="0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            print ("Hello World!%N")</a:t>
            </a:r>
          </a:p>
          <a:p>
            <a:pPr lvl="0" rtl="0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	 end</a:t>
            </a:r>
          </a:p>
          <a:p>
            <a:pPr lvl="0" rtl="0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_5.png"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HISTÓRIA </a:t>
            </a:r>
            <a:r>
              <a:rPr lang="pt-BR"/>
              <a:t> 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</a:pPr>
            <a:r>
              <a:rPr lang="pt-BR" sz="1800">
                <a:solidFill>
                  <a:srgbClr val="666666"/>
                </a:solidFill>
              </a:rPr>
              <a:t>Eiffel foi desenvolvida na Eiffel Software (então conhecida como ISE) em 1985, inicialmente como uma ferramenta utilizada para desenvolver aplicações internas.</a:t>
            </a:r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ct val="100000"/>
            </a:pPr>
            <a:r>
              <a:rPr lang="pt-BR" sz="1800">
                <a:solidFill>
                  <a:srgbClr val="666666"/>
                </a:solidFill>
              </a:rPr>
              <a:t>Ela também atraiu a atenção da comunidade acadêmica, como uma ferramenta ideal para ensinar programação. Várias universidades ao redor do mundo utilizaram-a como a linguagem inicial de ensino, desde então.</a:t>
            </a:r>
          </a:p>
          <a:p>
            <a:pPr lvl="0" rtl="0">
              <a:lnSpc>
                <a:spcPct val="16909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PARADIGMA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2065750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buClr>
                <a:srgbClr val="666666"/>
              </a:buClr>
              <a:buSzPct val="100000"/>
            </a:pPr>
            <a:r>
              <a:rPr lang="pt-BR" sz="15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Eiffel é uma Linguagem de Programação avançada, puramente orientada a objeto que enfatiza o projeto e construção de software reusável e de alta qualidade. Toda a estrutura da programação em Eiffel é baseada em classes.</a:t>
            </a:r>
          </a:p>
        </p:txBody>
      </p:sp>
      <p:graphicFrame>
        <p:nvGraphicFramePr>
          <p:cNvPr id="100" name="Shape 100"/>
          <p:cNvGraphicFramePr/>
          <p:nvPr/>
        </p:nvGraphicFramePr>
        <p:xfrm>
          <a:off x="1206487" y="31506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{CDF02DE5-127F-44E7-AD69-8F91907F39B8}</a:tableStyleId>
              </a:tblPr>
              <a:tblGrid>
                <a:gridCol w="2243675"/>
                <a:gridCol w="2243675"/>
                <a:gridCol w="2243675"/>
              </a:tblGrid>
              <a:tr h="356300"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pt-BR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Tabela comparativa – Paradigma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454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Smalltalk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Java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Eiffel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05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Puramente orientada a objetos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Orientada a objeto, mas com estruturas primitivas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Puramente orientada a objetos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CARACTERÍSTICAS</a:t>
            </a:r>
            <a:r>
              <a:rPr lang="pt-BR"/>
              <a:t> 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</a:pPr>
            <a:r>
              <a:rPr lang="pt-BR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Heranças múltiplas, </a:t>
            </a: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</a:pPr>
            <a:r>
              <a:rPr lang="pt-BR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Overload de operador </a:t>
            </a: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</a:pPr>
            <a:r>
              <a:rPr lang="pt-BR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Classes genéricas</a:t>
            </a: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Arial"/>
            </a:pPr>
            <a:r>
              <a:rPr lang="pt-BR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Eiffel não é case-sensitive</a:t>
            </a:r>
          </a:p>
          <a:p>
            <a:pPr indent="-342900" lvl="0" marL="457200">
              <a:spcBef>
                <a:spcPts val="0"/>
              </a:spcBef>
              <a:buClr>
                <a:srgbClr val="666666"/>
              </a:buClr>
              <a:buSzPct val="100000"/>
              <a:buFont typeface="Arial"/>
            </a:pPr>
            <a:r>
              <a:rPr lang="pt-BR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Uso de um símbolo de fim-de-instrução é opcional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SIMPLICIDADE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729450" y="2078875"/>
            <a:ext cx="7688700" cy="273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228600" lvl="0" rtl="0">
              <a:lnSpc>
                <a:spcPct val="16909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Eiffel tem apenas seis instruções de execução básicas:</a:t>
            </a:r>
          </a:p>
          <a:p>
            <a:pPr indent="-3365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</a:pPr>
            <a:r>
              <a:rPr lang="pt-BR" sz="17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Atribuição</a:t>
            </a:r>
          </a:p>
          <a:p>
            <a:pPr indent="-3365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</a:pPr>
            <a:r>
              <a:rPr lang="pt-BR" sz="17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Criação de um objeto</a:t>
            </a:r>
          </a:p>
          <a:p>
            <a:pPr indent="-3365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</a:pPr>
            <a:r>
              <a:rPr lang="pt-BR" sz="17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Chamada de rotina</a:t>
            </a:r>
          </a:p>
          <a:p>
            <a:pPr indent="-3365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</a:pPr>
            <a:r>
              <a:rPr lang="pt-BR" sz="17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Condicional</a:t>
            </a:r>
          </a:p>
          <a:p>
            <a:pPr indent="-3365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</a:pPr>
            <a:r>
              <a:rPr lang="pt-BR" sz="17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Iteração</a:t>
            </a:r>
          </a:p>
          <a:p>
            <a:pPr indent="-3365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</a:pPr>
            <a:r>
              <a:rPr lang="pt-BR" sz="17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Escolha (</a:t>
            </a:r>
            <a:r>
              <a:rPr i="1" lang="pt-BR" sz="17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pt-BR" sz="17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APLICAÇÕES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Arial"/>
            </a:pP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Eiffel é uma linguagem que não se restringe a um tipo de aplicação. Sendo utilizado para desenvolvimento em diversos setores.</a:t>
            </a:r>
          </a:p>
          <a:p>
            <a:pPr indent="-342900" lvl="0" marL="457200">
              <a:spcBef>
                <a:spcPts val="0"/>
              </a:spcBef>
              <a:buClr>
                <a:srgbClr val="666666"/>
              </a:buClr>
              <a:buSzPct val="100000"/>
              <a:buFont typeface="Arial"/>
            </a:pP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Aplicações embarcadas também são cobertas pela linguagem Eiffel, principalmente pela característica multi-plataforma da linguagem.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APLICAÇÕES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729450" y="2078875"/>
            <a:ext cx="7688700" cy="256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Alguns exemplos bem sucedidos da utilização da linguagem Eiffel:</a:t>
            </a:r>
          </a:p>
          <a:p>
            <a:pPr indent="-342900" lvl="0" marL="749300" rtl="0">
              <a:lnSpc>
                <a:spcPct val="122727"/>
              </a:lnSpc>
              <a:spcBef>
                <a:spcPts val="0"/>
              </a:spcBef>
              <a:spcAft>
                <a:spcPts val="1500"/>
              </a:spcAft>
              <a:buClr>
                <a:srgbClr val="666666"/>
              </a:buClr>
              <a:buSzPct val="100000"/>
              <a:buFont typeface="Arial"/>
            </a:pP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Software de simulação para o programa antimísseis do departamento nacional de defesa americano.</a:t>
            </a:r>
          </a:p>
          <a:p>
            <a:pPr indent="-342900" lvl="0" marL="749300" rtl="0">
              <a:lnSpc>
                <a:spcPct val="122727"/>
              </a:lnSpc>
              <a:spcBef>
                <a:spcPts val="0"/>
              </a:spcBef>
              <a:spcAft>
                <a:spcPts val="1500"/>
              </a:spcAft>
              <a:buClr>
                <a:srgbClr val="666666"/>
              </a:buClr>
              <a:buSzPct val="100000"/>
              <a:buFont typeface="Arial"/>
            </a:pP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Aplicações comerciais para pequenas empresas.</a:t>
            </a:r>
          </a:p>
          <a:p>
            <a:pPr indent="-342900" lvl="0" marL="749300" rtl="0">
              <a:lnSpc>
                <a:spcPct val="122727"/>
              </a:lnSpc>
              <a:spcBef>
                <a:spcPts val="0"/>
              </a:spcBef>
              <a:spcAft>
                <a:spcPts val="1500"/>
              </a:spcAft>
              <a:buClr>
                <a:srgbClr val="666666"/>
              </a:buClr>
              <a:buSzPct val="100000"/>
              <a:buFont typeface="Arial"/>
            </a:pP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Sistemas ERP e CRM desenvolvidos em Eiffel.</a:t>
            </a:r>
          </a:p>
          <a:p>
            <a:pPr indent="-342900" lvl="0" marL="749300" rtl="0">
              <a:lnSpc>
                <a:spcPct val="122727"/>
              </a:lnSpc>
              <a:spcBef>
                <a:spcPts val="0"/>
              </a:spcBef>
              <a:spcAft>
                <a:spcPts val="1500"/>
              </a:spcAft>
              <a:buClr>
                <a:srgbClr val="666666"/>
              </a:buClr>
              <a:buSzPct val="100000"/>
              <a:buFont typeface="Arial"/>
            </a:pP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Sistemas de automação para indústria química.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PROJETO POR CONTRATO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1400"/>
              </a:spcBef>
              <a:spcAft>
                <a:spcPts val="400"/>
              </a:spcAft>
              <a:buNone/>
            </a:pP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Um conceito revolucionário para se fazer softwares confiáveis, introduzido pela Eiffel e apenas implementada na Eiffel. A idéia básica é que para fazer software confiável não é suficiente ser "cuidadoso" e utilizar todo tipo de checagem ao longo do código. Uma abordagem mais sistemática é essencial.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PROJETO POR CONTRATO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Eiffel obriga diretamente o projeto por contrato através de construções como class invariants , pré-condições e pós-condições.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