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4" r:id="rId5"/>
    <p:sldId id="286" r:id="rId6"/>
    <p:sldId id="262" r:id="rId7"/>
    <p:sldId id="301" r:id="rId8"/>
    <p:sldId id="298" r:id="rId9"/>
    <p:sldId id="299" r:id="rId10"/>
    <p:sldId id="292" r:id="rId11"/>
    <p:sldId id="297" r:id="rId12"/>
    <p:sldId id="300" r:id="rId13"/>
    <p:sldId id="288" r:id="rId14"/>
    <p:sldId id="302" r:id="rId15"/>
    <p:sldId id="30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4" autoAdjust="0"/>
    <p:restoredTop sz="94899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58" y="7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041742"/>
            <a:ext cx="4873752" cy="1908466"/>
          </a:xfrm>
        </p:spPr>
        <p:txBody>
          <a:bodyPr/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Differences Between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Relational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&amp;Non-Relational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Database</a:t>
            </a:r>
          </a:p>
        </p:txBody>
      </p:sp>
      <p:pic>
        <p:nvPicPr>
          <p:cNvPr id="37" name="Picture Placeholder 36" descr="Lady with head covering and sunglasses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28" b="228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1701002-BE2B-399F-792E-DF585F212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461" y="3975260"/>
            <a:ext cx="5213333" cy="1597444"/>
          </a:xfrm>
        </p:spPr>
        <p:txBody>
          <a:bodyPr/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Relational and non-relational databases are two different approaches to storing and managing data. The key differences between them will be disclosed  in the following slides.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D48933C6-18BA-E58A-9B91-9AFECEE04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779" y="812292"/>
            <a:ext cx="3834628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467" y="2152523"/>
            <a:ext cx="7634571" cy="274075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Uses various query languages depending on the type of database (</a:t>
            </a:r>
            <a:r>
              <a:rPr lang="en-US" dirty="0" err="1">
                <a:solidFill>
                  <a:schemeClr val="tx2"/>
                </a:solidFill>
                <a:latin typeface="Bookman Old Style" panose="02050604050505020204" pitchFamily="18" charset="0"/>
              </a:rPr>
              <a:t>e.g;MongoDB</a:t>
            </a: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, JSON)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1080" y="1289252"/>
            <a:ext cx="1060659" cy="1290180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186" y="773791"/>
            <a:ext cx="6682761" cy="1045098"/>
          </a:xfrm>
        </p:spPr>
        <p:txBody>
          <a:bodyPr/>
          <a:lstStyle/>
          <a:p>
            <a:pPr algn="ctr"/>
            <a:r>
              <a:rPr lang="en-US" altLang="zh-CN" sz="5400" b="1" u="sng" dirty="0">
                <a:solidFill>
                  <a:schemeClr val="tx2"/>
                </a:solidFill>
                <a:latin typeface="Bookman Old Style" panose="02050604050505020204" pitchFamily="18" charset="0"/>
              </a:rPr>
              <a:t>Query Language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18947" y="4001250"/>
            <a:ext cx="1486464" cy="1479024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186" y="1643449"/>
            <a:ext cx="7634571" cy="375032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It is more flexible in handling unstructured or semi-structured data.</a:t>
            </a:r>
            <a:b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It can also scale horizontally more easily than relational databases.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1080" y="1289252"/>
            <a:ext cx="1060659" cy="1290180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186" y="773791"/>
            <a:ext cx="6682761" cy="1045098"/>
          </a:xfrm>
        </p:spPr>
        <p:txBody>
          <a:bodyPr/>
          <a:lstStyle/>
          <a:p>
            <a:pPr algn="ctr"/>
            <a:r>
              <a:rPr lang="en-US" altLang="zh-CN" sz="5400" b="1" u="sng" dirty="0">
                <a:solidFill>
                  <a:schemeClr val="tx2"/>
                </a:solidFill>
                <a:latin typeface="Bookman Old Style" panose="02050604050505020204" pitchFamily="18" charset="0"/>
              </a:rPr>
              <a:t>Flexibility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18947" y="4001250"/>
            <a:ext cx="1486464" cy="1479024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99598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187" y="1643449"/>
            <a:ext cx="7037208" cy="375032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It is common used in applications like content management systems, IoT data storage and social networks.</a:t>
            </a:r>
            <a:b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It is ideal for large volumes of unstructured data.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630" y="790297"/>
            <a:ext cx="1060659" cy="1290180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186" y="773791"/>
            <a:ext cx="6682761" cy="1045098"/>
          </a:xfrm>
        </p:spPr>
        <p:txBody>
          <a:bodyPr/>
          <a:lstStyle/>
          <a:p>
            <a:pPr algn="ctr"/>
            <a:r>
              <a:rPr lang="en-US" altLang="zh-CN" sz="5400" b="1" u="sng" dirty="0">
                <a:solidFill>
                  <a:schemeClr val="tx2"/>
                </a:solidFill>
                <a:latin typeface="Bookman Old Style" panose="02050604050505020204" pitchFamily="18" charset="0"/>
              </a:rPr>
              <a:t>Use Case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1941" y="4418316"/>
            <a:ext cx="1486464" cy="1479024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5467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65" y="0"/>
            <a:ext cx="6300593" cy="1014984"/>
          </a:xfrm>
        </p:spPr>
        <p:txBody>
          <a:bodyPr/>
          <a:lstStyle/>
          <a:p>
            <a:r>
              <a:rPr lang="en-US" sz="5400" b="1" u="sng" dirty="0">
                <a:solidFill>
                  <a:schemeClr val="tx2"/>
                </a:solidFill>
                <a:latin typeface="Bookman Old Style" panose="02050604050505020204" pitchFamily="18" charset="0"/>
              </a:rPr>
              <a:t>Examples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Bookman Old Style" panose="02050604050505020204" pitchFamily="18" charset="0"/>
              </a:rPr>
              <a:t>MongoDB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buNone/>
            </a:pPr>
            <a:r>
              <a:rPr lang="en-US" sz="2400" dirty="0">
                <a:solidFill>
                  <a:schemeClr val="tx2"/>
                </a:solidFill>
                <a:latin typeface="Bookman Old Style" panose="02050604050505020204" pitchFamily="18" charset="0"/>
              </a:rPr>
              <a:t>This is a document oriented database and it stores data in flexible, JSON like documents.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Bookman Old Style" panose="02050604050505020204" pitchFamily="18" charset="0"/>
              </a:rPr>
              <a:t>HBase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sz="2400" dirty="0">
                <a:solidFill>
                  <a:schemeClr val="tx2"/>
                </a:solidFill>
                <a:latin typeface="Bookman Old Style" panose="02050604050505020204" pitchFamily="18" charset="0"/>
              </a:rPr>
              <a:t>This is a wide column store database which is built on top of Hadoop and it is suitable for large scale data processing </a:t>
            </a:r>
            <a:r>
              <a:rPr lang="en-US" dirty="0"/>
              <a:t>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31799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62" y="626302"/>
            <a:ext cx="3840480" cy="4198974"/>
          </a:xfrm>
        </p:spPr>
        <p:txBody>
          <a:bodyPr/>
          <a:lstStyle/>
          <a:p>
            <a:r>
              <a:rPr lang="en-US" sz="4500" b="1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Relational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45019" y="457200"/>
            <a:ext cx="4777051" cy="661770"/>
          </a:xfrm>
        </p:spPr>
        <p:txBody>
          <a:bodyPr/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31618"/>
            <a:ext cx="3840480" cy="338328"/>
          </a:xfrm>
        </p:spPr>
        <p:txBody>
          <a:bodyPr/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Query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534110"/>
          </a:xfrm>
        </p:spPr>
        <p:txBody>
          <a:bodyPr/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Data Integrity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Use Case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365125" cy="247650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1463675" cy="24765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52238" y="6400800"/>
            <a:ext cx="639762" cy="24765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D6FD1C-6BB8-DAE8-1297-BC7E11CFF119}"/>
              </a:ext>
            </a:extLst>
          </p:cNvPr>
          <p:cNvSpPr txBox="1"/>
          <p:nvPr/>
        </p:nvSpPr>
        <p:spPr>
          <a:xfrm>
            <a:off x="5769864" y="5695268"/>
            <a:ext cx="267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432" y="25051"/>
            <a:ext cx="3745283" cy="977031"/>
          </a:xfrm>
        </p:spPr>
        <p:txBody>
          <a:bodyPr/>
          <a:lstStyle/>
          <a:p>
            <a:r>
              <a:rPr lang="en-US" sz="5400" b="1" u="sng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Structure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A114D53-FAB3-91E5-14AB-5B375DA2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999004"/>
              </p:ext>
            </p:extLst>
          </p:nvPr>
        </p:nvGraphicFramePr>
        <p:xfrm>
          <a:off x="838200" y="3162509"/>
          <a:ext cx="10477500" cy="36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ln>
                            <a:solidFill>
                              <a:srgbClr val="C95B3A"/>
                            </a:solidFill>
                          </a:ln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ProducerID</a:t>
                      </a:r>
                      <a:endParaRPr lang="en-US" sz="2000" b="1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ProductName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Gender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P1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John Stones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err="1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Otapiapia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</a:rPr>
                        <a:t>P2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err="1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Mazi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 Emeka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err="1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Aboniki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</a:rPr>
                        <a:t>P3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High Prince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err="1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Agbo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 Jedi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</a:rPr>
                        <a:t>P4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err="1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Jorja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 Smith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err="1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Milkose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70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00C971-334D-4B62-82BB-3E148BB45A68}"/>
              </a:ext>
            </a:extLst>
          </p:cNvPr>
          <p:cNvSpPr txBox="1"/>
          <p:nvPr/>
        </p:nvSpPr>
        <p:spPr>
          <a:xfrm>
            <a:off x="737992" y="914204"/>
            <a:ext cx="114540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Data is stored in tables with rows and columns, Each table has a unique primary key that identifies each row and also tables can be linked using foreign keys.</a:t>
            </a:r>
          </a:p>
          <a:p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Example of the structure of a table with rows and columns in a relational database can be seen below(The table is named Producers);</a:t>
            </a: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201168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</a:rPr>
              <a:t>The query language mostly used in a relational database is SQL(Structured Query Language),it is used for querying and managing data.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1080" y="1289252"/>
            <a:ext cx="1060659" cy="1290180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186" y="773791"/>
            <a:ext cx="6682761" cy="1045098"/>
          </a:xfrm>
        </p:spPr>
        <p:txBody>
          <a:bodyPr/>
          <a:lstStyle/>
          <a:p>
            <a:pPr algn="ctr"/>
            <a:r>
              <a:rPr lang="en-US" altLang="zh-CN" sz="5400" b="1" u="sng" dirty="0">
                <a:solidFill>
                  <a:schemeClr val="tx2"/>
                </a:solidFill>
                <a:latin typeface="Bookman Old Style" panose="02050604050505020204" pitchFamily="18" charset="0"/>
              </a:rPr>
              <a:t>Query Language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29928" y="4132637"/>
            <a:ext cx="1486464" cy="1479024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5902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570" y="1678488"/>
            <a:ext cx="7340252" cy="337315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</a:rPr>
              <a:t>This enforces data integrity and consistency through constraints and relationships, and its also ensures that data has a primary key, and also make sure that it is unique.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1080" y="1289252"/>
            <a:ext cx="1060659" cy="1290180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186" y="773791"/>
            <a:ext cx="6682761" cy="1045098"/>
          </a:xfrm>
        </p:spPr>
        <p:txBody>
          <a:bodyPr/>
          <a:lstStyle/>
          <a:p>
            <a:pPr algn="ctr"/>
            <a:r>
              <a:rPr lang="en-US" altLang="zh-CN" sz="5400" b="1" u="sng" dirty="0">
                <a:solidFill>
                  <a:schemeClr val="tx2"/>
                </a:solidFill>
                <a:latin typeface="Bookman Old Style" panose="02050604050505020204" pitchFamily="18" charset="0"/>
              </a:rPr>
              <a:t>Data Integrity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29928" y="4132637"/>
            <a:ext cx="1486464" cy="1479024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89640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569" y="1678488"/>
            <a:ext cx="7728559" cy="337315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</a:rPr>
              <a:t>This is commonly used in applications where data relationships are important, such as financial systems and customer databases.</a:t>
            </a:r>
            <a:b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</a:rPr>
              <a:t>It is ideal for structured data and complex queries.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1080" y="1289252"/>
            <a:ext cx="1060659" cy="1290180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186" y="773791"/>
            <a:ext cx="6682761" cy="1045098"/>
          </a:xfrm>
        </p:spPr>
        <p:txBody>
          <a:bodyPr/>
          <a:lstStyle/>
          <a:p>
            <a:pPr algn="ctr"/>
            <a:r>
              <a:rPr lang="en-US" altLang="zh-CN" sz="5400" b="1" u="sng" dirty="0">
                <a:solidFill>
                  <a:schemeClr val="tx2"/>
                </a:solidFill>
                <a:latin typeface="Bookman Old Style" panose="02050604050505020204" pitchFamily="18" charset="0"/>
              </a:rPr>
              <a:t>Use Case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29928" y="4132637"/>
            <a:ext cx="1486464" cy="1479024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9230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65" y="0"/>
            <a:ext cx="6300593" cy="1014984"/>
          </a:xfrm>
        </p:spPr>
        <p:txBody>
          <a:bodyPr/>
          <a:lstStyle/>
          <a:p>
            <a:r>
              <a:rPr lang="en-US" sz="5400" b="1" u="sng" dirty="0">
                <a:solidFill>
                  <a:schemeClr val="tx2"/>
                </a:solidFill>
                <a:latin typeface="Bookman Old Style" panose="02050604050505020204" pitchFamily="18" charset="0"/>
              </a:rPr>
              <a:t>Examples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Bookman Old Style" panose="02050604050505020204" pitchFamily="18" charset="0"/>
              </a:rPr>
              <a:t>MySQL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buNone/>
            </a:pPr>
            <a:r>
              <a:rPr lang="en-US" sz="2400" dirty="0">
                <a:solidFill>
                  <a:schemeClr val="tx2"/>
                </a:solidFill>
                <a:latin typeface="Bookman Old Style" panose="02050604050505020204" pitchFamily="18" charset="0"/>
              </a:rPr>
              <a:t>This is an open source relational database management system widely used for web applications.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Bookman Old Style" panose="02050604050505020204" pitchFamily="18" charset="0"/>
              </a:rPr>
              <a:t>PostgreSQL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sz="2400" dirty="0">
                <a:solidFill>
                  <a:schemeClr val="tx2"/>
                </a:solidFill>
                <a:latin typeface="Bookman Old Style" panose="02050604050505020204" pitchFamily="18" charset="0"/>
              </a:rPr>
              <a:t>This is an advanced open source object relational database system known for its extensibility and standards compliance</a:t>
            </a:r>
            <a:r>
              <a:rPr lang="en-US" dirty="0"/>
              <a:t>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62" y="626302"/>
            <a:ext cx="3840480" cy="4308953"/>
          </a:xfrm>
        </p:spPr>
        <p:txBody>
          <a:bodyPr/>
          <a:lstStyle/>
          <a:p>
            <a:r>
              <a:rPr lang="en-US" sz="4500" b="1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Non-Relational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45019" y="457200"/>
            <a:ext cx="4777051" cy="661770"/>
          </a:xfrm>
        </p:spPr>
        <p:txBody>
          <a:bodyPr/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31618"/>
            <a:ext cx="3840480" cy="338328"/>
          </a:xfrm>
        </p:spPr>
        <p:txBody>
          <a:bodyPr/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Query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534110"/>
          </a:xfrm>
        </p:spPr>
        <p:txBody>
          <a:bodyPr/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Flexibility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Use Case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365125" cy="247650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1463675" cy="24765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52238" y="6400800"/>
            <a:ext cx="639762" cy="24765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D6FD1C-6BB8-DAE8-1297-BC7E11CFF119}"/>
              </a:ext>
            </a:extLst>
          </p:cNvPr>
          <p:cNvSpPr txBox="1"/>
          <p:nvPr/>
        </p:nvSpPr>
        <p:spPr>
          <a:xfrm>
            <a:off x="5769864" y="5695268"/>
            <a:ext cx="267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16525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432" y="25051"/>
            <a:ext cx="3745283" cy="977031"/>
          </a:xfrm>
        </p:spPr>
        <p:txBody>
          <a:bodyPr/>
          <a:lstStyle/>
          <a:p>
            <a:r>
              <a:rPr lang="en-US" sz="5400" b="1" u="sng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0C971-334D-4B62-82BB-3E148BB45A68}"/>
              </a:ext>
            </a:extLst>
          </p:cNvPr>
          <p:cNvSpPr txBox="1"/>
          <p:nvPr/>
        </p:nvSpPr>
        <p:spPr>
          <a:xfrm>
            <a:off x="737992" y="951078"/>
            <a:ext cx="109638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Data is stored in a variety of formats such as key-value pairs, documents, graphs or wide-column stores.</a:t>
            </a:r>
          </a:p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It does not require a fixed schema and each entry consists of a unique key and value.</a:t>
            </a:r>
          </a:p>
        </p:txBody>
      </p:sp>
    </p:spTree>
    <p:extLst>
      <p:ext uri="{BB962C8B-B14F-4D97-AF65-F5344CB8AC3E}">
        <p14:creationId xmlns:p14="http://schemas.microsoft.com/office/powerpoint/2010/main" val="29924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{D718D0ED-B956-4C19-9C8B-3A0EFC38EA90}tf11429527_win32</Template>
  <TotalTime>175</TotalTime>
  <Words>483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Century Gothic</vt:lpstr>
      <vt:lpstr>Karla</vt:lpstr>
      <vt:lpstr>Univers Condensed Light</vt:lpstr>
      <vt:lpstr>Office Theme</vt:lpstr>
      <vt:lpstr>Differences Between Relational &amp;Non-Relational Database</vt:lpstr>
      <vt:lpstr>Relational Database</vt:lpstr>
      <vt:lpstr>Structure</vt:lpstr>
      <vt:lpstr>The query language mostly used in a relational database is SQL(Structured Query Language),it is used for querying and managing data.</vt:lpstr>
      <vt:lpstr>This enforces data integrity and consistency through constraints and relationships, and its also ensures that data has a primary key, and also make sure that it is unique.</vt:lpstr>
      <vt:lpstr>This is commonly used in applications where data relationships are important, such as financial systems and customer databases. It is ideal for structured data and complex queries.</vt:lpstr>
      <vt:lpstr>Examples</vt:lpstr>
      <vt:lpstr>Non-Relational Database</vt:lpstr>
      <vt:lpstr>Structure</vt:lpstr>
      <vt:lpstr>Uses various query languages depending on the type of database (e.g;MongoDB, JSON)</vt:lpstr>
      <vt:lpstr>It is more flexible in handling unstructured or semi-structured data. It can also scale horizontally more easily than relational databases.</vt:lpstr>
      <vt:lpstr>It is common used in applications like content management systems, IoT data storage and social networks. It is ideal for large volumes of unstructured data. 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Okedairo Okeleye</dc:creator>
  <cp:lastModifiedBy>Okedairo Okeleye</cp:lastModifiedBy>
  <cp:revision>2</cp:revision>
  <dcterms:created xsi:type="dcterms:W3CDTF">2024-08-14T15:49:17Z</dcterms:created>
  <dcterms:modified xsi:type="dcterms:W3CDTF">2024-08-15T15:35:53Z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