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68" r:id="rId5"/>
    <p:sldId id="311" r:id="rId6"/>
    <p:sldId id="314" r:id="rId7"/>
    <p:sldId id="315" r:id="rId8"/>
    <p:sldId id="310" r:id="rId9"/>
    <p:sldId id="312" r:id="rId10"/>
    <p:sldId id="3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36DA2-BDFB-4ED0-B33C-690CD18675D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D072D-C7BC-4DAE-B231-55D8F59CF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D072D-C7BC-4DAE-B231-55D8F59CF0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1163762"/>
            <a:ext cx="6253317" cy="2960761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 Collection Methods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pic>
        <p:nvPicPr>
          <p:cNvPr id="8" name="Picture 7" descr="Two colleagues planning on board with sticky notes">
            <a:extLst>
              <a:ext uri="{FF2B5EF4-FFF2-40B4-BE49-F238E27FC236}">
                <a16:creationId xmlns:a16="http://schemas.microsoft.com/office/drawing/2014/main" id="{621B59CF-F48A-C739-6CD6-A1FEAC9D4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175" y="0"/>
            <a:ext cx="464082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97D273-5896-FEF6-7CC9-53CBF7D70B5B}"/>
              </a:ext>
            </a:extLst>
          </p:cNvPr>
          <p:cNvSpPr txBox="1"/>
          <p:nvPr/>
        </p:nvSpPr>
        <p:spPr>
          <a:xfrm>
            <a:off x="504092" y="234462"/>
            <a:ext cx="107735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Data collection methods are techniques used to gather information for analysis and decision making. Some of the common methods will be highlighted in the following slides:</a:t>
            </a:r>
          </a:p>
        </p:txBody>
      </p:sp>
    </p:spTree>
    <p:extLst>
      <p:ext uri="{BB962C8B-B14F-4D97-AF65-F5344CB8AC3E}">
        <p14:creationId xmlns:p14="http://schemas.microsoft.com/office/powerpoint/2010/main" val="3858485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D79F59-6168-C637-3560-0818BB51CEE5}"/>
              </a:ext>
            </a:extLst>
          </p:cNvPr>
          <p:cNvSpPr txBox="1"/>
          <p:nvPr/>
        </p:nvSpPr>
        <p:spPr>
          <a:xfrm>
            <a:off x="1093652" y="93788"/>
            <a:ext cx="850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SURVEYS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373CE-50B5-9C32-3A11-9C859D99C84C}"/>
              </a:ext>
            </a:extLst>
          </p:cNvPr>
          <p:cNvSpPr txBox="1"/>
          <p:nvPr/>
        </p:nvSpPr>
        <p:spPr>
          <a:xfrm>
            <a:off x="281354" y="1436245"/>
            <a:ext cx="113127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This usually involves  written, multiple choice questions or questionnaires  given to a large number or group of people .</a:t>
            </a:r>
          </a:p>
          <a:p>
            <a:endParaRPr lang="en-US" sz="3500" dirty="0">
              <a:solidFill>
                <a:schemeClr val="accent6">
                  <a:lumMod val="20000"/>
                  <a:lumOff val="8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35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Example includes; Written  questionnaires or Online  questionnaires about customers satisfaction or how a particular brand can serve their customer better.</a:t>
            </a:r>
          </a:p>
        </p:txBody>
      </p:sp>
    </p:spTree>
    <p:extLst>
      <p:ext uri="{BB962C8B-B14F-4D97-AF65-F5344CB8AC3E}">
        <p14:creationId xmlns:p14="http://schemas.microsoft.com/office/powerpoint/2010/main" val="3986446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BC2C20-9F08-CCA5-D84C-B73C39D3D720}"/>
              </a:ext>
            </a:extLst>
          </p:cNvPr>
          <p:cNvSpPr txBox="1"/>
          <p:nvPr/>
        </p:nvSpPr>
        <p:spPr>
          <a:xfrm>
            <a:off x="2801814" y="0"/>
            <a:ext cx="60373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INTERVIEWS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3DD1D-485B-58B7-19E8-87E93E65A5F7}"/>
              </a:ext>
            </a:extLst>
          </p:cNvPr>
          <p:cNvSpPr txBox="1"/>
          <p:nvPr/>
        </p:nvSpPr>
        <p:spPr>
          <a:xfrm>
            <a:off x="293078" y="1149027"/>
            <a:ext cx="96129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This is a Face-to-Face or virtual conversations to gather detailed information from various people with different personalities. </a:t>
            </a:r>
          </a:p>
          <a:p>
            <a:endParaRPr lang="en-US" sz="4000" dirty="0">
              <a:solidFill>
                <a:schemeClr val="accent6">
                  <a:lumMod val="20000"/>
                  <a:lumOff val="8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4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Example includes; One-on-one interviews with employees about their job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37744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66CC08-B778-52D3-CAD4-316304EEC905}"/>
              </a:ext>
            </a:extLst>
          </p:cNvPr>
          <p:cNvSpPr txBox="1"/>
          <p:nvPr/>
        </p:nvSpPr>
        <p:spPr>
          <a:xfrm>
            <a:off x="2262555" y="0"/>
            <a:ext cx="7315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6B672-8C85-D175-0210-708C8A4FA30A}"/>
              </a:ext>
            </a:extLst>
          </p:cNvPr>
          <p:cNvSpPr txBox="1"/>
          <p:nvPr/>
        </p:nvSpPr>
        <p:spPr>
          <a:xfrm>
            <a:off x="1055077" y="1166611"/>
            <a:ext cx="8604738" cy="5257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This involves watching  and recording behaviors  or events as they happen and the circumstances surrounding the events.</a:t>
            </a:r>
          </a:p>
          <a:p>
            <a:endParaRPr lang="en-US" sz="3600" dirty="0">
              <a:solidFill>
                <a:schemeClr val="accent6">
                  <a:lumMod val="20000"/>
                  <a:lumOff val="8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Example includes; Observing how customers interact with a new product in a store or how they react to a new management in a company. 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486A77-FF57-70E5-D333-132E617287FE}"/>
              </a:ext>
            </a:extLst>
          </p:cNvPr>
          <p:cNvSpPr txBox="1"/>
          <p:nvPr/>
        </p:nvSpPr>
        <p:spPr>
          <a:xfrm>
            <a:off x="2110154" y="0"/>
            <a:ext cx="6998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EXPERIMENTS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E0719-CFF8-877B-9B92-8701E0D9585E}"/>
              </a:ext>
            </a:extLst>
          </p:cNvPr>
          <p:cNvSpPr txBox="1"/>
          <p:nvPr/>
        </p:nvSpPr>
        <p:spPr>
          <a:xfrm>
            <a:off x="621322" y="1272120"/>
            <a:ext cx="84875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Experiments are usually done by controlled tests to study cause-and-effect relationships and this is usually conducted and handled by professionals.</a:t>
            </a:r>
          </a:p>
          <a:p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Examples include; Testing different marketing strategies to see which one increases sales the most or testing various chemicals to see their reactions. </a:t>
            </a:r>
          </a:p>
        </p:txBody>
      </p:sp>
    </p:spTree>
    <p:extLst>
      <p:ext uri="{BB962C8B-B14F-4D97-AF65-F5344CB8AC3E}">
        <p14:creationId xmlns:p14="http://schemas.microsoft.com/office/powerpoint/2010/main" val="3650933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usinessman using digital tablet in meeting">
            <a:extLst>
              <a:ext uri="{FF2B5EF4-FFF2-40B4-BE49-F238E27FC236}">
                <a16:creationId xmlns:a16="http://schemas.microsoft.com/office/drawing/2014/main" id="{35CAD909-9D5F-1646-62A5-6C04448F8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9200" y="0"/>
            <a:ext cx="3352800" cy="63890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FAA7E-282E-3215-4331-D1BB9559A617}"/>
              </a:ext>
            </a:extLst>
          </p:cNvPr>
          <p:cNvSpPr txBox="1"/>
          <p:nvPr/>
        </p:nvSpPr>
        <p:spPr>
          <a:xfrm>
            <a:off x="2579076" y="-85075"/>
            <a:ext cx="6435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11A1B-0E99-E62E-56C2-DFD9F763133E}"/>
              </a:ext>
            </a:extLst>
          </p:cNvPr>
          <p:cNvSpPr txBox="1"/>
          <p:nvPr/>
        </p:nvSpPr>
        <p:spPr>
          <a:xfrm>
            <a:off x="269630" y="902329"/>
            <a:ext cx="845233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Each methods has its strengths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Data collection methods are chosen based on the research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Most times the type of data needed will determine the type of data collection that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In most cases data collection requires two or more people coming together with ideas(The image provided shows a scenario of people working together)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94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{45C99288-10E1-4346-9340-B09BD8C58D29}tf33845126_win32</Template>
  <TotalTime>138</TotalTime>
  <Words>256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Data Collection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Okedairo Okeleye</dc:creator>
  <cp:lastModifiedBy>Okedairo Okeleye</cp:lastModifiedBy>
  <cp:revision>3</cp:revision>
  <dcterms:created xsi:type="dcterms:W3CDTF">2024-08-14T13:28:15Z</dcterms:created>
  <dcterms:modified xsi:type="dcterms:W3CDTF">2024-08-15T09:31:30Z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