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Nunito"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080F7F-5FDB-4261-8364-5F22E9551B81}">
  <a:tblStyle styleId="{6D080F7F-5FDB-4261-8364-5F22E9551B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yla tunc" userId="b0df3e08871c493a" providerId="LiveId" clId="{8D95CAEC-73AE-4247-8FA1-0B7F66E8ABE2}"/>
    <pc:docChg chg="undo custSel addSld delSld modSld sldOrd">
      <pc:chgData name="Leyla tunc" userId="b0df3e08871c493a" providerId="LiveId" clId="{8D95CAEC-73AE-4247-8FA1-0B7F66E8ABE2}" dt="2023-05-30T18:18:32.671" v="240"/>
      <pc:docMkLst>
        <pc:docMk/>
      </pc:docMkLst>
      <pc:sldChg chg="modSp mod">
        <pc:chgData name="Leyla tunc" userId="b0df3e08871c493a" providerId="LiveId" clId="{8D95CAEC-73AE-4247-8FA1-0B7F66E8ABE2}" dt="2023-05-30T18:06:46.710" v="54" actId="20577"/>
        <pc:sldMkLst>
          <pc:docMk/>
          <pc:sldMk cId="0" sldId="259"/>
        </pc:sldMkLst>
        <pc:spChg chg="mod">
          <ac:chgData name="Leyla tunc" userId="b0df3e08871c493a" providerId="LiveId" clId="{8D95CAEC-73AE-4247-8FA1-0B7F66E8ABE2}" dt="2023-05-30T18:06:46.710" v="54" actId="20577"/>
          <ac:spMkLst>
            <pc:docMk/>
            <pc:sldMk cId="0" sldId="259"/>
            <ac:spMk id="146" creationId="{00000000-0000-0000-0000-000000000000}"/>
          </ac:spMkLst>
        </pc:spChg>
      </pc:sldChg>
      <pc:sldChg chg="modSp mod">
        <pc:chgData name="Leyla tunc" userId="b0df3e08871c493a" providerId="LiveId" clId="{8D95CAEC-73AE-4247-8FA1-0B7F66E8ABE2}" dt="2023-05-30T18:07:53.095" v="145" actId="20577"/>
        <pc:sldMkLst>
          <pc:docMk/>
          <pc:sldMk cId="0" sldId="260"/>
        </pc:sldMkLst>
        <pc:spChg chg="mod">
          <ac:chgData name="Leyla tunc" userId="b0df3e08871c493a" providerId="LiveId" clId="{8D95CAEC-73AE-4247-8FA1-0B7F66E8ABE2}" dt="2023-05-30T18:07:53.095" v="145" actId="20577"/>
          <ac:spMkLst>
            <pc:docMk/>
            <pc:sldMk cId="0" sldId="260"/>
            <ac:spMk id="151" creationId="{00000000-0000-0000-0000-000000000000}"/>
          </ac:spMkLst>
        </pc:spChg>
      </pc:sldChg>
      <pc:sldChg chg="new del">
        <pc:chgData name="Leyla tunc" userId="b0df3e08871c493a" providerId="LiveId" clId="{8D95CAEC-73AE-4247-8FA1-0B7F66E8ABE2}" dt="2023-05-30T18:08:17.098" v="147" actId="680"/>
        <pc:sldMkLst>
          <pc:docMk/>
          <pc:sldMk cId="378561273" sldId="293"/>
        </pc:sldMkLst>
      </pc:sldChg>
      <pc:sldChg chg="delSp modSp new mod">
        <pc:chgData name="Leyla tunc" userId="b0df3e08871c493a" providerId="LiveId" clId="{8D95CAEC-73AE-4247-8FA1-0B7F66E8ABE2}" dt="2023-05-30T18:18:05.319" v="228" actId="1076"/>
        <pc:sldMkLst>
          <pc:docMk/>
          <pc:sldMk cId="3986303481" sldId="293"/>
        </pc:sldMkLst>
        <pc:spChg chg="del">
          <ac:chgData name="Leyla tunc" userId="b0df3e08871c493a" providerId="LiveId" clId="{8D95CAEC-73AE-4247-8FA1-0B7F66E8ABE2}" dt="2023-05-30T18:08:24.423" v="149" actId="478"/>
          <ac:spMkLst>
            <pc:docMk/>
            <pc:sldMk cId="3986303481" sldId="293"/>
            <ac:spMk id="2" creationId="{FB40FEF6-F13C-0535-F918-5EB19317EF15}"/>
          </ac:spMkLst>
        </pc:spChg>
        <pc:spChg chg="mod">
          <ac:chgData name="Leyla tunc" userId="b0df3e08871c493a" providerId="LiveId" clId="{8D95CAEC-73AE-4247-8FA1-0B7F66E8ABE2}" dt="2023-05-30T18:18:05.319" v="228" actId="1076"/>
          <ac:spMkLst>
            <pc:docMk/>
            <pc:sldMk cId="3986303481" sldId="293"/>
            <ac:spMk id="3" creationId="{0E600C1E-D525-B577-7DAE-56E304FB12C3}"/>
          </ac:spMkLst>
        </pc:spChg>
      </pc:sldChg>
      <pc:sldChg chg="modSp new mod ord">
        <pc:chgData name="Leyla tunc" userId="b0df3e08871c493a" providerId="LiveId" clId="{8D95CAEC-73AE-4247-8FA1-0B7F66E8ABE2}" dt="2023-05-30T18:18:32.671" v="240"/>
        <pc:sldMkLst>
          <pc:docMk/>
          <pc:sldMk cId="2497121903" sldId="294"/>
        </pc:sldMkLst>
        <pc:spChg chg="mod">
          <ac:chgData name="Leyla tunc" userId="b0df3e08871c493a" providerId="LiveId" clId="{8D95CAEC-73AE-4247-8FA1-0B7F66E8ABE2}" dt="2023-05-30T18:18:09.581" v="239" actId="20577"/>
          <ac:spMkLst>
            <pc:docMk/>
            <pc:sldMk cId="2497121903" sldId="294"/>
            <ac:spMk id="2" creationId="{BF20E3C9-76BD-D175-3856-950973EBD5E0}"/>
          </ac:spMkLst>
        </pc:spChg>
        <pc:spChg chg="mod">
          <ac:chgData name="Leyla tunc" userId="b0df3e08871c493a" providerId="LiveId" clId="{8D95CAEC-73AE-4247-8FA1-0B7F66E8ABE2}" dt="2023-05-30T18:18:32.671" v="240"/>
          <ac:spMkLst>
            <pc:docMk/>
            <pc:sldMk cId="2497121903" sldId="294"/>
            <ac:spMk id="3" creationId="{5BFD7D01-F576-4F89-F5A4-784F0F04F2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c01f6d53a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c01f6d53a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4c01f6d53a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4c01f6d53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4cabd44d80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4cabd44d8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4c01f6d53a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4c01f6d53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c01f6d53a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c01f6d53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4c01f6d53a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4c01f6d53a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c01f6d53a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c01f6d53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c01f6d53a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c01f6d53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c01f6d53a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c01f6d53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4cabd44d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4cabd44d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01f6d53a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01f6d53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4cabd44d8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4cabd44d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4c01f6d53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4c01f6d53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cabd44d8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4cabd44d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4cabd44d8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4cabd44d8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c01f6d53a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4c01f6d53a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4c01f6d53a_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4c01f6d53a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4c01f6d53a_8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4c01f6d53a_8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c01f6d53a_8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4c01f6d53a_8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4c01f6d53a_8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4c01f6d53a_8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c01f6d53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4c01f6d53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01f6d53a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01f6d53a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4c01f6d53a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4c01f6d53a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c01f6d53a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4c01f6d53a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4c01f6d53a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4c01f6d53a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4c01f6d53a_5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4c01f6d53a_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4c01f6d53a_5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4c01f6d53a_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cabd44d80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4cabd44d8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4cabd44d80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4cabd44d8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4cabd44d80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4cabd44d80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01f6d53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01f6d53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c01f6d53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c01f6d53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c01f6d53a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c01f6d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c01f6d53a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c01f6d53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c01f6d53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c01f6d53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c01f6d53a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c01f6d53a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kaggle.com/datasets/ulrikthygepedersen/fastfood-nutrition" TargetMode="External"/><Relationship Id="rId2" Type="http://schemas.openxmlformats.org/officeDocument/2006/relationships/hyperlink" Target="https://en.wikipedia.org/wiki/Multidimensional_scal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tr"/>
              <a:t>IST3110 R İLE İSTATİSTİK UYGULAMALARI</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a:t>GRUP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body" idx="1"/>
          </p:nvPr>
        </p:nvSpPr>
        <p:spPr>
          <a:xfrm>
            <a:off x="762000" y="611825"/>
            <a:ext cx="7505700" cy="3835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tr" sz="1700">
                <a:solidFill>
                  <a:schemeClr val="accent6"/>
                </a:solidFill>
              </a:rPr>
              <a:t>int_num_col_names &lt;- function(df) {</a:t>
            </a:r>
            <a:endParaRPr sz="1700">
              <a:solidFill>
                <a:schemeClr val="accent6"/>
              </a:solidFill>
            </a:endParaRPr>
          </a:p>
          <a:p>
            <a:pPr marL="0" lvl="0" indent="0" algn="l" rtl="0">
              <a:spcBef>
                <a:spcPts val="1200"/>
              </a:spcBef>
              <a:spcAft>
                <a:spcPts val="0"/>
              </a:spcAft>
              <a:buNone/>
            </a:pPr>
            <a:r>
              <a:rPr lang="tr" sz="1700">
                <a:solidFill>
                  <a:schemeClr val="accent6"/>
                </a:solidFill>
              </a:rPr>
              <a:t>  cols &lt;- names(df) </a:t>
            </a:r>
            <a:endParaRPr sz="1700">
              <a:solidFill>
                <a:schemeClr val="accent6"/>
              </a:solidFill>
            </a:endParaRPr>
          </a:p>
          <a:p>
            <a:pPr marL="0" lvl="0" indent="0" algn="l" rtl="0">
              <a:spcBef>
                <a:spcPts val="1200"/>
              </a:spcBef>
              <a:spcAft>
                <a:spcPts val="0"/>
              </a:spcAft>
              <a:buNone/>
            </a:pPr>
            <a:r>
              <a:rPr lang="tr" sz="1700">
                <a:solidFill>
                  <a:schemeClr val="accent6"/>
                </a:solidFill>
              </a:rPr>
              <a:t>  int_num_cols &lt;- c()   </a:t>
            </a:r>
            <a:endParaRPr sz="1700">
              <a:solidFill>
                <a:schemeClr val="accent6"/>
              </a:solidFill>
            </a:endParaRPr>
          </a:p>
          <a:p>
            <a:pPr marL="0" lvl="0" indent="0" algn="l" rtl="0">
              <a:spcBef>
                <a:spcPts val="1200"/>
              </a:spcBef>
              <a:spcAft>
                <a:spcPts val="0"/>
              </a:spcAft>
              <a:buNone/>
            </a:pPr>
            <a:r>
              <a:rPr lang="tr" sz="1700">
                <a:solidFill>
                  <a:schemeClr val="accent6"/>
                </a:solidFill>
              </a:rPr>
              <a:t>  for (col in cols) {</a:t>
            </a:r>
            <a:endParaRPr sz="1700">
              <a:solidFill>
                <a:schemeClr val="accent6"/>
              </a:solidFill>
            </a:endParaRPr>
          </a:p>
          <a:p>
            <a:pPr marL="0" lvl="0" indent="0" algn="l" rtl="0">
              <a:spcBef>
                <a:spcPts val="1200"/>
              </a:spcBef>
              <a:spcAft>
                <a:spcPts val="0"/>
              </a:spcAft>
              <a:buNone/>
            </a:pPr>
            <a:r>
              <a:rPr lang="tr" sz="1700">
                <a:solidFill>
                  <a:schemeClr val="accent6"/>
                </a:solidFill>
              </a:rPr>
              <a:t>    if (is.integer(df[[col]]) || is.numeric(df[[col]])) {  </a:t>
            </a:r>
            <a:endParaRPr sz="1700">
              <a:solidFill>
                <a:schemeClr val="accent6"/>
              </a:solidFill>
            </a:endParaRPr>
          </a:p>
          <a:p>
            <a:pPr marL="0" lvl="0" indent="0" algn="l" rtl="0">
              <a:spcBef>
                <a:spcPts val="1200"/>
              </a:spcBef>
              <a:spcAft>
                <a:spcPts val="0"/>
              </a:spcAft>
              <a:buNone/>
            </a:pPr>
            <a:r>
              <a:rPr lang="tr" sz="1700">
                <a:solidFill>
                  <a:schemeClr val="accent6"/>
                </a:solidFill>
              </a:rPr>
              <a:t>      int_num_cols &lt;- c(int_num_cols, col)   }</a:t>
            </a:r>
            <a:endParaRPr sz="1700">
              <a:solidFill>
                <a:schemeClr val="accent6"/>
              </a:solidFill>
            </a:endParaRPr>
          </a:p>
          <a:p>
            <a:pPr marL="0" lvl="0" indent="0" algn="l" rtl="0">
              <a:spcBef>
                <a:spcPts val="1200"/>
              </a:spcBef>
              <a:spcAft>
                <a:spcPts val="0"/>
              </a:spcAft>
              <a:buNone/>
            </a:pPr>
            <a:r>
              <a:rPr lang="tr" sz="1700">
                <a:solidFill>
                  <a:schemeClr val="accent6"/>
                </a:solidFill>
              </a:rPr>
              <a:t>  }</a:t>
            </a:r>
            <a:endParaRPr sz="1700">
              <a:solidFill>
                <a:schemeClr val="accent6"/>
              </a:solidFill>
            </a:endParaRPr>
          </a:p>
          <a:p>
            <a:pPr marL="0" lvl="0" indent="0" algn="l" rtl="0">
              <a:spcBef>
                <a:spcPts val="1200"/>
              </a:spcBef>
              <a:spcAft>
                <a:spcPts val="0"/>
              </a:spcAft>
              <a:buNone/>
            </a:pPr>
            <a:r>
              <a:rPr lang="tr" sz="1700">
                <a:solidFill>
                  <a:schemeClr val="accent6"/>
                </a:solidFill>
              </a:rPr>
              <a:t>  return(int_num_cols) </a:t>
            </a:r>
            <a:endParaRPr sz="1700">
              <a:solidFill>
                <a:schemeClr val="accent6"/>
              </a:solidFill>
            </a:endParaRPr>
          </a:p>
          <a:p>
            <a:pPr marL="0" lvl="0" indent="0" algn="l" rtl="0">
              <a:spcBef>
                <a:spcPts val="1200"/>
              </a:spcBef>
              <a:spcAft>
                <a:spcPts val="0"/>
              </a:spcAft>
              <a:buNone/>
            </a:pPr>
            <a:r>
              <a:rPr lang="tr" sz="1700">
                <a:solidFill>
                  <a:schemeClr val="accent6"/>
                </a:solidFill>
              </a:rPr>
              <a:t>}</a:t>
            </a:r>
            <a:endParaRPr sz="1700">
              <a:solidFill>
                <a:schemeClr val="accent6"/>
              </a:solidFill>
            </a:endParaRPr>
          </a:p>
          <a:p>
            <a:pPr marL="0" lvl="0" indent="0" algn="l" rtl="0">
              <a:spcBef>
                <a:spcPts val="1200"/>
              </a:spcBef>
              <a:spcAft>
                <a:spcPts val="0"/>
              </a:spcAft>
              <a:buNone/>
            </a:pPr>
            <a:r>
              <a:rPr lang="tr" sz="1700">
                <a:solidFill>
                  <a:schemeClr val="accent6"/>
                </a:solidFill>
              </a:rPr>
              <a:t>int_num_col_names(df)</a:t>
            </a:r>
            <a:endParaRPr sz="1700">
              <a:solidFill>
                <a:schemeClr val="accent6"/>
              </a:solidFill>
            </a:endParaRPr>
          </a:p>
          <a:p>
            <a:pPr marL="0" lvl="0" indent="0" algn="l" rtl="0">
              <a:spcBef>
                <a:spcPts val="1200"/>
              </a:spcBef>
              <a:spcAft>
                <a:spcPts val="1200"/>
              </a:spcAft>
              <a:buNone/>
            </a:pPr>
            <a:endParaRPr/>
          </a:p>
        </p:txBody>
      </p:sp>
      <p:pic>
        <p:nvPicPr>
          <p:cNvPr id="183" name="Google Shape;183;p22"/>
          <p:cNvPicPr preferRelativeResize="0"/>
          <p:nvPr/>
        </p:nvPicPr>
        <p:blipFill>
          <a:blip r:embed="rId3">
            <a:alphaModFix/>
          </a:blip>
          <a:stretch>
            <a:fillRect/>
          </a:stretch>
        </p:blipFill>
        <p:spPr>
          <a:xfrm>
            <a:off x="898625" y="4272900"/>
            <a:ext cx="6593604" cy="39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19150" y="4669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Normallik Testi</a:t>
            </a:r>
            <a:endParaRPr/>
          </a:p>
        </p:txBody>
      </p:sp>
      <p:sp>
        <p:nvSpPr>
          <p:cNvPr id="189" name="Google Shape;189;p23"/>
          <p:cNvSpPr txBox="1">
            <a:spLocks noGrp="1"/>
          </p:cNvSpPr>
          <p:nvPr>
            <p:ph type="body" idx="1"/>
          </p:nvPr>
        </p:nvSpPr>
        <p:spPr>
          <a:xfrm>
            <a:off x="762000" y="1080375"/>
            <a:ext cx="7505700" cy="3374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tr" sz="5300"/>
              <a:t>Normallik testleri, bir veri setinin normal dağılıma uyma derecesini değerlendirmek için kullanılır. Bu testler, istatistiksel çıkarımların yapılması, parametrik istatistiksel testlerin uygulanması ve güven aralıklarının hesaplanması gibi analizlerde önemlidir. Eğer bir veri seti normal dağılıma uymuyorsa, non-parametrik istatistiksel testler veya dönüşüm yöntemleri kullanılabilir.</a:t>
            </a:r>
            <a:endParaRPr sz="5300"/>
          </a:p>
          <a:p>
            <a:pPr marL="0" lvl="0" indent="0" algn="l" rtl="0">
              <a:spcBef>
                <a:spcPts val="1200"/>
              </a:spcBef>
              <a:spcAft>
                <a:spcPts val="0"/>
              </a:spcAft>
              <a:buNone/>
            </a:pPr>
            <a:r>
              <a:rPr lang="tr" sz="5300"/>
              <a:t>En yaygın kullanılan normallik testleri arasında Shapiro-Wilk testi, Kolmogorov-Smirnov testi ve Anderson-Darling testi bulunur.</a:t>
            </a:r>
            <a:endParaRPr sz="5300"/>
          </a:p>
          <a:p>
            <a:pPr marL="0" lvl="0" indent="0" algn="l" rtl="0">
              <a:spcBef>
                <a:spcPts val="1200"/>
              </a:spcBef>
              <a:spcAft>
                <a:spcPts val="0"/>
              </a:spcAft>
              <a:buNone/>
            </a:pPr>
            <a:r>
              <a:rPr lang="tr" sz="5300"/>
              <a:t>Kolay ve hızlı olması açısından histogram grafiklerinden de yararlanılır.Dağılımın grafiğine bakarak veri hakkında kesin olmamakla birlikte dağılımı hakkında bir şeyler söyleyebiliriz.</a:t>
            </a:r>
            <a:endParaRPr sz="5300"/>
          </a:p>
          <a:p>
            <a:pPr marL="0" lvl="0" indent="0" algn="l" rtl="0">
              <a:spcBef>
                <a:spcPts val="1200"/>
              </a:spcBef>
              <a:spcAft>
                <a:spcPts val="0"/>
              </a:spcAft>
              <a:buNone/>
            </a:pPr>
            <a:endParaRPr sz="6100"/>
          </a:p>
          <a:p>
            <a:pPr marL="0" lvl="0" indent="0" algn="l" rtl="0">
              <a:spcBef>
                <a:spcPts val="1200"/>
              </a:spcBef>
              <a:spcAft>
                <a:spcPts val="0"/>
              </a:spcAft>
              <a:buNone/>
            </a:pPr>
            <a:endParaRPr sz="6100"/>
          </a:p>
          <a:p>
            <a:pPr marL="0" lvl="0" indent="0" algn="l" rtl="0">
              <a:spcBef>
                <a:spcPts val="1200"/>
              </a:spcBef>
              <a:spcAft>
                <a:spcPts val="0"/>
              </a:spcAft>
              <a:buNone/>
            </a:pPr>
            <a:endParaRPr sz="6100"/>
          </a:p>
          <a:p>
            <a:pPr marL="0" lvl="0" indent="0" algn="l" rtl="0">
              <a:spcBef>
                <a:spcPts val="1200"/>
              </a:spcBef>
              <a:spcAft>
                <a:spcPts val="1200"/>
              </a:spcAft>
              <a:buNone/>
            </a:pPr>
            <a:endParaRPr/>
          </a:p>
        </p:txBody>
      </p:sp>
      <p:pic>
        <p:nvPicPr>
          <p:cNvPr id="190" name="Google Shape;190;p23"/>
          <p:cNvPicPr preferRelativeResize="0"/>
          <p:nvPr/>
        </p:nvPicPr>
        <p:blipFill>
          <a:blip r:embed="rId3">
            <a:alphaModFix/>
          </a:blip>
          <a:stretch>
            <a:fillRect/>
          </a:stretch>
        </p:blipFill>
        <p:spPr>
          <a:xfrm>
            <a:off x="3397213" y="3055124"/>
            <a:ext cx="2349575" cy="169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body" idx="1"/>
          </p:nvPr>
        </p:nvSpPr>
        <p:spPr>
          <a:xfrm>
            <a:off x="819150" y="524175"/>
            <a:ext cx="7505700" cy="3914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tr"/>
              <a:t>Bizde hist() fonksiyonunu kullanarak verinin dağılıma şöyle bir bakalım;</a:t>
            </a:r>
            <a:endParaRPr/>
          </a:p>
          <a:p>
            <a:pPr marL="0" lvl="0" indent="0" algn="l" rtl="0">
              <a:spcBef>
                <a:spcPts val="1200"/>
              </a:spcBef>
              <a:spcAft>
                <a:spcPts val="0"/>
              </a:spcAft>
              <a:buNone/>
            </a:pPr>
            <a:r>
              <a:rPr lang="tr">
                <a:solidFill>
                  <a:schemeClr val="accent6"/>
                </a:solidFill>
              </a:rPr>
              <a:t>int_num_col_names(df)  </a:t>
            </a:r>
            <a:endParaRPr>
              <a:solidFill>
                <a:schemeClr val="accent6"/>
              </a:solidFill>
            </a:endParaRPr>
          </a:p>
          <a:p>
            <a:pPr marL="0" lvl="0" indent="0" algn="l" rtl="0">
              <a:spcBef>
                <a:spcPts val="1200"/>
              </a:spcBef>
              <a:spcAft>
                <a:spcPts val="0"/>
              </a:spcAft>
              <a:buNone/>
            </a:pPr>
            <a:r>
              <a:rPr lang="tr">
                <a:solidFill>
                  <a:schemeClr val="accent6"/>
                </a:solidFill>
              </a:rPr>
              <a:t>hist(df$calories)                                   hist(df$fiber)</a:t>
            </a:r>
            <a:endParaRPr>
              <a:solidFill>
                <a:schemeClr val="accent6"/>
              </a:solidFill>
            </a:endParaRPr>
          </a:p>
          <a:p>
            <a:pPr marL="0" lvl="0" indent="0" algn="l" rtl="0">
              <a:spcBef>
                <a:spcPts val="1200"/>
              </a:spcBef>
              <a:spcAft>
                <a:spcPts val="0"/>
              </a:spcAft>
              <a:buNone/>
            </a:pPr>
            <a:r>
              <a:rPr lang="tr">
                <a:solidFill>
                  <a:schemeClr val="accent6"/>
                </a:solidFill>
              </a:rPr>
              <a:t>hist(df$sugar)                                       hist(df$cal_fat)</a:t>
            </a:r>
            <a:endParaRPr>
              <a:solidFill>
                <a:schemeClr val="accent6"/>
              </a:solidFill>
            </a:endParaRPr>
          </a:p>
          <a:p>
            <a:pPr marL="0" lvl="0" indent="0" algn="l" rtl="0">
              <a:spcBef>
                <a:spcPts val="1200"/>
              </a:spcBef>
              <a:spcAft>
                <a:spcPts val="0"/>
              </a:spcAft>
              <a:buNone/>
            </a:pPr>
            <a:r>
              <a:rPr lang="tr">
                <a:solidFill>
                  <a:schemeClr val="accent6"/>
                </a:solidFill>
              </a:rPr>
              <a:t>hist(df$protein)                                    hist(df$sodium)</a:t>
            </a:r>
            <a:endParaRPr>
              <a:solidFill>
                <a:schemeClr val="accent6"/>
              </a:solidFill>
            </a:endParaRPr>
          </a:p>
          <a:p>
            <a:pPr marL="0" lvl="0" indent="0" algn="l" rtl="0">
              <a:spcBef>
                <a:spcPts val="1200"/>
              </a:spcBef>
              <a:spcAft>
                <a:spcPts val="0"/>
              </a:spcAft>
              <a:buNone/>
            </a:pPr>
            <a:r>
              <a:rPr lang="tr">
                <a:solidFill>
                  <a:schemeClr val="accent6"/>
                </a:solidFill>
              </a:rPr>
              <a:t>hist(df$vit_a)                                         hist(df$trans_fat)</a:t>
            </a:r>
            <a:endParaRPr>
              <a:solidFill>
                <a:schemeClr val="accent6"/>
              </a:solidFill>
            </a:endParaRPr>
          </a:p>
          <a:p>
            <a:pPr marL="0" lvl="0" indent="0" algn="l" rtl="0">
              <a:spcBef>
                <a:spcPts val="1200"/>
              </a:spcBef>
              <a:spcAft>
                <a:spcPts val="0"/>
              </a:spcAft>
              <a:buNone/>
            </a:pPr>
            <a:r>
              <a:rPr lang="tr">
                <a:solidFill>
                  <a:schemeClr val="accent6"/>
                </a:solidFill>
              </a:rPr>
              <a:t>hist(df$vit_c)                                         hist(df$cholesterol)</a:t>
            </a:r>
            <a:endParaRPr>
              <a:solidFill>
                <a:schemeClr val="accent6"/>
              </a:solidFill>
            </a:endParaRPr>
          </a:p>
          <a:p>
            <a:pPr marL="0" lvl="0" indent="0" algn="l" rtl="0">
              <a:spcBef>
                <a:spcPts val="1200"/>
              </a:spcBef>
              <a:spcAft>
                <a:spcPts val="0"/>
              </a:spcAft>
              <a:buNone/>
            </a:pPr>
            <a:r>
              <a:rPr lang="tr">
                <a:solidFill>
                  <a:schemeClr val="accent6"/>
                </a:solidFill>
              </a:rPr>
              <a:t>hist(df$calcium)                                    hist(df$total_carb)</a:t>
            </a:r>
            <a:endParaRPr>
              <a:solidFill>
                <a:schemeClr val="accent6"/>
              </a:solidFill>
            </a:endParaRPr>
          </a:p>
          <a:p>
            <a:pPr marL="0" lvl="0" indent="0" algn="l" rtl="0">
              <a:spcBef>
                <a:spcPts val="1200"/>
              </a:spcBef>
              <a:spcAft>
                <a:spcPts val="0"/>
              </a:spcAft>
              <a:buNone/>
            </a:pPr>
            <a:r>
              <a:rPr lang="tr">
                <a:solidFill>
                  <a:schemeClr val="accent6"/>
                </a:solidFill>
              </a:rPr>
              <a:t>hist(df$total_fat)</a:t>
            </a:r>
            <a:endParaRPr>
              <a:solidFill>
                <a:schemeClr val="accent6"/>
              </a:solidFill>
            </a:endParaRPr>
          </a:p>
          <a:p>
            <a:pPr marL="0" lvl="0" indent="0" algn="l" rtl="0">
              <a:spcBef>
                <a:spcPts val="1200"/>
              </a:spcBef>
              <a:spcAft>
                <a:spcPts val="0"/>
              </a:spcAft>
              <a:buNone/>
            </a:pPr>
            <a:r>
              <a:rPr lang="tr">
                <a:solidFill>
                  <a:schemeClr val="accent6"/>
                </a:solidFill>
              </a:rPr>
              <a:t>hist(df$sat_fat)</a:t>
            </a:r>
            <a:endParaRPr>
              <a:solidFill>
                <a:schemeClr val="accent6"/>
              </a:solidFill>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753875" y="464275"/>
            <a:ext cx="6219350" cy="1990725"/>
          </a:xfrm>
          <a:prstGeom prst="rect">
            <a:avLst/>
          </a:prstGeom>
          <a:noFill/>
          <a:ln>
            <a:noFill/>
          </a:ln>
        </p:spPr>
      </p:pic>
      <p:pic>
        <p:nvPicPr>
          <p:cNvPr id="201" name="Google Shape;201;p25"/>
          <p:cNvPicPr preferRelativeResize="0"/>
          <p:nvPr/>
        </p:nvPicPr>
        <p:blipFill>
          <a:blip r:embed="rId4">
            <a:alphaModFix/>
          </a:blip>
          <a:stretch>
            <a:fillRect/>
          </a:stretch>
        </p:blipFill>
        <p:spPr>
          <a:xfrm>
            <a:off x="601475" y="2629675"/>
            <a:ext cx="6639076" cy="195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1010000" y="586000"/>
            <a:ext cx="6911400" cy="404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7"/>
          <p:cNvPicPr preferRelativeResize="0"/>
          <p:nvPr/>
        </p:nvPicPr>
        <p:blipFill>
          <a:blip r:embed="rId3">
            <a:alphaModFix/>
          </a:blip>
          <a:stretch>
            <a:fillRect/>
          </a:stretch>
        </p:blipFill>
        <p:spPr>
          <a:xfrm>
            <a:off x="1035650" y="483200"/>
            <a:ext cx="6712551" cy="391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8"/>
          <p:cNvPicPr preferRelativeResize="0"/>
          <p:nvPr/>
        </p:nvPicPr>
        <p:blipFill>
          <a:blip r:embed="rId3">
            <a:alphaModFix/>
          </a:blip>
          <a:stretch>
            <a:fillRect/>
          </a:stretch>
        </p:blipFill>
        <p:spPr>
          <a:xfrm>
            <a:off x="944725" y="400050"/>
            <a:ext cx="6353175" cy="2589950"/>
          </a:xfrm>
          <a:prstGeom prst="rect">
            <a:avLst/>
          </a:prstGeom>
          <a:noFill/>
          <a:ln>
            <a:noFill/>
          </a:ln>
        </p:spPr>
      </p:pic>
      <p:sp>
        <p:nvSpPr>
          <p:cNvPr id="217" name="Google Shape;217;p28"/>
          <p:cNvSpPr txBox="1"/>
          <p:nvPr/>
        </p:nvSpPr>
        <p:spPr>
          <a:xfrm>
            <a:off x="741600" y="3054950"/>
            <a:ext cx="7247700" cy="1508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tr" sz="1200">
                <a:latin typeface="Calibri"/>
                <a:ea typeface="Calibri"/>
                <a:cs typeface="Calibri"/>
                <a:sym typeface="Calibri"/>
              </a:rPr>
              <a:t>Modeli kurmaya gelecek olursak verinin normalliği Shapiro Wilks testi ile incelenebilir. Her bir değişkenin normal olup olmadığına bakabiliriz. Hipotezimizi kurduktan sonra ;</a:t>
            </a:r>
            <a:endParaRPr sz="1200">
              <a:latin typeface="Calibri"/>
              <a:ea typeface="Calibri"/>
              <a:cs typeface="Calibri"/>
              <a:sym typeface="Calibri"/>
            </a:endParaRPr>
          </a:p>
          <a:p>
            <a:pPr marL="0" lvl="0" indent="0" algn="just" rtl="0">
              <a:spcBef>
                <a:spcPts val="0"/>
              </a:spcBef>
              <a:spcAft>
                <a:spcPts val="0"/>
              </a:spcAft>
              <a:buNone/>
            </a:pPr>
            <a:endParaRPr sz="1200">
              <a:latin typeface="Calibri"/>
              <a:ea typeface="Calibri"/>
              <a:cs typeface="Calibri"/>
              <a:sym typeface="Calibri"/>
            </a:endParaRPr>
          </a:p>
          <a:p>
            <a:pPr marL="0" lvl="0" indent="0" algn="just" rtl="0">
              <a:spcBef>
                <a:spcPts val="0"/>
              </a:spcBef>
              <a:spcAft>
                <a:spcPts val="0"/>
              </a:spcAft>
              <a:buNone/>
            </a:pPr>
            <a:r>
              <a:rPr lang="tr" sz="1200" b="1">
                <a:latin typeface="Calibri"/>
                <a:ea typeface="Calibri"/>
                <a:cs typeface="Calibri"/>
                <a:sym typeface="Calibri"/>
              </a:rPr>
              <a:t>    H0:</a:t>
            </a:r>
            <a:r>
              <a:rPr lang="tr" sz="1200">
                <a:latin typeface="Calibri"/>
                <a:ea typeface="Calibri"/>
                <a:cs typeface="Calibri"/>
                <a:sym typeface="Calibri"/>
              </a:rPr>
              <a:t> Veri normal dağılmıştır.</a:t>
            </a:r>
            <a:endParaRPr sz="1200">
              <a:latin typeface="Calibri"/>
              <a:ea typeface="Calibri"/>
              <a:cs typeface="Calibri"/>
              <a:sym typeface="Calibri"/>
            </a:endParaRPr>
          </a:p>
          <a:p>
            <a:pPr marL="0" lvl="0" indent="0" algn="just" rtl="0">
              <a:spcBef>
                <a:spcPts val="0"/>
              </a:spcBef>
              <a:spcAft>
                <a:spcPts val="0"/>
              </a:spcAft>
              <a:buNone/>
            </a:pPr>
            <a:r>
              <a:rPr lang="tr" sz="1200" b="1">
                <a:latin typeface="Calibri"/>
                <a:ea typeface="Calibri"/>
                <a:cs typeface="Calibri"/>
                <a:sym typeface="Calibri"/>
              </a:rPr>
              <a:t>    H1:</a:t>
            </a:r>
            <a:r>
              <a:rPr lang="tr" sz="1200">
                <a:latin typeface="Calibri"/>
                <a:ea typeface="Calibri"/>
                <a:cs typeface="Calibri"/>
                <a:sym typeface="Calibri"/>
              </a:rPr>
              <a:t> Veri normal dağılmamıştır.</a:t>
            </a:r>
            <a:endParaRPr sz="1200">
              <a:latin typeface="Calibri"/>
              <a:ea typeface="Calibri"/>
              <a:cs typeface="Calibri"/>
              <a:sym typeface="Calibri"/>
            </a:endParaRPr>
          </a:p>
          <a:p>
            <a:pPr marL="0" lvl="0" indent="0" algn="just" rtl="0">
              <a:spcBef>
                <a:spcPts val="0"/>
              </a:spcBef>
              <a:spcAft>
                <a:spcPts val="0"/>
              </a:spcAft>
              <a:buNone/>
            </a:pPr>
            <a:r>
              <a:rPr lang="tr" sz="1200">
                <a:latin typeface="Calibri"/>
                <a:ea typeface="Calibri"/>
                <a:cs typeface="Calibri"/>
                <a:sym typeface="Calibri"/>
              </a:rPr>
              <a:t>    Alpha Değeri:%95</a:t>
            </a:r>
            <a:endParaRPr sz="12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body" idx="1"/>
          </p:nvPr>
        </p:nvSpPr>
        <p:spPr>
          <a:xfrm>
            <a:off x="819150" y="353325"/>
            <a:ext cx="7505700" cy="408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1200">
                <a:solidFill>
                  <a:schemeClr val="accent6"/>
                </a:solidFill>
              </a:rPr>
              <a:t>df %&gt;% select(where(is.numeric)) %&gt;% apply(2, shapiro_test)</a:t>
            </a:r>
            <a:endParaRPr sz="1200">
              <a:solidFill>
                <a:schemeClr val="accent6"/>
              </a:solidFill>
            </a:endParaRPr>
          </a:p>
          <a:p>
            <a:pPr marL="0" lvl="0" indent="0" algn="l" rtl="0">
              <a:spcBef>
                <a:spcPts val="1200"/>
              </a:spcBef>
              <a:spcAft>
                <a:spcPts val="1200"/>
              </a:spcAft>
              <a:buNone/>
            </a:pPr>
            <a:endParaRPr/>
          </a:p>
        </p:txBody>
      </p:sp>
      <p:pic>
        <p:nvPicPr>
          <p:cNvPr id="223" name="Google Shape;223;p29"/>
          <p:cNvPicPr preferRelativeResize="0"/>
          <p:nvPr/>
        </p:nvPicPr>
        <p:blipFill>
          <a:blip r:embed="rId3">
            <a:alphaModFix/>
          </a:blip>
          <a:stretch>
            <a:fillRect/>
          </a:stretch>
        </p:blipFill>
        <p:spPr>
          <a:xfrm>
            <a:off x="1004424" y="881049"/>
            <a:ext cx="2376100" cy="3800025"/>
          </a:xfrm>
          <a:prstGeom prst="rect">
            <a:avLst/>
          </a:prstGeom>
          <a:noFill/>
          <a:ln>
            <a:noFill/>
          </a:ln>
        </p:spPr>
      </p:pic>
      <p:pic>
        <p:nvPicPr>
          <p:cNvPr id="224" name="Google Shape;224;p29"/>
          <p:cNvPicPr preferRelativeResize="0"/>
          <p:nvPr/>
        </p:nvPicPr>
        <p:blipFill>
          <a:blip r:embed="rId4">
            <a:alphaModFix/>
          </a:blip>
          <a:stretch>
            <a:fillRect/>
          </a:stretch>
        </p:blipFill>
        <p:spPr>
          <a:xfrm>
            <a:off x="3521175" y="781085"/>
            <a:ext cx="2376100" cy="3808490"/>
          </a:xfrm>
          <a:prstGeom prst="rect">
            <a:avLst/>
          </a:prstGeom>
          <a:noFill/>
          <a:ln>
            <a:noFill/>
          </a:ln>
        </p:spPr>
      </p:pic>
      <p:pic>
        <p:nvPicPr>
          <p:cNvPr id="225" name="Google Shape;225;p29"/>
          <p:cNvPicPr preferRelativeResize="0"/>
          <p:nvPr/>
        </p:nvPicPr>
        <p:blipFill>
          <a:blip r:embed="rId5">
            <a:alphaModFix/>
          </a:blip>
          <a:stretch>
            <a:fillRect/>
          </a:stretch>
        </p:blipFill>
        <p:spPr>
          <a:xfrm>
            <a:off x="6037925" y="1061788"/>
            <a:ext cx="2590800" cy="343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Mann Whitney-U Testi</a:t>
            </a:r>
            <a:endParaRPr/>
          </a:p>
        </p:txBody>
      </p:sp>
      <p:sp>
        <p:nvSpPr>
          <p:cNvPr id="231" name="Google Shape;231;p30"/>
          <p:cNvSpPr txBox="1">
            <a:spLocks noGrp="1"/>
          </p:cNvSpPr>
          <p:nvPr>
            <p:ph type="body" idx="1"/>
          </p:nvPr>
        </p:nvSpPr>
        <p:spPr>
          <a:xfrm>
            <a:off x="819150" y="1542025"/>
            <a:ext cx="7505700" cy="2896800"/>
          </a:xfrm>
          <a:prstGeom prst="rect">
            <a:avLst/>
          </a:prstGeom>
        </p:spPr>
        <p:txBody>
          <a:bodyPr spcFirstLastPara="1" wrap="square" lIns="91425" tIns="91425" rIns="91425" bIns="91425" anchor="t" anchorCtr="0">
            <a:normAutofit lnSpcReduction="10000"/>
          </a:bodyPr>
          <a:lstStyle/>
          <a:p>
            <a:pPr marL="457200" lvl="0" indent="0" algn="just" rtl="0">
              <a:spcBef>
                <a:spcPts val="1200"/>
              </a:spcBef>
              <a:spcAft>
                <a:spcPts val="0"/>
              </a:spcAft>
              <a:buNone/>
            </a:pPr>
            <a:r>
              <a:rPr lang="tr" sz="1200" b="1">
                <a:solidFill>
                  <a:srgbClr val="000000"/>
                </a:solidFill>
              </a:rPr>
              <a:t>H0:</a:t>
            </a:r>
            <a:r>
              <a:rPr lang="tr" sz="1200">
                <a:solidFill>
                  <a:srgbClr val="000000"/>
                </a:solidFill>
              </a:rPr>
              <a:t> Burger King ve McDonalds restoranlarının kalori değerlerinin medyanları arasında fark yoktur</a:t>
            </a:r>
            <a:endParaRPr sz="1200">
              <a:solidFill>
                <a:srgbClr val="000000"/>
              </a:solidFill>
            </a:endParaRPr>
          </a:p>
          <a:p>
            <a:pPr marL="457200" lvl="0" indent="0" algn="just" rtl="0">
              <a:spcBef>
                <a:spcPts val="1200"/>
              </a:spcBef>
              <a:spcAft>
                <a:spcPts val="0"/>
              </a:spcAft>
              <a:buNone/>
            </a:pPr>
            <a:r>
              <a:rPr lang="tr" sz="1200" b="1">
                <a:solidFill>
                  <a:srgbClr val="000000"/>
                </a:solidFill>
              </a:rPr>
              <a:t>H1:</a:t>
            </a:r>
            <a:r>
              <a:rPr lang="tr" sz="1200">
                <a:solidFill>
                  <a:srgbClr val="000000"/>
                </a:solidFill>
              </a:rPr>
              <a:t> Burger King ve McDonalds restoranlarının kalori değerlerinin medyanları arasında fark vardır.</a:t>
            </a:r>
            <a:endParaRPr sz="1200">
              <a:solidFill>
                <a:srgbClr val="000000"/>
              </a:solidFill>
            </a:endParaRPr>
          </a:p>
          <a:p>
            <a:pPr marL="457200" lvl="0" indent="0" algn="just" rtl="0">
              <a:spcBef>
                <a:spcPts val="1200"/>
              </a:spcBef>
              <a:spcAft>
                <a:spcPts val="0"/>
              </a:spcAft>
              <a:buNone/>
            </a:pPr>
            <a:endParaRPr sz="1200" b="1">
              <a:solidFill>
                <a:srgbClr val="000000"/>
              </a:solidFill>
            </a:endParaRPr>
          </a:p>
          <a:p>
            <a:pPr marL="457200" lvl="0" indent="0" algn="just" rtl="0">
              <a:spcBef>
                <a:spcPts val="1200"/>
              </a:spcBef>
              <a:spcAft>
                <a:spcPts val="0"/>
              </a:spcAft>
              <a:buNone/>
            </a:pPr>
            <a:r>
              <a:rPr lang="tr" sz="1200">
                <a:solidFill>
                  <a:schemeClr val="accent6"/>
                </a:solidFill>
              </a:rPr>
              <a:t>mannwhitney_test &lt;- wilcox.test(calori_avg ~ restaurant, data = selected_data)</a:t>
            </a:r>
            <a:endParaRPr sz="1200">
              <a:solidFill>
                <a:schemeClr val="accent6"/>
              </a:solidFill>
            </a:endParaRPr>
          </a:p>
          <a:p>
            <a:pPr marL="457200" lvl="0" indent="0" algn="just" rtl="0">
              <a:spcBef>
                <a:spcPts val="1200"/>
              </a:spcBef>
              <a:spcAft>
                <a:spcPts val="0"/>
              </a:spcAft>
              <a:buNone/>
            </a:pPr>
            <a:r>
              <a:rPr lang="tr" sz="1200">
                <a:solidFill>
                  <a:schemeClr val="accent6"/>
                </a:solidFill>
              </a:rPr>
              <a:t>print(mannwhitney_test)</a:t>
            </a:r>
            <a:endParaRPr sz="1200">
              <a:solidFill>
                <a:schemeClr val="accent6"/>
              </a:solidFill>
            </a:endParaRPr>
          </a:p>
          <a:p>
            <a:pPr marL="457200" lvl="0" indent="0" algn="just" rtl="0">
              <a:spcBef>
                <a:spcPts val="1200"/>
              </a:spcBef>
              <a:spcAft>
                <a:spcPts val="0"/>
              </a:spcAft>
              <a:buNone/>
            </a:pPr>
            <a:r>
              <a:rPr lang="tr" sz="1200">
                <a:solidFill>
                  <a:schemeClr val="accent6"/>
                </a:solidFill>
              </a:rPr>
              <a:t>summary(selected_data)</a:t>
            </a:r>
            <a:endParaRPr sz="1200">
              <a:solidFill>
                <a:schemeClr val="accent6"/>
              </a:solidFill>
            </a:endParaRPr>
          </a:p>
          <a:p>
            <a:pPr marL="457200" lvl="0" indent="0" algn="just" rtl="0">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 </a:t>
            </a:r>
            <a:endParaRPr/>
          </a:p>
        </p:txBody>
      </p:sp>
      <p:sp>
        <p:nvSpPr>
          <p:cNvPr id="237" name="Google Shape;237;p31"/>
          <p:cNvSpPr txBox="1">
            <a:spLocks noGrp="1"/>
          </p:cNvSpPr>
          <p:nvPr>
            <p:ph type="body" idx="1"/>
          </p:nvPr>
        </p:nvSpPr>
        <p:spPr>
          <a:xfrm>
            <a:off x="307600" y="3650350"/>
            <a:ext cx="8017500" cy="1069500"/>
          </a:xfrm>
          <a:prstGeom prst="rect">
            <a:avLst/>
          </a:prstGeom>
        </p:spPr>
        <p:txBody>
          <a:bodyPr spcFirstLastPara="1" wrap="square" lIns="91425" tIns="91425" rIns="91425" bIns="91425" anchor="t" anchorCtr="0">
            <a:normAutofit fontScale="85000" lnSpcReduction="20000"/>
          </a:bodyPr>
          <a:lstStyle/>
          <a:p>
            <a:pPr marL="457200" lvl="0" indent="0" algn="just" rtl="0">
              <a:spcBef>
                <a:spcPts val="1200"/>
              </a:spcBef>
              <a:spcAft>
                <a:spcPts val="0"/>
              </a:spcAft>
              <a:buNone/>
            </a:pPr>
            <a:r>
              <a:rPr lang="tr" sz="1500">
                <a:solidFill>
                  <a:srgbClr val="000000"/>
                </a:solidFill>
              </a:rPr>
              <a:t>Burger King ve McDonalds restoranları arasında kalorin medyanı arasında anlamlı bir fark yoktur. W değeri 2019.5 ve p-değeri 0.9074'tür.P değeri 0.05 anlamlılık düzeyinden daha büyük olduğu için,iki restoranın kalori seviyeleri arasında anlamlı bir fark yoktur.</a:t>
            </a:r>
            <a:endParaRPr sz="1500">
              <a:solidFill>
                <a:srgbClr val="000000"/>
              </a:solidFill>
            </a:endParaRPr>
          </a:p>
          <a:p>
            <a:pPr marL="0" lvl="0" indent="0" algn="l" rtl="0">
              <a:spcBef>
                <a:spcPts val="1200"/>
              </a:spcBef>
              <a:spcAft>
                <a:spcPts val="1200"/>
              </a:spcAft>
              <a:buNone/>
            </a:pPr>
            <a:endParaRPr/>
          </a:p>
        </p:txBody>
      </p:sp>
      <p:pic>
        <p:nvPicPr>
          <p:cNvPr id="238" name="Google Shape;238;p31"/>
          <p:cNvPicPr preferRelativeResize="0"/>
          <p:nvPr/>
        </p:nvPicPr>
        <p:blipFill>
          <a:blip r:embed="rId3">
            <a:alphaModFix/>
          </a:blip>
          <a:stretch>
            <a:fillRect/>
          </a:stretch>
        </p:blipFill>
        <p:spPr>
          <a:xfrm>
            <a:off x="1173286" y="906700"/>
            <a:ext cx="6286115" cy="244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500">
                <a:latin typeface="Times New Roman"/>
                <a:ea typeface="Times New Roman"/>
                <a:cs typeface="Times New Roman"/>
                <a:sym typeface="Times New Roman"/>
              </a:rPr>
              <a:t>Grup Bilgileri</a:t>
            </a:r>
            <a:endParaRPr sz="2500">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tr"/>
              <a:t>Student Number	Name - Surname	     </a:t>
            </a:r>
            <a:endParaRPr/>
          </a:p>
          <a:p>
            <a:pPr marL="0" lvl="0" indent="0" algn="l" rtl="0">
              <a:spcBef>
                <a:spcPts val="1200"/>
              </a:spcBef>
              <a:spcAft>
                <a:spcPts val="0"/>
              </a:spcAft>
              <a:buNone/>
            </a:pPr>
            <a:r>
              <a:rPr lang="tr"/>
              <a:t>18023603	            CEREN ACAR	</a:t>
            </a:r>
            <a:endParaRPr/>
          </a:p>
          <a:p>
            <a:pPr marL="0" lvl="0" indent="0" algn="l" rtl="0">
              <a:spcBef>
                <a:spcPts val="1200"/>
              </a:spcBef>
              <a:spcAft>
                <a:spcPts val="0"/>
              </a:spcAft>
              <a:buNone/>
            </a:pPr>
            <a:r>
              <a:rPr lang="tr"/>
              <a:t>18023049	            AYLİN ÖZTÜRK		</a:t>
            </a:r>
            <a:endParaRPr/>
          </a:p>
          <a:p>
            <a:pPr marL="0" lvl="0" indent="0" algn="l" rtl="0">
              <a:spcBef>
                <a:spcPts val="1200"/>
              </a:spcBef>
              <a:spcAft>
                <a:spcPts val="0"/>
              </a:spcAft>
              <a:buNone/>
            </a:pPr>
            <a:r>
              <a:rPr lang="tr"/>
              <a:t>18023018	            FATMA BENGİSU TEMİR		</a:t>
            </a:r>
            <a:endParaRPr/>
          </a:p>
          <a:p>
            <a:pPr marL="0" lvl="0" indent="0" algn="l" rtl="0">
              <a:spcBef>
                <a:spcPts val="1200"/>
              </a:spcBef>
              <a:spcAft>
                <a:spcPts val="0"/>
              </a:spcAft>
              <a:buNone/>
            </a:pPr>
            <a:r>
              <a:rPr lang="tr"/>
              <a:t>20023036	            LEYLA TUNÇ		</a:t>
            </a:r>
            <a:endParaRPr/>
          </a:p>
          <a:p>
            <a:pPr marL="0" lvl="0" indent="0" algn="l" rtl="0">
              <a:spcBef>
                <a:spcPts val="1200"/>
              </a:spcBef>
              <a:spcAft>
                <a:spcPts val="0"/>
              </a:spcAft>
              <a:buNone/>
            </a:pPr>
            <a:r>
              <a:rPr lang="tr"/>
              <a:t>19023050	            TUĞÇE YAZICI	</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400">
                <a:solidFill>
                  <a:schemeClr val="accent6"/>
                </a:solidFill>
                <a:latin typeface="Calibri"/>
                <a:ea typeface="Calibri"/>
                <a:cs typeface="Calibri"/>
                <a:sym typeface="Calibri"/>
              </a:rPr>
              <a:t>ggplot(data = df, aes(x = restaurant, y = calories, fill = restaurant)) +</a:t>
            </a:r>
            <a:endParaRPr sz="1400">
              <a:solidFill>
                <a:schemeClr val="accent6"/>
              </a:solidFill>
              <a:latin typeface="Calibri"/>
              <a:ea typeface="Calibri"/>
              <a:cs typeface="Calibri"/>
              <a:sym typeface="Calibri"/>
            </a:endParaRPr>
          </a:p>
          <a:p>
            <a:pPr marL="0" lvl="0" indent="0" algn="l" rtl="0">
              <a:spcBef>
                <a:spcPts val="0"/>
              </a:spcBef>
              <a:spcAft>
                <a:spcPts val="0"/>
              </a:spcAft>
              <a:buNone/>
            </a:pPr>
            <a:r>
              <a:rPr lang="tr" sz="1400">
                <a:solidFill>
                  <a:schemeClr val="accent6"/>
                </a:solidFill>
                <a:latin typeface="Calibri"/>
                <a:ea typeface="Calibri"/>
                <a:cs typeface="Calibri"/>
                <a:sym typeface="Calibri"/>
              </a:rPr>
              <a:t>  geom_boxplot() +</a:t>
            </a:r>
            <a:endParaRPr sz="1400">
              <a:solidFill>
                <a:schemeClr val="accent6"/>
              </a:solidFill>
              <a:latin typeface="Calibri"/>
              <a:ea typeface="Calibri"/>
              <a:cs typeface="Calibri"/>
              <a:sym typeface="Calibri"/>
            </a:endParaRPr>
          </a:p>
          <a:p>
            <a:pPr marL="0" lvl="0" indent="0" algn="l" rtl="0">
              <a:spcBef>
                <a:spcPts val="0"/>
              </a:spcBef>
              <a:spcAft>
                <a:spcPts val="0"/>
              </a:spcAft>
              <a:buNone/>
            </a:pPr>
            <a:r>
              <a:rPr lang="tr" sz="1400">
                <a:solidFill>
                  <a:schemeClr val="accent6"/>
                </a:solidFill>
                <a:latin typeface="Calibri"/>
                <a:ea typeface="Calibri"/>
                <a:cs typeface="Calibri"/>
                <a:sym typeface="Calibri"/>
              </a:rPr>
              <a:t>  labs(x = "Restaurant", y = "Calories", title = "Calories by Restaurant") +</a:t>
            </a:r>
            <a:endParaRPr sz="1400">
              <a:solidFill>
                <a:schemeClr val="accent6"/>
              </a:solidFill>
              <a:latin typeface="Calibri"/>
              <a:ea typeface="Calibri"/>
              <a:cs typeface="Calibri"/>
              <a:sym typeface="Calibri"/>
            </a:endParaRPr>
          </a:p>
          <a:p>
            <a:pPr marL="0" lvl="0" indent="0" algn="l" rtl="0">
              <a:spcBef>
                <a:spcPts val="0"/>
              </a:spcBef>
              <a:spcAft>
                <a:spcPts val="0"/>
              </a:spcAft>
              <a:buNone/>
            </a:pPr>
            <a:r>
              <a:rPr lang="tr" sz="1400">
                <a:solidFill>
                  <a:schemeClr val="accent6"/>
                </a:solidFill>
                <a:latin typeface="Calibri"/>
                <a:ea typeface="Calibri"/>
                <a:cs typeface="Calibri"/>
                <a:sym typeface="Calibri"/>
              </a:rPr>
              <a:t>  theme_minimal()</a:t>
            </a:r>
            <a:endParaRPr sz="1400">
              <a:solidFill>
                <a:schemeClr val="accent6"/>
              </a:solidFill>
              <a:latin typeface="Calibri"/>
              <a:ea typeface="Calibri"/>
              <a:cs typeface="Calibri"/>
              <a:sym typeface="Calibri"/>
            </a:endParaRPr>
          </a:p>
        </p:txBody>
      </p:sp>
      <p:sp>
        <p:nvSpPr>
          <p:cNvPr id="244" name="Google Shape;244;p32"/>
          <p:cNvSpPr txBox="1">
            <a:spLocks noGrp="1"/>
          </p:cNvSpPr>
          <p:nvPr>
            <p:ph type="body" idx="1"/>
          </p:nvPr>
        </p:nvSpPr>
        <p:spPr>
          <a:xfrm>
            <a:off x="819150" y="2361150"/>
            <a:ext cx="7505700" cy="20775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tr" sz="1200" b="1">
                <a:solidFill>
                  <a:srgbClr val="000000"/>
                </a:solidFill>
              </a:rPr>
              <a:t>aes()</a:t>
            </a:r>
            <a:r>
              <a:rPr lang="tr" sz="1200">
                <a:solidFill>
                  <a:srgbClr val="000000"/>
                </a:solidFill>
              </a:rPr>
              <a:t> işlevi, x-ekseni olarak "restaurant" sütununu, y-ekseni olarak "calories" sütununu ve renklendirme için "restaurant" sütununu belirtir.</a:t>
            </a:r>
            <a:endParaRPr sz="1200">
              <a:solidFill>
                <a:srgbClr val="000000"/>
              </a:solidFill>
            </a:endParaRPr>
          </a:p>
          <a:p>
            <a:pPr marL="0" lvl="0" indent="0" algn="l" rtl="0">
              <a:spcBef>
                <a:spcPts val="1500"/>
              </a:spcBef>
              <a:spcAft>
                <a:spcPts val="0"/>
              </a:spcAft>
              <a:buNone/>
            </a:pPr>
            <a:r>
              <a:rPr lang="tr" sz="1200" b="1">
                <a:solidFill>
                  <a:srgbClr val="000000"/>
                </a:solidFill>
              </a:rPr>
              <a:t>labs()</a:t>
            </a:r>
            <a:r>
              <a:rPr lang="tr" sz="1200">
                <a:solidFill>
                  <a:srgbClr val="000000"/>
                </a:solidFill>
              </a:rPr>
              <a:t> fonksiyonu, grafik etiketlerini belirtir.</a:t>
            </a:r>
            <a:endParaRPr sz="1200">
              <a:solidFill>
                <a:srgbClr val="000000"/>
              </a:solidFill>
            </a:endParaRPr>
          </a:p>
          <a:p>
            <a:pPr marL="0" lvl="0" indent="0" algn="l" rtl="0">
              <a:spcBef>
                <a:spcPts val="1200"/>
              </a:spcBef>
              <a:spcAft>
                <a:spcPts val="1200"/>
              </a:spcAft>
              <a:buNone/>
            </a:pPr>
            <a:r>
              <a:rPr lang="tr" sz="1200" b="1">
                <a:solidFill>
                  <a:srgbClr val="000000"/>
                </a:solidFill>
              </a:rPr>
              <a:t>theme_minimal()</a:t>
            </a:r>
            <a:r>
              <a:rPr lang="tr" sz="1200">
                <a:solidFill>
                  <a:srgbClr val="000000"/>
                </a:solidFill>
              </a:rPr>
              <a:t> fonksiyonu, minimal bir tema kullanarak grafik görünümünü ayarlar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  </a:t>
            </a:r>
            <a:endParaRPr/>
          </a:p>
        </p:txBody>
      </p:sp>
      <p:sp>
        <p:nvSpPr>
          <p:cNvPr id="250" name="Google Shape;250;p33"/>
          <p:cNvSpPr txBox="1">
            <a:spLocks noGrp="1"/>
          </p:cNvSpPr>
          <p:nvPr>
            <p:ph type="body" idx="1"/>
          </p:nvPr>
        </p:nvSpPr>
        <p:spPr>
          <a:xfrm>
            <a:off x="6754800" y="1338875"/>
            <a:ext cx="2148900" cy="20466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1200"/>
              </a:spcBef>
              <a:spcAft>
                <a:spcPts val="0"/>
              </a:spcAft>
              <a:buNone/>
            </a:pPr>
            <a:r>
              <a:rPr lang="tr" sz="1200">
                <a:solidFill>
                  <a:srgbClr val="000000"/>
                </a:solidFill>
              </a:rPr>
              <a:t>Her bir restoran için kalori değerlerine kutu grafiği ile baktığımızda da McDonald’s  ve Burger king restoranlarının menülerinin kalori miktarları arasında bir fark olmadığını görebiliriz. Burger King Chick- Fill-A, Dairy Queen McDonald’s ve Sonic restoranlarında aykırı değerler olduğunu görebiliyoruz.</a:t>
            </a:r>
            <a:endParaRPr sz="1200">
              <a:solidFill>
                <a:srgbClr val="000000"/>
              </a:solidFill>
            </a:endParaRPr>
          </a:p>
          <a:p>
            <a:pPr marL="0" lvl="0" indent="0" algn="l" rtl="0">
              <a:spcBef>
                <a:spcPts val="1200"/>
              </a:spcBef>
              <a:spcAft>
                <a:spcPts val="1200"/>
              </a:spcAft>
              <a:buNone/>
            </a:pPr>
            <a:endParaRPr/>
          </a:p>
        </p:txBody>
      </p:sp>
      <p:pic>
        <p:nvPicPr>
          <p:cNvPr id="251" name="Google Shape;251;p33"/>
          <p:cNvPicPr preferRelativeResize="0"/>
          <p:nvPr/>
        </p:nvPicPr>
        <p:blipFill>
          <a:blip r:embed="rId3">
            <a:alphaModFix/>
          </a:blip>
          <a:stretch>
            <a:fillRect/>
          </a:stretch>
        </p:blipFill>
        <p:spPr>
          <a:xfrm>
            <a:off x="669925" y="1042363"/>
            <a:ext cx="6037876" cy="293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778325" y="535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Kİ-KARE</a:t>
            </a:r>
            <a:endParaRPr/>
          </a:p>
        </p:txBody>
      </p:sp>
      <p:sp>
        <p:nvSpPr>
          <p:cNvPr id="257" name="Google Shape;257;p34"/>
          <p:cNvSpPr txBox="1">
            <a:spLocks noGrp="1"/>
          </p:cNvSpPr>
          <p:nvPr>
            <p:ph type="body" idx="1"/>
          </p:nvPr>
        </p:nvSpPr>
        <p:spPr>
          <a:xfrm>
            <a:off x="819150" y="1561050"/>
            <a:ext cx="7505700" cy="3020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tr"/>
              <a:t>Bağımsızlık Ki-Kare Testi, iki kategorik değişken arasındaki ilişkiyi belirlemek için kullanılır. Gözlenen frekansların beklenen frekanslardan önemli ölçüde farklı olup olmadığını tespit eder. Test, iki değişkenin bağımsız mı yoksa ilişkili mi olduğunu belirlemeye yardımcı olur.</a:t>
            </a:r>
            <a:endParaRPr/>
          </a:p>
          <a:p>
            <a:pPr marL="0" lvl="0" indent="0" algn="l" rtl="0">
              <a:spcBef>
                <a:spcPts val="1200"/>
              </a:spcBef>
              <a:spcAft>
                <a:spcPts val="0"/>
              </a:spcAft>
              <a:buNone/>
            </a:pPr>
            <a:r>
              <a:rPr lang="tr"/>
              <a:t>     </a:t>
            </a:r>
            <a:r>
              <a:rPr lang="tr" b="1"/>
              <a:t>H0</a:t>
            </a:r>
            <a:r>
              <a:rPr lang="tr"/>
              <a:t>: Fast food restoranlarındaki kalorilerin kolesterol seviyesiyle ilişkisi yoktur.</a:t>
            </a:r>
            <a:endParaRPr/>
          </a:p>
          <a:p>
            <a:pPr marL="0" lvl="0" indent="0" algn="l" rtl="0">
              <a:spcBef>
                <a:spcPts val="1200"/>
              </a:spcBef>
              <a:spcAft>
                <a:spcPts val="0"/>
              </a:spcAft>
              <a:buNone/>
            </a:pPr>
            <a:r>
              <a:rPr lang="tr"/>
              <a:t>     </a:t>
            </a:r>
            <a:r>
              <a:rPr lang="tr" b="1"/>
              <a:t>H1</a:t>
            </a:r>
            <a:r>
              <a:rPr lang="tr"/>
              <a:t>: Fast food restoranlarındaki kaloriler, kolesterol seviyesiyle ilişkilidir.</a:t>
            </a:r>
            <a:endParaRPr/>
          </a:p>
          <a:p>
            <a:pPr marL="0" lvl="0" indent="0" algn="l" rtl="0">
              <a:spcBef>
                <a:spcPts val="1200"/>
              </a:spcBef>
              <a:spcAft>
                <a:spcPts val="0"/>
              </a:spcAft>
              <a:buNone/>
            </a:pPr>
            <a:r>
              <a:rPr lang="tr">
                <a:solidFill>
                  <a:schemeClr val="accent6"/>
                </a:solidFill>
              </a:rPr>
              <a:t>       kalori_durum&lt;-ifelse(df$cholesterol&gt;800, "high",</a:t>
            </a:r>
            <a:endParaRPr>
              <a:solidFill>
                <a:schemeClr val="accent6"/>
              </a:solidFill>
            </a:endParaRPr>
          </a:p>
          <a:p>
            <a:pPr marL="0" lvl="0" indent="0" algn="l" rtl="0">
              <a:spcBef>
                <a:spcPts val="1200"/>
              </a:spcBef>
              <a:spcAft>
                <a:spcPts val="0"/>
              </a:spcAft>
              <a:buNone/>
            </a:pPr>
            <a:r>
              <a:rPr lang="tr">
                <a:solidFill>
                  <a:schemeClr val="accent6"/>
                </a:solidFill>
              </a:rPr>
              <a:t>        ifelse(df$calories&gt;=150 &amp; df$calories&lt;=800,"low","medium"))</a:t>
            </a:r>
            <a:endParaRPr>
              <a:solidFill>
                <a:schemeClr val="accent6"/>
              </a:solidFill>
            </a:endParaRPr>
          </a:p>
          <a:p>
            <a:pPr marL="0" lvl="0" indent="0" algn="l" rtl="0">
              <a:spcBef>
                <a:spcPts val="1200"/>
              </a:spcBef>
              <a:spcAft>
                <a:spcPts val="0"/>
              </a:spcAft>
              <a:buNone/>
            </a:pPr>
            <a:r>
              <a:rPr lang="tr">
                <a:solidFill>
                  <a:schemeClr val="accent6"/>
                </a:solidFill>
              </a:rPr>
              <a:t>      chisq.test(df$restaurant,kalori_durum)</a:t>
            </a:r>
            <a:endParaRPr>
              <a:solidFill>
                <a:schemeClr val="accent6"/>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body" idx="1"/>
          </p:nvPr>
        </p:nvSpPr>
        <p:spPr>
          <a:xfrm>
            <a:off x="819150" y="1046700"/>
            <a:ext cx="7505700" cy="358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tr"/>
              <a:t>Tabloda df (serbestlik derecesi) değeri 14, p değeri 0.00184, statistic değeri 34.33277 ve n (gözlem sayısı) değeri 515 olarak belirtilmiş. </a:t>
            </a:r>
            <a:endParaRPr/>
          </a:p>
          <a:p>
            <a:pPr marL="0" lvl="0" indent="0" algn="l" rtl="0">
              <a:spcBef>
                <a:spcPts val="1200"/>
              </a:spcBef>
              <a:spcAft>
                <a:spcPts val="0"/>
              </a:spcAft>
              <a:buNone/>
            </a:pPr>
            <a:r>
              <a:rPr lang="tr"/>
              <a:t>Ki-kare test sonuçlarını yorumlamak için öncelikle p değerine odaklanabiliriz. P değeri, verideki gözlemlenen ilişkinin tesadüfi mi yoksa istatistiksel olarak anlamlı mı olduğunu belirler. Belirtilen p değeri (0.00184) &lt; 0.05 olduğundan dolayı H0 hipotezi reddedilir.  Null hipotezini reddedebilir ve iki değişken arasında anlamlı bir ilişki olduğunu söyleyebiliriz. </a:t>
            </a:r>
            <a:endParaRPr/>
          </a:p>
          <a:p>
            <a:pPr marL="0" lvl="0" indent="0" algn="l" rtl="0">
              <a:spcBef>
                <a:spcPts val="1200"/>
              </a:spcBef>
              <a:spcAft>
                <a:spcPts val="1200"/>
              </a:spcAft>
              <a:buNone/>
            </a:pPr>
            <a:r>
              <a:rPr lang="tr"/>
              <a:t>Yani,df$restaurant ve kalori_durum değişkenleri arasında istatistiksel olarak anlamlı bir ilişki olduğunu söyleyebiliriz.</a:t>
            </a:r>
            <a:endParaRPr/>
          </a:p>
        </p:txBody>
      </p:sp>
      <p:graphicFrame>
        <p:nvGraphicFramePr>
          <p:cNvPr id="263" name="Google Shape;263;p35"/>
          <p:cNvGraphicFramePr/>
          <p:nvPr/>
        </p:nvGraphicFramePr>
        <p:xfrm>
          <a:off x="900775" y="1046700"/>
          <a:ext cx="7239000" cy="762000"/>
        </p:xfrm>
        <a:graphic>
          <a:graphicData uri="http://schemas.openxmlformats.org/drawingml/2006/table">
            <a:tbl>
              <a:tblPr>
                <a:noFill/>
                <a:tableStyleId>{6D080F7F-5FDB-4261-8364-5F22E9551B81}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n</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statistic</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p</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df</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method</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515</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34.33277</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0.00184</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14</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tr" sz="1000">
                          <a:latin typeface="Calibri"/>
                          <a:ea typeface="Calibri"/>
                          <a:cs typeface="Calibri"/>
                          <a:sym typeface="Calibri"/>
                        </a:rPr>
                        <a:t>Chi-Square Test</a:t>
                      </a:r>
                      <a:endParaRPr sz="1000">
                        <a:latin typeface="Calibri"/>
                        <a:ea typeface="Calibri"/>
                        <a:cs typeface="Calibri"/>
                        <a:sym typeface="Calibri"/>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424350" y="447025"/>
            <a:ext cx="7505700" cy="64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Kruskall-Wallis</a:t>
            </a:r>
            <a:endParaRPr/>
          </a:p>
        </p:txBody>
      </p:sp>
      <p:sp>
        <p:nvSpPr>
          <p:cNvPr id="269" name="Google Shape;269;p36"/>
          <p:cNvSpPr txBox="1">
            <a:spLocks noGrp="1"/>
          </p:cNvSpPr>
          <p:nvPr>
            <p:ph type="body" idx="1"/>
          </p:nvPr>
        </p:nvSpPr>
        <p:spPr>
          <a:xfrm>
            <a:off x="424350" y="1092925"/>
            <a:ext cx="8326800" cy="36981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tr" sz="1200">
                <a:solidFill>
                  <a:srgbClr val="000000"/>
                </a:solidFill>
              </a:rPr>
              <a:t>Normallik varsayımı sağlanmadığında Anova yerine Kruskal-Wallis testi kullanılabilir. Kruskal-Wallis testi, verilerin sıralı toplamlarına dayandığı için gruplardaki verilerin dağılımıyla ilgili spesifik bir varsayım yapmaz.Başta yaptığımız normallik testinde verimizin normal olmadığını gözlemledik. Veri seti normal bir dağılıma sahip değildir.</a:t>
            </a:r>
            <a:endParaRPr sz="1200">
              <a:solidFill>
                <a:srgbClr val="000000"/>
              </a:solidFill>
            </a:endParaRPr>
          </a:p>
          <a:p>
            <a:pPr marL="0" lvl="0" indent="0" algn="just" rtl="0">
              <a:spcBef>
                <a:spcPts val="1200"/>
              </a:spcBef>
              <a:spcAft>
                <a:spcPts val="0"/>
              </a:spcAft>
              <a:buNone/>
            </a:pPr>
            <a:r>
              <a:rPr lang="tr" sz="1200">
                <a:solidFill>
                  <a:srgbClr val="000000"/>
                </a:solidFill>
              </a:rPr>
              <a:t>Bu durumda anova kullanılmaz. Onun alternatifi olan Kruskal - Wallis testi kullanılır.</a:t>
            </a:r>
            <a:endParaRPr sz="1200">
              <a:solidFill>
                <a:srgbClr val="000000"/>
              </a:solidFill>
            </a:endParaRPr>
          </a:p>
          <a:p>
            <a:pPr marL="0" lvl="0" indent="0" algn="just" rtl="0">
              <a:spcBef>
                <a:spcPts val="1200"/>
              </a:spcBef>
              <a:spcAft>
                <a:spcPts val="0"/>
              </a:spcAft>
              <a:buNone/>
            </a:pPr>
            <a:r>
              <a:rPr lang="tr" sz="1200" b="1">
                <a:solidFill>
                  <a:srgbClr val="000000"/>
                </a:solidFill>
              </a:rPr>
              <a:t>        H0:</a:t>
            </a:r>
            <a:r>
              <a:rPr lang="tr" sz="1200">
                <a:solidFill>
                  <a:srgbClr val="000000"/>
                </a:solidFill>
              </a:rPr>
              <a:t> Gruplar arasında fark yoktur.</a:t>
            </a:r>
            <a:endParaRPr sz="1200">
              <a:solidFill>
                <a:srgbClr val="000000"/>
              </a:solidFill>
            </a:endParaRPr>
          </a:p>
          <a:p>
            <a:pPr marL="0" lvl="0" indent="0" algn="just" rtl="0">
              <a:spcBef>
                <a:spcPts val="1200"/>
              </a:spcBef>
              <a:spcAft>
                <a:spcPts val="0"/>
              </a:spcAft>
              <a:buNone/>
            </a:pPr>
            <a:r>
              <a:rPr lang="tr" sz="1200" b="1">
                <a:solidFill>
                  <a:srgbClr val="000000"/>
                </a:solidFill>
              </a:rPr>
              <a:t>        H1:</a:t>
            </a:r>
            <a:r>
              <a:rPr lang="tr" sz="1200">
                <a:solidFill>
                  <a:srgbClr val="000000"/>
                </a:solidFill>
              </a:rPr>
              <a:t> En az bir grup diğerlerinden farklıdır.</a:t>
            </a:r>
            <a:endParaRPr sz="1200">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819150" y="886050"/>
            <a:ext cx="7505700" cy="3371400"/>
          </a:xfrm>
          <a:prstGeom prst="rect">
            <a:avLst/>
          </a:prstGeom>
        </p:spPr>
        <p:txBody>
          <a:bodyPr spcFirstLastPara="1" wrap="square" lIns="91425" tIns="91425" rIns="91425" bIns="91425" anchor="t" anchorCtr="0">
            <a:normAutofit lnSpcReduction="20000"/>
          </a:bodyPr>
          <a:lstStyle/>
          <a:p>
            <a:pPr marL="0" lvl="0" indent="0" algn="just" rtl="0">
              <a:spcBef>
                <a:spcPts val="1200"/>
              </a:spcBef>
              <a:spcAft>
                <a:spcPts val="0"/>
              </a:spcAft>
              <a:buNone/>
            </a:pPr>
            <a:r>
              <a:rPr lang="tr" sz="1200">
                <a:solidFill>
                  <a:schemeClr val="accent6"/>
                </a:solidFill>
              </a:rPr>
              <a:t>df %&gt;% kruskal_test(cholesterol ~ restaurant)</a:t>
            </a:r>
            <a:endParaRPr sz="1400">
              <a:solidFill>
                <a:schemeClr val="accent6"/>
              </a:solidFill>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tr" sz="1250"/>
              <a:t>p &lt; 0.05 olduğundan dolayı H0 hipotezi reddedilir. Gruplardan en az biri farklı dağılımdan geliyor.</a:t>
            </a:r>
            <a:endParaRPr sz="1250"/>
          </a:p>
          <a:p>
            <a:pPr marL="0" lvl="0" indent="0" algn="just" rtl="0">
              <a:spcBef>
                <a:spcPts val="1200"/>
              </a:spcBef>
              <a:spcAft>
                <a:spcPts val="0"/>
              </a:spcAft>
              <a:buNone/>
            </a:pPr>
            <a:r>
              <a:rPr lang="tr" sz="1250"/>
              <a:t>Restoranlardan en az biri diğerlerinden farklı kolesterol ortalamasına sahiptir.</a:t>
            </a:r>
            <a:endParaRPr sz="1250"/>
          </a:p>
          <a:p>
            <a:pPr marL="0" lvl="0" indent="0" algn="just" rtl="0">
              <a:spcBef>
                <a:spcPts val="1200"/>
              </a:spcBef>
              <a:spcAft>
                <a:spcPts val="0"/>
              </a:spcAft>
              <a:buNone/>
            </a:pPr>
            <a:r>
              <a:rPr lang="tr" sz="1200"/>
              <a:t>Dunn testi Kruskal-Wallis testi sonucunda gruplar arasında anlamlı bir fark olduğu belirlendiğinde, hangi grupların birbirinden farklı olduğunu belirlemek için kullanılır.</a:t>
            </a:r>
            <a:endParaRPr sz="1200"/>
          </a:p>
          <a:p>
            <a:pPr marL="0" lvl="0" indent="0" algn="just" rtl="0">
              <a:spcBef>
                <a:spcPts val="1200"/>
              </a:spcBef>
              <a:spcAft>
                <a:spcPts val="0"/>
              </a:spcAft>
              <a:buNone/>
            </a:pPr>
            <a:r>
              <a:rPr lang="tr" sz="1200" b="1"/>
              <a:t>         H0:</a:t>
            </a:r>
            <a:r>
              <a:rPr lang="tr" sz="1200"/>
              <a:t> Restoranlar ile kolesterol düzeyi arasında anlamlı bir fark yoktur.</a:t>
            </a:r>
            <a:endParaRPr sz="1200"/>
          </a:p>
          <a:p>
            <a:pPr marL="0" lvl="0" indent="0" algn="just" rtl="0">
              <a:spcBef>
                <a:spcPts val="1200"/>
              </a:spcBef>
              <a:spcAft>
                <a:spcPts val="1200"/>
              </a:spcAft>
              <a:buNone/>
            </a:pPr>
            <a:r>
              <a:rPr lang="tr" sz="1200" b="1"/>
              <a:t>         H1</a:t>
            </a:r>
            <a:r>
              <a:rPr lang="tr" sz="1200"/>
              <a:t>: En az bir restoran ile kolesterol düzeyi arasında anlamlı bir fark vardır.</a:t>
            </a:r>
            <a:endParaRPr sz="1250"/>
          </a:p>
        </p:txBody>
      </p:sp>
      <p:graphicFrame>
        <p:nvGraphicFramePr>
          <p:cNvPr id="275" name="Google Shape;275;p37"/>
          <p:cNvGraphicFramePr/>
          <p:nvPr/>
        </p:nvGraphicFramePr>
        <p:xfrm>
          <a:off x="899563" y="1428663"/>
          <a:ext cx="7344875" cy="809750"/>
        </p:xfrm>
        <a:graphic>
          <a:graphicData uri="http://schemas.openxmlformats.org/drawingml/2006/table">
            <a:tbl>
              <a:tblPr>
                <a:noFill/>
                <a:tableStyleId>{6D080F7F-5FDB-4261-8364-5F22E9551B81}</a:tableStyleId>
              </a:tblPr>
              <a:tblGrid>
                <a:gridCol w="1468975">
                  <a:extLst>
                    <a:ext uri="{9D8B030D-6E8A-4147-A177-3AD203B41FA5}">
                      <a16:colId xmlns:a16="http://schemas.microsoft.com/office/drawing/2014/main" val="20000"/>
                    </a:ext>
                  </a:extLst>
                </a:gridCol>
                <a:gridCol w="1468975">
                  <a:extLst>
                    <a:ext uri="{9D8B030D-6E8A-4147-A177-3AD203B41FA5}">
                      <a16:colId xmlns:a16="http://schemas.microsoft.com/office/drawing/2014/main" val="20001"/>
                    </a:ext>
                  </a:extLst>
                </a:gridCol>
                <a:gridCol w="1468975">
                  <a:extLst>
                    <a:ext uri="{9D8B030D-6E8A-4147-A177-3AD203B41FA5}">
                      <a16:colId xmlns:a16="http://schemas.microsoft.com/office/drawing/2014/main" val="20002"/>
                    </a:ext>
                  </a:extLst>
                </a:gridCol>
                <a:gridCol w="1468975">
                  <a:extLst>
                    <a:ext uri="{9D8B030D-6E8A-4147-A177-3AD203B41FA5}">
                      <a16:colId xmlns:a16="http://schemas.microsoft.com/office/drawing/2014/main" val="20003"/>
                    </a:ext>
                  </a:extLst>
                </a:gridCol>
                <a:gridCol w="1468975">
                  <a:extLst>
                    <a:ext uri="{9D8B030D-6E8A-4147-A177-3AD203B41FA5}">
                      <a16:colId xmlns:a16="http://schemas.microsoft.com/office/drawing/2014/main" val="20004"/>
                    </a:ext>
                  </a:extLst>
                </a:gridCol>
              </a:tblGrid>
              <a:tr h="404875">
                <a:tc>
                  <a:txBody>
                    <a:bodyPr/>
                    <a:lstStyle/>
                    <a:p>
                      <a:pPr marL="0" lvl="0" indent="0" algn="l" rtl="0">
                        <a:spcBef>
                          <a:spcPts val="0"/>
                        </a:spcBef>
                        <a:spcAft>
                          <a:spcPts val="0"/>
                        </a:spcAft>
                        <a:buNone/>
                      </a:pPr>
                      <a:r>
                        <a:rPr lang="tr"/>
                        <a:t>y</a:t>
                      </a:r>
                      <a:endParaRPr/>
                    </a:p>
                  </a:txBody>
                  <a:tcPr marL="91425" marR="91425" marT="91425" marB="91425"/>
                </a:tc>
                <a:tc>
                  <a:txBody>
                    <a:bodyPr/>
                    <a:lstStyle/>
                    <a:p>
                      <a:pPr marL="0" lvl="0" indent="0" algn="l" rtl="0">
                        <a:spcBef>
                          <a:spcPts val="0"/>
                        </a:spcBef>
                        <a:spcAft>
                          <a:spcPts val="0"/>
                        </a:spcAft>
                        <a:buNone/>
                      </a:pPr>
                      <a:r>
                        <a:rPr lang="tr"/>
                        <a:t>n</a:t>
                      </a:r>
                      <a:endParaRPr/>
                    </a:p>
                  </a:txBody>
                  <a:tcPr marL="91425" marR="91425" marT="91425" marB="91425"/>
                </a:tc>
                <a:tc>
                  <a:txBody>
                    <a:bodyPr/>
                    <a:lstStyle/>
                    <a:p>
                      <a:pPr marL="0" lvl="0" indent="0" algn="l" rtl="0">
                        <a:spcBef>
                          <a:spcPts val="0"/>
                        </a:spcBef>
                        <a:spcAft>
                          <a:spcPts val="0"/>
                        </a:spcAft>
                        <a:buNone/>
                      </a:pPr>
                      <a:r>
                        <a:rPr lang="tr"/>
                        <a:t>statistic</a:t>
                      </a:r>
                      <a:endParaRPr/>
                    </a:p>
                  </a:txBody>
                  <a:tcPr marL="91425" marR="91425" marT="91425" marB="91425"/>
                </a:tc>
                <a:tc>
                  <a:txBody>
                    <a:bodyPr/>
                    <a:lstStyle/>
                    <a:p>
                      <a:pPr marL="0" lvl="0" indent="0" algn="l" rtl="0">
                        <a:spcBef>
                          <a:spcPts val="0"/>
                        </a:spcBef>
                        <a:spcAft>
                          <a:spcPts val="0"/>
                        </a:spcAft>
                        <a:buNone/>
                      </a:pPr>
                      <a:r>
                        <a:rPr lang="tr"/>
                        <a:t>df</a:t>
                      </a:r>
                      <a:endParaRPr/>
                    </a:p>
                  </a:txBody>
                  <a:tcPr marL="91425" marR="91425" marT="91425" marB="91425"/>
                </a:tc>
                <a:tc>
                  <a:txBody>
                    <a:bodyPr/>
                    <a:lstStyle/>
                    <a:p>
                      <a:pPr marL="0" lvl="0" indent="0" algn="l" rtl="0">
                        <a:spcBef>
                          <a:spcPts val="0"/>
                        </a:spcBef>
                        <a:spcAft>
                          <a:spcPts val="0"/>
                        </a:spcAft>
                        <a:buNone/>
                      </a:pPr>
                      <a:r>
                        <a:rPr lang="tr"/>
                        <a:t>p</a:t>
                      </a:r>
                      <a:endParaRPr/>
                    </a:p>
                  </a:txBody>
                  <a:tcPr marL="91425" marR="91425" marT="91425" marB="91425"/>
                </a:tc>
                <a:extLst>
                  <a:ext uri="{0D108BD9-81ED-4DB2-BD59-A6C34878D82A}">
                    <a16:rowId xmlns:a16="http://schemas.microsoft.com/office/drawing/2014/main" val="10000"/>
                  </a:ext>
                </a:extLst>
              </a:tr>
              <a:tr h="404875">
                <a:tc>
                  <a:txBody>
                    <a:bodyPr/>
                    <a:lstStyle/>
                    <a:p>
                      <a:pPr marL="0" lvl="0" indent="0" algn="l" rtl="0">
                        <a:spcBef>
                          <a:spcPts val="0"/>
                        </a:spcBef>
                        <a:spcAft>
                          <a:spcPts val="0"/>
                        </a:spcAft>
                        <a:buNone/>
                      </a:pPr>
                      <a:r>
                        <a:rPr lang="tr"/>
                        <a:t>cholesterol</a:t>
                      </a:r>
                      <a:endParaRPr/>
                    </a:p>
                  </a:txBody>
                  <a:tcPr marL="91425" marR="91425" marT="91425" marB="91425"/>
                </a:tc>
                <a:tc>
                  <a:txBody>
                    <a:bodyPr/>
                    <a:lstStyle/>
                    <a:p>
                      <a:pPr marL="0" lvl="0" indent="0" algn="l" rtl="0">
                        <a:spcBef>
                          <a:spcPts val="0"/>
                        </a:spcBef>
                        <a:spcAft>
                          <a:spcPts val="0"/>
                        </a:spcAft>
                        <a:buNone/>
                      </a:pPr>
                      <a:r>
                        <a:rPr lang="tr"/>
                        <a:t>515</a:t>
                      </a:r>
                      <a:endParaRPr/>
                    </a:p>
                  </a:txBody>
                  <a:tcPr marL="91425" marR="91425" marT="91425" marB="91425"/>
                </a:tc>
                <a:tc>
                  <a:txBody>
                    <a:bodyPr/>
                    <a:lstStyle/>
                    <a:p>
                      <a:pPr marL="0" lvl="0" indent="0" algn="l" rtl="0">
                        <a:spcBef>
                          <a:spcPts val="0"/>
                        </a:spcBef>
                        <a:spcAft>
                          <a:spcPts val="0"/>
                        </a:spcAft>
                        <a:buNone/>
                      </a:pPr>
                      <a:r>
                        <a:rPr lang="tr"/>
                        <a:t>102.</a:t>
                      </a:r>
                      <a:endParaRPr/>
                    </a:p>
                  </a:txBody>
                  <a:tcPr marL="91425" marR="91425" marT="91425" marB="91425"/>
                </a:tc>
                <a:tc>
                  <a:txBody>
                    <a:bodyPr/>
                    <a:lstStyle/>
                    <a:p>
                      <a:pPr marL="0" lvl="0" indent="0" algn="l" rtl="0">
                        <a:spcBef>
                          <a:spcPts val="0"/>
                        </a:spcBef>
                        <a:spcAft>
                          <a:spcPts val="0"/>
                        </a:spcAft>
                        <a:buNone/>
                      </a:pPr>
                      <a:r>
                        <a:rPr lang="tr"/>
                        <a:t>7</a:t>
                      </a:r>
                      <a:endParaRPr/>
                    </a:p>
                  </a:txBody>
                  <a:tcPr marL="91425" marR="91425" marT="91425" marB="91425"/>
                </a:tc>
                <a:tc>
                  <a:txBody>
                    <a:bodyPr/>
                    <a:lstStyle/>
                    <a:p>
                      <a:pPr marL="0" lvl="0" indent="0" algn="l" rtl="0">
                        <a:spcBef>
                          <a:spcPts val="0"/>
                        </a:spcBef>
                        <a:spcAft>
                          <a:spcPts val="0"/>
                        </a:spcAft>
                        <a:buNone/>
                      </a:pPr>
                      <a:r>
                        <a:rPr lang="tr"/>
                        <a:t>3.69e-19</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body" idx="1"/>
          </p:nvPr>
        </p:nvSpPr>
        <p:spPr>
          <a:xfrm>
            <a:off x="373650" y="231450"/>
            <a:ext cx="8396700" cy="45777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tr" sz="1500">
                <a:solidFill>
                  <a:srgbClr val="000000"/>
                </a:solidFill>
              </a:rPr>
              <a:t>Burada p değerlerine bakarız. Eğer p&lt;0.05 ise h0 hipotezi reddedilir. İkili arasında anlamlı bir farkın olduğu sonucuna varırız. Eğer p&gt;0.05 ise h0 hipotezi reddedilemez. İkili arasında anlamlı bir farkın olmadığı sonucuna varılır.</a:t>
            </a:r>
            <a:endParaRPr sz="1500">
              <a:solidFill>
                <a:srgbClr val="000000"/>
              </a:solidFill>
            </a:endParaRPr>
          </a:p>
        </p:txBody>
      </p:sp>
      <p:pic>
        <p:nvPicPr>
          <p:cNvPr id="281" name="Google Shape;281;p38"/>
          <p:cNvPicPr preferRelativeResize="0"/>
          <p:nvPr/>
        </p:nvPicPr>
        <p:blipFill>
          <a:blip r:embed="rId3">
            <a:alphaModFix/>
          </a:blip>
          <a:stretch>
            <a:fillRect/>
          </a:stretch>
        </p:blipFill>
        <p:spPr>
          <a:xfrm>
            <a:off x="959450" y="321475"/>
            <a:ext cx="6722201" cy="3782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body" idx="1"/>
          </p:nvPr>
        </p:nvSpPr>
        <p:spPr>
          <a:xfrm>
            <a:off x="347175" y="321475"/>
            <a:ext cx="8396700" cy="45135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tr" sz="1200">
                <a:solidFill>
                  <a:srgbClr val="000000"/>
                </a:solidFill>
              </a:rPr>
              <a:t>Arbys ve Taco Bell restoranları arasındaki fark çok yüksek anlamlılık düzeyindedir. Burger King ve Subway restoranları arasındaki fark anlamlıdır. Burger King ve Taco Bell restoranları arasındaki fark çok yüksek anlamlılık düzeyindedir. Chick Fil-A ve Taco Bell restoranları arasındaki fark çok yüksek anlamlılık düzeyindedir. Dairy Queen ve Taco Bell restoranları arasındaki fark anlamlıdır. Mcdonalds ve Subway restoranları arasındaki fark çok yüksek anlamlılık düzeyindedir. Mcdonalds ve Taco Bell restoranları arasındaki fark çok yüksek anlamlılık düzeyindedir. Sonic ve Taco Bell restoranları arasındaki fark çok yüksek anlamlılık düzeyindedir. Subway ve Taco Bell restoranları arasındaki fark anlamlıdır.</a:t>
            </a:r>
            <a:endParaRPr sz="1200">
              <a:solidFill>
                <a:srgbClr val="000000"/>
              </a:solidFill>
            </a:endParaRPr>
          </a:p>
          <a:p>
            <a:pPr marL="0" lvl="0" indent="0" algn="just" rtl="0">
              <a:spcBef>
                <a:spcPts val="1200"/>
              </a:spcBef>
              <a:spcAft>
                <a:spcPts val="0"/>
              </a:spcAft>
              <a:buNone/>
            </a:pPr>
            <a:r>
              <a:rPr lang="tr" sz="1200">
                <a:solidFill>
                  <a:srgbClr val="000000"/>
                </a:solidFill>
              </a:rPr>
              <a:t>ggboxplot veri setinin dağılımını görselleştirmek, gruplar arasındaki karşılaştırmaları yapmak ve aykırı değerleri belirlemek için kullanılan bir grafik yöntemidir.</a:t>
            </a:r>
            <a:endParaRPr sz="1200">
              <a:solidFill>
                <a:srgbClr val="000000"/>
              </a:solidFill>
            </a:endParaRPr>
          </a:p>
          <a:p>
            <a:pPr marL="0" lvl="0" indent="0" algn="just" rtl="0">
              <a:spcBef>
                <a:spcPts val="1200"/>
              </a:spcBef>
              <a:spcAft>
                <a:spcPts val="0"/>
              </a:spcAft>
              <a:buNone/>
            </a:pPr>
            <a:r>
              <a:rPr lang="tr" sz="1200">
                <a:solidFill>
                  <a:schemeClr val="accent6"/>
                </a:solidFill>
              </a:rPr>
              <a:t>library(ggpubr)</a:t>
            </a:r>
            <a:endParaRPr sz="1200">
              <a:solidFill>
                <a:schemeClr val="accent6"/>
              </a:solidFill>
            </a:endParaRPr>
          </a:p>
          <a:p>
            <a:pPr marL="0" lvl="0" indent="0" algn="just" rtl="0">
              <a:spcBef>
                <a:spcPts val="1200"/>
              </a:spcBef>
              <a:spcAft>
                <a:spcPts val="0"/>
              </a:spcAft>
              <a:buNone/>
            </a:pPr>
            <a:r>
              <a:rPr lang="tr" sz="1200">
                <a:solidFill>
                  <a:schemeClr val="accent6"/>
                </a:solidFill>
              </a:rPr>
              <a:t>ggboxplot(df, x='restaurant', y='cholesterol',</a:t>
            </a:r>
            <a:endParaRPr sz="1200">
              <a:solidFill>
                <a:schemeClr val="accent6"/>
              </a:solidFill>
            </a:endParaRPr>
          </a:p>
          <a:p>
            <a:pPr marL="0" lvl="0" indent="0" algn="just" rtl="0">
              <a:spcBef>
                <a:spcPts val="1200"/>
              </a:spcBef>
              <a:spcAft>
                <a:spcPts val="0"/>
              </a:spcAft>
              <a:buNone/>
            </a:pPr>
            <a:r>
              <a:rPr lang="tr" sz="1200">
                <a:solidFill>
                  <a:schemeClr val="accent6"/>
                </a:solidFill>
              </a:rPr>
              <a:t>      	color = 'restaurant',</a:t>
            </a:r>
            <a:endParaRPr sz="1200">
              <a:solidFill>
                <a:schemeClr val="accent6"/>
              </a:solidFill>
            </a:endParaRPr>
          </a:p>
          <a:p>
            <a:pPr marL="0" lvl="0" indent="0" algn="just" rtl="0">
              <a:spcBef>
                <a:spcPts val="1200"/>
              </a:spcBef>
              <a:spcAft>
                <a:spcPts val="1200"/>
              </a:spcAft>
              <a:buNone/>
            </a:pPr>
            <a:r>
              <a:rPr lang="tr" sz="1200">
                <a:solidFill>
                  <a:schemeClr val="accent6"/>
                </a:solidFill>
              </a:rPr>
              <a:t>      	palette = "jco")</a:t>
            </a:r>
            <a:endParaRPr sz="1200">
              <a:solidFill>
                <a:schemeClr val="accent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body" idx="1"/>
          </p:nvPr>
        </p:nvSpPr>
        <p:spPr>
          <a:xfrm>
            <a:off x="347175" y="347175"/>
            <a:ext cx="8525400" cy="45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1200"/>
              </a:spcAft>
              <a:buNone/>
            </a:pPr>
            <a:r>
              <a:rPr lang="tr" sz="1400"/>
              <a:t>McDonald’s, Chick- Fill-A, Sonic, Burger King, Subway restoranlarında aykırı değerler olduğunu görebiliyoruz.</a:t>
            </a:r>
            <a:endParaRPr sz="1400"/>
          </a:p>
        </p:txBody>
      </p:sp>
      <p:pic>
        <p:nvPicPr>
          <p:cNvPr id="292" name="Google Shape;292;p40"/>
          <p:cNvPicPr preferRelativeResize="0"/>
          <p:nvPr/>
        </p:nvPicPr>
        <p:blipFill>
          <a:blip r:embed="rId3">
            <a:alphaModFix/>
          </a:blip>
          <a:stretch>
            <a:fillRect/>
          </a:stretch>
        </p:blipFill>
        <p:spPr>
          <a:xfrm>
            <a:off x="276950" y="270025"/>
            <a:ext cx="8525400" cy="402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KORELASYON ANALİZİ</a:t>
            </a:r>
            <a:endParaRPr/>
          </a:p>
        </p:txBody>
      </p:sp>
      <p:sp>
        <p:nvSpPr>
          <p:cNvPr id="298" name="Google Shape;298;p41"/>
          <p:cNvSpPr txBox="1">
            <a:spLocks noGrp="1"/>
          </p:cNvSpPr>
          <p:nvPr>
            <p:ph type="body" idx="1"/>
          </p:nvPr>
        </p:nvSpPr>
        <p:spPr>
          <a:xfrm>
            <a:off x="412975" y="1677300"/>
            <a:ext cx="7505700" cy="24480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tr" sz="1200">
                <a:solidFill>
                  <a:srgbClr val="000000"/>
                </a:solidFill>
              </a:rPr>
              <a:t>Korelasyon, iki değişken arasındaki doğrusal ilişkiyi ölçmek için kullanılır.Korelasyon katsayısı -1 ile 1 arasında değerler alır.0'a yakın değerler ilişkinin olmadığını, -1'e yakın değerler güçlü negatif ilişkiyi ve 1'e yakın değerler güçlü pozitif ilişkiyi gösterir</a:t>
            </a:r>
            <a:endParaRPr sz="1200">
              <a:solidFill>
                <a:srgbClr val="000000"/>
              </a:solidFill>
            </a:endParaRPr>
          </a:p>
          <a:p>
            <a:pPr marL="0" lvl="0" indent="457200" algn="just" rtl="0">
              <a:spcBef>
                <a:spcPts val="1200"/>
              </a:spcBef>
              <a:spcAft>
                <a:spcPts val="0"/>
              </a:spcAft>
              <a:buNone/>
            </a:pPr>
            <a:r>
              <a:rPr lang="tr" sz="1200" b="1">
                <a:solidFill>
                  <a:srgbClr val="000000"/>
                </a:solidFill>
              </a:rPr>
              <a:t>H0: </a:t>
            </a:r>
            <a:r>
              <a:rPr lang="tr" sz="1200">
                <a:solidFill>
                  <a:srgbClr val="000000"/>
                </a:solidFill>
              </a:rPr>
              <a:t>Şeker ile kalori  arasında anlamlı bir ilişki yoktur.</a:t>
            </a:r>
            <a:endParaRPr sz="1200">
              <a:solidFill>
                <a:srgbClr val="000000"/>
              </a:solidFill>
            </a:endParaRPr>
          </a:p>
          <a:p>
            <a:pPr marL="0" lvl="0" indent="0" algn="just" rtl="0">
              <a:spcBef>
                <a:spcPts val="1200"/>
              </a:spcBef>
              <a:spcAft>
                <a:spcPts val="0"/>
              </a:spcAft>
              <a:buNone/>
            </a:pPr>
            <a:r>
              <a:rPr lang="tr" sz="1200" b="1">
                <a:solidFill>
                  <a:srgbClr val="000000"/>
                </a:solidFill>
              </a:rPr>
              <a:t>	H1: </a:t>
            </a:r>
            <a:r>
              <a:rPr lang="tr" sz="1200">
                <a:solidFill>
                  <a:srgbClr val="000000"/>
                </a:solidFill>
              </a:rPr>
              <a:t>Şeker ile kalori  arasında anlamlı bir ilişki vardır.</a:t>
            </a:r>
            <a:endParaRPr sz="1200">
              <a:solidFill>
                <a:srgbClr val="000000"/>
              </a:solidFill>
            </a:endParaRPr>
          </a:p>
          <a:p>
            <a:pPr marL="0" lvl="0" indent="0" algn="just" rtl="0">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500">
                <a:latin typeface="Calibri"/>
                <a:ea typeface="Calibri"/>
                <a:cs typeface="Calibri"/>
                <a:sym typeface="Calibri"/>
              </a:rPr>
              <a:t>PART A</a:t>
            </a:r>
            <a:endParaRPr sz="2500">
              <a:latin typeface="Calibri"/>
              <a:ea typeface="Calibri"/>
              <a:cs typeface="Calibri"/>
              <a:sym typeface="Calibri"/>
            </a:endParaRPr>
          </a:p>
          <a:p>
            <a:pPr marL="0" lvl="0" indent="0" algn="l" rtl="0">
              <a:spcBef>
                <a:spcPts val="0"/>
              </a:spcBef>
              <a:spcAft>
                <a:spcPts val="0"/>
              </a:spcAft>
              <a:buNone/>
            </a:pPr>
            <a:r>
              <a:rPr lang="tr" sz="2500">
                <a:latin typeface="Calibri"/>
                <a:ea typeface="Calibri"/>
                <a:cs typeface="Calibri"/>
                <a:sym typeface="Calibri"/>
              </a:rPr>
              <a:t>Verimizi Tanıyalım</a:t>
            </a:r>
            <a:endParaRPr sz="2500">
              <a:latin typeface="Calibri"/>
              <a:ea typeface="Calibri"/>
              <a:cs typeface="Calibri"/>
              <a:sym typeface="Calibri"/>
            </a:endParaRPr>
          </a:p>
        </p:txBody>
      </p:sp>
      <p:sp>
        <p:nvSpPr>
          <p:cNvPr id="141" name="Google Shape;141;p15"/>
          <p:cNvSpPr txBox="1">
            <a:spLocks noGrp="1"/>
          </p:cNvSpPr>
          <p:nvPr>
            <p:ph type="body" idx="1"/>
          </p:nvPr>
        </p:nvSpPr>
        <p:spPr>
          <a:xfrm>
            <a:off x="819150" y="2173100"/>
            <a:ext cx="7505700" cy="182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tr" sz="1400">
                <a:solidFill>
                  <a:schemeClr val="lt1"/>
                </a:solidFill>
              </a:rPr>
              <a:t>Veri Seti:</a:t>
            </a:r>
            <a:r>
              <a:rPr lang="tr" sz="1400"/>
              <a:t> fast_food.csv </a:t>
            </a:r>
            <a:endParaRPr sz="1400"/>
          </a:p>
          <a:p>
            <a:pPr marL="0" lvl="0" indent="0" algn="just" rtl="0">
              <a:spcBef>
                <a:spcPts val="1200"/>
              </a:spcBef>
              <a:spcAft>
                <a:spcPts val="1200"/>
              </a:spcAft>
              <a:buNone/>
            </a:pPr>
            <a:r>
              <a:rPr lang="tr" sz="1400"/>
              <a:t>Veri setimizde 8 farklı restorana ait menülerin kalori miktarı, yağdan gelen kalori miktarı, yağ miktarı, doymuş yağ miktarı, trans yağ miktarı, kolesterol, sodyum, karbonhidrat, lif , şeker, protein, a vitamini, c vitamini, kalsiyum miktarı ve menü içeriğindeki salata türü değişkenler bulunmaktadır.</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    </a:t>
            </a:r>
            <a:endParaRPr/>
          </a:p>
        </p:txBody>
      </p:sp>
      <p:sp>
        <p:nvSpPr>
          <p:cNvPr id="304" name="Google Shape;304;p42"/>
          <p:cNvSpPr txBox="1">
            <a:spLocks noGrp="1"/>
          </p:cNvSpPr>
          <p:nvPr>
            <p:ph type="body" idx="1"/>
          </p:nvPr>
        </p:nvSpPr>
        <p:spPr>
          <a:xfrm>
            <a:off x="1112750" y="890175"/>
            <a:ext cx="7264800" cy="1863900"/>
          </a:xfrm>
          <a:prstGeom prst="rect">
            <a:avLst/>
          </a:prstGeom>
        </p:spPr>
        <p:txBody>
          <a:bodyPr spcFirstLastPara="1" wrap="square" lIns="91425" tIns="91425" rIns="91425" bIns="91425" anchor="t" anchorCtr="0">
            <a:normAutofit fontScale="25000"/>
          </a:bodyPr>
          <a:lstStyle/>
          <a:p>
            <a:pPr marL="0" lvl="0" indent="0" algn="just" rtl="0">
              <a:spcBef>
                <a:spcPts val="1200"/>
              </a:spcBef>
              <a:spcAft>
                <a:spcPts val="0"/>
              </a:spcAft>
              <a:buNone/>
            </a:pPr>
            <a:r>
              <a:rPr lang="tr" sz="4800">
                <a:solidFill>
                  <a:schemeClr val="accent6"/>
                </a:solidFill>
                <a:highlight>
                  <a:srgbClr val="F3F3F3"/>
                </a:highlight>
              </a:rPr>
              <a:t>&gt;df %&gt;% select(-restaurant) %&gt;% select(where(is.numeric))</a:t>
            </a:r>
            <a:endParaRPr sz="4800">
              <a:solidFill>
                <a:schemeClr val="accent6"/>
              </a:solidFill>
              <a:highlight>
                <a:srgbClr val="F3F3F3"/>
              </a:highlight>
            </a:endParaRPr>
          </a:p>
          <a:p>
            <a:pPr marL="0" lvl="0" indent="0" algn="just" rtl="0">
              <a:spcBef>
                <a:spcPts val="1200"/>
              </a:spcBef>
              <a:spcAft>
                <a:spcPts val="0"/>
              </a:spcAft>
              <a:buNone/>
            </a:pPr>
            <a:r>
              <a:rPr lang="tr" sz="4800">
                <a:solidFill>
                  <a:srgbClr val="000000"/>
                </a:solidFill>
                <a:latin typeface="Times New Roman"/>
                <a:ea typeface="Times New Roman"/>
                <a:cs typeface="Times New Roman"/>
                <a:sym typeface="Times New Roman"/>
              </a:rPr>
              <a:t>   </a:t>
            </a:r>
            <a:r>
              <a:rPr lang="tr" sz="4800">
                <a:solidFill>
                  <a:srgbClr val="000000"/>
                </a:solidFill>
              </a:rPr>
              <a:t>Yukarıdaki kodu kullanarak “fast_food.csv” verisinden sadece sayısal verileri içeren sütunlar elde edilir</a:t>
            </a:r>
            <a:r>
              <a:rPr lang="tr" sz="4800">
                <a:solidFill>
                  <a:srgbClr val="FF0000"/>
                </a:solidFill>
              </a:rPr>
              <a: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sz="2000"/>
          </a:p>
        </p:txBody>
      </p:sp>
      <p:pic>
        <p:nvPicPr>
          <p:cNvPr id="305" name="Google Shape;305;p42"/>
          <p:cNvPicPr preferRelativeResize="0"/>
          <p:nvPr/>
        </p:nvPicPr>
        <p:blipFill>
          <a:blip r:embed="rId3">
            <a:alphaModFix/>
          </a:blip>
          <a:stretch>
            <a:fillRect/>
          </a:stretch>
        </p:blipFill>
        <p:spPr>
          <a:xfrm>
            <a:off x="1035075" y="1650600"/>
            <a:ext cx="6992350" cy="3171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690925" y="579425"/>
            <a:ext cx="7505700" cy="11112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SzPts val="990"/>
              <a:buNone/>
            </a:pPr>
            <a:r>
              <a:rPr lang="tr" sz="1200">
                <a:solidFill>
                  <a:schemeClr val="accent6"/>
                </a:solidFill>
                <a:highlight>
                  <a:srgbClr val="FFFFFF"/>
                </a:highlight>
                <a:latin typeface="Calibri"/>
                <a:ea typeface="Calibri"/>
                <a:cs typeface="Calibri"/>
                <a:sym typeface="Calibri"/>
              </a:rPr>
              <a:t>&gt; df %&gt;% select(-restaurant) %&gt;% select(where(is.numeric)) %&gt;% </a:t>
            </a:r>
            <a:endParaRPr sz="1200">
              <a:solidFill>
                <a:schemeClr val="accent6"/>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SzPts val="990"/>
              <a:buNone/>
            </a:pPr>
            <a:r>
              <a:rPr lang="tr" sz="1200">
                <a:solidFill>
                  <a:schemeClr val="accent6"/>
                </a:solidFill>
                <a:highlight>
                  <a:srgbClr val="FFFFFF"/>
                </a:highlight>
                <a:latin typeface="Calibri"/>
                <a:ea typeface="Calibri"/>
                <a:cs typeface="Calibri"/>
                <a:sym typeface="Calibri"/>
              </a:rPr>
              <a:t>  cor_test(sugar, calories, method = "pearson")</a:t>
            </a:r>
            <a:endParaRPr sz="1200">
              <a:solidFill>
                <a:schemeClr val="accent6"/>
              </a:solidFill>
              <a:highlight>
                <a:srgbClr val="FFFFFF"/>
              </a:highlight>
              <a:latin typeface="Calibri"/>
              <a:ea typeface="Calibri"/>
              <a:cs typeface="Calibri"/>
              <a:sym typeface="Calibri"/>
            </a:endParaRPr>
          </a:p>
          <a:p>
            <a:pPr marL="0" lvl="0" indent="0" algn="l" rtl="0">
              <a:spcBef>
                <a:spcPts val="1200"/>
              </a:spcBef>
              <a:spcAft>
                <a:spcPts val="0"/>
              </a:spcAft>
              <a:buSzPts val="990"/>
              <a:buNone/>
            </a:pPr>
            <a:endParaRPr sz="2700"/>
          </a:p>
        </p:txBody>
      </p:sp>
      <p:sp>
        <p:nvSpPr>
          <p:cNvPr id="311" name="Google Shape;311;p43"/>
          <p:cNvSpPr txBox="1">
            <a:spLocks noGrp="1"/>
          </p:cNvSpPr>
          <p:nvPr>
            <p:ph type="body" idx="1"/>
          </p:nvPr>
        </p:nvSpPr>
        <p:spPr>
          <a:xfrm>
            <a:off x="819150" y="2960275"/>
            <a:ext cx="7505700" cy="1152600"/>
          </a:xfrm>
          <a:prstGeom prst="rect">
            <a:avLst/>
          </a:prstGeom>
        </p:spPr>
        <p:txBody>
          <a:bodyPr spcFirstLastPara="1" wrap="square" lIns="91425" tIns="91425" rIns="91425" bIns="91425" anchor="t" anchorCtr="0">
            <a:normAutofit/>
          </a:bodyPr>
          <a:lstStyle/>
          <a:p>
            <a:pPr marL="0" lvl="0" indent="0" algn="just" rtl="0">
              <a:spcBef>
                <a:spcPts val="1200"/>
              </a:spcBef>
              <a:spcAft>
                <a:spcPts val="1200"/>
              </a:spcAft>
              <a:buNone/>
            </a:pPr>
            <a:r>
              <a:rPr lang="tr" sz="1200">
                <a:solidFill>
                  <a:srgbClr val="000000"/>
                </a:solidFill>
              </a:rPr>
              <a:t>Veri setimizden iki değişkeni(sugar,calories) alarak ikisi arasındaki ilişkiyi değerlendirmek için yukarıdaki Pearson korelasyonu ile analiz edilir.</a:t>
            </a:r>
            <a:endParaRPr sz="1200"/>
          </a:p>
        </p:txBody>
      </p:sp>
      <p:pic>
        <p:nvPicPr>
          <p:cNvPr id="312" name="Google Shape;312;p43"/>
          <p:cNvPicPr preferRelativeResize="0"/>
          <p:nvPr/>
        </p:nvPicPr>
        <p:blipFill>
          <a:blip r:embed="rId3">
            <a:alphaModFix/>
          </a:blip>
          <a:stretch>
            <a:fillRect/>
          </a:stretch>
        </p:blipFill>
        <p:spPr>
          <a:xfrm>
            <a:off x="819150" y="1690625"/>
            <a:ext cx="7070451" cy="1013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  </a:t>
            </a:r>
            <a:endParaRPr/>
          </a:p>
        </p:txBody>
      </p:sp>
      <p:sp>
        <p:nvSpPr>
          <p:cNvPr id="318" name="Google Shape;318;p44"/>
          <p:cNvSpPr txBox="1">
            <a:spLocks noGrp="1"/>
          </p:cNvSpPr>
          <p:nvPr>
            <p:ph type="body" idx="1"/>
          </p:nvPr>
        </p:nvSpPr>
        <p:spPr>
          <a:xfrm>
            <a:off x="819150" y="3656975"/>
            <a:ext cx="7505700" cy="11541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tr" sz="1200">
                <a:solidFill>
                  <a:srgbClr val="000000"/>
                </a:solidFill>
              </a:rPr>
              <a:t> Ek olarak “Sugar” değişkeninin diğer değişkenler arasındaki ilişkisini, korelasyon katsayısını elde ettik ve en zayıf ilişkisi “vit_a”değişkeniyle,en güçlü ilişkisi ise “total_fat”değişkeniyle olduğunu tespit edilir.</a:t>
            </a:r>
            <a:endParaRPr sz="1200">
              <a:solidFill>
                <a:srgbClr val="000000"/>
              </a:solidFill>
            </a:endParaRPr>
          </a:p>
          <a:p>
            <a:pPr marL="0" lvl="0" indent="0" algn="l" rtl="0">
              <a:spcBef>
                <a:spcPts val="1200"/>
              </a:spcBef>
              <a:spcAft>
                <a:spcPts val="1200"/>
              </a:spcAft>
              <a:buNone/>
            </a:pPr>
            <a:endParaRPr/>
          </a:p>
        </p:txBody>
      </p:sp>
      <p:pic>
        <p:nvPicPr>
          <p:cNvPr id="319" name="Google Shape;319;p44"/>
          <p:cNvPicPr preferRelativeResize="0"/>
          <p:nvPr/>
        </p:nvPicPr>
        <p:blipFill>
          <a:blip r:embed="rId3">
            <a:alphaModFix/>
          </a:blip>
          <a:stretch>
            <a:fillRect/>
          </a:stretch>
        </p:blipFill>
        <p:spPr>
          <a:xfrm>
            <a:off x="969625" y="404425"/>
            <a:ext cx="7107674" cy="2982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591175" y="365700"/>
            <a:ext cx="7505700" cy="9975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SzPts val="990"/>
              <a:buNone/>
            </a:pPr>
            <a:r>
              <a:rPr lang="tr" sz="1200">
                <a:solidFill>
                  <a:schemeClr val="accent6"/>
                </a:solidFill>
                <a:highlight>
                  <a:schemeClr val="dk1"/>
                </a:highlight>
                <a:latin typeface="Calibri"/>
                <a:ea typeface="Calibri"/>
                <a:cs typeface="Calibri"/>
                <a:sym typeface="Calibri"/>
              </a:rPr>
              <a:t> df %&gt;% select(-restaurant) %&gt;% select(where(is.numeric)) %&gt;% </a:t>
            </a:r>
            <a:endParaRPr sz="1200">
              <a:solidFill>
                <a:schemeClr val="accent6"/>
              </a:solidFill>
              <a:highlight>
                <a:schemeClr val="dk1"/>
              </a:highlight>
              <a:latin typeface="Calibri"/>
              <a:ea typeface="Calibri"/>
              <a:cs typeface="Calibri"/>
              <a:sym typeface="Calibri"/>
            </a:endParaRPr>
          </a:p>
          <a:p>
            <a:pPr marL="0" lvl="0" indent="0" algn="just" rtl="0">
              <a:lnSpc>
                <a:spcPct val="115000"/>
              </a:lnSpc>
              <a:spcBef>
                <a:spcPts val="1200"/>
              </a:spcBef>
              <a:spcAft>
                <a:spcPts val="0"/>
              </a:spcAft>
              <a:buSzPts val="990"/>
              <a:buNone/>
            </a:pPr>
            <a:r>
              <a:rPr lang="tr" sz="1200">
                <a:solidFill>
                  <a:schemeClr val="accent6"/>
                </a:solidFill>
                <a:highlight>
                  <a:schemeClr val="dk1"/>
                </a:highlight>
                <a:latin typeface="Calibri"/>
                <a:ea typeface="Calibri"/>
                <a:cs typeface="Calibri"/>
                <a:sym typeface="Calibri"/>
              </a:rPr>
              <a:t>  cor_mat() %&gt;%  cor_mark_significant()</a:t>
            </a:r>
            <a:endParaRPr sz="1200">
              <a:solidFill>
                <a:schemeClr val="accent6"/>
              </a:solidFill>
              <a:highlight>
                <a:schemeClr val="dk1"/>
              </a:highlight>
              <a:latin typeface="Calibri"/>
              <a:ea typeface="Calibri"/>
              <a:cs typeface="Calibri"/>
              <a:sym typeface="Calibri"/>
            </a:endParaRPr>
          </a:p>
          <a:p>
            <a:pPr marL="0" lvl="0" indent="0" algn="l" rtl="0">
              <a:spcBef>
                <a:spcPts val="1200"/>
              </a:spcBef>
              <a:spcAft>
                <a:spcPts val="0"/>
              </a:spcAft>
              <a:buSzPts val="990"/>
              <a:buNone/>
            </a:pPr>
            <a:endParaRPr sz="2700"/>
          </a:p>
        </p:txBody>
      </p:sp>
      <p:sp>
        <p:nvSpPr>
          <p:cNvPr id="325" name="Google Shape;325;p45"/>
          <p:cNvSpPr txBox="1">
            <a:spLocks noGrp="1"/>
          </p:cNvSpPr>
          <p:nvPr>
            <p:ph type="body" idx="1"/>
          </p:nvPr>
        </p:nvSpPr>
        <p:spPr>
          <a:xfrm>
            <a:off x="819150" y="3899175"/>
            <a:ext cx="7505700" cy="798000"/>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tr" sz="1200">
                <a:solidFill>
                  <a:srgbClr val="000000"/>
                </a:solidFill>
              </a:rPr>
              <a:t>Bu şekilde de genel olarak tüm değişkenlerin tüm değişkenler arasındaki korelasyon katsayısını ve anlamlılığını gösterebiliriz</a:t>
            </a:r>
            <a:r>
              <a:rPr lang="tr" sz="1200">
                <a:solidFill>
                  <a:srgbClr val="FF0000"/>
                </a:solidFill>
              </a:rPr>
              <a:t> </a:t>
            </a:r>
            <a:endParaRPr sz="1200"/>
          </a:p>
        </p:txBody>
      </p:sp>
      <p:pic>
        <p:nvPicPr>
          <p:cNvPr id="326" name="Google Shape;326;p45"/>
          <p:cNvPicPr preferRelativeResize="0"/>
          <p:nvPr/>
        </p:nvPicPr>
        <p:blipFill>
          <a:blip r:embed="rId3">
            <a:alphaModFix/>
          </a:blip>
          <a:stretch>
            <a:fillRect/>
          </a:stretch>
        </p:blipFill>
        <p:spPr>
          <a:xfrm>
            <a:off x="591175" y="1437325"/>
            <a:ext cx="8168801" cy="2268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6"/>
          <p:cNvSpPr txBox="1">
            <a:spLocks noGrp="1"/>
          </p:cNvSpPr>
          <p:nvPr>
            <p:ph type="title"/>
          </p:nvPr>
        </p:nvSpPr>
        <p:spPr>
          <a:xfrm>
            <a:off x="346700" y="308700"/>
            <a:ext cx="4388400" cy="43599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tr" sz="1200">
                <a:solidFill>
                  <a:schemeClr val="accent6"/>
                </a:solidFill>
                <a:latin typeface="Calibri"/>
                <a:ea typeface="Calibri"/>
                <a:cs typeface="Calibri"/>
                <a:sym typeface="Calibri"/>
              </a:rPr>
              <a:t>&gt;df %&gt;% select(-restaurant) %&gt;% select(where(is.numeric)) %&gt;% </a:t>
            </a:r>
            <a:endParaRPr sz="1200">
              <a:solidFill>
                <a:schemeClr val="accent6"/>
              </a:solidFill>
              <a:latin typeface="Calibri"/>
              <a:ea typeface="Calibri"/>
              <a:cs typeface="Calibri"/>
              <a:sym typeface="Calibri"/>
            </a:endParaRPr>
          </a:p>
          <a:p>
            <a:pPr marL="0" lvl="0" indent="0" algn="just" rtl="0">
              <a:lnSpc>
                <a:spcPct val="115000"/>
              </a:lnSpc>
              <a:spcBef>
                <a:spcPts val="1200"/>
              </a:spcBef>
              <a:spcAft>
                <a:spcPts val="0"/>
              </a:spcAft>
              <a:buNone/>
            </a:pPr>
            <a:r>
              <a:rPr lang="tr" sz="1200">
                <a:solidFill>
                  <a:schemeClr val="accent6"/>
                </a:solidFill>
                <a:latin typeface="Calibri"/>
                <a:ea typeface="Calibri"/>
                <a:cs typeface="Calibri"/>
                <a:sym typeface="Calibri"/>
              </a:rPr>
              <a:t>  cor_mat() %&gt;% </a:t>
            </a:r>
            <a:endParaRPr sz="1200">
              <a:solidFill>
                <a:schemeClr val="accent6"/>
              </a:solidFill>
              <a:latin typeface="Calibri"/>
              <a:ea typeface="Calibri"/>
              <a:cs typeface="Calibri"/>
              <a:sym typeface="Calibri"/>
            </a:endParaRPr>
          </a:p>
          <a:p>
            <a:pPr marL="0" lvl="0" indent="0" algn="just" rtl="0">
              <a:lnSpc>
                <a:spcPct val="115000"/>
              </a:lnSpc>
              <a:spcBef>
                <a:spcPts val="1200"/>
              </a:spcBef>
              <a:spcAft>
                <a:spcPts val="0"/>
              </a:spcAft>
              <a:buNone/>
            </a:pPr>
            <a:r>
              <a:rPr lang="tr" sz="1200">
                <a:solidFill>
                  <a:schemeClr val="accent6"/>
                </a:solidFill>
                <a:latin typeface="Calibri"/>
                <a:ea typeface="Calibri"/>
                <a:cs typeface="Calibri"/>
                <a:sym typeface="Calibri"/>
              </a:rPr>
              <a:t>  cor_reorder() %&gt;%</a:t>
            </a:r>
            <a:endParaRPr sz="1200">
              <a:solidFill>
                <a:schemeClr val="accent6"/>
              </a:solidFill>
              <a:latin typeface="Calibri"/>
              <a:ea typeface="Calibri"/>
              <a:cs typeface="Calibri"/>
              <a:sym typeface="Calibri"/>
            </a:endParaRPr>
          </a:p>
          <a:p>
            <a:pPr marL="0" lvl="0" indent="0" algn="just" rtl="0">
              <a:lnSpc>
                <a:spcPct val="115000"/>
              </a:lnSpc>
              <a:spcBef>
                <a:spcPts val="1200"/>
              </a:spcBef>
              <a:spcAft>
                <a:spcPts val="0"/>
              </a:spcAft>
              <a:buNone/>
            </a:pPr>
            <a:r>
              <a:rPr lang="tr" sz="1200">
                <a:solidFill>
                  <a:schemeClr val="accent6"/>
                </a:solidFill>
                <a:latin typeface="Calibri"/>
                <a:ea typeface="Calibri"/>
                <a:cs typeface="Calibri"/>
                <a:sym typeface="Calibri"/>
              </a:rPr>
              <a:t>  pull_lower_triangle() %&gt;% </a:t>
            </a:r>
            <a:endParaRPr sz="1200">
              <a:solidFill>
                <a:schemeClr val="accent6"/>
              </a:solidFill>
              <a:latin typeface="Calibri"/>
              <a:ea typeface="Calibri"/>
              <a:cs typeface="Calibri"/>
              <a:sym typeface="Calibri"/>
            </a:endParaRPr>
          </a:p>
          <a:p>
            <a:pPr marL="0" lvl="0" indent="0" algn="just" rtl="0">
              <a:lnSpc>
                <a:spcPct val="115000"/>
              </a:lnSpc>
              <a:spcBef>
                <a:spcPts val="1200"/>
              </a:spcBef>
              <a:spcAft>
                <a:spcPts val="0"/>
              </a:spcAft>
              <a:buNone/>
            </a:pPr>
            <a:r>
              <a:rPr lang="tr" sz="1200">
                <a:solidFill>
                  <a:schemeClr val="accent6"/>
                </a:solidFill>
                <a:latin typeface="Calibri"/>
                <a:ea typeface="Calibri"/>
                <a:cs typeface="Calibri"/>
                <a:sym typeface="Calibri"/>
              </a:rPr>
              <a:t>  cor_plot()</a:t>
            </a:r>
            <a:endParaRPr sz="1200">
              <a:solidFill>
                <a:schemeClr val="accent6"/>
              </a:solidFill>
              <a:latin typeface="Calibri"/>
              <a:ea typeface="Calibri"/>
              <a:cs typeface="Calibri"/>
              <a:sym typeface="Calibri"/>
            </a:endParaRPr>
          </a:p>
          <a:p>
            <a:pPr marL="0" lvl="0" indent="0" algn="just" rtl="0">
              <a:lnSpc>
                <a:spcPct val="115000"/>
              </a:lnSpc>
              <a:spcBef>
                <a:spcPts val="1200"/>
              </a:spcBef>
              <a:spcAft>
                <a:spcPts val="1200"/>
              </a:spcAft>
              <a:buSzPts val="990"/>
              <a:buNone/>
            </a:pPr>
            <a:endParaRPr sz="1679">
              <a:solidFill>
                <a:srgbClr val="3C78D8"/>
              </a:solidFill>
              <a:latin typeface="Times New Roman"/>
              <a:ea typeface="Times New Roman"/>
              <a:cs typeface="Times New Roman"/>
              <a:sym typeface="Times New Roman"/>
            </a:endParaRPr>
          </a:p>
        </p:txBody>
      </p:sp>
      <p:sp>
        <p:nvSpPr>
          <p:cNvPr id="332" name="Google Shape;332;p46"/>
          <p:cNvSpPr txBox="1">
            <a:spLocks noGrp="1"/>
          </p:cNvSpPr>
          <p:nvPr>
            <p:ph type="body" idx="1"/>
          </p:nvPr>
        </p:nvSpPr>
        <p:spPr>
          <a:xfrm>
            <a:off x="489200" y="2296750"/>
            <a:ext cx="4245900" cy="21966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tr" sz="1200">
                <a:solidFill>
                  <a:srgbClr val="000000"/>
                </a:solidFill>
                <a:highlight>
                  <a:srgbClr val="FFFFFF"/>
                </a:highlight>
              </a:rPr>
              <a:t>Örneğin,bu grafikte “total_fat değişkeni ile “cal_fat” değişkeni arasında güçlü pozitif korelasyon görüldüğünü,”vit_a”ile “protein” arasında güçlü zayıf korelasyon görüldüğünü açıkça söyleyebiliriz. Bizim hipotezini kurduğumuz iki değişken (sugar,calories) arasındaki ilişkiyi de bu grafikte açık bir şekilde görebiliriz.</a:t>
            </a:r>
            <a:endParaRPr sz="1200">
              <a:solidFill>
                <a:srgbClr val="000000"/>
              </a:solidFill>
              <a:highlight>
                <a:srgbClr val="FFFFFF"/>
              </a:highlight>
            </a:endParaRPr>
          </a:p>
          <a:p>
            <a:pPr marL="0" lvl="0" indent="0" algn="just" rtl="0">
              <a:spcBef>
                <a:spcPts val="1200"/>
              </a:spcBef>
              <a:spcAft>
                <a:spcPts val="1200"/>
              </a:spcAft>
              <a:buNone/>
            </a:pPr>
            <a:endParaRPr sz="1600">
              <a:highlight>
                <a:srgbClr val="F3F3F3"/>
              </a:highlight>
            </a:endParaRPr>
          </a:p>
        </p:txBody>
      </p:sp>
      <p:pic>
        <p:nvPicPr>
          <p:cNvPr id="333" name="Google Shape;333;p46"/>
          <p:cNvPicPr preferRelativeResize="0"/>
          <p:nvPr/>
        </p:nvPicPr>
        <p:blipFill>
          <a:blip r:embed="rId3">
            <a:alphaModFix/>
          </a:blip>
          <a:stretch>
            <a:fillRect/>
          </a:stretch>
        </p:blipFill>
        <p:spPr>
          <a:xfrm>
            <a:off x="5186275" y="522875"/>
            <a:ext cx="3666425" cy="4145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PART B</a:t>
            </a:r>
            <a:endParaRPr/>
          </a:p>
          <a:p>
            <a:pPr marL="0" lvl="0" indent="0" algn="l" rtl="0">
              <a:spcBef>
                <a:spcPts val="0"/>
              </a:spcBef>
              <a:spcAft>
                <a:spcPts val="0"/>
              </a:spcAft>
              <a:buNone/>
            </a:pPr>
            <a:r>
              <a:rPr lang="tr"/>
              <a:t>MULTIDIMENSIONAL SCALING</a:t>
            </a:r>
            <a:endParaRPr/>
          </a:p>
        </p:txBody>
      </p:sp>
      <p:sp>
        <p:nvSpPr>
          <p:cNvPr id="339" name="Google Shape;339;p4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Çok boyutlu ölçekleme,veri setinin yüksek boyutlu uzayda temsil eden nesnelerin benzerlik veya farklılık yapılarını düşük boyutlu bir uzayda koruyarak görselleştirmek veya analiz etmek için kullanılan bir istatistiksel tekniktir.Bir veri setindeki nesnelerin arasındaki ilişkileri anlamak ve bu ilişkileri grafiksel temsil etmek amacıyla kullanılır.</a:t>
            </a:r>
            <a:endParaRPr/>
          </a:p>
          <a:p>
            <a:pPr marL="0" lvl="0" indent="0" algn="l" rtl="0">
              <a:spcBef>
                <a:spcPts val="1200"/>
              </a:spcBef>
              <a:spcAft>
                <a:spcPts val="0"/>
              </a:spcAft>
              <a:buNone/>
            </a:pPr>
            <a:r>
              <a:rPr lang="tr"/>
              <a:t>FORMÜL:</a:t>
            </a:r>
            <a:endParaRPr/>
          </a:p>
          <a:p>
            <a:pPr marL="0" lvl="0" indent="0" algn="l" rtl="0">
              <a:spcBef>
                <a:spcPts val="1200"/>
              </a:spcBef>
              <a:spcAft>
                <a:spcPts val="1200"/>
              </a:spcAft>
              <a:buNone/>
            </a:pPr>
            <a:endParaRPr/>
          </a:p>
        </p:txBody>
      </p:sp>
      <p:pic>
        <p:nvPicPr>
          <p:cNvPr id="340" name="Google Shape;340;p47"/>
          <p:cNvPicPr preferRelativeResize="0"/>
          <p:nvPr/>
        </p:nvPicPr>
        <p:blipFill>
          <a:blip r:embed="rId3">
            <a:alphaModFix/>
          </a:blip>
          <a:stretch>
            <a:fillRect/>
          </a:stretch>
        </p:blipFill>
        <p:spPr>
          <a:xfrm>
            <a:off x="2260289" y="3408600"/>
            <a:ext cx="5035862" cy="954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body" idx="1"/>
          </p:nvPr>
        </p:nvSpPr>
        <p:spPr>
          <a:xfrm>
            <a:off x="819150" y="458875"/>
            <a:ext cx="7505700" cy="4808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tr"/>
              <a:t>Veri setimizde 8 adet fast food markasının menülerinin içerdiği  kalori, kolesterol , kalsiyum , trans yağ , sodyum, şeker, protein ,a vitamini ve c vitamini bakımından burger king,Daily Queen ve Subway markalarının menülerinin içerikleri benzerdir.Sonic, Mcdonalds , Arby's markalarının menülerinin içerikleri birbirleriyle benzerdir.Taco Bell ve Chick Fil-A markalarının menülerinin içerikleri birbirleriyle benzerdir.</a:t>
            </a:r>
            <a:endParaRPr/>
          </a:p>
          <a:p>
            <a:pPr marL="0" lvl="0" indent="0" algn="l" rtl="0">
              <a:spcBef>
                <a:spcPts val="1200"/>
              </a:spcBef>
              <a:spcAft>
                <a:spcPts val="0"/>
              </a:spcAft>
              <a:buNone/>
            </a:pPr>
            <a:r>
              <a:rPr lang="tr">
                <a:solidFill>
                  <a:schemeClr val="accent6"/>
                </a:solidFill>
              </a:rPr>
              <a:t>mds &lt;- new_data1  %&gt;% dist()  %&gt;%   cmdscale() %&gt;%</a:t>
            </a:r>
            <a:endParaRPr>
              <a:solidFill>
                <a:schemeClr val="accent6"/>
              </a:solidFill>
            </a:endParaRPr>
          </a:p>
          <a:p>
            <a:pPr marL="0" lvl="0" indent="0" algn="l" rtl="0">
              <a:spcBef>
                <a:spcPts val="1200"/>
              </a:spcBef>
              <a:spcAft>
                <a:spcPts val="0"/>
              </a:spcAft>
              <a:buNone/>
            </a:pPr>
            <a:r>
              <a:rPr lang="tr">
                <a:solidFill>
                  <a:schemeClr val="accent6"/>
                </a:solidFill>
              </a:rPr>
              <a:t>as_tibble()</a:t>
            </a:r>
            <a:endParaRPr>
              <a:solidFill>
                <a:schemeClr val="accent6"/>
              </a:solidFill>
            </a:endParaRPr>
          </a:p>
          <a:p>
            <a:pPr marL="0" lvl="0" indent="0" algn="l" rtl="0">
              <a:spcBef>
                <a:spcPts val="1200"/>
              </a:spcBef>
              <a:spcAft>
                <a:spcPts val="0"/>
              </a:spcAft>
              <a:buNone/>
            </a:pPr>
            <a:r>
              <a:rPr lang="tr">
                <a:solidFill>
                  <a:schemeClr val="accent6"/>
                </a:solidFill>
              </a:rPr>
              <a:t>colnames(mds) &lt;- c("Dim.1", "Dim.2")</a:t>
            </a:r>
            <a:endParaRPr>
              <a:solidFill>
                <a:schemeClr val="accent6"/>
              </a:solidFill>
            </a:endParaRPr>
          </a:p>
          <a:p>
            <a:pPr marL="0" lvl="0" indent="0" algn="l" rtl="0">
              <a:spcBef>
                <a:spcPts val="1200"/>
              </a:spcBef>
              <a:spcAft>
                <a:spcPts val="0"/>
              </a:spcAft>
              <a:buNone/>
            </a:pPr>
            <a:r>
              <a:rPr lang="tr">
                <a:solidFill>
                  <a:schemeClr val="accent6"/>
                </a:solidFill>
              </a:rPr>
              <a:t>ggscatter(mds, x = "Dim.1", y = "Dim.2", </a:t>
            </a:r>
            <a:endParaRPr>
              <a:solidFill>
                <a:schemeClr val="accent6"/>
              </a:solidFill>
            </a:endParaRPr>
          </a:p>
          <a:p>
            <a:pPr marL="0" lvl="0" indent="0" algn="l" rtl="0">
              <a:spcBef>
                <a:spcPts val="1200"/>
              </a:spcBef>
              <a:spcAft>
                <a:spcPts val="0"/>
              </a:spcAft>
              <a:buNone/>
            </a:pPr>
            <a:r>
              <a:rPr lang="tr">
                <a:solidFill>
                  <a:schemeClr val="accent6"/>
                </a:solidFill>
              </a:rPr>
              <a:t>          label = rownames(new_data1), size = 1,  repel = TRUE)</a:t>
            </a:r>
            <a:endParaRPr>
              <a:solidFill>
                <a:schemeClr val="accent6"/>
              </a:solidFill>
            </a:endParaRPr>
          </a:p>
          <a:p>
            <a:pPr marL="0" lvl="0" indent="0" algn="l" rtl="0">
              <a:spcBef>
                <a:spcPts val="1200"/>
              </a:spcBef>
              <a:spcAft>
                <a:spcPts val="0"/>
              </a:spcAft>
              <a:buNone/>
            </a:pPr>
            <a:r>
              <a:rPr lang="tr">
                <a:solidFill>
                  <a:schemeClr val="accent6"/>
                </a:solidFill>
              </a:rPr>
              <a:t>clust &lt;- kmeans(mds, 3)$cluster %&gt;% as.factor() </a:t>
            </a:r>
            <a:endParaRPr>
              <a:solidFill>
                <a:schemeClr val="accent6"/>
              </a:solidFill>
            </a:endParaRPr>
          </a:p>
          <a:p>
            <a:pPr marL="0" lvl="0" indent="0" algn="l" rtl="0">
              <a:spcBef>
                <a:spcPts val="1200"/>
              </a:spcBef>
              <a:spcAft>
                <a:spcPts val="0"/>
              </a:spcAft>
              <a:buNone/>
            </a:pPr>
            <a:r>
              <a:rPr lang="tr">
                <a:solidFill>
                  <a:schemeClr val="accent6"/>
                </a:solidFill>
              </a:rPr>
              <a:t>mds &lt;- mds %&gt;%mutate(groups = clust)</a:t>
            </a:r>
            <a:endParaRPr>
              <a:solidFill>
                <a:schemeClr val="accent6"/>
              </a:solidFill>
            </a:endParaRPr>
          </a:p>
          <a:p>
            <a:pPr marL="0" lvl="0" indent="0" algn="l" rtl="0">
              <a:spcBef>
                <a:spcPts val="1200"/>
              </a:spcBef>
              <a:spcAft>
                <a:spcPts val="0"/>
              </a:spcAft>
              <a:buNone/>
            </a:pPr>
            <a:r>
              <a:rPr lang="tr">
                <a:solidFill>
                  <a:schemeClr val="accent6"/>
                </a:solidFill>
              </a:rPr>
              <a:t>ggscatter(mds, x = "Dim.1", y = "Dim.2", </a:t>
            </a:r>
            <a:endParaRPr>
              <a:solidFill>
                <a:schemeClr val="accent6"/>
              </a:solidFill>
            </a:endParaRPr>
          </a:p>
          <a:p>
            <a:pPr marL="0" lvl="0" indent="0" algn="l" rtl="0">
              <a:spcBef>
                <a:spcPts val="1200"/>
              </a:spcBef>
              <a:spcAft>
                <a:spcPts val="0"/>
              </a:spcAft>
              <a:buNone/>
            </a:pPr>
            <a:r>
              <a:rPr lang="tr">
                <a:solidFill>
                  <a:schemeClr val="accent6"/>
                </a:solidFill>
              </a:rPr>
              <a:t>          label = rownames(new_data1),</a:t>
            </a:r>
            <a:r>
              <a:rPr lang="tr" sz="1200" b="1">
                <a:solidFill>
                  <a:schemeClr val="accent6"/>
                </a:solidFill>
                <a:latin typeface="Times New Roman"/>
                <a:ea typeface="Times New Roman"/>
                <a:cs typeface="Times New Roman"/>
                <a:sym typeface="Times New Roman"/>
              </a:rPr>
              <a:t>  </a:t>
            </a:r>
            <a:r>
              <a:rPr lang="tr" sz="1200">
                <a:solidFill>
                  <a:schemeClr val="accent6"/>
                </a:solidFill>
              </a:rPr>
              <a:t>  color = "groups",palette = "jco", size = 1, ellipse = TRUE, ellipse.type = "convex", repel = TRUE)</a:t>
            </a:r>
            <a:endParaRPr sz="1200">
              <a:solidFill>
                <a:schemeClr val="accent6"/>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a:spLocks noGrp="1"/>
          </p:cNvSpPr>
          <p:nvPr>
            <p:ph type="body" idx="1"/>
          </p:nvPr>
        </p:nvSpPr>
        <p:spPr>
          <a:xfrm>
            <a:off x="819150" y="842600"/>
            <a:ext cx="7505700" cy="359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solidFill>
                  <a:schemeClr val="lt1"/>
                </a:solidFill>
              </a:rPr>
              <a:t>GRAFİK</a:t>
            </a:r>
            <a:endParaRPr>
              <a:solidFill>
                <a:schemeClr val="lt1"/>
              </a:solidFill>
            </a:endParaRPr>
          </a:p>
        </p:txBody>
      </p:sp>
      <p:pic>
        <p:nvPicPr>
          <p:cNvPr id="351" name="Google Shape;351;p49"/>
          <p:cNvPicPr preferRelativeResize="0"/>
          <p:nvPr/>
        </p:nvPicPr>
        <p:blipFill>
          <a:blip r:embed="rId3">
            <a:alphaModFix/>
          </a:blip>
          <a:stretch>
            <a:fillRect/>
          </a:stretch>
        </p:blipFill>
        <p:spPr>
          <a:xfrm>
            <a:off x="2374925" y="1201850"/>
            <a:ext cx="3830750" cy="3282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0E600C1E-D525-B577-7DAE-56E304FB12C3}"/>
              </a:ext>
            </a:extLst>
          </p:cNvPr>
          <p:cNvSpPr>
            <a:spLocks noGrp="1"/>
          </p:cNvSpPr>
          <p:nvPr>
            <p:ph type="body" idx="1"/>
          </p:nvPr>
        </p:nvSpPr>
        <p:spPr>
          <a:xfrm>
            <a:off x="1061604" y="2050473"/>
            <a:ext cx="7505700" cy="2215070"/>
          </a:xfrm>
        </p:spPr>
        <p:txBody>
          <a:bodyPr>
            <a:normAutofit/>
          </a:bodyPr>
          <a:lstStyle/>
          <a:p>
            <a:pPr marL="146050" indent="0">
              <a:buNone/>
            </a:pPr>
            <a:r>
              <a:rPr lang="tr-TR" sz="3200" dirty="0">
                <a:solidFill>
                  <a:schemeClr val="bg1"/>
                </a:solidFill>
              </a:rPr>
              <a:t>BİZİ DİNLEDİĞİNİZ İÇİN TEŞEKKÜRLER</a:t>
            </a:r>
          </a:p>
        </p:txBody>
      </p:sp>
    </p:spTree>
    <p:extLst>
      <p:ext uri="{BB962C8B-B14F-4D97-AF65-F5344CB8AC3E}">
        <p14:creationId xmlns:p14="http://schemas.microsoft.com/office/powerpoint/2010/main" val="398630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20E3C9-76BD-D175-3856-950973EBD5E0}"/>
              </a:ext>
            </a:extLst>
          </p:cNvPr>
          <p:cNvSpPr>
            <a:spLocks noGrp="1"/>
          </p:cNvSpPr>
          <p:nvPr>
            <p:ph type="title"/>
          </p:nvPr>
        </p:nvSpPr>
        <p:spPr/>
        <p:txBody>
          <a:bodyPr/>
          <a:lstStyle/>
          <a:p>
            <a:r>
              <a:rPr lang="tr-TR" dirty="0"/>
              <a:t>Referanslar</a:t>
            </a:r>
          </a:p>
        </p:txBody>
      </p:sp>
      <p:sp>
        <p:nvSpPr>
          <p:cNvPr id="3" name="Metin Yer Tutucusu 2">
            <a:extLst>
              <a:ext uri="{FF2B5EF4-FFF2-40B4-BE49-F238E27FC236}">
                <a16:creationId xmlns:a16="http://schemas.microsoft.com/office/drawing/2014/main" id="{5BFD7D01-F576-4F89-F5A4-784F0F04F2B7}"/>
              </a:ext>
            </a:extLst>
          </p:cNvPr>
          <p:cNvSpPr>
            <a:spLocks noGrp="1"/>
          </p:cNvSpPr>
          <p:nvPr>
            <p:ph type="body" idx="1"/>
          </p:nvPr>
        </p:nvSpPr>
        <p:spPr/>
        <p:txBody>
          <a:bodyPr/>
          <a:lstStyle/>
          <a:p>
            <a:pPr>
              <a:lnSpc>
                <a:spcPct val="115000"/>
              </a:lnSpc>
            </a:pPr>
            <a:r>
              <a:rPr lang="tr-TR" sz="1300" b="1" u="sng" dirty="0" err="1">
                <a:solidFill>
                  <a:srgbClr val="1155CC"/>
                </a:solidFill>
                <a:effectLst/>
                <a:latin typeface="Times New Roman" panose="02020603050405020304" pitchFamily="18" charset="0"/>
                <a:ea typeface="Times New Roman" panose="02020603050405020304" pitchFamily="18" charset="0"/>
                <a:hlinkClick r:id="rId2"/>
              </a:rPr>
              <a:t>Multidimensional</a:t>
            </a:r>
            <a:r>
              <a:rPr lang="tr-TR" sz="1300" b="1" u="sng" dirty="0">
                <a:solidFill>
                  <a:srgbClr val="1155CC"/>
                </a:solidFill>
                <a:effectLst/>
                <a:latin typeface="Times New Roman" panose="02020603050405020304" pitchFamily="18" charset="0"/>
                <a:ea typeface="Times New Roman" panose="02020603050405020304" pitchFamily="18" charset="0"/>
                <a:hlinkClick r:id="rId2"/>
              </a:rPr>
              <a:t> </a:t>
            </a:r>
            <a:r>
              <a:rPr lang="tr-TR" sz="1300" b="1" u="sng" dirty="0" err="1">
                <a:solidFill>
                  <a:srgbClr val="1155CC"/>
                </a:solidFill>
                <a:effectLst/>
                <a:latin typeface="Times New Roman" panose="02020603050405020304" pitchFamily="18" charset="0"/>
                <a:ea typeface="Times New Roman" panose="02020603050405020304" pitchFamily="18" charset="0"/>
                <a:hlinkClick r:id="rId2"/>
              </a:rPr>
              <a:t>scaling</a:t>
            </a:r>
            <a:r>
              <a:rPr lang="tr-TR" sz="1300" b="1" u="sng" dirty="0">
                <a:solidFill>
                  <a:srgbClr val="1155CC"/>
                </a:solidFill>
                <a:effectLst/>
                <a:latin typeface="Times New Roman" panose="02020603050405020304" pitchFamily="18" charset="0"/>
                <a:ea typeface="Times New Roman" panose="02020603050405020304" pitchFamily="18" charset="0"/>
                <a:hlinkClick r:id="rId2"/>
              </a:rPr>
              <a:t> - Wikipedia</a:t>
            </a:r>
            <a:endParaRPr lang="tr-TR" sz="1100" dirty="0">
              <a:effectLst/>
              <a:latin typeface="Arial" panose="020B0604020202020204" pitchFamily="34" charset="0"/>
              <a:ea typeface="Arial" panose="020B0604020202020204" pitchFamily="34" charset="0"/>
            </a:endParaRPr>
          </a:p>
          <a:p>
            <a:pPr>
              <a:lnSpc>
                <a:spcPct val="115000"/>
              </a:lnSpc>
            </a:pPr>
            <a:r>
              <a:rPr lang="tr-TR" sz="1300" b="1" u="sng" dirty="0">
                <a:solidFill>
                  <a:srgbClr val="1155CC"/>
                </a:solidFill>
                <a:effectLst/>
                <a:latin typeface="Times New Roman" panose="02020603050405020304" pitchFamily="18" charset="0"/>
                <a:ea typeface="Times New Roman" panose="02020603050405020304" pitchFamily="18" charset="0"/>
                <a:hlinkClick r:id="rId3"/>
              </a:rPr>
              <a:t>Fastfood </a:t>
            </a:r>
            <a:r>
              <a:rPr lang="tr-TR" sz="1300" b="1" u="sng" dirty="0" err="1">
                <a:solidFill>
                  <a:srgbClr val="1155CC"/>
                </a:solidFill>
                <a:effectLst/>
                <a:latin typeface="Times New Roman" panose="02020603050405020304" pitchFamily="18" charset="0"/>
                <a:ea typeface="Times New Roman" panose="02020603050405020304" pitchFamily="18" charset="0"/>
                <a:hlinkClick r:id="rId3"/>
              </a:rPr>
              <a:t>Nutrition</a:t>
            </a:r>
            <a:r>
              <a:rPr lang="tr-TR" sz="1300" b="1" u="sng" dirty="0">
                <a:solidFill>
                  <a:srgbClr val="1155CC"/>
                </a:solidFill>
                <a:effectLst/>
                <a:latin typeface="Times New Roman" panose="02020603050405020304" pitchFamily="18" charset="0"/>
                <a:ea typeface="Times New Roman" panose="02020603050405020304" pitchFamily="18" charset="0"/>
                <a:hlinkClick r:id="rId3"/>
              </a:rPr>
              <a:t> | </a:t>
            </a:r>
            <a:r>
              <a:rPr lang="tr-TR" sz="1300" b="1" u="sng" dirty="0" err="1">
                <a:solidFill>
                  <a:srgbClr val="1155CC"/>
                </a:solidFill>
                <a:effectLst/>
                <a:latin typeface="Times New Roman" panose="02020603050405020304" pitchFamily="18" charset="0"/>
                <a:ea typeface="Times New Roman" panose="02020603050405020304" pitchFamily="18" charset="0"/>
                <a:hlinkClick r:id="rId3"/>
              </a:rPr>
              <a:t>Kaggle</a:t>
            </a:r>
            <a:endParaRPr lang="tr-TR" sz="1100" dirty="0">
              <a:effectLst/>
              <a:latin typeface="Arial" panose="020B0604020202020204" pitchFamily="34" charset="0"/>
              <a:ea typeface="Arial" panose="020B0604020202020204" pitchFamily="34" charset="0"/>
            </a:endParaRPr>
          </a:p>
          <a:p>
            <a:endParaRPr lang="tr-TR" dirty="0"/>
          </a:p>
        </p:txBody>
      </p:sp>
    </p:spTree>
    <p:extLst>
      <p:ext uri="{BB962C8B-B14F-4D97-AF65-F5344CB8AC3E}">
        <p14:creationId xmlns:p14="http://schemas.microsoft.com/office/powerpoint/2010/main" val="249712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body" idx="1"/>
          </p:nvPr>
        </p:nvSpPr>
        <p:spPr>
          <a:xfrm>
            <a:off x="745675" y="557525"/>
            <a:ext cx="7505700" cy="3905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tr" sz="1725" dirty="0">
                <a:solidFill>
                  <a:schemeClr val="lt1"/>
                </a:solidFill>
              </a:rPr>
              <a:t>Değişkenler	 Tanım	</a:t>
            </a:r>
            <a:r>
              <a:rPr lang="tr" sz="1725" dirty="0"/>
              <a:t>                                                                  </a:t>
            </a:r>
            <a:r>
              <a:rPr lang="tr" sz="1725" dirty="0">
                <a:solidFill>
                  <a:schemeClr val="lt1"/>
                </a:solidFill>
              </a:rPr>
              <a:t> Veri Tipi</a:t>
            </a:r>
            <a:endParaRPr sz="1725" dirty="0">
              <a:solidFill>
                <a:schemeClr val="lt1"/>
              </a:solidFill>
            </a:endParaRPr>
          </a:p>
          <a:p>
            <a:pPr marL="0" lvl="0" indent="0" algn="l" rtl="0">
              <a:lnSpc>
                <a:spcPct val="95000"/>
              </a:lnSpc>
              <a:spcBef>
                <a:spcPts val="1200"/>
              </a:spcBef>
              <a:spcAft>
                <a:spcPts val="0"/>
              </a:spcAft>
              <a:buSzPts val="275"/>
              <a:buNone/>
            </a:pPr>
            <a:r>
              <a:rPr lang="tr" sz="1725" dirty="0"/>
              <a:t>restaurant         8 farklı restoran                                                                    chr</a:t>
            </a:r>
            <a:endParaRPr sz="1725" dirty="0"/>
          </a:p>
          <a:p>
            <a:pPr marL="0" lvl="0" indent="0" algn="l" rtl="0">
              <a:lnSpc>
                <a:spcPct val="95000"/>
              </a:lnSpc>
              <a:spcBef>
                <a:spcPts val="1200"/>
              </a:spcBef>
              <a:spcAft>
                <a:spcPts val="0"/>
              </a:spcAft>
              <a:buSzPts val="275"/>
              <a:buNone/>
            </a:pPr>
            <a:r>
              <a:rPr lang="tr" sz="1725" dirty="0"/>
              <a:t>item	         Menü isimleri	                                                                     chr</a:t>
            </a:r>
            <a:endParaRPr sz="1725" dirty="0"/>
          </a:p>
          <a:p>
            <a:pPr marL="0" lvl="0" indent="0" algn="l" rtl="0">
              <a:lnSpc>
                <a:spcPct val="95000"/>
              </a:lnSpc>
              <a:spcBef>
                <a:spcPts val="1200"/>
              </a:spcBef>
              <a:spcAft>
                <a:spcPts val="0"/>
              </a:spcAft>
              <a:buSzPts val="275"/>
              <a:buNone/>
            </a:pPr>
            <a:r>
              <a:rPr lang="tr" sz="1725" dirty="0"/>
              <a:t>calories	        Menülerdeki kalori miktarı	                                 int</a:t>
            </a:r>
            <a:endParaRPr sz="1725" dirty="0"/>
          </a:p>
          <a:p>
            <a:pPr marL="0" lvl="0" indent="0" algn="l" rtl="0">
              <a:lnSpc>
                <a:spcPct val="95000"/>
              </a:lnSpc>
              <a:spcBef>
                <a:spcPts val="1200"/>
              </a:spcBef>
              <a:spcAft>
                <a:spcPts val="0"/>
              </a:spcAft>
              <a:buSzPts val="275"/>
              <a:buNone/>
            </a:pPr>
            <a:r>
              <a:rPr lang="tr" sz="1725" dirty="0"/>
              <a:t>cal_fat	        Menülerdeki yağdan gelen kalori miktarı	               int</a:t>
            </a:r>
            <a:endParaRPr sz="1725" dirty="0"/>
          </a:p>
          <a:p>
            <a:pPr marL="0" lvl="0" indent="0" algn="l" rtl="0">
              <a:lnSpc>
                <a:spcPct val="95000"/>
              </a:lnSpc>
              <a:spcBef>
                <a:spcPts val="1200"/>
              </a:spcBef>
              <a:spcAft>
                <a:spcPts val="0"/>
              </a:spcAft>
              <a:buSzPts val="275"/>
              <a:buNone/>
            </a:pPr>
            <a:r>
              <a:rPr lang="tr" sz="1725" dirty="0"/>
              <a:t>total_fat	        Menülerdeki  yağ miktarı	                                                    int</a:t>
            </a:r>
            <a:endParaRPr sz="1725" dirty="0"/>
          </a:p>
          <a:p>
            <a:pPr marL="0" lvl="0" indent="0" algn="l" rtl="0">
              <a:lnSpc>
                <a:spcPct val="95000"/>
              </a:lnSpc>
              <a:spcBef>
                <a:spcPts val="1200"/>
              </a:spcBef>
              <a:spcAft>
                <a:spcPts val="0"/>
              </a:spcAft>
              <a:buSzPts val="275"/>
              <a:buNone/>
            </a:pPr>
            <a:r>
              <a:rPr lang="tr" sz="1725" dirty="0"/>
              <a:t>sat_fat	        Menülerdeki doymuş yağ miktarı	                                  num</a:t>
            </a:r>
            <a:endParaRPr sz="1725" dirty="0"/>
          </a:p>
          <a:p>
            <a:pPr marL="0" lvl="0" indent="0" algn="l" rtl="0">
              <a:lnSpc>
                <a:spcPct val="95000"/>
              </a:lnSpc>
              <a:spcBef>
                <a:spcPts val="1200"/>
              </a:spcBef>
              <a:spcAft>
                <a:spcPts val="0"/>
              </a:spcAft>
              <a:buSzPts val="275"/>
              <a:buNone/>
            </a:pPr>
            <a:r>
              <a:rPr lang="tr" sz="1725" dirty="0"/>
              <a:t>trans_fat	        Menülerdeki trans yağ miktarı	                                  num</a:t>
            </a:r>
            <a:endParaRPr sz="1725" dirty="0"/>
          </a:p>
          <a:p>
            <a:pPr marL="0" lvl="0" indent="0" algn="l" rtl="0">
              <a:lnSpc>
                <a:spcPct val="95000"/>
              </a:lnSpc>
              <a:spcBef>
                <a:spcPts val="1200"/>
              </a:spcBef>
              <a:spcAft>
                <a:spcPts val="0"/>
              </a:spcAft>
              <a:buSzPts val="275"/>
              <a:buNone/>
            </a:pPr>
            <a:r>
              <a:rPr lang="tr" sz="1725" dirty="0"/>
              <a:t>cholesterol       Menülerdeki kolestrol miktarı                                              int</a:t>
            </a:r>
            <a:endParaRPr sz="1725" dirty="0"/>
          </a:p>
          <a:p>
            <a:pPr marL="0" lvl="0" indent="0" algn="l" rtl="0">
              <a:lnSpc>
                <a:spcPct val="95000"/>
              </a:lnSpc>
              <a:spcBef>
                <a:spcPts val="1200"/>
              </a:spcBef>
              <a:spcAft>
                <a:spcPts val="1200"/>
              </a:spcAft>
              <a:buSzPts val="275"/>
              <a:buNone/>
            </a:pPr>
            <a:endParaRPr sz="10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body" idx="1"/>
          </p:nvPr>
        </p:nvSpPr>
        <p:spPr>
          <a:xfrm>
            <a:off x="838200" y="824344"/>
            <a:ext cx="6831432" cy="3616659"/>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tr" sz="2500" dirty="0"/>
              <a:t>sodium	                              Menülerdeki sodyum miktarı	                             int</a:t>
            </a:r>
            <a:endParaRPr sz="2500" dirty="0"/>
          </a:p>
          <a:p>
            <a:pPr marL="0" lvl="0" indent="0" algn="l" rtl="0">
              <a:spcBef>
                <a:spcPts val="1200"/>
              </a:spcBef>
              <a:spcAft>
                <a:spcPts val="0"/>
              </a:spcAft>
              <a:buNone/>
            </a:pPr>
            <a:r>
              <a:rPr lang="tr" sz="2500" dirty="0"/>
              <a:t>total_carb	                              Menülerdeki karbonhidrat miktarı	                             int</a:t>
            </a:r>
            <a:endParaRPr sz="2500" dirty="0"/>
          </a:p>
          <a:p>
            <a:pPr marL="0" lvl="0" indent="0" algn="l" rtl="0">
              <a:spcBef>
                <a:spcPts val="1200"/>
              </a:spcBef>
              <a:spcAft>
                <a:spcPts val="0"/>
              </a:spcAft>
              <a:buNone/>
            </a:pPr>
            <a:r>
              <a:rPr lang="tr" sz="2500" dirty="0"/>
              <a:t>fiber	                              Menülerdeki lif miktarı	                             int</a:t>
            </a:r>
            <a:endParaRPr sz="2500" dirty="0"/>
          </a:p>
          <a:p>
            <a:pPr marL="0" lvl="0" indent="0" algn="l" rtl="0">
              <a:spcBef>
                <a:spcPts val="1200"/>
              </a:spcBef>
              <a:spcAft>
                <a:spcPts val="0"/>
              </a:spcAft>
              <a:buNone/>
            </a:pPr>
            <a:r>
              <a:rPr lang="tr" sz="2500" dirty="0"/>
              <a:t>sugar	                              Menülerdeki şeker miktarı	                             int</a:t>
            </a:r>
            <a:endParaRPr sz="2500" dirty="0"/>
          </a:p>
          <a:p>
            <a:pPr marL="0" lvl="0" indent="0" algn="l" rtl="0">
              <a:spcBef>
                <a:spcPts val="1200"/>
              </a:spcBef>
              <a:spcAft>
                <a:spcPts val="0"/>
              </a:spcAft>
              <a:buNone/>
            </a:pPr>
            <a:r>
              <a:rPr lang="tr" sz="2500" dirty="0"/>
              <a:t>protein	                              Menülerdeki protein miktarı	                             int</a:t>
            </a:r>
            <a:endParaRPr sz="2500" dirty="0"/>
          </a:p>
          <a:p>
            <a:pPr marL="0" lvl="0" indent="0" algn="l" rtl="0">
              <a:spcBef>
                <a:spcPts val="1200"/>
              </a:spcBef>
              <a:spcAft>
                <a:spcPts val="0"/>
              </a:spcAft>
              <a:buNone/>
            </a:pPr>
            <a:r>
              <a:rPr lang="tr" sz="2500" dirty="0"/>
              <a:t>vit_a	                              Menülerdeki a vitamini miktarı	                             int</a:t>
            </a:r>
            <a:endParaRPr sz="2500" dirty="0"/>
          </a:p>
          <a:p>
            <a:pPr marL="0" lvl="0" indent="0" algn="l" rtl="0">
              <a:spcBef>
                <a:spcPts val="1200"/>
              </a:spcBef>
              <a:spcAft>
                <a:spcPts val="0"/>
              </a:spcAft>
              <a:buNone/>
            </a:pPr>
            <a:r>
              <a:rPr lang="tr" sz="2500" dirty="0"/>
              <a:t>vit_c	                              Menülerdeki c vitamini miktarı                   	      int</a:t>
            </a:r>
            <a:endParaRPr sz="2500" dirty="0"/>
          </a:p>
          <a:p>
            <a:pPr marL="0" lvl="0" indent="0" algn="l" rtl="0">
              <a:spcBef>
                <a:spcPts val="1200"/>
              </a:spcBef>
              <a:spcAft>
                <a:spcPts val="0"/>
              </a:spcAft>
              <a:buNone/>
            </a:pPr>
            <a:r>
              <a:rPr lang="tr" sz="2500" dirty="0"/>
              <a:t>calcium	                              Menülerdeki kalsiyum  miktarı	                             int</a:t>
            </a:r>
            <a:endParaRPr sz="2500" dirty="0"/>
          </a:p>
          <a:p>
            <a:pPr marL="0" lvl="0" indent="0" algn="l" rtl="0">
              <a:spcBef>
                <a:spcPts val="1200"/>
              </a:spcBef>
              <a:spcAft>
                <a:spcPts val="0"/>
              </a:spcAft>
              <a:buNone/>
            </a:pPr>
            <a:r>
              <a:rPr lang="tr" sz="2500" dirty="0"/>
              <a:t>salad	                              Menülerde salata olup olmadığı	                             chr</a:t>
            </a:r>
            <a:endParaRPr sz="2500"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819150" y="697950"/>
            <a:ext cx="7505700" cy="60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500">
                <a:latin typeface="Times New Roman"/>
                <a:ea typeface="Times New Roman"/>
                <a:cs typeface="Times New Roman"/>
                <a:sym typeface="Times New Roman"/>
              </a:rPr>
              <a:t>Veri Analizi</a:t>
            </a:r>
            <a:endParaRPr sz="2500">
              <a:latin typeface="Times New Roman"/>
              <a:ea typeface="Times New Roman"/>
              <a:cs typeface="Times New Roman"/>
              <a:sym typeface="Times New Roman"/>
            </a:endParaRPr>
          </a:p>
        </p:txBody>
      </p:sp>
      <p:sp>
        <p:nvSpPr>
          <p:cNvPr id="157" name="Google Shape;157;p18"/>
          <p:cNvSpPr txBox="1">
            <a:spLocks noGrp="1"/>
          </p:cNvSpPr>
          <p:nvPr>
            <p:ph type="body" idx="1"/>
          </p:nvPr>
        </p:nvSpPr>
        <p:spPr>
          <a:xfrm>
            <a:off x="819150" y="1299450"/>
            <a:ext cx="7505700" cy="313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chemeClr val="accent6"/>
                </a:solidFill>
              </a:rPr>
              <a:t>df &lt;- read.csv("fast_food.csv", sep=";")</a:t>
            </a:r>
            <a:endParaRPr>
              <a:solidFill>
                <a:schemeClr val="accent6"/>
              </a:solidFill>
            </a:endParaRPr>
          </a:p>
          <a:p>
            <a:pPr marL="0" lvl="0" indent="0" algn="l" rtl="0">
              <a:spcBef>
                <a:spcPts val="1200"/>
              </a:spcBef>
              <a:spcAft>
                <a:spcPts val="0"/>
              </a:spcAft>
              <a:buNone/>
            </a:pPr>
            <a:r>
              <a:rPr lang="tr">
                <a:solidFill>
                  <a:schemeClr val="accent6"/>
                </a:solidFill>
              </a:rPr>
              <a:t>df</a:t>
            </a:r>
            <a:endParaRPr>
              <a:solidFill>
                <a:schemeClr val="accent6"/>
              </a:solidFill>
            </a:endParaRPr>
          </a:p>
          <a:p>
            <a:pPr marL="0" lvl="0" indent="0" algn="l" rtl="0">
              <a:spcBef>
                <a:spcPts val="1200"/>
              </a:spcBef>
              <a:spcAft>
                <a:spcPts val="0"/>
              </a:spcAft>
              <a:buNone/>
            </a:pPr>
            <a:r>
              <a:rPr lang="tr">
                <a:solidFill>
                  <a:schemeClr val="accent6"/>
                </a:solidFill>
              </a:rPr>
              <a:t>head(df)</a:t>
            </a:r>
            <a:endParaRPr>
              <a:solidFill>
                <a:schemeClr val="accent6"/>
              </a:solidFill>
            </a:endParaRPr>
          </a:p>
          <a:p>
            <a:pPr marL="0" lvl="0" indent="0" algn="l" rtl="0">
              <a:spcBef>
                <a:spcPts val="1200"/>
              </a:spcBef>
              <a:spcAft>
                <a:spcPts val="0"/>
              </a:spcAft>
              <a:buNone/>
            </a:pPr>
            <a:r>
              <a:rPr lang="tr">
                <a:solidFill>
                  <a:schemeClr val="accent6"/>
                </a:solidFill>
              </a:rPr>
              <a:t>str()    </a:t>
            </a:r>
            <a:r>
              <a:rPr lang="tr"/>
              <a:t>                                                                 </a:t>
            </a:r>
            <a:endParaRPr/>
          </a:p>
          <a:p>
            <a:pPr marL="0" lvl="0" indent="0" algn="l" rtl="0">
              <a:spcBef>
                <a:spcPts val="1200"/>
              </a:spcBef>
              <a:spcAft>
                <a:spcPts val="1200"/>
              </a:spcAft>
              <a:buNone/>
            </a:pPr>
            <a:endParaRPr/>
          </a:p>
        </p:txBody>
      </p:sp>
      <p:pic>
        <p:nvPicPr>
          <p:cNvPr id="158" name="Google Shape;158;p18"/>
          <p:cNvPicPr preferRelativeResize="0"/>
          <p:nvPr/>
        </p:nvPicPr>
        <p:blipFill>
          <a:blip r:embed="rId3">
            <a:alphaModFix/>
          </a:blip>
          <a:stretch>
            <a:fillRect/>
          </a:stretch>
        </p:blipFill>
        <p:spPr>
          <a:xfrm>
            <a:off x="3375977" y="1825027"/>
            <a:ext cx="4861826" cy="254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body" idx="1"/>
          </p:nvPr>
        </p:nvSpPr>
        <p:spPr>
          <a:xfrm>
            <a:off x="555975" y="739125"/>
            <a:ext cx="7662900" cy="3614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tr" sz="1200"/>
              <a:t>Daha sonra verideki değişkenlerde boş değer olup olmadığına bakalım.</a:t>
            </a:r>
            <a:endParaRPr sz="1200"/>
          </a:p>
          <a:p>
            <a:pPr marL="0" lvl="0" indent="0" algn="l" rtl="0">
              <a:spcBef>
                <a:spcPts val="1200"/>
              </a:spcBef>
              <a:spcAft>
                <a:spcPts val="0"/>
              </a:spcAft>
              <a:buNone/>
            </a:pPr>
            <a:r>
              <a:rPr lang="tr" sz="1200">
                <a:solidFill>
                  <a:srgbClr val="0000FF"/>
                </a:solidFill>
              </a:rPr>
              <a:t>is.na(df) </a:t>
            </a:r>
            <a:endParaRPr sz="1200">
              <a:solidFill>
                <a:srgbClr val="0000FF"/>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tr"/>
              <a:t>Bu kodda veriye dair anlaşılır bir görünüm bulamayız.Daha farklı bir kodla ulaşmak istediğimiz sorunu halledebiliriz.</a:t>
            </a:r>
            <a:endParaRPr/>
          </a:p>
        </p:txBody>
      </p:sp>
      <p:pic>
        <p:nvPicPr>
          <p:cNvPr id="164" name="Google Shape;164;p19"/>
          <p:cNvPicPr preferRelativeResize="0"/>
          <p:nvPr/>
        </p:nvPicPr>
        <p:blipFill>
          <a:blip r:embed="rId3">
            <a:alphaModFix/>
          </a:blip>
          <a:stretch>
            <a:fillRect/>
          </a:stretch>
        </p:blipFill>
        <p:spPr>
          <a:xfrm>
            <a:off x="1430900" y="1348325"/>
            <a:ext cx="5615700" cy="223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819150" y="582275"/>
            <a:ext cx="7505700" cy="4303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sz="1571"/>
          </a:p>
          <a:p>
            <a:pPr marL="0" lvl="0" indent="0" algn="l" rtl="0">
              <a:spcBef>
                <a:spcPts val="1200"/>
              </a:spcBef>
              <a:spcAft>
                <a:spcPts val="0"/>
              </a:spcAft>
              <a:buNone/>
            </a:pPr>
            <a:r>
              <a:rPr lang="tr" sz="1571">
                <a:solidFill>
                  <a:schemeClr val="accent6"/>
                </a:solidFill>
              </a:rPr>
              <a:t>colSums(is.na(df[3:16]))</a:t>
            </a:r>
            <a:endParaRPr sz="1571">
              <a:solidFill>
                <a:schemeClr val="accent6"/>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tr" sz="1535"/>
              <a:t>Daha sonra boş değerleri ortalama ile doldurursak;</a:t>
            </a:r>
            <a:endParaRPr sz="1535"/>
          </a:p>
          <a:p>
            <a:pPr marL="0" lvl="0" indent="0" algn="l" rtl="0">
              <a:spcBef>
                <a:spcPts val="1200"/>
              </a:spcBef>
              <a:spcAft>
                <a:spcPts val="0"/>
              </a:spcAft>
              <a:buNone/>
            </a:pPr>
            <a:r>
              <a:rPr lang="tr" sz="1535">
                <a:solidFill>
                  <a:schemeClr val="accent6"/>
                </a:solidFill>
              </a:rPr>
              <a:t>numeric_cols &lt;- sapply(df, is.numeric)</a:t>
            </a:r>
            <a:endParaRPr sz="1535">
              <a:solidFill>
                <a:schemeClr val="accent6"/>
              </a:solidFill>
            </a:endParaRPr>
          </a:p>
          <a:p>
            <a:pPr marL="0" lvl="0" indent="0" algn="l" rtl="0">
              <a:spcBef>
                <a:spcPts val="1200"/>
              </a:spcBef>
              <a:spcAft>
                <a:spcPts val="0"/>
              </a:spcAft>
              <a:buNone/>
            </a:pPr>
            <a:r>
              <a:rPr lang="tr" sz="1535">
                <a:solidFill>
                  <a:schemeClr val="accent6"/>
                </a:solidFill>
              </a:rPr>
              <a:t>df[numeric_cols] &lt;- lapply(df[numeric_cols], function(x) {</a:t>
            </a:r>
            <a:endParaRPr sz="1535">
              <a:solidFill>
                <a:schemeClr val="accent6"/>
              </a:solidFill>
            </a:endParaRPr>
          </a:p>
          <a:p>
            <a:pPr marL="0" lvl="0" indent="0" algn="l" rtl="0">
              <a:spcBef>
                <a:spcPts val="1200"/>
              </a:spcBef>
              <a:spcAft>
                <a:spcPts val="0"/>
              </a:spcAft>
              <a:buNone/>
            </a:pPr>
            <a:r>
              <a:rPr lang="tr" sz="1535">
                <a:solidFill>
                  <a:schemeClr val="accent6"/>
                </a:solidFill>
              </a:rPr>
              <a:t>  ifelse(is.na(x), mean(x, na.rm = TRUE), x)</a:t>
            </a:r>
            <a:endParaRPr sz="1535">
              <a:solidFill>
                <a:schemeClr val="accent6"/>
              </a:solidFill>
            </a:endParaRPr>
          </a:p>
          <a:p>
            <a:pPr marL="0" lvl="0" indent="0" algn="l" rtl="0">
              <a:spcBef>
                <a:spcPts val="1200"/>
              </a:spcBef>
              <a:spcAft>
                <a:spcPts val="0"/>
              </a:spcAft>
              <a:buNone/>
            </a:pPr>
            <a:r>
              <a:rPr lang="tr" sz="1535">
                <a:solidFill>
                  <a:schemeClr val="accent6"/>
                </a:solidFill>
              </a:rPr>
              <a:t>})</a:t>
            </a:r>
            <a:endParaRPr sz="1535">
              <a:solidFill>
                <a:schemeClr val="accent6"/>
              </a:solidFill>
            </a:endParaRPr>
          </a:p>
          <a:p>
            <a:pPr marL="0" lvl="0" indent="0" algn="l" rtl="0">
              <a:spcBef>
                <a:spcPts val="1200"/>
              </a:spcBef>
              <a:spcAft>
                <a:spcPts val="0"/>
              </a:spcAft>
              <a:buNone/>
            </a:pPr>
            <a:r>
              <a:rPr lang="tr" sz="1535">
                <a:solidFill>
                  <a:schemeClr val="accent6"/>
                </a:solidFill>
              </a:rPr>
              <a:t>colSums(is.na(df[3:16])) </a:t>
            </a:r>
            <a:endParaRPr sz="1535">
              <a:solidFill>
                <a:schemeClr val="accent6"/>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0" name="Google Shape;170;p20"/>
          <p:cNvPicPr preferRelativeResize="0"/>
          <p:nvPr/>
        </p:nvPicPr>
        <p:blipFill>
          <a:blip r:embed="rId3">
            <a:alphaModFix/>
          </a:blip>
          <a:stretch>
            <a:fillRect/>
          </a:stretch>
        </p:blipFill>
        <p:spPr>
          <a:xfrm>
            <a:off x="819150" y="1487250"/>
            <a:ext cx="5973950" cy="51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819150" y="445175"/>
            <a:ext cx="7505700" cy="399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tr">
                <a:solidFill>
                  <a:schemeClr val="accent6"/>
                </a:solidFill>
              </a:rPr>
              <a:t>df %&gt;% filter(calories &gt;2000)</a:t>
            </a:r>
            <a:endParaRPr>
              <a:solidFill>
                <a:schemeClr val="accent6"/>
              </a:solidFill>
            </a:endParaRPr>
          </a:p>
          <a:p>
            <a:pPr marL="0" lvl="0" indent="0" algn="just" rtl="0">
              <a:spcBef>
                <a:spcPts val="1200"/>
              </a:spcBef>
              <a:spcAft>
                <a:spcPts val="0"/>
              </a:spcAft>
              <a:buNone/>
            </a:pPr>
            <a:r>
              <a:rPr lang="tr" sz="1200"/>
              <a:t>Daha sonra kalori bakımından 2000 cal dan yüksek olan menü var mı diye baktığımızda 1 tane menü karşımıza çıkıyor. Bu da Mcdonalds restoranında ki 2430 cal değerinde bir menüdür.</a:t>
            </a:r>
            <a:endParaRPr sz="12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just" rtl="0">
              <a:spcBef>
                <a:spcPts val="1200"/>
              </a:spcBef>
              <a:spcAft>
                <a:spcPts val="0"/>
              </a:spcAft>
              <a:buNone/>
            </a:pPr>
            <a:r>
              <a:rPr lang="tr" sz="1200"/>
              <a:t>Veride integer ve numeric değişkenlerin adlarını bulan bir fonksiyon oluşturarak dilediğimiz zaman değişkenleri bize getiren bir fonksiyon oluşturalım.</a:t>
            </a:r>
            <a:endParaRPr sz="12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6" name="Google Shape;176;p21"/>
          <p:cNvPicPr preferRelativeResize="0"/>
          <p:nvPr/>
        </p:nvPicPr>
        <p:blipFill>
          <a:blip r:embed="rId3">
            <a:alphaModFix/>
          </a:blip>
          <a:stretch>
            <a:fillRect/>
          </a:stretch>
        </p:blipFill>
        <p:spPr>
          <a:xfrm>
            <a:off x="991799" y="604525"/>
            <a:ext cx="5716926" cy="522738"/>
          </a:xfrm>
          <a:prstGeom prst="rect">
            <a:avLst/>
          </a:prstGeom>
          <a:noFill/>
          <a:ln>
            <a:noFill/>
          </a:ln>
        </p:spPr>
      </p:pic>
      <p:pic>
        <p:nvPicPr>
          <p:cNvPr id="177" name="Google Shape;177;p21"/>
          <p:cNvPicPr preferRelativeResize="0"/>
          <p:nvPr/>
        </p:nvPicPr>
        <p:blipFill>
          <a:blip r:embed="rId4">
            <a:alphaModFix/>
          </a:blip>
          <a:stretch>
            <a:fillRect/>
          </a:stretch>
        </p:blipFill>
        <p:spPr>
          <a:xfrm>
            <a:off x="819150" y="2371788"/>
            <a:ext cx="6892324" cy="3999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2329</Words>
  <Application>Microsoft Office PowerPoint</Application>
  <PresentationFormat>Ekran Gösterisi (16:9)</PresentationFormat>
  <Paragraphs>233</Paragraphs>
  <Slides>39</Slides>
  <Notes>37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Nunito</vt:lpstr>
      <vt:lpstr>Calibri</vt:lpstr>
      <vt:lpstr>Times New Roman</vt:lpstr>
      <vt:lpstr>Arial</vt:lpstr>
      <vt:lpstr>Shift</vt:lpstr>
      <vt:lpstr>IST3110 R İLE İSTATİSTİK UYGULAMALARI</vt:lpstr>
      <vt:lpstr>Grup Bilgileri</vt:lpstr>
      <vt:lpstr>PART A Verimizi Tanıyalım</vt:lpstr>
      <vt:lpstr>PowerPoint Sunusu</vt:lpstr>
      <vt:lpstr>PowerPoint Sunusu</vt:lpstr>
      <vt:lpstr>Veri Analizi</vt:lpstr>
      <vt:lpstr>PowerPoint Sunusu</vt:lpstr>
      <vt:lpstr>PowerPoint Sunusu</vt:lpstr>
      <vt:lpstr>PowerPoint Sunusu</vt:lpstr>
      <vt:lpstr>PowerPoint Sunusu</vt:lpstr>
      <vt:lpstr>Normallik Testi</vt:lpstr>
      <vt:lpstr>PowerPoint Sunusu</vt:lpstr>
      <vt:lpstr>PowerPoint Sunusu</vt:lpstr>
      <vt:lpstr>PowerPoint Sunusu</vt:lpstr>
      <vt:lpstr>PowerPoint Sunusu</vt:lpstr>
      <vt:lpstr>PowerPoint Sunusu</vt:lpstr>
      <vt:lpstr>PowerPoint Sunusu</vt:lpstr>
      <vt:lpstr>Mann Whitney-U Testi</vt:lpstr>
      <vt:lpstr> </vt:lpstr>
      <vt:lpstr>ggplot(data = df, aes(x = restaurant, y = calories, fill = restaurant)) +   geom_boxplot() +   labs(x = "Restaurant", y = "Calories", title = "Calories by Restaurant") +   theme_minimal()</vt:lpstr>
      <vt:lpstr>  </vt:lpstr>
      <vt:lpstr>Kİ-KARE</vt:lpstr>
      <vt:lpstr>PowerPoint Sunusu</vt:lpstr>
      <vt:lpstr>Kruskall-Wallis</vt:lpstr>
      <vt:lpstr>PowerPoint Sunusu</vt:lpstr>
      <vt:lpstr>PowerPoint Sunusu</vt:lpstr>
      <vt:lpstr>PowerPoint Sunusu</vt:lpstr>
      <vt:lpstr>PowerPoint Sunusu</vt:lpstr>
      <vt:lpstr>KORELASYON ANALİZİ</vt:lpstr>
      <vt:lpstr>    </vt:lpstr>
      <vt:lpstr>&gt; df %&gt;% select(-restaurant) %&gt;% select(where(is.numeric)) %&gt;%    cor_test(sugar, calories, method = "pearson") </vt:lpstr>
      <vt:lpstr>  </vt:lpstr>
      <vt:lpstr> df %&gt;% select(-restaurant) %&gt;% select(where(is.numeric)) %&gt;%    cor_mat() %&gt;%  cor_mark_significant() </vt:lpstr>
      <vt:lpstr>&gt;df %&gt;% select(-restaurant) %&gt;% select(where(is.numeric)) %&gt;%    cor_mat() %&gt;%    cor_reorder() %&gt;%   pull_lower_triangle() %&gt;%    cor_plot() </vt:lpstr>
      <vt:lpstr>PART B MULTIDIMENSIONAL SCALING</vt:lpstr>
      <vt:lpstr>PowerPoint Sunusu</vt:lpstr>
      <vt:lpstr>PowerPoint Sunusu</vt:lpstr>
      <vt:lpstr>PowerPoint Sunusu</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IST3110 R İLE İSTATİSTİK UYGULAMALARI</dc:title>
  <cp:lastModifiedBy>Leyla tunc</cp:lastModifiedBy>
  <cp:revision>1</cp:revision>
  <dcterms:modified xsi:type="dcterms:W3CDTF">2023-05-30T18:18:39Z</dcterms:modified>
</cp:coreProperties>
</file>