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4" r:id="rId7"/>
    <p:sldId id="268" r:id="rId8"/>
    <p:sldId id="266" r:id="rId9"/>
    <p:sldId id="267" r:id="rId10"/>
    <p:sldId id="265" r:id="rId11"/>
    <p:sldId id="261" r:id="rId12"/>
    <p:sldId id="269" r:id="rId13"/>
    <p:sldId id="270" r:id="rId14"/>
    <p:sldId id="262" r:id="rId15"/>
  </p:sldIdLst>
  <p:sldSz cx="10083800" cy="5676900"/>
  <p:notesSz cx="10083800" cy="56769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97" d="100"/>
          <a:sy n="97" d="100"/>
        </p:scale>
        <p:origin x="66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B9C7D-9201-4375-9840-A71BF5569261}" type="datetimeFigureOut">
              <a:rPr lang="tr-TR" smtClean="0"/>
              <a:t>5.04.2023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709613"/>
            <a:ext cx="3403600" cy="1916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008063" y="2732088"/>
            <a:ext cx="8067675" cy="2235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711825" y="539273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AA8BE-ABDE-4C9F-ABEE-6ACC0883E1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6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AA8BE-ABDE-4C9F-ABEE-6ACC0883E10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546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399999"/>
            <a:ext cx="10080625" cy="270510"/>
          </a:xfrm>
          <a:custGeom>
            <a:avLst/>
            <a:gdLst/>
            <a:ahLst/>
            <a:cxnLst/>
            <a:rect l="l" t="t" r="r" b="b"/>
            <a:pathLst>
              <a:path w="10080625" h="270510">
                <a:moveTo>
                  <a:pt x="10080000" y="0"/>
                </a:moveTo>
                <a:lnTo>
                  <a:pt x="0" y="0"/>
                </a:lnTo>
                <a:lnTo>
                  <a:pt x="0" y="269999"/>
                </a:lnTo>
                <a:lnTo>
                  <a:pt x="10080000" y="269999"/>
                </a:lnTo>
                <a:lnTo>
                  <a:pt x="10080000" y="0"/>
                </a:lnTo>
                <a:close/>
              </a:path>
            </a:pathLst>
          </a:custGeom>
          <a:solidFill>
            <a:srgbClr val="2C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5" y="4571"/>
                </a:lnTo>
                <a:lnTo>
                  <a:pt x="137420" y="17681"/>
                </a:lnTo>
                <a:lnTo>
                  <a:pt x="99200" y="38426"/>
                </a:lnTo>
                <a:lnTo>
                  <a:pt x="65901" y="65901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1" y="384099"/>
                </a:lnTo>
                <a:lnTo>
                  <a:pt x="99200" y="411573"/>
                </a:lnTo>
                <a:lnTo>
                  <a:pt x="137420" y="432318"/>
                </a:lnTo>
                <a:lnTo>
                  <a:pt x="179655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9" y="270345"/>
                </a:lnTo>
                <a:lnTo>
                  <a:pt x="450000" y="225000"/>
                </a:lnTo>
                <a:lnTo>
                  <a:pt x="445429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1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solidFill>
            <a:srgbClr val="1AB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314998" y="5174999"/>
            <a:ext cx="450215" cy="450215"/>
          </a:xfrm>
          <a:custGeom>
            <a:avLst/>
            <a:gdLst/>
            <a:ahLst/>
            <a:cxnLst/>
            <a:rect l="l" t="t" r="r" b="b"/>
            <a:pathLst>
              <a:path w="450215" h="450214">
                <a:moveTo>
                  <a:pt x="225000" y="0"/>
                </a:moveTo>
                <a:lnTo>
                  <a:pt x="179654" y="4571"/>
                </a:lnTo>
                <a:lnTo>
                  <a:pt x="137419" y="17681"/>
                </a:lnTo>
                <a:lnTo>
                  <a:pt x="99200" y="38426"/>
                </a:lnTo>
                <a:lnTo>
                  <a:pt x="65900" y="65900"/>
                </a:lnTo>
                <a:lnTo>
                  <a:pt x="38426" y="99200"/>
                </a:lnTo>
                <a:lnTo>
                  <a:pt x="17681" y="137419"/>
                </a:lnTo>
                <a:lnTo>
                  <a:pt x="4571" y="179654"/>
                </a:lnTo>
                <a:lnTo>
                  <a:pt x="0" y="225000"/>
                </a:lnTo>
                <a:lnTo>
                  <a:pt x="4571" y="270345"/>
                </a:lnTo>
                <a:lnTo>
                  <a:pt x="17681" y="312580"/>
                </a:lnTo>
                <a:lnTo>
                  <a:pt x="38426" y="350799"/>
                </a:lnTo>
                <a:lnTo>
                  <a:pt x="65900" y="384099"/>
                </a:lnTo>
                <a:lnTo>
                  <a:pt x="99200" y="411573"/>
                </a:lnTo>
                <a:lnTo>
                  <a:pt x="137419" y="432318"/>
                </a:lnTo>
                <a:lnTo>
                  <a:pt x="179654" y="445428"/>
                </a:lnTo>
                <a:lnTo>
                  <a:pt x="225000" y="450000"/>
                </a:lnTo>
                <a:lnTo>
                  <a:pt x="270345" y="445428"/>
                </a:lnTo>
                <a:lnTo>
                  <a:pt x="312580" y="432318"/>
                </a:lnTo>
                <a:lnTo>
                  <a:pt x="350799" y="411573"/>
                </a:lnTo>
                <a:lnTo>
                  <a:pt x="384099" y="384099"/>
                </a:lnTo>
                <a:lnTo>
                  <a:pt x="411573" y="350799"/>
                </a:lnTo>
                <a:lnTo>
                  <a:pt x="432318" y="312580"/>
                </a:lnTo>
                <a:lnTo>
                  <a:pt x="445428" y="270345"/>
                </a:lnTo>
                <a:lnTo>
                  <a:pt x="450000" y="225000"/>
                </a:lnTo>
                <a:lnTo>
                  <a:pt x="445428" y="179654"/>
                </a:lnTo>
                <a:lnTo>
                  <a:pt x="432318" y="137419"/>
                </a:lnTo>
                <a:lnTo>
                  <a:pt x="411573" y="99200"/>
                </a:lnTo>
                <a:lnTo>
                  <a:pt x="384099" y="65900"/>
                </a:lnTo>
                <a:lnTo>
                  <a:pt x="350799" y="38426"/>
                </a:lnTo>
                <a:lnTo>
                  <a:pt x="312580" y="17681"/>
                </a:lnTo>
                <a:lnTo>
                  <a:pt x="270345" y="4571"/>
                </a:lnTo>
                <a:lnTo>
                  <a:pt x="225000" y="0"/>
                </a:lnTo>
                <a:close/>
              </a:path>
            </a:pathLst>
          </a:custGeom>
          <a:ln w="10800">
            <a:solidFill>
              <a:srgbClr val="1AB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1022" y="1098803"/>
            <a:ext cx="4441754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A93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305687"/>
            <a:ext cx="9075420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39987" y="5239613"/>
            <a:ext cx="200025" cy="31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‹#›</a:t>
            </a:fld>
            <a:endParaRPr spc="-3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031-12638-3_8" TargetMode="External"/><Relationship Id="rId2" Type="http://schemas.openxmlformats.org/officeDocument/2006/relationships/hyperlink" Target="https://link.springer.com/chapter/10.1007/978-3-031-12638-3_8#chapter-info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ieeexplore.ieee.org/author/370878809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eeexplore.ieee.org/author/37088853793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79736" cy="12618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4744" y="259079"/>
            <a:ext cx="4117848" cy="688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" y="1627632"/>
            <a:ext cx="2529840" cy="252374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8525">
              <a:lnSpc>
                <a:spcPct val="100000"/>
              </a:lnSpc>
              <a:spcBef>
                <a:spcPts val="100"/>
              </a:spcBef>
            </a:pPr>
            <a:r>
              <a:rPr spc="-405">
                <a:solidFill>
                  <a:srgbClr val="000000"/>
                </a:solidFill>
              </a:rPr>
              <a:t>-</a:t>
            </a:r>
            <a:r>
              <a:rPr spc="-409">
                <a:solidFill>
                  <a:srgbClr val="000000"/>
                </a:solidFill>
              </a:rPr>
              <a:t> </a:t>
            </a:r>
            <a:r>
              <a:rPr spc="-390"/>
              <a:t>GAT0R</a:t>
            </a:r>
            <a:r>
              <a:rPr spc="-409"/>
              <a:t> </a:t>
            </a:r>
            <a:r>
              <a:rPr spc="-405">
                <a:solidFill>
                  <a:srgbClr val="000000"/>
                </a:solidFill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19586" y="1803908"/>
            <a:ext cx="3489960" cy="2012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sz="1800" spc="-25">
                <a:solidFill>
                  <a:srgbClr val="00A933"/>
                </a:solidFill>
                <a:latin typeface="Arial Black"/>
                <a:cs typeface="Arial Black"/>
              </a:rPr>
              <a:t>Takım</a:t>
            </a:r>
            <a:r>
              <a:rPr sz="1800" spc="-30">
                <a:solidFill>
                  <a:srgbClr val="00A933"/>
                </a:solidFill>
                <a:latin typeface="Arial Black"/>
                <a:cs typeface="Arial Black"/>
              </a:rPr>
              <a:t> </a:t>
            </a:r>
            <a:r>
              <a:rPr sz="1800" spc="-5">
                <a:solidFill>
                  <a:srgbClr val="00A933"/>
                </a:solidFill>
                <a:latin typeface="Arial Black"/>
                <a:cs typeface="Arial Black"/>
              </a:rPr>
              <a:t>Lideri:</a:t>
            </a:r>
            <a:endParaRPr sz="1800">
              <a:latin typeface="Arial Black"/>
              <a:cs typeface="Arial Black"/>
            </a:endParaRPr>
          </a:p>
          <a:p>
            <a:pPr marL="798195">
              <a:lnSpc>
                <a:spcPct val="100000"/>
              </a:lnSpc>
              <a:spcBef>
                <a:spcPts val="170"/>
              </a:spcBef>
            </a:pPr>
            <a:r>
              <a:rPr sz="1800" spc="-95">
                <a:solidFill>
                  <a:srgbClr val="2C3E50"/>
                </a:solidFill>
                <a:latin typeface="Tahoma"/>
                <a:cs typeface="Tahoma"/>
              </a:rPr>
              <a:t>-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lang="tr-TR" sz="1800" spc="-110">
                <a:solidFill>
                  <a:srgbClr val="2C3E50"/>
                </a:solidFill>
                <a:latin typeface="Tahoma"/>
                <a:cs typeface="Tahoma"/>
              </a:rPr>
              <a:t>Alper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25">
                <a:solidFill>
                  <a:srgbClr val="00A933"/>
                </a:solidFill>
                <a:latin typeface="Arial Black"/>
                <a:cs typeface="Arial Black"/>
              </a:rPr>
              <a:t>Takım</a:t>
            </a:r>
            <a:r>
              <a:rPr sz="1800" spc="-30">
                <a:solidFill>
                  <a:srgbClr val="00A933"/>
                </a:solidFill>
                <a:latin typeface="Arial Black"/>
                <a:cs typeface="Arial Black"/>
              </a:rPr>
              <a:t> </a:t>
            </a:r>
            <a:r>
              <a:rPr sz="1800" spc="-10">
                <a:solidFill>
                  <a:srgbClr val="00A933"/>
                </a:solidFill>
                <a:latin typeface="Arial Black"/>
                <a:cs typeface="Arial Black"/>
              </a:rPr>
              <a:t>Üyeleri</a:t>
            </a:r>
            <a:endParaRPr sz="1800">
              <a:latin typeface="Arial Black"/>
              <a:cs typeface="Arial Black"/>
            </a:endParaRPr>
          </a:p>
          <a:p>
            <a:pPr marL="786765" indent="-117475">
              <a:lnSpc>
                <a:spcPct val="100000"/>
              </a:lnSpc>
              <a:spcBef>
                <a:spcPts val="1130"/>
              </a:spcBef>
              <a:buChar char="-"/>
              <a:tabLst>
                <a:tab pos="787400" algn="l"/>
              </a:tabLst>
            </a:pP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 marL="786765" indent="-117475">
              <a:lnSpc>
                <a:spcPct val="100000"/>
              </a:lnSpc>
              <a:spcBef>
                <a:spcPts val="50"/>
              </a:spcBef>
              <a:buChar char="-"/>
              <a:tabLst>
                <a:tab pos="787400" algn="l"/>
              </a:tabLst>
            </a:pP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786765" indent="-117475">
              <a:lnSpc>
                <a:spcPct val="100000"/>
              </a:lnSpc>
              <a:spcBef>
                <a:spcPts val="140"/>
              </a:spcBef>
              <a:buChar char="-"/>
              <a:tabLst>
                <a:tab pos="787400" algn="l"/>
              </a:tabLst>
            </a:pP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4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5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L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45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295">
                <a:solidFill>
                  <a:srgbClr val="2C3E50"/>
                </a:solidFill>
                <a:latin typeface="Verdana"/>
                <a:cs typeface="Verdana"/>
              </a:rPr>
              <a:t>Ğ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L</a:t>
            </a:r>
            <a:r>
              <a:rPr sz="1800" spc="-20">
                <a:solidFill>
                  <a:srgbClr val="2C3E50"/>
                </a:solidFill>
                <a:latin typeface="Tahoma"/>
                <a:cs typeface="Tahoma"/>
              </a:rPr>
              <a:t>U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>
                <a:solidFill>
                  <a:srgbClr val="00B050"/>
                </a:solidFill>
                <a:latin typeface="Verdana"/>
                <a:cs typeface="Verdana"/>
              </a:rPr>
              <a:t>YÖNTEM</a:t>
            </a:r>
            <a:endParaRPr sz="240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10</a:t>
            </a:fld>
            <a:endParaRPr spc="-31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5433852-2919-12E3-19DA-A47D282E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811" y="2521649"/>
            <a:ext cx="3088398" cy="134881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8B5ED60-59EB-34FD-2ABE-A8838930C3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2076450"/>
            <a:ext cx="3611889" cy="2078026"/>
          </a:xfrm>
          <a:prstGeom prst="rect">
            <a:avLst/>
          </a:prstGeom>
          <a:noFill/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9CD1D520-2572-246E-567B-C402D07CE6E9}"/>
              </a:ext>
            </a:extLst>
          </p:cNvPr>
          <p:cNvSpPr txBox="1"/>
          <p:nvPr/>
        </p:nvSpPr>
        <p:spPr>
          <a:xfrm>
            <a:off x="850900" y="1467887"/>
            <a:ext cx="891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>
                <a:latin typeface="Arial" panose="020B0604020202020204" pitchFamily="34" charset="0"/>
                <a:cs typeface="Arial" panose="020B0604020202020204" pitchFamily="34" charset="0"/>
              </a:rPr>
              <a:t>Ön işlemden geçirilmiş veri setinin %60  eğitim, %20  validasyon, %20  test için bölünmüştür.</a:t>
            </a:r>
          </a:p>
        </p:txBody>
      </p:sp>
      <p:pic>
        <p:nvPicPr>
          <p:cNvPr id="16" name="Resim 15" descr="logo içeren bir resim&#10;&#10;Açıklama otomatik olarak oluşturuldu">
            <a:extLst>
              <a:ext uri="{FF2B5EF4-FFF2-40B4-BE49-F238E27FC236}">
                <a16:creationId xmlns:a16="http://schemas.microsoft.com/office/drawing/2014/main" id="{68AC7205-F218-035F-629C-C9F4543DC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5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222" y="400050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6CB3389-E9F7-B005-B525-0C51F98A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314450"/>
            <a:ext cx="7864522" cy="4046571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5E179C10-674A-1609-339A-118771E7A2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11</a:t>
            </a:fld>
            <a:endParaRPr spc="-310"/>
          </a:p>
        </p:txBody>
      </p:sp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0ADD1794-543A-3E89-A8C6-B8B26D24C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61" y="411718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EDC2B4-0F60-8B9C-5596-F7CB766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3" y="1695450"/>
            <a:ext cx="3973853" cy="2286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7129BD0-2756-1FEB-9465-352DAC7DE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829752"/>
            <a:ext cx="4313555" cy="20173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4B0124C-20F4-8D3B-0EA9-78E9285FD8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12</a:t>
            </a:fld>
            <a:endParaRPr spc="-310"/>
          </a:p>
        </p:txBody>
      </p:sp>
      <p:pic>
        <p:nvPicPr>
          <p:cNvPr id="8" name="Resim 7" descr="logo içeren bir resim&#10;&#10;Açıklama otomatik olarak oluşturuldu">
            <a:extLst>
              <a:ext uri="{FF2B5EF4-FFF2-40B4-BE49-F238E27FC236}">
                <a16:creationId xmlns:a16="http://schemas.microsoft.com/office/drawing/2014/main" id="{CCFF876A-644C-0056-D9B9-A1B227B1F2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2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58" y="476250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DENEYSEL SONUÇLAR</a:t>
            </a:r>
          </a:p>
        </p:txBody>
      </p:sp>
      <p:pic>
        <p:nvPicPr>
          <p:cNvPr id="7" name="Resim 6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85599DB9-B211-37E6-3F02-C49A373F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1619250"/>
            <a:ext cx="3910794" cy="3197806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820A72B2-B852-B022-8E08-16F862801B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13</a:t>
            </a:fld>
            <a:endParaRPr spc="-310"/>
          </a:p>
        </p:txBody>
      </p:sp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C2D3D6AF-EFEC-DEC4-23AD-A0C1E0C7E7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0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700" y="400050"/>
            <a:ext cx="5040277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Referanslar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CD53F32-4F1D-30E2-C117-A2E8D195EC4D}"/>
              </a:ext>
            </a:extLst>
          </p:cNvPr>
          <p:cNvSpPr txBox="1"/>
          <p:nvPr/>
        </p:nvSpPr>
        <p:spPr>
          <a:xfrm>
            <a:off x="165100" y="1771650"/>
            <a:ext cx="10052752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Xu, S., Zhang, C., &amp; Hong, D. (2022). BERT-based NLP techniques for classification and severity modeling in basic warranty data study. Insurance: Mathematics and Economics, 107, 57-67.</a:t>
            </a:r>
            <a:r>
              <a:rPr lang="tr-TR" sz="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Prottasha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N. J., Sami, A. A.,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Kowsher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Murad, S. A.,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Bairagi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K.,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Masud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&amp; Baz, M. (2022). Transfer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(11), 4157.</a:t>
            </a: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Lin, S. Y., Kung, Y. C., &amp; Leu, F. Y. (2022). Predictive intelligence in harmful news identification by BERT-based ensemble learning model with text sentiment analysis. </a:t>
            </a:r>
            <a:endParaRPr lang="tr-TR" sz="900" b="0" i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Processing &amp; Management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102872.</a:t>
            </a:r>
            <a:endParaRPr lang="tr-T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I. H.,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Iqbal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 N.,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Mehedi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H. K.,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Mahbub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J. A., &amp;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Rasel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A. (2022,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Bangla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Hate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Cyberbullying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Media Using NLP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Computing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6th International Conference, ICACDS 2022,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Kurnool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April 22–23, 2022,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Revised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86-96).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International Publishing.</a:t>
            </a:r>
          </a:p>
          <a:p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Ersöz, S., &amp;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Karahmetoğlu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O. (2021). Sosyal Ağ Tabanlı Verilerden Faydalanarak Korona Virüs Konulu Duygu</a:t>
            </a:r>
          </a:p>
          <a:p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ANALİZİ ÇALIŞMASI.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Ergonomi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(1), 47-54.</a:t>
            </a:r>
            <a:endParaRPr lang="tr-T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G.,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Sakiyama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K., de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Souza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Rodrigues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Moraes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P. H.,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Fernandes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R., &amp;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Matsubara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T. (2019,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November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BERT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market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tr-TR" sz="900" b="0" i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2019 IEEE 31st International Conference on Tools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(ICTAI)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1597-1601). IEEE.</a:t>
            </a: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Zhao, L., Li, L., Zheng, X., &amp; Zhang, J. (2021, May). A BERT based sentiment analysis and key entity detection approach for online financial texts. In </a:t>
            </a:r>
            <a:r>
              <a:rPr lang="en-US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2021 IEEE 24th </a:t>
            </a:r>
            <a:endParaRPr lang="tr-TR" sz="900" b="0" i="1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Conference on Computer Supported Cooperative Work in Design (CSCWD)</a:t>
            </a:r>
            <a:r>
              <a:rPr lang="en-US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(pp. 1233-1238). IEEE.</a:t>
            </a:r>
            <a:endParaRPr lang="tr-T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</a:t>
            </a:r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Acikalin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U. U., Bardak, B., &amp; Kutlu, M. (2020,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Turkish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28th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Communications Applications Conference (SIU)</a:t>
            </a:r>
          </a:p>
          <a:p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1-4). IEEE.</a:t>
            </a:r>
          </a:p>
          <a:p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tr-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Karimi, A., Rossi, L., &amp;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Prati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(2021,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aspect-based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bert.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 25th International Conference on </a:t>
            </a:r>
          </a:p>
          <a:p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900" b="0" i="1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(ICPR)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8797-8803). IEEE.</a:t>
            </a:r>
          </a:p>
          <a:p>
            <a:r>
              <a:rPr lang="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tr-TR" sz="900" b="0" i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Guven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Z. A. Türkçe Tweetlerde Duygu Analizi için BERT Modelleri ve Makine Öğrenme Yöntemlerinin Karşılaştırılması.</a:t>
            </a:r>
            <a:endParaRPr lang="tr" sz="900" b="0" i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[11]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ÖZKAN, M., &amp; Görkem, K. A. R. (2022). Türkçe Dilinde Yazılan Bilimsel Metinlerin Derin Öğrenme Tekniği Uygulayarak Çoklu Sınıflandırılması.</a:t>
            </a:r>
            <a:endParaRPr lang="tr" sz="900" b="0" i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Mühendislik Bilimleri ve Tasarım Dergisi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tr-TR" sz="9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tr-TR" sz="9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(2), 504-519.</a:t>
            </a:r>
            <a:endParaRPr lang="tr-TR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" sz="9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/>
          </a:p>
          <a:p>
            <a:endParaRPr lang="en-US" sz="900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tr-TR" sz="9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D6B055C-EB2A-A10D-E5B5-53AD8BEBA0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385300" y="5276850"/>
            <a:ext cx="478713" cy="28597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14</a:t>
            </a:fld>
            <a:endParaRPr spc="-310"/>
          </a:p>
        </p:txBody>
      </p:sp>
      <p:pic>
        <p:nvPicPr>
          <p:cNvPr id="5" name="Resim 4" descr="logo içeren bir resim&#10;&#10;Açıklama otomatik olarak oluşturuldu">
            <a:extLst>
              <a:ext uri="{FF2B5EF4-FFF2-40B4-BE49-F238E27FC236}">
                <a16:creationId xmlns:a16="http://schemas.microsoft.com/office/drawing/2014/main" id="{7CCD2609-541E-3BDD-E914-A7A30BACE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69599"/>
            <a:ext cx="10080625" cy="501015"/>
            <a:chOff x="0" y="5169599"/>
            <a:chExt cx="10080625" cy="501015"/>
          </a:xfrm>
        </p:grpSpPr>
        <p:sp>
          <p:nvSpPr>
            <p:cNvPr id="3" name="object 3"/>
            <p:cNvSpPr/>
            <p:nvPr/>
          </p:nvSpPr>
          <p:spPr>
            <a:xfrm>
              <a:off x="0" y="5399999"/>
              <a:ext cx="10080625" cy="270510"/>
            </a:xfrm>
            <a:custGeom>
              <a:avLst/>
              <a:gdLst/>
              <a:ahLst/>
              <a:cxnLst/>
              <a:rect l="l" t="t" r="r" b="b"/>
              <a:pathLst>
                <a:path w="10080625" h="270510">
                  <a:moveTo>
                    <a:pt x="10080000" y="0"/>
                  </a:moveTo>
                  <a:lnTo>
                    <a:pt x="0" y="0"/>
                  </a:lnTo>
                  <a:lnTo>
                    <a:pt x="0" y="269999"/>
                  </a:lnTo>
                  <a:lnTo>
                    <a:pt x="10080000" y="269999"/>
                  </a:lnTo>
                  <a:lnTo>
                    <a:pt x="10080000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5" y="4571"/>
                  </a:lnTo>
                  <a:lnTo>
                    <a:pt x="137420" y="17681"/>
                  </a:lnTo>
                  <a:lnTo>
                    <a:pt x="99200" y="38426"/>
                  </a:lnTo>
                  <a:lnTo>
                    <a:pt x="65901" y="65901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1" y="384099"/>
                  </a:lnTo>
                  <a:lnTo>
                    <a:pt x="99200" y="411573"/>
                  </a:lnTo>
                  <a:lnTo>
                    <a:pt x="137420" y="432318"/>
                  </a:lnTo>
                  <a:lnTo>
                    <a:pt x="179655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9" y="270345"/>
                  </a:lnTo>
                  <a:lnTo>
                    <a:pt x="450000" y="225000"/>
                  </a:lnTo>
                  <a:lnTo>
                    <a:pt x="445429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1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solidFill>
              <a:srgbClr val="1AB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4998" y="51749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25000" y="0"/>
                  </a:moveTo>
                  <a:lnTo>
                    <a:pt x="179654" y="4571"/>
                  </a:lnTo>
                  <a:lnTo>
                    <a:pt x="137419" y="17681"/>
                  </a:lnTo>
                  <a:lnTo>
                    <a:pt x="99200" y="38426"/>
                  </a:lnTo>
                  <a:lnTo>
                    <a:pt x="65900" y="65900"/>
                  </a:lnTo>
                  <a:lnTo>
                    <a:pt x="38426" y="99200"/>
                  </a:lnTo>
                  <a:lnTo>
                    <a:pt x="17681" y="137419"/>
                  </a:lnTo>
                  <a:lnTo>
                    <a:pt x="4571" y="179654"/>
                  </a:lnTo>
                  <a:lnTo>
                    <a:pt x="0" y="225000"/>
                  </a:lnTo>
                  <a:lnTo>
                    <a:pt x="4571" y="270345"/>
                  </a:lnTo>
                  <a:lnTo>
                    <a:pt x="17681" y="312580"/>
                  </a:lnTo>
                  <a:lnTo>
                    <a:pt x="38426" y="350799"/>
                  </a:lnTo>
                  <a:lnTo>
                    <a:pt x="65900" y="384099"/>
                  </a:lnTo>
                  <a:lnTo>
                    <a:pt x="99200" y="411573"/>
                  </a:lnTo>
                  <a:lnTo>
                    <a:pt x="137419" y="432318"/>
                  </a:lnTo>
                  <a:lnTo>
                    <a:pt x="179654" y="445428"/>
                  </a:lnTo>
                  <a:lnTo>
                    <a:pt x="225000" y="450000"/>
                  </a:lnTo>
                  <a:lnTo>
                    <a:pt x="270345" y="445428"/>
                  </a:lnTo>
                  <a:lnTo>
                    <a:pt x="312580" y="432318"/>
                  </a:lnTo>
                  <a:lnTo>
                    <a:pt x="350799" y="411573"/>
                  </a:lnTo>
                  <a:lnTo>
                    <a:pt x="384099" y="384099"/>
                  </a:lnTo>
                  <a:lnTo>
                    <a:pt x="411573" y="350799"/>
                  </a:lnTo>
                  <a:lnTo>
                    <a:pt x="432318" y="312580"/>
                  </a:lnTo>
                  <a:lnTo>
                    <a:pt x="445428" y="270345"/>
                  </a:lnTo>
                  <a:lnTo>
                    <a:pt x="450000" y="225000"/>
                  </a:lnTo>
                  <a:lnTo>
                    <a:pt x="445428" y="179654"/>
                  </a:lnTo>
                  <a:lnTo>
                    <a:pt x="432318" y="137419"/>
                  </a:lnTo>
                  <a:lnTo>
                    <a:pt x="411573" y="99200"/>
                  </a:lnTo>
                  <a:lnTo>
                    <a:pt x="384099" y="65900"/>
                  </a:lnTo>
                  <a:lnTo>
                    <a:pt x="350799" y="38426"/>
                  </a:lnTo>
                  <a:lnTo>
                    <a:pt x="312580" y="17681"/>
                  </a:lnTo>
                  <a:lnTo>
                    <a:pt x="270345" y="4571"/>
                  </a:lnTo>
                  <a:lnTo>
                    <a:pt x="225000" y="0"/>
                  </a:lnTo>
                  <a:close/>
                </a:path>
              </a:pathLst>
            </a:custGeom>
            <a:ln w="10800">
              <a:solidFill>
                <a:srgbClr val="1ABC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0080000" cy="1261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12950" y="342391"/>
            <a:ext cx="10541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38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700" spc="-4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225">
                <a:solidFill>
                  <a:srgbClr val="FFFFFF"/>
                </a:solidFill>
                <a:latin typeface="Verdana"/>
                <a:cs typeface="Verdana"/>
              </a:rPr>
              <a:t>JE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7479" y="295656"/>
            <a:ext cx="4575048" cy="6522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895" y="1438655"/>
            <a:ext cx="1670304" cy="16611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9879" y="1438655"/>
            <a:ext cx="1652016" cy="1639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8008" y="1402080"/>
            <a:ext cx="1661160" cy="16581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47300" y="3031032"/>
            <a:ext cx="2223770" cy="13506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590"/>
              </a:spcBef>
            </a:pP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lpe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10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0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5200"/>
              </a:lnSpc>
              <a:spcBef>
                <a:spcPts val="209"/>
              </a:spcBef>
            </a:pP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 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öğrencisidir.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Siber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güvenlik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 </a:t>
            </a:r>
            <a:r>
              <a:rPr sz="1000" spc="-3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  </a:t>
            </a:r>
            <a:r>
              <a:rPr sz="1000" spc="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liderlik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  yazılım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tirme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görevinde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 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almaktadır.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2</a:t>
            </a:fld>
            <a:endParaRPr spc="-310"/>
          </a:p>
        </p:txBody>
      </p:sp>
      <p:sp>
        <p:nvSpPr>
          <p:cNvPr id="15" name="object 15"/>
          <p:cNvSpPr txBox="1"/>
          <p:nvPr/>
        </p:nvSpPr>
        <p:spPr>
          <a:xfrm>
            <a:off x="2777299" y="3012744"/>
            <a:ext cx="2086610" cy="11830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590"/>
              </a:spcBef>
            </a:pP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Fe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rh</a:t>
            </a:r>
            <a:r>
              <a:rPr sz="1800" spc="-45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5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90">
                <a:solidFill>
                  <a:srgbClr val="2C3E50"/>
                </a:solidFill>
                <a:latin typeface="Tahoma"/>
                <a:cs typeface="Tahoma"/>
              </a:rPr>
              <a:t>T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0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4000"/>
              </a:lnSpc>
              <a:spcBef>
                <a:spcPts val="220"/>
              </a:spcBef>
            </a:pP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  ö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  yazılım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tirme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görevinde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 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almaktadır.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299" y="2963366"/>
            <a:ext cx="2174875" cy="111061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75"/>
              </a:spcBef>
            </a:pP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le</a:t>
            </a:r>
            <a:r>
              <a:rPr sz="1800" spc="-65">
                <a:solidFill>
                  <a:srgbClr val="2C3E50"/>
                </a:solidFill>
                <a:latin typeface="Tahoma"/>
                <a:cs typeface="Tahoma"/>
              </a:rPr>
              <a:t>y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4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K</a:t>
            </a:r>
            <a:r>
              <a:rPr sz="1800" spc="-85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C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70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185">
                <a:solidFill>
                  <a:srgbClr val="2C3E50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6000"/>
              </a:lnSpc>
              <a:spcBef>
                <a:spcPts val="420"/>
              </a:spcBef>
            </a:pP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rencisidir.  </a:t>
            </a:r>
            <a:r>
              <a:rPr sz="1000" spc="-3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bilimi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 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tasarımı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27299" y="2972510"/>
            <a:ext cx="1994535" cy="104541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60"/>
              </a:spcBef>
            </a:pP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F</a:t>
            </a:r>
            <a:r>
              <a:rPr sz="1800" spc="-100">
                <a:solidFill>
                  <a:srgbClr val="2C3E50"/>
                </a:solidFill>
                <a:latin typeface="Tahoma"/>
                <a:cs typeface="Tahoma"/>
              </a:rPr>
              <a:t>.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5">
                <a:solidFill>
                  <a:srgbClr val="2C3E50"/>
                </a:solidFill>
                <a:latin typeface="Tahoma"/>
                <a:cs typeface="Tahoma"/>
              </a:rPr>
              <a:t>B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e</a:t>
            </a:r>
            <a:r>
              <a:rPr sz="1800" spc="-95">
                <a:solidFill>
                  <a:srgbClr val="2C3E50"/>
                </a:solidFill>
                <a:latin typeface="Tahoma"/>
                <a:cs typeface="Tahoma"/>
              </a:rPr>
              <a:t>g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ü</a:t>
            </a:r>
            <a:r>
              <a:rPr sz="1800" spc="-20">
                <a:solidFill>
                  <a:srgbClr val="2C3E50"/>
                </a:solidFill>
                <a:latin typeface="Tahoma"/>
                <a:cs typeface="Tahoma"/>
              </a:rPr>
              <a:t>m</a:t>
            </a:r>
            <a:r>
              <a:rPr sz="1800" spc="-204">
                <a:solidFill>
                  <a:srgbClr val="2C3E50"/>
                </a:solidFill>
                <a:latin typeface="Tahoma"/>
                <a:cs typeface="Tahoma"/>
              </a:rPr>
              <a:t> </a:t>
            </a:r>
            <a:r>
              <a:rPr sz="1800" spc="-110">
                <a:solidFill>
                  <a:srgbClr val="2C3E50"/>
                </a:solidFill>
                <a:latin typeface="Tahoma"/>
                <a:cs typeface="Tahoma"/>
              </a:rPr>
              <a:t>A</a:t>
            </a:r>
            <a:r>
              <a:rPr sz="1800" spc="-30">
                <a:solidFill>
                  <a:srgbClr val="2C3E50"/>
                </a:solidFill>
                <a:latin typeface="Tahoma"/>
                <a:cs typeface="Tahoma"/>
              </a:rPr>
              <a:t>r</a:t>
            </a:r>
            <a:r>
              <a:rPr sz="1800" spc="-55">
                <a:solidFill>
                  <a:srgbClr val="2C3E50"/>
                </a:solidFill>
                <a:latin typeface="Tahoma"/>
                <a:cs typeface="Tahoma"/>
              </a:rPr>
              <a:t>s</a:t>
            </a:r>
            <a:r>
              <a:rPr sz="1800">
                <a:solidFill>
                  <a:srgbClr val="2C3E50"/>
                </a:solidFill>
                <a:latin typeface="Tahoma"/>
                <a:cs typeface="Tahoma"/>
              </a:rPr>
              <a:t>la</a:t>
            </a:r>
            <a:r>
              <a:rPr sz="1800" spc="-25">
                <a:solidFill>
                  <a:srgbClr val="2C3E50"/>
                </a:solidFill>
                <a:latin typeface="Tahoma"/>
                <a:cs typeface="Tahoma"/>
              </a:rPr>
              <a:t>n</a:t>
            </a:r>
            <a:r>
              <a:rPr sz="1800" spc="-10">
                <a:solidFill>
                  <a:srgbClr val="2C3E50"/>
                </a:solidFill>
                <a:latin typeface="Tahoma"/>
                <a:cs typeface="Tahoma"/>
              </a:rPr>
              <a:t>o</a:t>
            </a:r>
            <a:r>
              <a:rPr sz="1800" spc="-220">
                <a:solidFill>
                  <a:srgbClr val="2C3E50"/>
                </a:solidFill>
                <a:latin typeface="Verdana"/>
                <a:cs typeface="Verdana"/>
              </a:rPr>
              <a:t>ğ</a:t>
            </a:r>
            <a:r>
              <a:rPr sz="1800" spc="10">
                <a:solidFill>
                  <a:srgbClr val="2C3E50"/>
                </a:solidFill>
                <a:latin typeface="Tahoma"/>
                <a:cs typeface="Tahoma"/>
              </a:rPr>
              <a:t>lu</a:t>
            </a:r>
            <a:endParaRPr sz="1800">
              <a:latin typeface="Tahoma"/>
              <a:cs typeface="Tahoma"/>
            </a:endParaRPr>
          </a:p>
          <a:p>
            <a:pPr marL="12700" marR="83185">
              <a:lnSpc>
                <a:spcPct val="105300"/>
              </a:lnSpc>
              <a:spcBef>
                <a:spcPts val="305"/>
              </a:spcBef>
            </a:pP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Bilgisayar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Mühendisli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Sınıf  ö</a:t>
            </a:r>
            <a:r>
              <a:rPr sz="1000" spc="-1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rencisidir.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Yapay</a:t>
            </a:r>
            <a:r>
              <a:rPr lang="tr-TR"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2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zeka</a:t>
            </a:r>
            <a:r>
              <a:rPr lang="tr-TR"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üzerine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00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çalı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malar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yapmaktadır.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Ekibin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tasarımı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görevini</a:t>
            </a:r>
            <a:r>
              <a:rPr sz="1000" spc="-114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üstlenmi</a:t>
            </a:r>
            <a:r>
              <a:rPr sz="1000" spc="-10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ş</a:t>
            </a:r>
            <a:r>
              <a:rPr sz="1000" spc="-15">
                <a:solidFill>
                  <a:srgbClr val="2C3E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tir.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Resim 18" descr="logo içeren bir resim&#10;&#10;Açıklama otomatik olarak oluşturuldu">
            <a:extLst>
              <a:ext uri="{FF2B5EF4-FFF2-40B4-BE49-F238E27FC236}">
                <a16:creationId xmlns:a16="http://schemas.microsoft.com/office/drawing/2014/main" id="{BC4CA557-C95F-5EDE-25C8-01D7AF5E87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pic>
        <p:nvPicPr>
          <p:cNvPr id="21" name="Resim 20" descr="giyim, duvar, kişi, şahıs, eşarp içeren bir resim&#10;&#10;Açıklama otomatik olarak oluşturuldu">
            <a:extLst>
              <a:ext uri="{FF2B5EF4-FFF2-40B4-BE49-F238E27FC236}">
                <a16:creationId xmlns:a16="http://schemas.microsoft.com/office/drawing/2014/main" id="{7E3B4A5D-1837-E974-0AC7-B7644AABD21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189" y="1376681"/>
            <a:ext cx="1683511" cy="16835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700">
                <a:solidFill>
                  <a:srgbClr val="00B050"/>
                </a:solidFill>
                <a:latin typeface="Verdana"/>
                <a:cs typeface="Verdana"/>
              </a:rPr>
              <a:t>PROBLEM</a:t>
            </a:r>
            <a:endParaRPr sz="270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3</a:t>
            </a:fld>
            <a:endParaRPr spc="-31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05D822-7ADF-62DE-4DD8-8084D3525D73}"/>
              </a:ext>
            </a:extLst>
          </p:cNvPr>
          <p:cNvSpPr txBox="1"/>
          <p:nvPr/>
        </p:nvSpPr>
        <p:spPr>
          <a:xfrm>
            <a:off x="622300" y="1543050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İnternetin gelişmesiyle birlikte tüm dünyadaki kullanıcılar tarafından ifade edilen veri miktarı da artmıştır.</a:t>
            </a:r>
          </a:p>
          <a:p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Farklı dünya görüşlerinin ve bireylerin duygularının mevcudiyeti, duygu analizini güçleştirmektedir.</a:t>
            </a:r>
          </a:p>
          <a:p>
            <a:endParaRPr lang="tr-TR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C9771DC5-1067-EC82-E8F2-C21898AA4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>
                <a:solidFill>
                  <a:srgbClr val="00B050"/>
                </a:solidFill>
                <a:latin typeface="Verdana"/>
                <a:cs typeface="Verdana"/>
              </a:rPr>
              <a:t>PROJENİN AMACI</a:t>
            </a:r>
            <a:endParaRPr sz="240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4</a:t>
            </a:fld>
            <a:endParaRPr spc="-31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205D822-7ADF-62DE-4DD8-8084D3525D73}"/>
              </a:ext>
            </a:extLst>
          </p:cNvPr>
          <p:cNvSpPr txBox="1"/>
          <p:nvPr/>
        </p:nvSpPr>
        <p:spPr>
          <a:xfrm>
            <a:off x="774700" y="2055378"/>
            <a:ext cx="8949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u="sng">
                <a:latin typeface="Arial" panose="020B0604020202020204" pitchFamily="34" charset="0"/>
                <a:cs typeface="Arial" panose="020B0604020202020204" pitchFamily="34" charset="0"/>
              </a:rPr>
              <a:t>Türkçe Doğal Dil İşleme ile</a:t>
            </a:r>
          </a:p>
          <a:p>
            <a:endParaRPr lang="tr-TR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 Türkçe metinlerin işlenmesi</a:t>
            </a:r>
          </a:p>
          <a:p>
            <a:pPr lvl="1"/>
            <a:endParaRPr lang="tr-T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Kullanıcı dostu ve yüksek performanslı kütüphaneler yardımıyla sosyal medya </a:t>
            </a:r>
          </a:p>
          <a:p>
            <a:pPr lvl="1"/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kullanıcılarının </a:t>
            </a:r>
            <a:r>
              <a:rPr lang="tr-TR" b="1">
                <a:latin typeface="Arial" panose="020B0604020202020204" pitchFamily="34" charset="0"/>
                <a:cs typeface="Arial" panose="020B0604020202020204" pitchFamily="34" charset="0"/>
              </a:rPr>
              <a:t>aşağılayıcı söylem tespiti için BERT </a:t>
            </a:r>
            <a:r>
              <a:rPr lang="tr-TR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tr-TR" b="0" i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tr-TR" b="0" i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Encoder </a:t>
            </a:r>
          </a:p>
          <a:p>
            <a:pPr lvl="1"/>
            <a:r>
              <a:rPr lang="tr-TR" b="0" i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tr-TR" b="0" i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tr-TR" b="0" i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b="0" i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r>
              <a:rPr lang="tr-TR" b="0" i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b="1">
                <a:latin typeface="Arial" panose="020B0604020202020204" pitchFamily="34" charset="0"/>
                <a:cs typeface="Arial" panose="020B0604020202020204" pitchFamily="34" charset="0"/>
              </a:rPr>
              <a:t> modelin geliştirilmesi</a:t>
            </a:r>
          </a:p>
          <a:p>
            <a:pPr lvl="1"/>
            <a:endParaRPr lang="tr-TR" b="1"/>
          </a:p>
        </p:txBody>
      </p:sp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600F71AB-0BB6-3A04-C5AC-317926315E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</a:t>
            </a: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95908"/>
              </p:ext>
            </p:extLst>
          </p:nvPr>
        </p:nvGraphicFramePr>
        <p:xfrm>
          <a:off x="878840" y="1422009"/>
          <a:ext cx="7655560" cy="3570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7160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88440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281884"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2355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 vd. (2022)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11639 kamyona ait hasar şiddeti tahminlemesi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tabanlı sinir ağı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%69,2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Prottasha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 (2022)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Bangladeş dilinde yapılan olumlu olumsuz sosyal medya ifadeleri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 ve Transfer Öğrenme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%94,10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 vd.(2022)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[3]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medya kullanıcılarının yorumlarını yararlı/zararlı olarak sınıflandırma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04683"/>
                  </a:ext>
                </a:extLst>
              </a:tr>
              <a:tr h="605418">
                <a:tc>
                  <a:txBody>
                    <a:bodyPr/>
                    <a:lstStyle/>
                    <a:p>
                      <a:r>
                        <a:rPr lang="tr-TR" sz="1100" b="0" i="0" err="1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Emon</a:t>
                      </a:r>
                      <a:r>
                        <a:rPr lang="tr-TR" sz="1100" b="0" i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tr-TR" sz="1100" b="0" i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2022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[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4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Facebook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gönderilerinden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toplanan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44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yorumuyla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bir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Bangla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metin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seti</a:t>
                      </a:r>
                      <a:r>
                        <a:rPr lang="tr-TR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</a:t>
                      </a: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XML-</a:t>
                      </a:r>
                      <a:r>
                        <a:rPr lang="en-US" sz="110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%86 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27170"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Karaahmetoğlu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[5]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Sosyal ağ tabanlı verilerden faydalanarak korona virüs konulu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  <a:tr h="542943">
                <a:tc>
                  <a:txBody>
                    <a:bodyPr/>
                    <a:lstStyle/>
                    <a:p>
                      <a:r>
                        <a:rPr lang="tr-TR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Sousa</a:t>
                      </a:r>
                      <a:r>
                        <a:rPr lang="tr-T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 (2019)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Finansal haberlerin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%72,5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1539"/>
                  </a:ext>
                </a:extLst>
              </a:tr>
            </a:tbl>
          </a:graphicData>
        </a:graphic>
      </p:graphicFrame>
      <p:pic>
        <p:nvPicPr>
          <p:cNvPr id="9" name="Resim 8" descr="logo içeren bir resim&#10;&#10;Açıklama otomatik olarak oluşturuldu">
            <a:extLst>
              <a:ext uri="{FF2B5EF4-FFF2-40B4-BE49-F238E27FC236}">
                <a16:creationId xmlns:a16="http://schemas.microsoft.com/office/drawing/2014/main" id="{09E58085-1403-BCE9-8C8C-3881DB2193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68BA4F25-B827-6B3A-9F5C-DADE3C5F0352}"/>
              </a:ext>
            </a:extLst>
          </p:cNvPr>
          <p:cNvSpPr txBox="1"/>
          <p:nvPr/>
        </p:nvSpPr>
        <p:spPr>
          <a:xfrm>
            <a:off x="9390380" y="5210739"/>
            <a:ext cx="304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7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698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5F415B-D8E1-475D-A163-C94E48CC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23" y="323850"/>
            <a:ext cx="4441754" cy="369332"/>
          </a:xfrm>
        </p:spPr>
        <p:txBody>
          <a:bodyPr/>
          <a:lstStyle/>
          <a:p>
            <a:pPr algn="ctr"/>
            <a:r>
              <a:rPr lang="tr-TR" sz="2400">
                <a:latin typeface="Verdana" panose="020B0604030504040204" pitchFamily="34" charset="0"/>
                <a:ea typeface="Verdana" panose="020B0604030504040204" pitchFamily="34" charset="0"/>
              </a:rPr>
              <a:t>LİTERATÜR ÖZETİ - </a:t>
            </a:r>
            <a:r>
              <a:rPr lang="tr-TR" sz="2400" err="1">
                <a:latin typeface="Verdana" panose="020B0604030504040204" pitchFamily="34" charset="0"/>
                <a:ea typeface="Verdana" panose="020B0604030504040204" pitchFamily="34" charset="0"/>
              </a:rPr>
              <a:t>dvm</a:t>
            </a:r>
            <a:endParaRPr lang="tr-TR" sz="24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53AA44BD-5672-B87E-5159-A3A06549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40940"/>
              </p:ext>
            </p:extLst>
          </p:nvPr>
        </p:nvGraphicFramePr>
        <p:xfrm>
          <a:off x="878840" y="1534750"/>
          <a:ext cx="7592059" cy="3056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498">
                  <a:extLst>
                    <a:ext uri="{9D8B030D-6E8A-4147-A177-3AD203B41FA5}">
                      <a16:colId xmlns:a16="http://schemas.microsoft.com/office/drawing/2014/main" val="2366242623"/>
                    </a:ext>
                  </a:extLst>
                </a:gridCol>
                <a:gridCol w="3458605">
                  <a:extLst>
                    <a:ext uri="{9D8B030D-6E8A-4147-A177-3AD203B41FA5}">
                      <a16:colId xmlns:a16="http://schemas.microsoft.com/office/drawing/2014/main" val="630622089"/>
                    </a:ext>
                  </a:extLst>
                </a:gridCol>
                <a:gridCol w="1428612">
                  <a:extLst>
                    <a:ext uri="{9D8B030D-6E8A-4147-A177-3AD203B41FA5}">
                      <a16:colId xmlns:a16="http://schemas.microsoft.com/office/drawing/2014/main" val="260730390"/>
                    </a:ext>
                  </a:extLst>
                </a:gridCol>
                <a:gridCol w="1265344">
                  <a:extLst>
                    <a:ext uri="{9D8B030D-6E8A-4147-A177-3AD203B41FA5}">
                      <a16:colId xmlns:a16="http://schemas.microsoft.com/office/drawing/2014/main" val="1785537282"/>
                    </a:ext>
                  </a:extLst>
                </a:gridCol>
              </a:tblGrid>
              <a:tr h="135286"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Yazarlar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 seti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Doğruluk oranı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203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Zhao vd.(2021)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[7]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Çevrimiçi finansal metinsel verilerin sınıflandırılması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337451"/>
                  </a:ext>
                </a:extLst>
              </a:tr>
              <a:tr h="359608">
                <a:tc>
                  <a:txBody>
                    <a:bodyPr/>
                    <a:lstStyle/>
                    <a:p>
                      <a:r>
                        <a:rPr lang="tr-TR" sz="1100" b="0" i="0" u="none" strike="noStrike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Acikalin</a:t>
                      </a:r>
                      <a:r>
                        <a:rPr lang="tr-TR" sz="11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vd.(2020) [8]</a:t>
                      </a:r>
                      <a:endParaRPr lang="tr-TR" sz="1100" b="0" i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ve otel yorumlarından oluşan, pozitif ve negatif olmak üzere 2 etikete sahip Türkçe veri kümelerinin sınıflandırılması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%88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68999"/>
                  </a:ext>
                </a:extLst>
              </a:tr>
              <a:tr h="554119">
                <a:tc>
                  <a:txBody>
                    <a:bodyPr/>
                    <a:lstStyle/>
                    <a:p>
                      <a:r>
                        <a:rPr lang="tr-TR" sz="11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Karimi</a:t>
                      </a:r>
                      <a:r>
                        <a:rPr lang="tr-TR" sz="1100" b="0" i="0" u="sng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vd.</a:t>
                      </a:r>
                      <a:endParaRPr lang="tr-TR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(2021) [9]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Müşteri memnuniyeti ile ilgili unsur çıkarma(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Extraction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BERT-PT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%76,5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98433"/>
                  </a:ext>
                </a:extLst>
              </a:tr>
              <a:tr h="617880"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Guven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vd.(2021) 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[10]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tweetlerde duygu analizi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DistilBERT-Turkish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%98,63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20956"/>
                  </a:ext>
                </a:extLst>
              </a:tr>
              <a:tr h="60414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Özkan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vd.(2022) </a:t>
                      </a:r>
                      <a:r>
                        <a:rPr lang="tr-TR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[11]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Türkçe d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ilinde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azılan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ilimsel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etinlerin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ç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oklu</a:t>
                      </a:r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ınıflandırılması</a:t>
                      </a:r>
                      <a:endParaRPr lang="tr-TR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%95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92969"/>
                  </a:ext>
                </a:extLst>
              </a:tr>
            </a:tbl>
          </a:graphicData>
        </a:graphic>
      </p:graphicFrame>
      <p:pic>
        <p:nvPicPr>
          <p:cNvPr id="4" name="Resim 3" descr="logo içeren bir resim&#10;&#10;Açıklama otomatik olarak oluşturuldu">
            <a:extLst>
              <a:ext uri="{FF2B5EF4-FFF2-40B4-BE49-F238E27FC236}">
                <a16:creationId xmlns:a16="http://schemas.microsoft.com/office/drawing/2014/main" id="{783D5796-C965-D46A-8EDC-AED7EF0C5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1E6B597-8348-0761-B69C-A53BBCACFA12}"/>
              </a:ext>
            </a:extLst>
          </p:cNvPr>
          <p:cNvSpPr txBox="1"/>
          <p:nvPr/>
        </p:nvSpPr>
        <p:spPr>
          <a:xfrm>
            <a:off x="9385300" y="5200650"/>
            <a:ext cx="3401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7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19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2400">
                <a:solidFill>
                  <a:srgbClr val="00B050"/>
                </a:solidFill>
                <a:latin typeface="Verdana"/>
                <a:cs typeface="Verdana"/>
              </a:rPr>
              <a:t>YÖNTEM</a:t>
            </a:r>
            <a:endParaRPr sz="2400">
              <a:solidFill>
                <a:srgbClr val="00B050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7</a:t>
            </a:fld>
            <a:endParaRPr spc="-31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BE8FBF82-5878-B88F-2FE2-2C2D0826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516265"/>
            <a:ext cx="5410200" cy="2617585"/>
          </a:xfrm>
          <a:prstGeom prst="rect">
            <a:avLst/>
          </a:prstGeom>
        </p:spPr>
      </p:pic>
      <p:pic>
        <p:nvPicPr>
          <p:cNvPr id="12" name="Resim 11" descr="logo içeren bir resim&#10;&#10;Açıklama otomatik olarak oluşturuldu">
            <a:extLst>
              <a:ext uri="{FF2B5EF4-FFF2-40B4-BE49-F238E27FC236}">
                <a16:creationId xmlns:a16="http://schemas.microsoft.com/office/drawing/2014/main" id="{EA4DEAD5-5F83-301C-8632-C863FFCA8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8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900" y="476250"/>
            <a:ext cx="4419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tr-TR" sz="2400" b="1">
                <a:latin typeface="Verdana" panose="020B0604030504040204" pitchFamily="34" charset="0"/>
                <a:ea typeface="Verdana" panose="020B0604030504040204" pitchFamily="34" charset="0"/>
              </a:rPr>
              <a:t>HAM VERİ SETİ</a:t>
            </a:r>
            <a:endParaRPr sz="240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8</a:t>
            </a:fld>
            <a:endParaRPr spc="-310"/>
          </a:p>
        </p:txBody>
      </p:sp>
      <p:pic>
        <p:nvPicPr>
          <p:cNvPr id="12" name="Resim 11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20D4EF83-1976-C0AC-567D-BCAE3D2E8B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" y="1325878"/>
            <a:ext cx="3901262" cy="159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Resim 12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6E28DD08-2CA6-022C-BCFF-7782B3AF13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48" y="1314450"/>
            <a:ext cx="4174336" cy="163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Resim 13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600E65DE-15B6-519A-3034-8F58F5122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" y="3067050"/>
            <a:ext cx="3901262" cy="1583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Resim 14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A184E17D-25FD-6C32-1C79-193584F081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88" y="3050130"/>
            <a:ext cx="4174336" cy="159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Resim 15" descr="logo içeren bir resim&#10;&#10;Açıklama otomatik olarak oluşturuldu">
            <a:extLst>
              <a:ext uri="{FF2B5EF4-FFF2-40B4-BE49-F238E27FC236}">
                <a16:creationId xmlns:a16="http://schemas.microsoft.com/office/drawing/2014/main" id="{7B802ED8-C3D3-2777-D56A-607F74ADEC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9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0" y="415134"/>
            <a:ext cx="4724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tr-TR" sz="2400" b="1">
                <a:latin typeface="Verdana" panose="020B0604030504040204" pitchFamily="34" charset="0"/>
                <a:ea typeface="Verdana" panose="020B0604030504040204" pitchFamily="34" charset="0"/>
              </a:rPr>
              <a:t>ÖN İŞLEMDEN GEÇİRİLMİŞ </a:t>
            </a:r>
            <a:br>
              <a:rPr lang="tr-TR" sz="2400" b="1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tr-TR" sz="2400" b="1">
                <a:latin typeface="Verdana" panose="020B0604030504040204" pitchFamily="34" charset="0"/>
                <a:ea typeface="Verdana" panose="020B0604030504040204" pitchFamily="34" charset="0"/>
              </a:rPr>
              <a:t>VERİ SETİ</a:t>
            </a:r>
            <a:endParaRPr sz="240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310"/>
              <a:t>9</a:t>
            </a:fld>
            <a:endParaRPr spc="-310"/>
          </a:p>
        </p:txBody>
      </p:sp>
      <p:pic>
        <p:nvPicPr>
          <p:cNvPr id="3" name="Resim 2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DEB91B5F-D3B0-2ECF-83EA-DCD840430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3" y="3067050"/>
            <a:ext cx="3901262" cy="165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91A14F28-E7AC-2052-0170-DB83910E0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27" y="3070860"/>
            <a:ext cx="4335020" cy="165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C474C3F2-8919-26B5-D1CF-1360225D2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227" y="1289365"/>
            <a:ext cx="4335020" cy="165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BC46DB1A-853B-E48E-026D-C84DEB88EE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3" y="1304370"/>
            <a:ext cx="3901262" cy="160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 descr="logo içeren bir resim&#10;&#10;Açıklama otomatik olarak oluşturuldu">
            <a:extLst>
              <a:ext uri="{FF2B5EF4-FFF2-40B4-BE49-F238E27FC236}">
                <a16:creationId xmlns:a16="http://schemas.microsoft.com/office/drawing/2014/main" id="{EDB38BB1-9564-96A6-4921-6B14BA0B3E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31" y="5018700"/>
            <a:ext cx="913071" cy="6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8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1089</Words>
  <Application>Microsoft Office PowerPoint</Application>
  <PresentationFormat>Özel</PresentationFormat>
  <Paragraphs>134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Tahoma</vt:lpstr>
      <vt:lpstr>Verdana</vt:lpstr>
      <vt:lpstr>Wingdings</vt:lpstr>
      <vt:lpstr>Office Theme</vt:lpstr>
      <vt:lpstr>- GAT0R -</vt:lpstr>
      <vt:lpstr>PROJE</vt:lpstr>
      <vt:lpstr>PROBLEM</vt:lpstr>
      <vt:lpstr>PROJENİN AMACI</vt:lpstr>
      <vt:lpstr>LİTERATÜR ÖZETİ</vt:lpstr>
      <vt:lpstr>LİTERATÜR ÖZETİ - dvm</vt:lpstr>
      <vt:lpstr>YÖNTEM</vt:lpstr>
      <vt:lpstr>HAM VERİ SETİ</vt:lpstr>
      <vt:lpstr>ÖN İŞLEMDEN GEÇİRİLMİŞ  VERİ SETİ</vt:lpstr>
      <vt:lpstr>YÖNTEM</vt:lpstr>
      <vt:lpstr>DENEYSEL SONUÇLAR</vt:lpstr>
      <vt:lpstr>DENEYSEL SONUÇLAR</vt:lpstr>
      <vt:lpstr>DENEYSEL SONUÇLAR</vt:lpstr>
      <vt:lpstr>Referanslar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GAT0R -</dc:title>
  <dc:creator>Şengül BAYRAK HAYTA</dc:creator>
  <cp:lastModifiedBy>Fatma Begüm ARSLANOĞLU</cp:lastModifiedBy>
  <cp:revision>43</cp:revision>
  <dcterms:created xsi:type="dcterms:W3CDTF">2023-04-05T07:25:10Z</dcterms:created>
  <dcterms:modified xsi:type="dcterms:W3CDTF">2023-04-05T15:09:46Z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2023-03-05T00:00:00Z</vt:filetime>
  </property>
  <property fmtid="{D5CDD505-2E9C-101B-9397-08002B2CF9AE}" pid="3" name="LastSaved">
    <vt:filetime>2023-04-05T00:00:00Z</vt:filetime>
  </property>
</Properties>
</file>