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9" r:id="rId32"/>
    <p:sldId id="288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E109F-B5BA-4DE7-A7BE-6C97E9FD70B7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20F4F-C26A-4D34-8B71-2B30446B55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1DA5FB-A0F7-4E4A-83F4-0137F5135F69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2681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487363"/>
            <a:ext cx="5578475" cy="4183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55" tIns="46578" rIns="93155" bIns="46578"/>
          <a:lstStyle/>
          <a:p>
            <a:pPr>
              <a:defRPr/>
            </a:pPr>
            <a:fld id="{064D4510-8B25-4B42-8498-EEAD0C754B4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8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6BC65-2933-4C63-B793-D8A6FC2B6D8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6307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7214C2-9201-4BCA-9C51-EC3117273EC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1392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CA2BE-C233-42DC-9B32-FCA38F28E323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677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C097B9-2016-42E4-A6C7-A421D6117E6B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902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5C067-FEBE-4D9B-BC66-3C95C0189827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511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716F0D-DFF3-4DC6-8097-84B0780254A0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353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84A9A-9827-45B6-A2FE-BEC08184A3C1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469900"/>
            <a:ext cx="5595938" cy="419893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09"/>
            <a:ext cx="5608320" cy="4183218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656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CE211-C512-49FB-B295-80D7C1CBC608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855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CE211-C512-49FB-B295-80D7C1CBC608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01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963D9-865E-418A-8304-FE26E76AA66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0672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7204F-6C80-499E-AB95-13C3762710A6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0905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325F4-42B7-48E2-A954-BCC6968F6C2F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398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E31F3-D196-41D1-80B1-CF36F74B498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469900"/>
            <a:ext cx="5595938" cy="419893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09"/>
            <a:ext cx="5608320" cy="4183218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8722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95EF53-9D70-4D3A-B339-CB3E14F45AE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25" y="469900"/>
            <a:ext cx="5595938" cy="419893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09"/>
            <a:ext cx="5608320" cy="4183218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315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04456-F435-493A-A987-BACE7A98023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0240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8B66E-4074-4A36-9415-7BB270C32DFE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506413"/>
            <a:ext cx="5784850" cy="4340225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0608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55" tIns="46578" rIns="93155" bIns="46578"/>
          <a:lstStyle/>
          <a:p>
            <a:pPr>
              <a:defRPr/>
            </a:pPr>
            <a:fld id="{1B4948D9-AEB1-465B-A36D-DCDF0D3D9358}" type="slidenum">
              <a:rPr lang="en-US" smtClean="0"/>
              <a:pPr>
                <a:defRPr/>
              </a:pPr>
              <a:t>29</a:t>
            </a:fld>
            <a:endParaRPr lang="en-US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487363"/>
            <a:ext cx="5578475" cy="41830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500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E25C3-BD8C-4596-938C-4509A51FC73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73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796EB-4CEF-4173-87F4-285A31FBBDB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8258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763A1-978B-4A8D-8445-2B211AD3A88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8007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0579CA-E505-47BC-88F1-8FC4457F502A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6811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12159-FE50-4957-AE79-8D01A0AA8653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599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487363"/>
            <a:ext cx="5578475" cy="4183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55" tIns="46578" rIns="93155" bIns="46578"/>
          <a:lstStyle/>
          <a:p>
            <a:pPr>
              <a:defRPr/>
            </a:pPr>
            <a:fld id="{064D4510-8B25-4B42-8498-EEAD0C754B4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17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487363"/>
            <a:ext cx="5578475" cy="4183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55" tIns="46578" rIns="93155" bIns="46578"/>
          <a:lstStyle/>
          <a:p>
            <a:pPr>
              <a:defRPr/>
            </a:pPr>
            <a:fld id="{064D4510-8B25-4B42-8498-EEAD0C754B4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4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300040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93"/>
          <p:cNvGrpSpPr>
            <a:grpSpLocks/>
          </p:cNvGrpSpPr>
          <p:nvPr/>
        </p:nvGrpSpPr>
        <p:grpSpPr bwMode="auto">
          <a:xfrm>
            <a:off x="1885951" y="295275"/>
            <a:ext cx="5786438" cy="476250"/>
            <a:chOff x="1188" y="186"/>
            <a:chExt cx="3645" cy="300"/>
          </a:xfrm>
        </p:grpSpPr>
        <p:sp>
          <p:nvSpPr>
            <p:cNvPr id="6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1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7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3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0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3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5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8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9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0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1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3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4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5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6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7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0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1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2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3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4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5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6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7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8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9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0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1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2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3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4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5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6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7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8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9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0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1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2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3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4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5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6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7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8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9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0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1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4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5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7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9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1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5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6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8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9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1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2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3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4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5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6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7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8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9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0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1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2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3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4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5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6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7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8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9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0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1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2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3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4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6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7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8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9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0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1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2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3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4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5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6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7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8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9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0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1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2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4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5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6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7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8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9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0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1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2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3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4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5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6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7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8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9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0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1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2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3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6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7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8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9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0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1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2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3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4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5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6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7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8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9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0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1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2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3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4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6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7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8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9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0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1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2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3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4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5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6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7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8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9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0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1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2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3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4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5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8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9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0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1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2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3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30176" y="6134100"/>
            <a:ext cx="8883650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1177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1" y="3778250"/>
            <a:ext cx="6392863" cy="2279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A042D328-1418-49C7-B6C4-0C23F7C596D2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1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2D328-1418-49C7-B6C4-0C23F7C596D2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6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40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2D328-1418-49C7-B6C4-0C23F7C596D2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2D328-1418-49C7-B6C4-0C23F7C596D2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2D328-1418-49C7-B6C4-0C23F7C596D2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0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2D328-1418-49C7-B6C4-0C23F7C596D2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2D328-1418-49C7-B6C4-0C23F7C596D2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2D328-1418-49C7-B6C4-0C23F7C596D2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9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2D328-1418-49C7-B6C4-0C23F7C596D2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5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2D328-1418-49C7-B6C4-0C23F7C596D2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2D328-1418-49C7-B6C4-0C23F7C596D2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7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8850" y="6245225"/>
            <a:ext cx="1865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A042D328-1418-49C7-B6C4-0C23F7C596D2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94450" y="6245225"/>
            <a:ext cx="2292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09626" y="241300"/>
            <a:ext cx="42863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434975" y="6559551"/>
            <a:ext cx="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852489" y="1030290"/>
            <a:ext cx="7875587" cy="460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64" name="Rectangle 440"/>
          <p:cNvSpPr>
            <a:spLocks noChangeArrowheads="1"/>
          </p:cNvSpPr>
          <p:nvPr/>
        </p:nvSpPr>
        <p:spPr bwMode="auto">
          <a:xfrm>
            <a:off x="180976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035" name="Group 444"/>
          <p:cNvGrpSpPr>
            <a:grpSpLocks/>
          </p:cNvGrpSpPr>
          <p:nvPr/>
        </p:nvGrpSpPr>
        <p:grpSpPr bwMode="auto">
          <a:xfrm>
            <a:off x="179389" y="133350"/>
            <a:ext cx="474662" cy="6648450"/>
            <a:chOff x="113" y="84"/>
            <a:chExt cx="299" cy="4188"/>
          </a:xfrm>
        </p:grpSpPr>
        <p:grpSp>
          <p:nvGrpSpPr>
            <p:cNvPr id="1037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1162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4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5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7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0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1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2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3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4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5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7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8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9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2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5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6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9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0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1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2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3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4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5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6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7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1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2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3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4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5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6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62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5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6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7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8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9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0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1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2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7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8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9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0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3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8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1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2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3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4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5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6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7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8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1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2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3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4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8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9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0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1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2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3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4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5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6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7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8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9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0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1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2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3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4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5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6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9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0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1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5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6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7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9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6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8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2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3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4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5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6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7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8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9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0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1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3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4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5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6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7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8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9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0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1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3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4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5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6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7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8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9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88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89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0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1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1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2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3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6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2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3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4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5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6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7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8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9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7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8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0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1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2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3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4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5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6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7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6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4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0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9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8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7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2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8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6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0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1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3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9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5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7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8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0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1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2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3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5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6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7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8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0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1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2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3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5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6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7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8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0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1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2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3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6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7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0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1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4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5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6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7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8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9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40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41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59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0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2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5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1038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5" name="Rectangle 131"/>
          <p:cNvSpPr>
            <a:spLocks noChangeArrowheads="1"/>
          </p:cNvSpPr>
          <p:nvPr/>
        </p:nvSpPr>
        <p:spPr bwMode="auto">
          <a:xfrm>
            <a:off x="179389" y="87313"/>
            <a:ext cx="473075" cy="6718300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8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Lean Process Improvement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Bradley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Time = Inventory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4678363"/>
          </a:xfrm>
        </p:spPr>
        <p:txBody>
          <a:bodyPr/>
          <a:lstStyle/>
          <a:p>
            <a:r>
              <a:rPr lang="en-US" dirty="0" smtClean="0"/>
              <a:t>In manufacturing: </a:t>
            </a:r>
          </a:p>
          <a:p>
            <a:pPr lvl="1"/>
            <a:r>
              <a:rPr lang="en-US" dirty="0" smtClean="0"/>
              <a:t>Lead Time = WIP Inventory</a:t>
            </a:r>
          </a:p>
          <a:p>
            <a:r>
              <a:rPr lang="en-US" dirty="0" smtClean="0"/>
              <a:t>Reducing lead time reduces inventory</a:t>
            </a:r>
          </a:p>
          <a:p>
            <a:r>
              <a:rPr lang="en-US" dirty="0" smtClean="0"/>
              <a:t>Reduced lead time also:</a:t>
            </a:r>
          </a:p>
          <a:p>
            <a:pPr lvl="1"/>
            <a:r>
              <a:rPr lang="en-US" dirty="0" smtClean="0"/>
              <a:t>Improves quality, increases responsiveness, less costly change orders, etc.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C1A-747B-486B-A62D-DDF48392891C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6"/>
          <p:cNvGrpSpPr/>
          <p:nvPr/>
        </p:nvGrpSpPr>
        <p:grpSpPr>
          <a:xfrm>
            <a:off x="2963862" y="4416552"/>
            <a:ext cx="3630168" cy="1856232"/>
            <a:chOff x="2963863" y="3647725"/>
            <a:chExt cx="3629025" cy="1855788"/>
          </a:xfrm>
        </p:grpSpPr>
        <p:sp>
          <p:nvSpPr>
            <p:cNvPr id="4" name="Can 3"/>
            <p:cNvSpPr/>
            <p:nvPr/>
          </p:nvSpPr>
          <p:spPr>
            <a:xfrm rot="16200000">
              <a:off x="4417219" y="2194369"/>
              <a:ext cx="722313" cy="3629025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Can 4"/>
            <p:cNvSpPr/>
            <p:nvPr/>
          </p:nvSpPr>
          <p:spPr>
            <a:xfrm rot="16200000">
              <a:off x="4417218" y="4434332"/>
              <a:ext cx="722313" cy="141605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17414" name="Picture 4" descr="C:\Users\james.bradley\AppData\Local\Microsoft\Windows\Temporary Internet Files\Content.IE5\6NECDJEO\MCj0409993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41675" y="3684238"/>
              <a:ext cx="549275" cy="30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Picture 4" descr="C:\Users\james.bradley\AppData\Local\Microsoft\Windows\Temporary Internet Files\Content.IE5\6NECDJEO\MCj0409993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053013" y="4027138"/>
              <a:ext cx="549275" cy="30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6" name="Picture 4" descr="C:\Users\james.bradley\AppData\Local\Microsoft\Windows\Temporary Internet Files\Content.IE5\6NECDJEO\MCj0409993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4048125" y="3676300"/>
              <a:ext cx="549275" cy="303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7" name="Picture 4" descr="C:\Users\james.bradley\AppData\Local\Microsoft\Windows\Temporary Internet Files\Content.IE5\6NECDJEO\MCj0409993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535363" y="3996975"/>
              <a:ext cx="549275" cy="303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8" name="Picture 4" descr="C:\Users\james.bradley\AppData\Local\Microsoft\Windows\Temporary Internet Files\Content.IE5\6NECDJEO\MCj0409993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776913" y="3757263"/>
              <a:ext cx="54768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9" name="Picture 4" descr="C:\Users\james.bradley\AppData\Local\Microsoft\Windows\Temporary Internet Files\Content.IE5\6NECDJEO\MCj0409993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4298950" y="4801838"/>
              <a:ext cx="549275" cy="30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0" name="Picture 6" descr="http://rchobby-egypt.com/F22-4.jpg"/>
            <p:cNvPicPr>
              <a:picLocks noChangeAspect="1" noChangeArrowheads="1"/>
            </p:cNvPicPr>
            <p:nvPr/>
          </p:nvPicPr>
          <p:blipFill>
            <a:blip r:embed="rId4" cstate="print"/>
            <a:srcRect l="17401" t="26598" r="10896" b="25204"/>
            <a:stretch>
              <a:fillRect/>
            </a:stretch>
          </p:blipFill>
          <p:spPr bwMode="auto">
            <a:xfrm>
              <a:off x="4864100" y="3685825"/>
              <a:ext cx="561975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1" name="Picture 6" descr="http://rchobby-egypt.com/F22-4.jpg"/>
            <p:cNvPicPr>
              <a:picLocks noChangeAspect="1" noChangeArrowheads="1"/>
            </p:cNvPicPr>
            <p:nvPr/>
          </p:nvPicPr>
          <p:blipFill>
            <a:blip r:embed="rId4" cstate="print"/>
            <a:srcRect l="17401" t="26598" r="10896" b="25204"/>
            <a:stretch>
              <a:fillRect/>
            </a:stretch>
          </p:blipFill>
          <p:spPr bwMode="auto">
            <a:xfrm>
              <a:off x="4192588" y="4049363"/>
              <a:ext cx="561975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2" name="Picture 6" descr="http://rchobby-egypt.com/F22-4.jpg"/>
            <p:cNvPicPr>
              <a:picLocks noChangeAspect="1" noChangeArrowheads="1"/>
            </p:cNvPicPr>
            <p:nvPr/>
          </p:nvPicPr>
          <p:blipFill>
            <a:blip r:embed="rId4" cstate="print"/>
            <a:srcRect l="17401" t="26598" r="10896" b="25204"/>
            <a:stretch>
              <a:fillRect/>
            </a:stretch>
          </p:blipFill>
          <p:spPr bwMode="auto">
            <a:xfrm>
              <a:off x="4784725" y="5114575"/>
              <a:ext cx="561975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3720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Lead Time = WIP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14400" y="1144119"/>
            <a:ext cx="7772400" cy="4951881"/>
          </a:xfrm>
        </p:spPr>
        <p:txBody>
          <a:bodyPr/>
          <a:lstStyle/>
          <a:p>
            <a:pPr eaLnBrk="1" hangingPunct="1"/>
            <a:r>
              <a:rPr lang="en-US" dirty="0" smtClean="0"/>
              <a:t>In service processes: </a:t>
            </a:r>
          </a:p>
          <a:p>
            <a:pPr lvl="1" eaLnBrk="1" hangingPunct="1">
              <a:spcBef>
                <a:spcPts val="300"/>
              </a:spcBef>
            </a:pPr>
            <a:r>
              <a:rPr lang="en-US" dirty="0" smtClean="0"/>
              <a:t>Lead time = “inventory” of waiting customers</a:t>
            </a:r>
          </a:p>
          <a:p>
            <a:pPr eaLnBrk="1" hangingPunct="1">
              <a:spcBef>
                <a:spcPts val="300"/>
              </a:spcBef>
            </a:pPr>
            <a:r>
              <a:rPr lang="en-US" dirty="0" smtClean="0"/>
              <a:t>Reducing lead time reduces: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People waiting for service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Each person’s wait: Customer dissatisfaction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dirty="0" smtClean="0"/>
              <a:t>Cost of servicing people in the queue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B5C1A-747B-486B-A62D-DDF4839289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60968" y="5867400"/>
            <a:ext cx="3583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http://i.thisislondon.co.uk/i/pix/2008/11/h-and-m-415x275.jpg</a:t>
            </a:r>
            <a:endParaRPr lang="en-US" sz="1000" dirty="0"/>
          </a:p>
        </p:txBody>
      </p:sp>
      <p:grpSp>
        <p:nvGrpSpPr>
          <p:cNvPr id="2" name="Group 10"/>
          <p:cNvGrpSpPr/>
          <p:nvPr/>
        </p:nvGrpSpPr>
        <p:grpSpPr>
          <a:xfrm>
            <a:off x="2963862" y="4416552"/>
            <a:ext cx="3630168" cy="1856232"/>
            <a:chOff x="2963863" y="4128975"/>
            <a:chExt cx="3629025" cy="1855788"/>
          </a:xfrm>
        </p:grpSpPr>
        <p:sp>
          <p:nvSpPr>
            <p:cNvPr id="4" name="Can 3"/>
            <p:cNvSpPr/>
            <p:nvPr/>
          </p:nvSpPr>
          <p:spPr>
            <a:xfrm rot="16200000">
              <a:off x="4417219" y="2675619"/>
              <a:ext cx="722313" cy="3629025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Can 4"/>
            <p:cNvSpPr/>
            <p:nvPr/>
          </p:nvSpPr>
          <p:spPr>
            <a:xfrm rot="16200000">
              <a:off x="4417218" y="4915582"/>
              <a:ext cx="722313" cy="141605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24580" name="Picture 4" descr="http://i.thisislondon.co.uk/i/pix/2008/11/h-and-m-415x275.jpg"/>
            <p:cNvPicPr>
              <a:picLocks noChangeAspect="1" noChangeArrowheads="1"/>
            </p:cNvPicPr>
            <p:nvPr/>
          </p:nvPicPr>
          <p:blipFill>
            <a:blip r:embed="rId3" cstate="print"/>
            <a:srcRect t="34609" b="6229"/>
            <a:stretch>
              <a:fillRect/>
            </a:stretch>
          </p:blipFill>
          <p:spPr bwMode="auto">
            <a:xfrm flipH="1">
              <a:off x="4789474" y="4166227"/>
              <a:ext cx="1697925" cy="665646"/>
            </a:xfrm>
            <a:prstGeom prst="rect">
              <a:avLst/>
            </a:prstGeom>
            <a:noFill/>
          </p:spPr>
        </p:pic>
        <p:pic>
          <p:nvPicPr>
            <p:cNvPr id="20" name="Picture 4" descr="http://i.thisislondon.co.uk/i/pix/2008/11/h-and-m-415x275.jpg"/>
            <p:cNvPicPr>
              <a:picLocks noChangeAspect="1" noChangeArrowheads="1"/>
            </p:cNvPicPr>
            <p:nvPr/>
          </p:nvPicPr>
          <p:blipFill>
            <a:blip r:embed="rId3" cstate="print"/>
            <a:srcRect t="34609" b="6229"/>
            <a:stretch>
              <a:fillRect/>
            </a:stretch>
          </p:blipFill>
          <p:spPr bwMode="auto">
            <a:xfrm flipH="1">
              <a:off x="3170826" y="4154997"/>
              <a:ext cx="1697925" cy="665646"/>
            </a:xfrm>
            <a:prstGeom prst="rect">
              <a:avLst/>
            </a:prstGeom>
            <a:noFill/>
          </p:spPr>
        </p:pic>
        <p:pic>
          <p:nvPicPr>
            <p:cNvPr id="21" name="Picture 4" descr="http://i.thisislondon.co.uk/i/pix/2008/11/h-and-m-415x275.jpg"/>
            <p:cNvPicPr>
              <a:picLocks noChangeAspect="1" noChangeArrowheads="1"/>
            </p:cNvPicPr>
            <p:nvPr/>
          </p:nvPicPr>
          <p:blipFill>
            <a:blip r:embed="rId3" cstate="print"/>
            <a:srcRect t="34609" r="46809" b="6229"/>
            <a:stretch>
              <a:fillRect/>
            </a:stretch>
          </p:blipFill>
          <p:spPr bwMode="auto">
            <a:xfrm flipH="1">
              <a:off x="4417999" y="5290778"/>
              <a:ext cx="903142" cy="66564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7274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Time = WIP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14400" y="960437"/>
            <a:ext cx="77724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In administration processes: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Lead time = “inventory” of work items in progress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Reducing lead time reduces WIP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Increases some aspect of business performance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Benefits depend on type of operation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Sometimes faster cash flow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Sometimes increased revenue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5C1A-747B-486B-A62D-DDF48392891C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" name="Group 25"/>
          <p:cNvGrpSpPr/>
          <p:nvPr/>
        </p:nvGrpSpPr>
        <p:grpSpPr>
          <a:xfrm>
            <a:off x="2963863" y="4417725"/>
            <a:ext cx="3629025" cy="1855788"/>
            <a:chOff x="2963863" y="4417725"/>
            <a:chExt cx="3629025" cy="1855788"/>
          </a:xfrm>
        </p:grpSpPr>
        <p:sp>
          <p:nvSpPr>
            <p:cNvPr id="4" name="Can 3"/>
            <p:cNvSpPr/>
            <p:nvPr/>
          </p:nvSpPr>
          <p:spPr>
            <a:xfrm rot="16200000">
              <a:off x="4417219" y="2964369"/>
              <a:ext cx="722313" cy="3629025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Can 4"/>
            <p:cNvSpPr/>
            <p:nvPr/>
          </p:nvSpPr>
          <p:spPr>
            <a:xfrm rot="16200000">
              <a:off x="4417218" y="5204332"/>
              <a:ext cx="722313" cy="141605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21506" name="Picture 2" descr="C:\Users\james.bradley\AppData\Local\Microsoft\Windows\Temporary Internet Files\Content.IE5\RCBMJ1EV\MCj04325990000[1].png"/>
            <p:cNvPicPr>
              <a:picLocks noChangeAspect="1" noChangeArrowheads="1"/>
            </p:cNvPicPr>
            <p:nvPr/>
          </p:nvPicPr>
          <p:blipFill>
            <a:blip r:embed="rId3" cstate="print"/>
            <a:srcRect l="13153" t="4600" r="14206" b="10653"/>
            <a:stretch>
              <a:fillRect/>
            </a:stretch>
          </p:blipFill>
          <p:spPr bwMode="auto">
            <a:xfrm>
              <a:off x="3214838" y="4467705"/>
              <a:ext cx="336884" cy="393031"/>
            </a:xfrm>
            <a:prstGeom prst="rect">
              <a:avLst/>
            </a:prstGeom>
            <a:noFill/>
          </p:spPr>
        </p:pic>
        <p:pic>
          <p:nvPicPr>
            <p:cNvPr id="17" name="Picture 2" descr="C:\Users\james.bradley\AppData\Local\Microsoft\Windows\Temporary Internet Files\Content.IE5\RCBMJ1EV\MCj04325990000[1].png"/>
            <p:cNvPicPr>
              <a:picLocks noChangeAspect="1" noChangeArrowheads="1"/>
            </p:cNvPicPr>
            <p:nvPr/>
          </p:nvPicPr>
          <p:blipFill>
            <a:blip r:embed="rId3" cstate="print"/>
            <a:srcRect l="13153" t="4600" r="14206" b="10653"/>
            <a:stretch>
              <a:fillRect/>
            </a:stretch>
          </p:blipFill>
          <p:spPr bwMode="auto">
            <a:xfrm>
              <a:off x="3694497" y="4697107"/>
              <a:ext cx="336884" cy="393031"/>
            </a:xfrm>
            <a:prstGeom prst="rect">
              <a:avLst/>
            </a:prstGeom>
            <a:noFill/>
          </p:spPr>
        </p:pic>
        <p:pic>
          <p:nvPicPr>
            <p:cNvPr id="18" name="Picture 2" descr="C:\Users\james.bradley\AppData\Local\Microsoft\Windows\Temporary Internet Files\Content.IE5\RCBMJ1EV\MCj04325990000[1].png"/>
            <p:cNvPicPr>
              <a:picLocks noChangeAspect="1" noChangeArrowheads="1"/>
            </p:cNvPicPr>
            <p:nvPr/>
          </p:nvPicPr>
          <p:blipFill>
            <a:blip r:embed="rId3" cstate="print"/>
            <a:srcRect l="13153" t="4600" r="14206" b="10653"/>
            <a:stretch>
              <a:fillRect/>
            </a:stretch>
          </p:blipFill>
          <p:spPr bwMode="auto">
            <a:xfrm>
              <a:off x="4079507" y="4456475"/>
              <a:ext cx="336884" cy="393031"/>
            </a:xfrm>
            <a:prstGeom prst="rect">
              <a:avLst/>
            </a:prstGeom>
            <a:noFill/>
          </p:spPr>
        </p:pic>
        <p:pic>
          <p:nvPicPr>
            <p:cNvPr id="19" name="Picture 2" descr="C:\Users\james.bradley\AppData\Local\Microsoft\Windows\Temporary Internet Files\Content.IE5\RCBMJ1EV\MCj04325990000[1].png"/>
            <p:cNvPicPr>
              <a:picLocks noChangeAspect="1" noChangeArrowheads="1"/>
            </p:cNvPicPr>
            <p:nvPr/>
          </p:nvPicPr>
          <p:blipFill>
            <a:blip r:embed="rId3" cstate="print"/>
            <a:srcRect l="13153" t="4600" r="14206" b="10653"/>
            <a:stretch>
              <a:fillRect/>
            </a:stretch>
          </p:blipFill>
          <p:spPr bwMode="auto">
            <a:xfrm>
              <a:off x="4445267" y="4706732"/>
              <a:ext cx="336884" cy="393031"/>
            </a:xfrm>
            <a:prstGeom prst="rect">
              <a:avLst/>
            </a:prstGeom>
            <a:noFill/>
          </p:spPr>
        </p:pic>
        <p:pic>
          <p:nvPicPr>
            <p:cNvPr id="20" name="Picture 2" descr="C:\Users\james.bradley\AppData\Local\Microsoft\Windows\Temporary Internet Files\Content.IE5\RCBMJ1EV\MCj04325990000[1].png"/>
            <p:cNvPicPr>
              <a:picLocks noChangeAspect="1" noChangeArrowheads="1"/>
            </p:cNvPicPr>
            <p:nvPr/>
          </p:nvPicPr>
          <p:blipFill>
            <a:blip r:embed="rId3" cstate="print"/>
            <a:srcRect l="13153" t="4600" r="14206" b="10653"/>
            <a:stretch>
              <a:fillRect/>
            </a:stretch>
          </p:blipFill>
          <p:spPr bwMode="auto">
            <a:xfrm>
              <a:off x="4801402" y="4456476"/>
              <a:ext cx="336884" cy="393031"/>
            </a:xfrm>
            <a:prstGeom prst="rect">
              <a:avLst/>
            </a:prstGeom>
            <a:noFill/>
          </p:spPr>
        </p:pic>
        <p:pic>
          <p:nvPicPr>
            <p:cNvPr id="21" name="Picture 2" descr="C:\Users\james.bradley\AppData\Local\Microsoft\Windows\Temporary Internet Files\Content.IE5\RCBMJ1EV\MCj04325990000[1].png"/>
            <p:cNvPicPr>
              <a:picLocks noChangeAspect="1" noChangeArrowheads="1"/>
            </p:cNvPicPr>
            <p:nvPr/>
          </p:nvPicPr>
          <p:blipFill>
            <a:blip r:embed="rId3" cstate="print"/>
            <a:srcRect l="13153" t="4600" r="14206" b="10653"/>
            <a:stretch>
              <a:fillRect/>
            </a:stretch>
          </p:blipFill>
          <p:spPr bwMode="auto">
            <a:xfrm>
              <a:off x="5186412" y="4706732"/>
              <a:ext cx="336884" cy="393031"/>
            </a:xfrm>
            <a:prstGeom prst="rect">
              <a:avLst/>
            </a:prstGeom>
            <a:noFill/>
          </p:spPr>
        </p:pic>
        <p:pic>
          <p:nvPicPr>
            <p:cNvPr id="22" name="Picture 2" descr="C:\Users\james.bradley\AppData\Local\Microsoft\Windows\Temporary Internet Files\Content.IE5\RCBMJ1EV\MCj04325990000[1].png"/>
            <p:cNvPicPr>
              <a:picLocks noChangeAspect="1" noChangeArrowheads="1"/>
            </p:cNvPicPr>
            <p:nvPr/>
          </p:nvPicPr>
          <p:blipFill>
            <a:blip r:embed="rId3" cstate="print"/>
            <a:srcRect l="13153" t="4600" r="14206" b="10653"/>
            <a:stretch>
              <a:fillRect/>
            </a:stretch>
          </p:blipFill>
          <p:spPr bwMode="auto">
            <a:xfrm>
              <a:off x="5619549" y="4466101"/>
              <a:ext cx="336884" cy="393031"/>
            </a:xfrm>
            <a:prstGeom prst="rect">
              <a:avLst/>
            </a:prstGeom>
            <a:noFill/>
          </p:spPr>
        </p:pic>
        <p:pic>
          <p:nvPicPr>
            <p:cNvPr id="23" name="Picture 2" descr="C:\Users\james.bradley\AppData\Local\Microsoft\Windows\Temporary Internet Files\Content.IE5\RCBMJ1EV\MCj04325990000[1].png"/>
            <p:cNvPicPr>
              <a:picLocks noChangeAspect="1" noChangeArrowheads="1"/>
            </p:cNvPicPr>
            <p:nvPr/>
          </p:nvPicPr>
          <p:blipFill>
            <a:blip r:embed="rId3" cstate="print"/>
            <a:srcRect l="13153" t="4600" r="14206" b="10653"/>
            <a:stretch>
              <a:fillRect/>
            </a:stretch>
          </p:blipFill>
          <p:spPr bwMode="auto">
            <a:xfrm>
              <a:off x="6014185" y="4677856"/>
              <a:ext cx="336884" cy="393031"/>
            </a:xfrm>
            <a:prstGeom prst="rect">
              <a:avLst/>
            </a:prstGeom>
            <a:noFill/>
          </p:spPr>
        </p:pic>
        <p:pic>
          <p:nvPicPr>
            <p:cNvPr id="24" name="Picture 2" descr="C:\Users\james.bradley\AppData\Local\Microsoft\Windows\Temporary Internet Files\Content.IE5\RCBMJ1EV\MCj04325990000[1].png"/>
            <p:cNvPicPr>
              <a:picLocks noChangeAspect="1" noChangeArrowheads="1"/>
            </p:cNvPicPr>
            <p:nvPr/>
          </p:nvPicPr>
          <p:blipFill>
            <a:blip r:embed="rId3" cstate="print"/>
            <a:srcRect l="13153" t="4600" r="14206" b="10653"/>
            <a:stretch>
              <a:fillRect/>
            </a:stretch>
          </p:blipFill>
          <p:spPr bwMode="auto">
            <a:xfrm>
              <a:off x="4434038" y="5609903"/>
              <a:ext cx="336884" cy="393031"/>
            </a:xfrm>
            <a:prstGeom prst="rect">
              <a:avLst/>
            </a:prstGeom>
            <a:noFill/>
          </p:spPr>
        </p:pic>
        <p:pic>
          <p:nvPicPr>
            <p:cNvPr id="25" name="Picture 2" descr="C:\Users\james.bradley\AppData\Local\Microsoft\Windows\Temporary Internet Files\Content.IE5\RCBMJ1EV\MCj04325990000[1].png"/>
            <p:cNvPicPr>
              <a:picLocks noChangeAspect="1" noChangeArrowheads="1"/>
            </p:cNvPicPr>
            <p:nvPr/>
          </p:nvPicPr>
          <p:blipFill>
            <a:blip r:embed="rId3" cstate="print"/>
            <a:srcRect l="13153" t="4600" r="14206" b="10653"/>
            <a:stretch>
              <a:fillRect/>
            </a:stretch>
          </p:blipFill>
          <p:spPr bwMode="auto">
            <a:xfrm>
              <a:off x="4828674" y="5821658"/>
              <a:ext cx="336884" cy="39303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635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Summary…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89037"/>
            <a:ext cx="7772400" cy="49831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Reducing lead time does this: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Reduces inventory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Increases customer satisfaction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Reduces cost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Improves quality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Improves cash flow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Lean is about reducing these inefficiencies by reducing delays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Lean is not difficult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It’s concepts and tools are simple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But, Lean is powerful and effective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E14A2-6497-473B-BC97-97B2FEB69AD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Things tend to get done in steps: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558A0-A218-48A5-B88B-9A3A473D6C0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cxnSp>
        <p:nvCxnSpPr>
          <p:cNvPr id="18437" name="AutoShape 4"/>
          <p:cNvCxnSpPr>
            <a:cxnSpLocks noChangeShapeType="1"/>
            <a:stCxn id="18443" idx="3"/>
            <a:endCxn id="18446" idx="1"/>
          </p:cNvCxnSpPr>
          <p:nvPr/>
        </p:nvCxnSpPr>
        <p:spPr bwMode="auto">
          <a:xfrm flipV="1">
            <a:off x="2606675" y="3463925"/>
            <a:ext cx="14462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8438" name="AutoShape 5"/>
          <p:cNvCxnSpPr>
            <a:cxnSpLocks noChangeShapeType="1"/>
            <a:stCxn id="18446" idx="3"/>
            <a:endCxn id="18445" idx="1"/>
          </p:cNvCxnSpPr>
          <p:nvPr/>
        </p:nvCxnSpPr>
        <p:spPr bwMode="auto">
          <a:xfrm>
            <a:off x="5715000" y="3463925"/>
            <a:ext cx="149542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27488" y="2517775"/>
            <a:ext cx="1711325" cy="1892300"/>
            <a:chOff x="2736" y="1505"/>
            <a:chExt cx="1078" cy="1192"/>
          </a:xfrm>
        </p:grpSpPr>
        <p:sp>
          <p:nvSpPr>
            <p:cNvPr id="18446" name="Rectangle 7"/>
            <p:cNvSpPr>
              <a:spLocks noChangeArrowheads="1"/>
            </p:cNvSpPr>
            <p:nvPr/>
          </p:nvSpPr>
          <p:spPr bwMode="auto">
            <a:xfrm>
              <a:off x="2752" y="1505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8447" name="Text Box 8"/>
            <p:cNvSpPr txBox="1">
              <a:spLocks noChangeArrowheads="1"/>
            </p:cNvSpPr>
            <p:nvPr/>
          </p:nvSpPr>
          <p:spPr bwMode="auto">
            <a:xfrm>
              <a:off x="2736" y="1520"/>
              <a:ext cx="1078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Gate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Attendant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Moves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Jetway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159625" y="2519363"/>
            <a:ext cx="1762125" cy="1892300"/>
            <a:chOff x="4254" y="1508"/>
            <a:chExt cx="1110" cy="1192"/>
          </a:xfrm>
        </p:grpSpPr>
        <p:sp>
          <p:nvSpPr>
            <p:cNvPr id="18444" name="Text Box 10"/>
            <p:cNvSpPr txBox="1">
              <a:spLocks noChangeArrowheads="1"/>
            </p:cNvSpPr>
            <p:nvPr/>
          </p:nvSpPr>
          <p:spPr bwMode="auto">
            <a:xfrm>
              <a:off x="4254" y="1523"/>
              <a:ext cx="1110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Flight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Attendant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Opens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Door</a:t>
              </a:r>
            </a:p>
          </p:txBody>
        </p:sp>
        <p:sp>
          <p:nvSpPr>
            <p:cNvPr id="18445" name="Rectangle 11"/>
            <p:cNvSpPr>
              <a:spLocks noChangeArrowheads="1"/>
            </p:cNvSpPr>
            <p:nvPr/>
          </p:nvSpPr>
          <p:spPr bwMode="auto">
            <a:xfrm>
              <a:off x="4286" y="1508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44563" y="2519363"/>
            <a:ext cx="1662112" cy="1892300"/>
            <a:chOff x="979" y="1658"/>
            <a:chExt cx="1047" cy="1192"/>
          </a:xfrm>
        </p:grpSpPr>
        <p:sp>
          <p:nvSpPr>
            <p:cNvPr id="18442" name="Text Box 13"/>
            <p:cNvSpPr txBox="1">
              <a:spLocks noChangeArrowheads="1"/>
            </p:cNvSpPr>
            <p:nvPr/>
          </p:nvSpPr>
          <p:spPr bwMode="auto">
            <a:xfrm>
              <a:off x="1038" y="1673"/>
              <a:ext cx="930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Pilot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Pulls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Plane to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Gate</a:t>
              </a:r>
            </a:p>
          </p:txBody>
        </p:sp>
        <p:sp>
          <p:nvSpPr>
            <p:cNvPr id="18443" name="Rectangle 14"/>
            <p:cNvSpPr>
              <a:spLocks noChangeArrowheads="1"/>
            </p:cNvSpPr>
            <p:nvPr/>
          </p:nvSpPr>
          <p:spPr bwMode="auto">
            <a:xfrm>
              <a:off x="979" y="1658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8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Waiting tends to occur between steps: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C8F7C-B453-432A-8672-CCED809CFF39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cxnSp>
        <p:nvCxnSpPr>
          <p:cNvPr id="19461" name="AutoShape 8"/>
          <p:cNvCxnSpPr>
            <a:cxnSpLocks noChangeShapeType="1"/>
            <a:stCxn id="19473" idx="3"/>
            <a:endCxn id="19468" idx="1"/>
          </p:cNvCxnSpPr>
          <p:nvPr/>
        </p:nvCxnSpPr>
        <p:spPr bwMode="auto">
          <a:xfrm>
            <a:off x="2606675" y="3465513"/>
            <a:ext cx="4206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9462" name="AutoShape 9"/>
          <p:cNvCxnSpPr>
            <a:cxnSpLocks noChangeShapeType="1"/>
            <a:stCxn id="19476" idx="3"/>
            <a:endCxn id="19469" idx="1"/>
          </p:cNvCxnSpPr>
          <p:nvPr/>
        </p:nvCxnSpPr>
        <p:spPr bwMode="auto">
          <a:xfrm>
            <a:off x="5715000" y="3463925"/>
            <a:ext cx="4222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027488" y="2517775"/>
            <a:ext cx="1711325" cy="1892300"/>
            <a:chOff x="2736" y="1505"/>
            <a:chExt cx="1078" cy="1192"/>
          </a:xfrm>
        </p:grpSpPr>
        <p:sp>
          <p:nvSpPr>
            <p:cNvPr id="19476" name="Rectangle 12"/>
            <p:cNvSpPr>
              <a:spLocks noChangeArrowheads="1"/>
            </p:cNvSpPr>
            <p:nvPr/>
          </p:nvSpPr>
          <p:spPr bwMode="auto">
            <a:xfrm>
              <a:off x="2752" y="1505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9477" name="Text Box 13"/>
            <p:cNvSpPr txBox="1">
              <a:spLocks noChangeArrowheads="1"/>
            </p:cNvSpPr>
            <p:nvPr/>
          </p:nvSpPr>
          <p:spPr bwMode="auto">
            <a:xfrm>
              <a:off x="2736" y="1520"/>
              <a:ext cx="1078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Gate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Attendant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Moves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Jetway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7159625" y="2519363"/>
            <a:ext cx="1762125" cy="1892300"/>
            <a:chOff x="4254" y="1508"/>
            <a:chExt cx="1110" cy="1192"/>
          </a:xfrm>
        </p:grpSpPr>
        <p:sp>
          <p:nvSpPr>
            <p:cNvPr id="19474" name="Text Box 15"/>
            <p:cNvSpPr txBox="1">
              <a:spLocks noChangeArrowheads="1"/>
            </p:cNvSpPr>
            <p:nvPr/>
          </p:nvSpPr>
          <p:spPr bwMode="auto">
            <a:xfrm>
              <a:off x="4254" y="1523"/>
              <a:ext cx="1110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Flight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Attendant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Opens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Door</a:t>
              </a:r>
            </a:p>
          </p:txBody>
        </p:sp>
        <p:sp>
          <p:nvSpPr>
            <p:cNvPr id="19475" name="Rectangle 20"/>
            <p:cNvSpPr>
              <a:spLocks noChangeArrowheads="1"/>
            </p:cNvSpPr>
            <p:nvPr/>
          </p:nvSpPr>
          <p:spPr bwMode="auto">
            <a:xfrm>
              <a:off x="4286" y="1508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44563" y="2519363"/>
            <a:ext cx="1662112" cy="1892300"/>
            <a:chOff x="979" y="1658"/>
            <a:chExt cx="1047" cy="1192"/>
          </a:xfrm>
        </p:grpSpPr>
        <p:sp>
          <p:nvSpPr>
            <p:cNvPr id="19472" name="Text Box 5"/>
            <p:cNvSpPr txBox="1">
              <a:spLocks noChangeArrowheads="1"/>
            </p:cNvSpPr>
            <p:nvPr/>
          </p:nvSpPr>
          <p:spPr bwMode="auto">
            <a:xfrm>
              <a:off x="1038" y="1673"/>
              <a:ext cx="930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Pilot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Pulls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Plane to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Gate</a:t>
              </a:r>
            </a:p>
          </p:txBody>
        </p:sp>
        <p:sp>
          <p:nvSpPr>
            <p:cNvPr id="19473" name="Rectangle 21"/>
            <p:cNvSpPr>
              <a:spLocks noChangeArrowheads="1"/>
            </p:cNvSpPr>
            <p:nvPr/>
          </p:nvSpPr>
          <p:spPr bwMode="auto">
            <a:xfrm>
              <a:off x="979" y="1658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sp>
        <p:nvSpPr>
          <p:cNvPr id="19466" name="AutoShape 25"/>
          <p:cNvSpPr>
            <a:spLocks noChangeArrowheads="1"/>
          </p:cNvSpPr>
          <p:nvPr/>
        </p:nvSpPr>
        <p:spPr bwMode="auto">
          <a:xfrm>
            <a:off x="1422400" y="5305425"/>
            <a:ext cx="1096963" cy="9032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7" name="Text Box 26"/>
          <p:cNvSpPr txBox="1">
            <a:spLocks noChangeArrowheads="1"/>
          </p:cNvSpPr>
          <p:nvPr/>
        </p:nvSpPr>
        <p:spPr bwMode="auto">
          <a:xfrm>
            <a:off x="2641600" y="5407025"/>
            <a:ext cx="347503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itchFamily="18" charset="0"/>
              </a:rPr>
              <a:t>= Waiting/delay</a:t>
            </a:r>
          </a:p>
        </p:txBody>
      </p:sp>
      <p:sp>
        <p:nvSpPr>
          <p:cNvPr id="19468" name="AutoShape 27"/>
          <p:cNvSpPr>
            <a:spLocks noChangeArrowheads="1"/>
          </p:cNvSpPr>
          <p:nvPr/>
        </p:nvSpPr>
        <p:spPr bwMode="auto">
          <a:xfrm>
            <a:off x="2752725" y="3013075"/>
            <a:ext cx="1096963" cy="9032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9" name="AutoShape 28"/>
          <p:cNvSpPr>
            <a:spLocks noChangeArrowheads="1"/>
          </p:cNvSpPr>
          <p:nvPr/>
        </p:nvSpPr>
        <p:spPr bwMode="auto">
          <a:xfrm>
            <a:off x="5862638" y="3013075"/>
            <a:ext cx="1096962" cy="9032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19470" name="AutoShape 29"/>
          <p:cNvCxnSpPr>
            <a:cxnSpLocks noChangeShapeType="1"/>
            <a:stCxn id="19468" idx="5"/>
            <a:endCxn id="19477" idx="1"/>
          </p:cNvCxnSpPr>
          <p:nvPr/>
        </p:nvCxnSpPr>
        <p:spPr bwMode="auto">
          <a:xfrm flipV="1">
            <a:off x="3575050" y="3463925"/>
            <a:ext cx="452438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9471" name="AutoShape 30"/>
          <p:cNvCxnSpPr>
            <a:cxnSpLocks noChangeShapeType="1"/>
            <a:stCxn id="19469" idx="5"/>
            <a:endCxn id="19475" idx="1"/>
          </p:cNvCxnSpPr>
          <p:nvPr/>
        </p:nvCxnSpPr>
        <p:spPr bwMode="auto">
          <a:xfrm>
            <a:off x="6684963" y="3465513"/>
            <a:ext cx="5254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60967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“Things</a:t>
            </a:r>
            <a:r>
              <a:rPr lang="en-US" dirty="0" smtClean="0"/>
              <a:t>” flow through processes:</a:t>
            </a:r>
          </a:p>
          <a:p>
            <a:pPr lvl="1" eaLnBrk="1" hangingPunct="1"/>
            <a:r>
              <a:rPr lang="en-US" i="1" u="sng" dirty="0" smtClean="0"/>
              <a:t>Orders</a:t>
            </a:r>
            <a:r>
              <a:rPr lang="en-US" dirty="0" smtClean="0"/>
              <a:t> are filled by amazon.com</a:t>
            </a:r>
          </a:p>
          <a:p>
            <a:pPr lvl="1" eaLnBrk="1" hangingPunct="1"/>
            <a:r>
              <a:rPr lang="en-US" i="1" u="sng" dirty="0" smtClean="0"/>
              <a:t>Parts</a:t>
            </a:r>
            <a:r>
              <a:rPr lang="en-US" dirty="0" smtClean="0"/>
              <a:t> are assembled into </a:t>
            </a:r>
            <a:r>
              <a:rPr lang="en-US" i="1" u="sng" dirty="0" smtClean="0"/>
              <a:t>cars</a:t>
            </a:r>
            <a:endParaRPr lang="en-US" dirty="0" smtClean="0"/>
          </a:p>
          <a:p>
            <a:pPr lvl="1" eaLnBrk="1" hangingPunct="1"/>
            <a:r>
              <a:rPr lang="en-US" i="1" u="sng" dirty="0" smtClean="0"/>
              <a:t>Insurance claims</a:t>
            </a:r>
            <a:r>
              <a:rPr lang="en-US" dirty="0" smtClean="0"/>
              <a:t> are processed into checks</a:t>
            </a:r>
          </a:p>
          <a:p>
            <a:pPr lvl="1" eaLnBrk="1" hangingPunct="1"/>
            <a:r>
              <a:rPr lang="en-US" i="1" u="sng" dirty="0" smtClean="0"/>
              <a:t>Invoices</a:t>
            </a:r>
            <a:r>
              <a:rPr lang="en-US" dirty="0" smtClean="0"/>
              <a:t> are approved and processed into checks</a:t>
            </a:r>
          </a:p>
          <a:p>
            <a:pPr lvl="1" eaLnBrk="1" hangingPunct="1"/>
            <a:r>
              <a:rPr lang="en-US" i="1" u="sng" dirty="0" smtClean="0"/>
              <a:t>Containers</a:t>
            </a:r>
            <a:r>
              <a:rPr lang="en-US" dirty="0" smtClean="0"/>
              <a:t> flowing through a logistics process</a:t>
            </a:r>
          </a:p>
          <a:p>
            <a:pPr eaLnBrk="1" hangingPunct="1"/>
            <a:r>
              <a:rPr lang="en-US" dirty="0" smtClean="0"/>
              <a:t>The things that flow through the process steps are called </a:t>
            </a:r>
            <a:r>
              <a:rPr lang="en-US" i="1" u="sng" dirty="0" smtClean="0"/>
              <a:t>work units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EF98E5-49C0-4863-8F3A-C0EACC8A00FE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81088"/>
            <a:ext cx="8229600" cy="5276850"/>
          </a:xfrm>
        </p:spPr>
        <p:txBody>
          <a:bodyPr/>
          <a:lstStyle/>
          <a:p>
            <a:pPr eaLnBrk="1" hangingPunct="1"/>
            <a:r>
              <a:rPr lang="en-US" dirty="0" smtClean="0"/>
              <a:t>What are the work units in the airport process?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AA731-8E65-4851-B0B2-6DD705AA00F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73300" y="1917700"/>
            <a:ext cx="5359400" cy="4397375"/>
            <a:chOff x="1274" y="1999"/>
            <a:chExt cx="2798" cy="2269"/>
          </a:xfrm>
        </p:grpSpPr>
        <p:pic>
          <p:nvPicPr>
            <p:cNvPr id="21510" name="Picture 5" descr="jetway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74" y="1999"/>
              <a:ext cx="2798" cy="2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1" name="Text Box 6"/>
            <p:cNvSpPr txBox="1">
              <a:spLocks noChangeArrowheads="1"/>
            </p:cNvSpPr>
            <p:nvPr/>
          </p:nvSpPr>
          <p:spPr bwMode="auto">
            <a:xfrm>
              <a:off x="1473" y="4114"/>
              <a:ext cx="2434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from http://en.wikipedia.org/wiki/Image:JetwayAtVancouverBC.jpg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2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03300"/>
            <a:ext cx="8229600" cy="5418138"/>
          </a:xfrm>
        </p:spPr>
        <p:txBody>
          <a:bodyPr/>
          <a:lstStyle/>
          <a:p>
            <a:pPr eaLnBrk="1" hangingPunct="1"/>
            <a:r>
              <a:rPr lang="en-US" dirty="0" smtClean="0"/>
              <a:t>Lead time</a:t>
            </a:r>
          </a:p>
          <a:p>
            <a:pPr lvl="1" eaLnBrk="1" hangingPunct="1"/>
            <a:r>
              <a:rPr lang="en-US" dirty="0" smtClean="0"/>
              <a:t>The time required for a work unit to flow through a process, from start to finish</a:t>
            </a:r>
          </a:p>
          <a:p>
            <a:pPr eaLnBrk="1" hangingPunct="1">
              <a:spcBef>
                <a:spcPct val="550000"/>
              </a:spcBef>
            </a:pPr>
            <a:r>
              <a:rPr lang="en-US" dirty="0" smtClean="0"/>
              <a:t>This is the one of two main </a:t>
            </a:r>
            <a:r>
              <a:rPr lang="en-US" i="1" u="sng" dirty="0" smtClean="0"/>
              <a:t>metrics</a:t>
            </a:r>
            <a:r>
              <a:rPr lang="en-US" dirty="0" smtClean="0"/>
              <a:t> in Lean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A3EFD-AF76-485C-8817-960C6A552E5C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927100" y="4710113"/>
            <a:ext cx="7956550" cy="566737"/>
            <a:chOff x="584" y="3333"/>
            <a:chExt cx="5012" cy="357"/>
          </a:xfrm>
        </p:grpSpPr>
        <p:sp>
          <p:nvSpPr>
            <p:cNvPr id="22549" name="Line 16"/>
            <p:cNvSpPr>
              <a:spLocks noChangeShapeType="1"/>
            </p:cNvSpPr>
            <p:nvPr/>
          </p:nvSpPr>
          <p:spPr bwMode="auto">
            <a:xfrm>
              <a:off x="590" y="3334"/>
              <a:ext cx="0" cy="21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50" name="Line 17"/>
            <p:cNvSpPr>
              <a:spLocks noChangeShapeType="1"/>
            </p:cNvSpPr>
            <p:nvPr/>
          </p:nvSpPr>
          <p:spPr bwMode="auto">
            <a:xfrm>
              <a:off x="5591" y="3333"/>
              <a:ext cx="0" cy="21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51" name="Line 18"/>
            <p:cNvSpPr>
              <a:spLocks noChangeShapeType="1"/>
            </p:cNvSpPr>
            <p:nvPr/>
          </p:nvSpPr>
          <p:spPr bwMode="auto">
            <a:xfrm>
              <a:off x="584" y="3441"/>
              <a:ext cx="50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52" name="Text Box 19"/>
            <p:cNvSpPr txBox="1">
              <a:spLocks noChangeArrowheads="1"/>
            </p:cNvSpPr>
            <p:nvPr/>
          </p:nvSpPr>
          <p:spPr bwMode="auto">
            <a:xfrm>
              <a:off x="2646" y="3402"/>
              <a:ext cx="8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chemeClr val="bg2"/>
                  </a:solidFill>
                  <a:latin typeface="Times New Roman" pitchFamily="18" charset="0"/>
                </a:rPr>
                <a:t>Lead time</a:t>
              </a:r>
            </a:p>
          </p:txBody>
        </p:sp>
      </p:grpSp>
      <p:cxnSp>
        <p:nvCxnSpPr>
          <p:cNvPr id="22534" name="AutoShape 20"/>
          <p:cNvCxnSpPr>
            <a:cxnSpLocks noChangeShapeType="1"/>
            <a:stCxn id="22544" idx="3"/>
            <a:endCxn id="22539" idx="1"/>
          </p:cNvCxnSpPr>
          <p:nvPr/>
        </p:nvCxnSpPr>
        <p:spPr bwMode="auto">
          <a:xfrm>
            <a:off x="2606675" y="3627438"/>
            <a:ext cx="4206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2535" name="AutoShape 21"/>
          <p:cNvCxnSpPr>
            <a:cxnSpLocks noChangeShapeType="1"/>
            <a:stCxn id="22547" idx="3"/>
            <a:endCxn id="22540" idx="1"/>
          </p:cNvCxnSpPr>
          <p:nvPr/>
        </p:nvCxnSpPr>
        <p:spPr bwMode="auto">
          <a:xfrm>
            <a:off x="5715000" y="3625850"/>
            <a:ext cx="4222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027488" y="2679700"/>
            <a:ext cx="1711325" cy="1892300"/>
            <a:chOff x="2736" y="1505"/>
            <a:chExt cx="1078" cy="1192"/>
          </a:xfrm>
        </p:grpSpPr>
        <p:sp>
          <p:nvSpPr>
            <p:cNvPr id="22547" name="Rectangle 23"/>
            <p:cNvSpPr>
              <a:spLocks noChangeArrowheads="1"/>
            </p:cNvSpPr>
            <p:nvPr/>
          </p:nvSpPr>
          <p:spPr bwMode="auto">
            <a:xfrm>
              <a:off x="2752" y="1505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22548" name="Text Box 24"/>
            <p:cNvSpPr txBox="1">
              <a:spLocks noChangeArrowheads="1"/>
            </p:cNvSpPr>
            <p:nvPr/>
          </p:nvSpPr>
          <p:spPr bwMode="auto">
            <a:xfrm>
              <a:off x="2736" y="1520"/>
              <a:ext cx="1078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Gate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Attendant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Moves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Jetway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159625" y="2681288"/>
            <a:ext cx="1762125" cy="1892300"/>
            <a:chOff x="4254" y="1508"/>
            <a:chExt cx="1110" cy="1192"/>
          </a:xfrm>
        </p:grpSpPr>
        <p:sp>
          <p:nvSpPr>
            <p:cNvPr id="22545" name="Text Box 26"/>
            <p:cNvSpPr txBox="1">
              <a:spLocks noChangeArrowheads="1"/>
            </p:cNvSpPr>
            <p:nvPr/>
          </p:nvSpPr>
          <p:spPr bwMode="auto">
            <a:xfrm>
              <a:off x="4254" y="1523"/>
              <a:ext cx="1110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Flight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Attendant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Opens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Door</a:t>
              </a:r>
            </a:p>
          </p:txBody>
        </p:sp>
        <p:sp>
          <p:nvSpPr>
            <p:cNvPr id="22546" name="Rectangle 27"/>
            <p:cNvSpPr>
              <a:spLocks noChangeArrowheads="1"/>
            </p:cNvSpPr>
            <p:nvPr/>
          </p:nvSpPr>
          <p:spPr bwMode="auto">
            <a:xfrm>
              <a:off x="4286" y="1508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944563" y="2681288"/>
            <a:ext cx="1662112" cy="1892300"/>
            <a:chOff x="979" y="1658"/>
            <a:chExt cx="1047" cy="1192"/>
          </a:xfrm>
        </p:grpSpPr>
        <p:sp>
          <p:nvSpPr>
            <p:cNvPr id="22543" name="Text Box 29"/>
            <p:cNvSpPr txBox="1">
              <a:spLocks noChangeArrowheads="1"/>
            </p:cNvSpPr>
            <p:nvPr/>
          </p:nvSpPr>
          <p:spPr bwMode="auto">
            <a:xfrm>
              <a:off x="1038" y="1673"/>
              <a:ext cx="930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Pilot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Pulls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Plane to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Gate</a:t>
              </a:r>
            </a:p>
          </p:txBody>
        </p:sp>
        <p:sp>
          <p:nvSpPr>
            <p:cNvPr id="22544" name="Rectangle 30"/>
            <p:cNvSpPr>
              <a:spLocks noChangeArrowheads="1"/>
            </p:cNvSpPr>
            <p:nvPr/>
          </p:nvSpPr>
          <p:spPr bwMode="auto">
            <a:xfrm>
              <a:off x="979" y="1658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sp>
        <p:nvSpPr>
          <p:cNvPr id="22539" name="AutoShape 31"/>
          <p:cNvSpPr>
            <a:spLocks noChangeArrowheads="1"/>
          </p:cNvSpPr>
          <p:nvPr/>
        </p:nvSpPr>
        <p:spPr bwMode="auto">
          <a:xfrm>
            <a:off x="2752725" y="3175000"/>
            <a:ext cx="1096963" cy="9032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0" name="AutoShape 32"/>
          <p:cNvSpPr>
            <a:spLocks noChangeArrowheads="1"/>
          </p:cNvSpPr>
          <p:nvPr/>
        </p:nvSpPr>
        <p:spPr bwMode="auto">
          <a:xfrm>
            <a:off x="5862638" y="3175000"/>
            <a:ext cx="1096962" cy="9032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22541" name="AutoShape 33"/>
          <p:cNvCxnSpPr>
            <a:cxnSpLocks noChangeShapeType="1"/>
            <a:stCxn id="22539" idx="5"/>
            <a:endCxn id="22548" idx="1"/>
          </p:cNvCxnSpPr>
          <p:nvPr/>
        </p:nvCxnSpPr>
        <p:spPr bwMode="auto">
          <a:xfrm flipV="1">
            <a:off x="3575050" y="3625850"/>
            <a:ext cx="452438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2542" name="AutoShape 34"/>
          <p:cNvCxnSpPr>
            <a:cxnSpLocks noChangeShapeType="1"/>
            <a:stCxn id="22540" idx="5"/>
            <a:endCxn id="22546" idx="1"/>
          </p:cNvCxnSpPr>
          <p:nvPr/>
        </p:nvCxnSpPr>
        <p:spPr bwMode="auto">
          <a:xfrm>
            <a:off x="6684963" y="3627438"/>
            <a:ext cx="5254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6427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Stream Mapping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84250"/>
            <a:ext cx="7924800" cy="688975"/>
          </a:xfrm>
        </p:spPr>
        <p:txBody>
          <a:bodyPr/>
          <a:lstStyle/>
          <a:p>
            <a:pPr eaLnBrk="1" hangingPunct="1"/>
            <a:endParaRPr lang="en-US" i="1" dirty="0" smtClean="0"/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CE5AD-1B0F-403C-B318-FF30F9F4B0B4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079500" y="4576763"/>
            <a:ext cx="7956550" cy="620712"/>
            <a:chOff x="680" y="2883"/>
            <a:chExt cx="5012" cy="391"/>
          </a:xfrm>
        </p:grpSpPr>
        <p:sp>
          <p:nvSpPr>
            <p:cNvPr id="23614" name="Line 5"/>
            <p:cNvSpPr>
              <a:spLocks noChangeShapeType="1"/>
            </p:cNvSpPr>
            <p:nvPr/>
          </p:nvSpPr>
          <p:spPr bwMode="auto">
            <a:xfrm>
              <a:off x="686" y="2884"/>
              <a:ext cx="0" cy="21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15" name="Line 6"/>
            <p:cNvSpPr>
              <a:spLocks noChangeShapeType="1"/>
            </p:cNvSpPr>
            <p:nvPr/>
          </p:nvSpPr>
          <p:spPr bwMode="auto">
            <a:xfrm>
              <a:off x="5687" y="2883"/>
              <a:ext cx="0" cy="21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16" name="Line 7"/>
            <p:cNvSpPr>
              <a:spLocks noChangeShapeType="1"/>
            </p:cNvSpPr>
            <p:nvPr/>
          </p:nvSpPr>
          <p:spPr bwMode="auto">
            <a:xfrm>
              <a:off x="680" y="2991"/>
              <a:ext cx="50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17" name="Text Box 8"/>
            <p:cNvSpPr txBox="1">
              <a:spLocks noChangeArrowheads="1"/>
            </p:cNvSpPr>
            <p:nvPr/>
          </p:nvSpPr>
          <p:spPr bwMode="auto">
            <a:xfrm>
              <a:off x="903" y="3024"/>
              <a:ext cx="460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000" dirty="0">
                  <a:latin typeface="Times New Roman" pitchFamily="18" charset="0"/>
                </a:rPr>
                <a:t>Lead time = 360 sec + 1000 sec + 60 sec + 10 sec +15 sec = 1,445 sec</a:t>
              </a:r>
            </a:p>
          </p:txBody>
        </p:sp>
      </p:grpSp>
      <p:cxnSp>
        <p:nvCxnSpPr>
          <p:cNvPr id="23558" name="AutoShape 9"/>
          <p:cNvCxnSpPr>
            <a:cxnSpLocks noChangeShapeType="1"/>
            <a:stCxn id="23609" idx="3"/>
            <a:endCxn id="23563" idx="1"/>
          </p:cNvCxnSpPr>
          <p:nvPr/>
        </p:nvCxnSpPr>
        <p:spPr bwMode="auto">
          <a:xfrm>
            <a:off x="2759075" y="2713038"/>
            <a:ext cx="4206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559" name="AutoShape 10"/>
          <p:cNvCxnSpPr>
            <a:cxnSpLocks noChangeShapeType="1"/>
            <a:stCxn id="23612" idx="3"/>
            <a:endCxn id="23564" idx="1"/>
          </p:cNvCxnSpPr>
          <p:nvPr/>
        </p:nvCxnSpPr>
        <p:spPr bwMode="auto">
          <a:xfrm>
            <a:off x="5867400" y="2711450"/>
            <a:ext cx="4222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179888" y="1765300"/>
            <a:ext cx="1711325" cy="1892300"/>
            <a:chOff x="2736" y="1505"/>
            <a:chExt cx="1078" cy="1192"/>
          </a:xfrm>
        </p:grpSpPr>
        <p:sp>
          <p:nvSpPr>
            <p:cNvPr id="23612" name="Rectangle 12"/>
            <p:cNvSpPr>
              <a:spLocks noChangeArrowheads="1"/>
            </p:cNvSpPr>
            <p:nvPr/>
          </p:nvSpPr>
          <p:spPr bwMode="auto">
            <a:xfrm>
              <a:off x="2752" y="1505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23613" name="Text Box 13"/>
            <p:cNvSpPr txBox="1">
              <a:spLocks noChangeArrowheads="1"/>
            </p:cNvSpPr>
            <p:nvPr/>
          </p:nvSpPr>
          <p:spPr bwMode="auto">
            <a:xfrm>
              <a:off x="2736" y="1520"/>
              <a:ext cx="1078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Gate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Attendant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Moves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Jetway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312025" y="1766888"/>
            <a:ext cx="1762125" cy="1892300"/>
            <a:chOff x="4254" y="1508"/>
            <a:chExt cx="1110" cy="1192"/>
          </a:xfrm>
        </p:grpSpPr>
        <p:sp>
          <p:nvSpPr>
            <p:cNvPr id="23610" name="Text Box 15"/>
            <p:cNvSpPr txBox="1">
              <a:spLocks noChangeArrowheads="1"/>
            </p:cNvSpPr>
            <p:nvPr/>
          </p:nvSpPr>
          <p:spPr bwMode="auto">
            <a:xfrm>
              <a:off x="4254" y="1523"/>
              <a:ext cx="1110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Flight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Attendant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Opens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Door</a:t>
              </a:r>
            </a:p>
          </p:txBody>
        </p:sp>
        <p:sp>
          <p:nvSpPr>
            <p:cNvPr id="23611" name="Rectangle 16"/>
            <p:cNvSpPr>
              <a:spLocks noChangeArrowheads="1"/>
            </p:cNvSpPr>
            <p:nvPr/>
          </p:nvSpPr>
          <p:spPr bwMode="auto">
            <a:xfrm>
              <a:off x="4286" y="1508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096963" y="1766888"/>
            <a:ext cx="1662112" cy="1892300"/>
            <a:chOff x="979" y="1658"/>
            <a:chExt cx="1047" cy="1192"/>
          </a:xfrm>
        </p:grpSpPr>
        <p:sp>
          <p:nvSpPr>
            <p:cNvPr id="23608" name="Text Box 18"/>
            <p:cNvSpPr txBox="1">
              <a:spLocks noChangeArrowheads="1"/>
            </p:cNvSpPr>
            <p:nvPr/>
          </p:nvSpPr>
          <p:spPr bwMode="auto">
            <a:xfrm>
              <a:off x="1038" y="1673"/>
              <a:ext cx="930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Pilot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Pulls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Plane to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Gate</a:t>
              </a:r>
            </a:p>
          </p:txBody>
        </p:sp>
        <p:sp>
          <p:nvSpPr>
            <p:cNvPr id="23609" name="Rectangle 19"/>
            <p:cNvSpPr>
              <a:spLocks noChangeArrowheads="1"/>
            </p:cNvSpPr>
            <p:nvPr/>
          </p:nvSpPr>
          <p:spPr bwMode="auto">
            <a:xfrm>
              <a:off x="979" y="1658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sp>
        <p:nvSpPr>
          <p:cNvPr id="23563" name="AutoShape 20"/>
          <p:cNvSpPr>
            <a:spLocks noChangeArrowheads="1"/>
          </p:cNvSpPr>
          <p:nvPr/>
        </p:nvSpPr>
        <p:spPr bwMode="auto">
          <a:xfrm>
            <a:off x="2905125" y="2260600"/>
            <a:ext cx="1096963" cy="9032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4" name="AutoShape 21"/>
          <p:cNvSpPr>
            <a:spLocks noChangeArrowheads="1"/>
          </p:cNvSpPr>
          <p:nvPr/>
        </p:nvSpPr>
        <p:spPr bwMode="auto">
          <a:xfrm>
            <a:off x="6015038" y="2260600"/>
            <a:ext cx="1096962" cy="9032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23565" name="AutoShape 22"/>
          <p:cNvCxnSpPr>
            <a:cxnSpLocks noChangeShapeType="1"/>
            <a:stCxn id="23563" idx="5"/>
            <a:endCxn id="23613" idx="1"/>
          </p:cNvCxnSpPr>
          <p:nvPr/>
        </p:nvCxnSpPr>
        <p:spPr bwMode="auto">
          <a:xfrm flipV="1">
            <a:off x="3727450" y="2711450"/>
            <a:ext cx="452438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566" name="AutoShape 23"/>
          <p:cNvCxnSpPr>
            <a:cxnSpLocks noChangeShapeType="1"/>
            <a:stCxn id="23564" idx="5"/>
            <a:endCxn id="23611" idx="1"/>
          </p:cNvCxnSpPr>
          <p:nvPr/>
        </p:nvCxnSpPr>
        <p:spPr bwMode="auto">
          <a:xfrm>
            <a:off x="6837363" y="2713038"/>
            <a:ext cx="5254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3567" name="Text Box 30"/>
          <p:cNvSpPr txBox="1">
            <a:spLocks noChangeArrowheads="1"/>
          </p:cNvSpPr>
          <p:nvPr/>
        </p:nvSpPr>
        <p:spPr bwMode="auto">
          <a:xfrm>
            <a:off x="1998663" y="3830638"/>
            <a:ext cx="4889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360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1028700" y="3778250"/>
            <a:ext cx="1782763" cy="441325"/>
            <a:chOff x="648" y="2364"/>
            <a:chExt cx="1123" cy="278"/>
          </a:xfrm>
        </p:grpSpPr>
        <p:sp>
          <p:nvSpPr>
            <p:cNvPr id="23602" name="Rectangle 24"/>
            <p:cNvSpPr>
              <a:spLocks noChangeArrowheads="1"/>
            </p:cNvSpPr>
            <p:nvPr/>
          </p:nvSpPr>
          <p:spPr bwMode="auto">
            <a:xfrm>
              <a:off x="685" y="2420"/>
              <a:ext cx="1049" cy="1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03" name="Text Box 26"/>
            <p:cNvSpPr txBox="1">
              <a:spLocks noChangeArrowheads="1"/>
            </p:cNvSpPr>
            <p:nvPr/>
          </p:nvSpPr>
          <p:spPr bwMode="auto">
            <a:xfrm>
              <a:off x="648" y="2408"/>
              <a:ext cx="64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Lead Time</a:t>
              </a:r>
            </a:p>
          </p:txBody>
        </p:sp>
        <p:sp>
          <p:nvSpPr>
            <p:cNvPr id="23604" name="Text Box 27"/>
            <p:cNvSpPr txBox="1">
              <a:spLocks noChangeArrowheads="1"/>
            </p:cNvSpPr>
            <p:nvPr/>
          </p:nvSpPr>
          <p:spPr bwMode="auto">
            <a:xfrm>
              <a:off x="1481" y="2407"/>
              <a:ext cx="29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sec</a:t>
              </a:r>
            </a:p>
          </p:txBody>
        </p:sp>
        <p:sp>
          <p:nvSpPr>
            <p:cNvPr id="23605" name="Oval 45"/>
            <p:cNvSpPr>
              <a:spLocks noChangeArrowheads="1"/>
            </p:cNvSpPr>
            <p:nvPr/>
          </p:nvSpPr>
          <p:spPr bwMode="auto">
            <a:xfrm>
              <a:off x="1247" y="2364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23606" name="AutoShape 46"/>
            <p:cNvCxnSpPr>
              <a:cxnSpLocks noChangeShapeType="1"/>
              <a:stCxn id="23607" idx="0"/>
              <a:endCxn id="23605" idx="4"/>
            </p:cNvCxnSpPr>
            <p:nvPr/>
          </p:nvCxnSpPr>
          <p:spPr bwMode="auto">
            <a:xfrm flipV="1">
              <a:off x="1275" y="2420"/>
              <a:ext cx="0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607" name="Oval 47"/>
            <p:cNvSpPr>
              <a:spLocks noChangeArrowheads="1"/>
            </p:cNvSpPr>
            <p:nvPr/>
          </p:nvSpPr>
          <p:spPr bwMode="auto">
            <a:xfrm>
              <a:off x="1247" y="2586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3569" name="Text Box 49"/>
          <p:cNvSpPr txBox="1">
            <a:spLocks noChangeArrowheads="1"/>
          </p:cNvSpPr>
          <p:nvPr/>
        </p:nvSpPr>
        <p:spPr bwMode="auto">
          <a:xfrm>
            <a:off x="5216525" y="3830638"/>
            <a:ext cx="387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60</a:t>
            </a: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4141788" y="3778250"/>
            <a:ext cx="1782762" cy="441325"/>
            <a:chOff x="648" y="2364"/>
            <a:chExt cx="1123" cy="278"/>
          </a:xfrm>
        </p:grpSpPr>
        <p:sp>
          <p:nvSpPr>
            <p:cNvPr id="23596" name="Rectangle 51"/>
            <p:cNvSpPr>
              <a:spLocks noChangeArrowheads="1"/>
            </p:cNvSpPr>
            <p:nvPr/>
          </p:nvSpPr>
          <p:spPr bwMode="auto">
            <a:xfrm>
              <a:off x="685" y="2420"/>
              <a:ext cx="1049" cy="1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97" name="Text Box 52"/>
            <p:cNvSpPr txBox="1">
              <a:spLocks noChangeArrowheads="1"/>
            </p:cNvSpPr>
            <p:nvPr/>
          </p:nvSpPr>
          <p:spPr bwMode="auto">
            <a:xfrm>
              <a:off x="648" y="2408"/>
              <a:ext cx="64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Lead Time</a:t>
              </a:r>
            </a:p>
          </p:txBody>
        </p:sp>
        <p:sp>
          <p:nvSpPr>
            <p:cNvPr id="23598" name="Text Box 53"/>
            <p:cNvSpPr txBox="1">
              <a:spLocks noChangeArrowheads="1"/>
            </p:cNvSpPr>
            <p:nvPr/>
          </p:nvSpPr>
          <p:spPr bwMode="auto">
            <a:xfrm>
              <a:off x="1481" y="2407"/>
              <a:ext cx="29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sec</a:t>
              </a:r>
            </a:p>
          </p:txBody>
        </p:sp>
        <p:sp>
          <p:nvSpPr>
            <p:cNvPr id="23599" name="Oval 54"/>
            <p:cNvSpPr>
              <a:spLocks noChangeArrowheads="1"/>
            </p:cNvSpPr>
            <p:nvPr/>
          </p:nvSpPr>
          <p:spPr bwMode="auto">
            <a:xfrm>
              <a:off x="1247" y="2364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23600" name="AutoShape 55"/>
            <p:cNvCxnSpPr>
              <a:cxnSpLocks noChangeShapeType="1"/>
              <a:stCxn id="23601" idx="0"/>
              <a:endCxn id="23599" idx="4"/>
            </p:cNvCxnSpPr>
            <p:nvPr/>
          </p:nvCxnSpPr>
          <p:spPr bwMode="auto">
            <a:xfrm flipV="1">
              <a:off x="1275" y="2420"/>
              <a:ext cx="0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601" name="Oval 56"/>
            <p:cNvSpPr>
              <a:spLocks noChangeArrowheads="1"/>
            </p:cNvSpPr>
            <p:nvPr/>
          </p:nvSpPr>
          <p:spPr bwMode="auto">
            <a:xfrm>
              <a:off x="1247" y="2586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3571" name="Text Box 57"/>
          <p:cNvSpPr txBox="1">
            <a:spLocks noChangeArrowheads="1"/>
          </p:cNvSpPr>
          <p:nvPr/>
        </p:nvSpPr>
        <p:spPr bwMode="auto">
          <a:xfrm>
            <a:off x="8359775" y="3830638"/>
            <a:ext cx="387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15</a:t>
            </a:r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7304088" y="3778250"/>
            <a:ext cx="1782762" cy="441325"/>
            <a:chOff x="648" y="2364"/>
            <a:chExt cx="1123" cy="278"/>
          </a:xfrm>
        </p:grpSpPr>
        <p:sp>
          <p:nvSpPr>
            <p:cNvPr id="23590" name="Rectangle 59"/>
            <p:cNvSpPr>
              <a:spLocks noChangeArrowheads="1"/>
            </p:cNvSpPr>
            <p:nvPr/>
          </p:nvSpPr>
          <p:spPr bwMode="auto">
            <a:xfrm>
              <a:off x="685" y="2420"/>
              <a:ext cx="1049" cy="1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91" name="Text Box 60"/>
            <p:cNvSpPr txBox="1">
              <a:spLocks noChangeArrowheads="1"/>
            </p:cNvSpPr>
            <p:nvPr/>
          </p:nvSpPr>
          <p:spPr bwMode="auto">
            <a:xfrm>
              <a:off x="648" y="2408"/>
              <a:ext cx="64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Lead Time</a:t>
              </a:r>
            </a:p>
          </p:txBody>
        </p:sp>
        <p:sp>
          <p:nvSpPr>
            <p:cNvPr id="23592" name="Text Box 61"/>
            <p:cNvSpPr txBox="1">
              <a:spLocks noChangeArrowheads="1"/>
            </p:cNvSpPr>
            <p:nvPr/>
          </p:nvSpPr>
          <p:spPr bwMode="auto">
            <a:xfrm>
              <a:off x="1481" y="2407"/>
              <a:ext cx="29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sec</a:t>
              </a:r>
            </a:p>
          </p:txBody>
        </p:sp>
        <p:sp>
          <p:nvSpPr>
            <p:cNvPr id="23593" name="Oval 62"/>
            <p:cNvSpPr>
              <a:spLocks noChangeArrowheads="1"/>
            </p:cNvSpPr>
            <p:nvPr/>
          </p:nvSpPr>
          <p:spPr bwMode="auto">
            <a:xfrm>
              <a:off x="1247" y="2364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23594" name="AutoShape 63"/>
            <p:cNvCxnSpPr>
              <a:cxnSpLocks noChangeShapeType="1"/>
              <a:stCxn id="23595" idx="0"/>
              <a:endCxn id="23593" idx="4"/>
            </p:cNvCxnSpPr>
            <p:nvPr/>
          </p:nvCxnSpPr>
          <p:spPr bwMode="auto">
            <a:xfrm flipV="1">
              <a:off x="1275" y="2420"/>
              <a:ext cx="0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595" name="Oval 64"/>
            <p:cNvSpPr>
              <a:spLocks noChangeArrowheads="1"/>
            </p:cNvSpPr>
            <p:nvPr/>
          </p:nvSpPr>
          <p:spPr bwMode="auto">
            <a:xfrm>
              <a:off x="1247" y="2586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2816225" y="3778250"/>
            <a:ext cx="1277938" cy="441325"/>
            <a:chOff x="1666" y="2675"/>
            <a:chExt cx="805" cy="278"/>
          </a:xfrm>
        </p:grpSpPr>
        <p:sp>
          <p:nvSpPr>
            <p:cNvPr id="23583" name="Text Box 70"/>
            <p:cNvSpPr txBox="1">
              <a:spLocks noChangeArrowheads="1"/>
            </p:cNvSpPr>
            <p:nvPr/>
          </p:nvSpPr>
          <p:spPr bwMode="auto">
            <a:xfrm>
              <a:off x="1911" y="2708"/>
              <a:ext cx="37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23584" name="Rectangle 72"/>
            <p:cNvSpPr>
              <a:spLocks noChangeArrowheads="1"/>
            </p:cNvSpPr>
            <p:nvPr/>
          </p:nvSpPr>
          <p:spPr bwMode="auto">
            <a:xfrm>
              <a:off x="1703" y="2731"/>
              <a:ext cx="742" cy="1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85" name="Text Box 73"/>
            <p:cNvSpPr txBox="1">
              <a:spLocks noChangeArrowheads="1"/>
            </p:cNvSpPr>
            <p:nvPr/>
          </p:nvSpPr>
          <p:spPr bwMode="auto">
            <a:xfrm>
              <a:off x="1666" y="2719"/>
              <a:ext cx="24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LT</a:t>
              </a:r>
            </a:p>
          </p:txBody>
        </p:sp>
        <p:sp>
          <p:nvSpPr>
            <p:cNvPr id="23586" name="Text Box 74"/>
            <p:cNvSpPr txBox="1">
              <a:spLocks noChangeArrowheads="1"/>
            </p:cNvSpPr>
            <p:nvPr/>
          </p:nvSpPr>
          <p:spPr bwMode="auto">
            <a:xfrm>
              <a:off x="2181" y="2718"/>
              <a:ext cx="29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sec</a:t>
              </a:r>
            </a:p>
          </p:txBody>
        </p:sp>
        <p:sp>
          <p:nvSpPr>
            <p:cNvPr id="23587" name="Oval 75"/>
            <p:cNvSpPr>
              <a:spLocks noChangeArrowheads="1"/>
            </p:cNvSpPr>
            <p:nvPr/>
          </p:nvSpPr>
          <p:spPr bwMode="auto">
            <a:xfrm>
              <a:off x="1911" y="2675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23588" name="AutoShape 76"/>
            <p:cNvCxnSpPr>
              <a:cxnSpLocks noChangeShapeType="1"/>
              <a:stCxn id="23589" idx="0"/>
              <a:endCxn id="23587" idx="4"/>
            </p:cNvCxnSpPr>
            <p:nvPr/>
          </p:nvCxnSpPr>
          <p:spPr bwMode="auto">
            <a:xfrm flipV="1">
              <a:off x="1939" y="2731"/>
              <a:ext cx="0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589" name="Oval 77"/>
            <p:cNvSpPr>
              <a:spLocks noChangeArrowheads="1"/>
            </p:cNvSpPr>
            <p:nvPr/>
          </p:nvSpPr>
          <p:spPr bwMode="auto">
            <a:xfrm>
              <a:off x="1911" y="2897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5916613" y="3778250"/>
            <a:ext cx="1277937" cy="441325"/>
            <a:chOff x="3727" y="2379"/>
            <a:chExt cx="805" cy="278"/>
          </a:xfrm>
        </p:grpSpPr>
        <p:sp>
          <p:nvSpPr>
            <p:cNvPr id="23576" name="Text Box 88"/>
            <p:cNvSpPr txBox="1">
              <a:spLocks noChangeArrowheads="1"/>
            </p:cNvSpPr>
            <p:nvPr/>
          </p:nvSpPr>
          <p:spPr bwMode="auto">
            <a:xfrm>
              <a:off x="4080" y="2412"/>
              <a:ext cx="24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3577" name="Rectangle 89"/>
            <p:cNvSpPr>
              <a:spLocks noChangeArrowheads="1"/>
            </p:cNvSpPr>
            <p:nvPr/>
          </p:nvSpPr>
          <p:spPr bwMode="auto">
            <a:xfrm>
              <a:off x="3764" y="2435"/>
              <a:ext cx="742" cy="1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78" name="Text Box 90"/>
            <p:cNvSpPr txBox="1">
              <a:spLocks noChangeArrowheads="1"/>
            </p:cNvSpPr>
            <p:nvPr/>
          </p:nvSpPr>
          <p:spPr bwMode="auto">
            <a:xfrm>
              <a:off x="3727" y="2423"/>
              <a:ext cx="24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LT</a:t>
              </a:r>
            </a:p>
          </p:txBody>
        </p:sp>
        <p:sp>
          <p:nvSpPr>
            <p:cNvPr id="23579" name="Text Box 91"/>
            <p:cNvSpPr txBox="1">
              <a:spLocks noChangeArrowheads="1"/>
            </p:cNvSpPr>
            <p:nvPr/>
          </p:nvSpPr>
          <p:spPr bwMode="auto">
            <a:xfrm>
              <a:off x="4242" y="2422"/>
              <a:ext cx="29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sec</a:t>
              </a:r>
            </a:p>
          </p:txBody>
        </p:sp>
        <p:sp>
          <p:nvSpPr>
            <p:cNvPr id="23580" name="Oval 92"/>
            <p:cNvSpPr>
              <a:spLocks noChangeArrowheads="1"/>
            </p:cNvSpPr>
            <p:nvPr/>
          </p:nvSpPr>
          <p:spPr bwMode="auto">
            <a:xfrm>
              <a:off x="3972" y="2379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23581" name="AutoShape 93"/>
            <p:cNvCxnSpPr>
              <a:cxnSpLocks noChangeShapeType="1"/>
              <a:stCxn id="23582" idx="0"/>
              <a:endCxn id="23580" idx="4"/>
            </p:cNvCxnSpPr>
            <p:nvPr/>
          </p:nvCxnSpPr>
          <p:spPr bwMode="auto">
            <a:xfrm flipV="1">
              <a:off x="4000" y="2435"/>
              <a:ext cx="0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582" name="Oval 94"/>
            <p:cNvSpPr>
              <a:spLocks noChangeArrowheads="1"/>
            </p:cNvSpPr>
            <p:nvPr/>
          </p:nvSpPr>
          <p:spPr bwMode="auto">
            <a:xfrm>
              <a:off x="3972" y="2601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81089" name="Text Box 97"/>
          <p:cNvSpPr txBox="1">
            <a:spLocks noChangeArrowheads="1"/>
          </p:cNvSpPr>
          <p:nvPr/>
        </p:nvSpPr>
        <p:spPr bwMode="auto">
          <a:xfrm>
            <a:off x="1797050" y="5657850"/>
            <a:ext cx="6000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itchFamily="18" charset="0"/>
              </a:rPr>
              <a:t>Where is most of the lead time?</a:t>
            </a:r>
          </a:p>
        </p:txBody>
      </p:sp>
    </p:spTree>
    <p:extLst>
      <p:ext uri="{BB962C8B-B14F-4D97-AF65-F5344CB8AC3E}">
        <p14:creationId xmlns:p14="http://schemas.microsoft.com/office/powerpoint/2010/main" val="151004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0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LEAN</a:t>
            </a:r>
          </a:p>
          <a:p>
            <a:r>
              <a:rPr lang="en-US" dirty="0" smtClean="0"/>
              <a:t>Define LEAN improvement process</a:t>
            </a:r>
          </a:p>
          <a:p>
            <a:r>
              <a:rPr lang="en-US" dirty="0" smtClean="0"/>
              <a:t>Show how LEAN improves a business</a:t>
            </a:r>
          </a:p>
          <a:p>
            <a:r>
              <a:rPr lang="en-US" dirty="0" smtClean="0"/>
              <a:t>Why LEAN is important</a:t>
            </a:r>
          </a:p>
          <a:p>
            <a:r>
              <a:rPr lang="en-US" dirty="0" smtClean="0"/>
              <a:t>A simple LEAN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55D3-4D81-4DA2-945F-A54256715A8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Stream Mapping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14413"/>
            <a:ext cx="7772400" cy="5483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Waste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Anything that adds time or cost to process </a:t>
            </a:r>
            <a:r>
              <a:rPr lang="en-US" i="1" dirty="0" smtClean="0"/>
              <a:t>lead time</a:t>
            </a:r>
            <a:r>
              <a:rPr lang="en-US" dirty="0" smtClean="0"/>
              <a:t> without adding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Value is defined from a customer’s viewpoint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These questions help identify waste: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Would the customer pay more?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Would the customer’s satisfaction be increased?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Would the customer choose your product/service over a competitor’s product/service?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the answer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 smtClean="0"/>
              <a:t>Yes</a:t>
            </a:r>
            <a:r>
              <a:rPr lang="en-US" dirty="0" smtClean="0"/>
              <a:t>: then, processing time is </a:t>
            </a:r>
            <a:r>
              <a:rPr lang="en-US" i="1" u="sng" dirty="0" smtClean="0">
                <a:solidFill>
                  <a:srgbClr val="FF0000"/>
                </a:solidFill>
              </a:rPr>
              <a:t>value-added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 smtClean="0"/>
              <a:t>No</a:t>
            </a:r>
            <a:r>
              <a:rPr lang="en-US" dirty="0" smtClean="0"/>
              <a:t>: then, processing time is </a:t>
            </a:r>
            <a:r>
              <a:rPr lang="en-US" i="1" u="sng" dirty="0" smtClean="0">
                <a:solidFill>
                  <a:srgbClr val="FF0000"/>
                </a:solidFill>
              </a:rPr>
              <a:t>waste</a:t>
            </a:r>
            <a:r>
              <a:rPr lang="en-US" dirty="0" smtClean="0"/>
              <a:t>, </a:t>
            </a:r>
            <a:r>
              <a:rPr lang="en-US" i="1" u="sng" dirty="0" smtClean="0">
                <a:solidFill>
                  <a:srgbClr val="FF0000"/>
                </a:solidFill>
              </a:rPr>
              <a:t>non-value-added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84FAE-017C-4391-87AE-B9D9A7AFFEDA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Stream Mapping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Waiting</a:t>
            </a:r>
          </a:p>
          <a:p>
            <a:pPr lvl="1" eaLnBrk="1" hangingPunct="1"/>
            <a:r>
              <a:rPr lang="en-US" dirty="0" smtClean="0"/>
              <a:t>Would a customer pay more money because their order took longer to process because it had to wait between steps?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EC8B0-8A90-4093-97AC-DE2FE2C56E3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Stream Mapping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Transportation (movement of the work unit)</a:t>
            </a:r>
          </a:p>
          <a:p>
            <a:pPr lvl="1" eaLnBrk="1" hangingPunct="1"/>
            <a:r>
              <a:rPr lang="en-US" dirty="0" smtClean="0"/>
              <a:t>Would a customer pay more money because a part is shipped from Plant A to Plant B?</a:t>
            </a:r>
          </a:p>
          <a:p>
            <a:pPr lvl="1" eaLnBrk="1" hangingPunct="1"/>
            <a:r>
              <a:rPr lang="en-US" dirty="0" smtClean="0"/>
              <a:t>Would you pay more for a book from Amazon.com because it traveled farther in Amazon’s distribution center or in a truck?</a:t>
            </a:r>
          </a:p>
          <a:p>
            <a:pPr lvl="1" eaLnBrk="1" hangingPunct="1"/>
            <a:r>
              <a:rPr lang="en-US" dirty="0" smtClean="0"/>
              <a:t>Would a customer’s satisfaction be increased because an order is transported from Mary’s desk to Bob’s desk in order for it to be processed?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EC8B0-8A90-4093-97AC-DE2FE2C56E3A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Stream Mapping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7763"/>
            <a:ext cx="7772400" cy="3371850"/>
          </a:xfrm>
        </p:spPr>
        <p:txBody>
          <a:bodyPr/>
          <a:lstStyle/>
          <a:p>
            <a:pPr eaLnBrk="1" hangingPunct="1"/>
            <a:r>
              <a:rPr lang="en-US" dirty="0" smtClean="0"/>
              <a:t>Defects</a:t>
            </a:r>
          </a:p>
          <a:p>
            <a:pPr lvl="1" eaLnBrk="1" hangingPunct="1"/>
            <a:r>
              <a:rPr lang="en-US" dirty="0" smtClean="0"/>
              <a:t>Would a customer pay more money because your company made a mistake in producing their good/service and had to rework it?</a:t>
            </a:r>
          </a:p>
          <a:p>
            <a:pPr lvl="1" eaLnBrk="1" hangingPunct="1"/>
            <a:r>
              <a:rPr lang="en-US" dirty="0" smtClean="0"/>
              <a:t>Would a customer’s satisfaction be increased if the defective good/service actually was delivered to them?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013E3-BC1E-41C5-9741-17FF5C3FC054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87140" name="Text Box 4"/>
          <p:cNvSpPr txBox="1">
            <a:spLocks noChangeArrowheads="1"/>
          </p:cNvSpPr>
          <p:nvPr/>
        </p:nvSpPr>
        <p:spPr bwMode="auto">
          <a:xfrm>
            <a:off x="2030413" y="5099050"/>
            <a:ext cx="5535612" cy="1076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</a:rPr>
              <a:t>So, there is also waste within the</a:t>
            </a:r>
          </a:p>
          <a:p>
            <a:r>
              <a:rPr lang="en-US" sz="3200" dirty="0">
                <a:latin typeface="Times New Roman" pitchFamily="18" charset="0"/>
              </a:rPr>
              <a:t>process steps (the rectangles).</a:t>
            </a:r>
          </a:p>
        </p:txBody>
      </p:sp>
    </p:spTree>
    <p:extLst>
      <p:ext uri="{BB962C8B-B14F-4D97-AF65-F5344CB8AC3E}">
        <p14:creationId xmlns:p14="http://schemas.microsoft.com/office/powerpoint/2010/main" val="367425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Stream Mapping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65200"/>
            <a:ext cx="7772400" cy="58324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Seven Deadly Wastes (muda)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Waiting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Work unit waiting to be processed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Overproduction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Producing more than is needed (physical goods)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Inventory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Transportation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Transporting good/service work unit between 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Overprocessing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Extra steps or extra effort that is not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Motion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Extra walking/movement not needed to add value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19E7E-3D78-46DD-AA47-81B158A34032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93788" y="1412875"/>
            <a:ext cx="7218362" cy="2147888"/>
            <a:chOff x="1093788" y="1412875"/>
            <a:chExt cx="7218362" cy="2147888"/>
          </a:xfrm>
        </p:grpSpPr>
        <p:sp>
          <p:nvSpPr>
            <p:cNvPr id="28678" name="Text Box 5"/>
            <p:cNvSpPr txBox="1">
              <a:spLocks noChangeArrowheads="1"/>
            </p:cNvSpPr>
            <p:nvPr/>
          </p:nvSpPr>
          <p:spPr bwMode="auto">
            <a:xfrm>
              <a:off x="5498564" y="1412875"/>
              <a:ext cx="2545213" cy="5787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3200" dirty="0">
                  <a:solidFill>
                    <a:srgbClr val="FF0000"/>
                  </a:solidFill>
                  <a:latin typeface="Times New Roman" pitchFamily="18" charset="0"/>
                </a:rPr>
                <a:t>closely related</a:t>
              </a:r>
            </a:p>
          </p:txBody>
        </p:sp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1093788" y="1531418"/>
              <a:ext cx="7218362" cy="2029345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629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Stream Mapping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93800"/>
            <a:ext cx="7772400" cy="4932363"/>
          </a:xfrm>
        </p:spPr>
        <p:txBody>
          <a:bodyPr/>
          <a:lstStyle/>
          <a:p>
            <a:pPr eaLnBrk="1" hangingPunct="1"/>
            <a:r>
              <a:rPr lang="en-US" dirty="0" smtClean="0"/>
              <a:t>As you map the process, determine if time at process steps is “value added” or not</a:t>
            </a:r>
          </a:p>
          <a:p>
            <a:pPr eaLnBrk="1" hangingPunct="1"/>
            <a:r>
              <a:rPr lang="en-US" dirty="0" smtClean="0"/>
              <a:t>Value-added time (VA)</a:t>
            </a:r>
          </a:p>
          <a:p>
            <a:pPr lvl="1" eaLnBrk="1" hangingPunct="1"/>
            <a:r>
              <a:rPr lang="en-US" dirty="0" smtClean="0"/>
              <a:t>Time that generates value for customers</a:t>
            </a:r>
          </a:p>
          <a:p>
            <a:pPr eaLnBrk="1" hangingPunct="1"/>
            <a:r>
              <a:rPr lang="en-US" dirty="0" smtClean="0"/>
              <a:t>Non-value-added time (NVA)</a:t>
            </a:r>
          </a:p>
          <a:p>
            <a:pPr lvl="1" eaLnBrk="1" hangingPunct="1"/>
            <a:r>
              <a:rPr lang="en-US" dirty="0" smtClean="0"/>
              <a:t>The time that doesn’t add value to the product/service in customers’ eyes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B49A1-0A0A-4CE3-9AF9-6F683B3CB7B9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Stream Mapping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 critical part of a VSM:</a:t>
            </a:r>
          </a:p>
          <a:p>
            <a:pPr eaLnBrk="1" hangingPunct="1">
              <a:spcBef>
                <a:spcPct val="300000"/>
              </a:spcBef>
            </a:pPr>
            <a:r>
              <a:rPr lang="en-US" sz="3600" dirty="0" smtClean="0"/>
              <a:t>Keeps track of VA and NVA time</a:t>
            </a:r>
          </a:p>
          <a:p>
            <a:pPr eaLnBrk="1" hangingPunct="1"/>
            <a:r>
              <a:rPr lang="en-US" sz="3600" dirty="0" smtClean="0"/>
              <a:t>Located at the bottom of the map</a:t>
            </a:r>
          </a:p>
          <a:p>
            <a:pPr lvl="1" eaLnBrk="1" hangingPunct="1"/>
            <a:r>
              <a:rPr lang="en-US" sz="3200" dirty="0" smtClean="0"/>
              <a:t>Value added time in “troughs”</a:t>
            </a:r>
          </a:p>
          <a:p>
            <a:pPr lvl="1" eaLnBrk="1" hangingPunct="1"/>
            <a:r>
              <a:rPr lang="en-US" sz="3200" dirty="0" smtClean="0"/>
              <a:t>Non-value-added time on “humps”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BF0E6-8854-4DF5-8457-68FFCA63D1E3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5713" y="2619375"/>
            <a:ext cx="6640512" cy="336550"/>
            <a:chOff x="791" y="1710"/>
            <a:chExt cx="4183" cy="212"/>
          </a:xfrm>
        </p:grpSpPr>
        <p:sp>
          <p:nvSpPr>
            <p:cNvPr id="29704" name="Oval 5"/>
            <p:cNvSpPr>
              <a:spLocks noChangeArrowheads="1"/>
            </p:cNvSpPr>
            <p:nvPr/>
          </p:nvSpPr>
          <p:spPr bwMode="auto">
            <a:xfrm>
              <a:off x="791" y="1716"/>
              <a:ext cx="82" cy="89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29705" name="AutoShape 6"/>
            <p:cNvCxnSpPr>
              <a:cxnSpLocks noChangeShapeType="1"/>
              <a:stCxn id="29704" idx="6"/>
              <a:endCxn id="29737" idx="2"/>
            </p:cNvCxnSpPr>
            <p:nvPr/>
          </p:nvCxnSpPr>
          <p:spPr bwMode="auto">
            <a:xfrm flipV="1">
              <a:off x="873" y="1757"/>
              <a:ext cx="495" cy="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68" y="1712"/>
              <a:ext cx="82" cy="210"/>
              <a:chOff x="1328" y="1723"/>
              <a:chExt cx="82" cy="210"/>
            </a:xfrm>
          </p:grpSpPr>
          <p:sp>
            <p:nvSpPr>
              <p:cNvPr id="29737" name="Oval 8"/>
              <p:cNvSpPr>
                <a:spLocks noChangeArrowheads="1"/>
              </p:cNvSpPr>
              <p:nvPr/>
            </p:nvSpPr>
            <p:spPr bwMode="auto">
              <a:xfrm>
                <a:off x="1328" y="1723"/>
                <a:ext cx="82" cy="89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738" name="Oval 9"/>
              <p:cNvSpPr>
                <a:spLocks noChangeArrowheads="1"/>
              </p:cNvSpPr>
              <p:nvPr/>
            </p:nvSpPr>
            <p:spPr bwMode="auto">
              <a:xfrm>
                <a:off x="1328" y="1844"/>
                <a:ext cx="82" cy="89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46" y="1712"/>
              <a:ext cx="82" cy="210"/>
              <a:chOff x="1328" y="1723"/>
              <a:chExt cx="82" cy="210"/>
            </a:xfrm>
          </p:grpSpPr>
          <p:sp>
            <p:nvSpPr>
              <p:cNvPr id="29735" name="Oval 11"/>
              <p:cNvSpPr>
                <a:spLocks noChangeArrowheads="1"/>
              </p:cNvSpPr>
              <p:nvPr/>
            </p:nvSpPr>
            <p:spPr bwMode="auto">
              <a:xfrm>
                <a:off x="1328" y="1723"/>
                <a:ext cx="82" cy="89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736" name="Oval 12"/>
              <p:cNvSpPr>
                <a:spLocks noChangeArrowheads="1"/>
              </p:cNvSpPr>
              <p:nvPr/>
            </p:nvSpPr>
            <p:spPr bwMode="auto">
              <a:xfrm>
                <a:off x="1328" y="1844"/>
                <a:ext cx="82" cy="89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524" y="1712"/>
              <a:ext cx="82" cy="210"/>
              <a:chOff x="1328" y="1723"/>
              <a:chExt cx="82" cy="210"/>
            </a:xfrm>
          </p:grpSpPr>
          <p:sp>
            <p:nvSpPr>
              <p:cNvPr id="29733" name="Oval 14"/>
              <p:cNvSpPr>
                <a:spLocks noChangeArrowheads="1"/>
              </p:cNvSpPr>
              <p:nvPr/>
            </p:nvSpPr>
            <p:spPr bwMode="auto">
              <a:xfrm>
                <a:off x="1328" y="1723"/>
                <a:ext cx="82" cy="89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734" name="Oval 15"/>
              <p:cNvSpPr>
                <a:spLocks noChangeArrowheads="1"/>
              </p:cNvSpPr>
              <p:nvPr/>
            </p:nvSpPr>
            <p:spPr bwMode="auto">
              <a:xfrm>
                <a:off x="1328" y="1844"/>
                <a:ext cx="82" cy="89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3102" y="1711"/>
              <a:ext cx="82" cy="210"/>
              <a:chOff x="1328" y="1723"/>
              <a:chExt cx="82" cy="210"/>
            </a:xfrm>
          </p:grpSpPr>
          <p:sp>
            <p:nvSpPr>
              <p:cNvPr id="29731" name="Oval 17"/>
              <p:cNvSpPr>
                <a:spLocks noChangeArrowheads="1"/>
              </p:cNvSpPr>
              <p:nvPr/>
            </p:nvSpPr>
            <p:spPr bwMode="auto">
              <a:xfrm>
                <a:off x="1328" y="1723"/>
                <a:ext cx="82" cy="89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732" name="Oval 18"/>
              <p:cNvSpPr>
                <a:spLocks noChangeArrowheads="1"/>
              </p:cNvSpPr>
              <p:nvPr/>
            </p:nvSpPr>
            <p:spPr bwMode="auto">
              <a:xfrm>
                <a:off x="1328" y="1844"/>
                <a:ext cx="82" cy="89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3736" y="1710"/>
              <a:ext cx="82" cy="210"/>
              <a:chOff x="1328" y="1723"/>
              <a:chExt cx="82" cy="210"/>
            </a:xfrm>
          </p:grpSpPr>
          <p:sp>
            <p:nvSpPr>
              <p:cNvPr id="29729" name="Oval 20"/>
              <p:cNvSpPr>
                <a:spLocks noChangeArrowheads="1"/>
              </p:cNvSpPr>
              <p:nvPr/>
            </p:nvSpPr>
            <p:spPr bwMode="auto">
              <a:xfrm>
                <a:off x="1328" y="1723"/>
                <a:ext cx="82" cy="89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730" name="Oval 21"/>
              <p:cNvSpPr>
                <a:spLocks noChangeArrowheads="1"/>
              </p:cNvSpPr>
              <p:nvPr/>
            </p:nvSpPr>
            <p:spPr bwMode="auto">
              <a:xfrm>
                <a:off x="1328" y="1844"/>
                <a:ext cx="82" cy="89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4314" y="1710"/>
              <a:ext cx="82" cy="210"/>
              <a:chOff x="1328" y="1723"/>
              <a:chExt cx="82" cy="210"/>
            </a:xfrm>
          </p:grpSpPr>
          <p:sp>
            <p:nvSpPr>
              <p:cNvPr id="29727" name="Oval 23"/>
              <p:cNvSpPr>
                <a:spLocks noChangeArrowheads="1"/>
              </p:cNvSpPr>
              <p:nvPr/>
            </p:nvSpPr>
            <p:spPr bwMode="auto">
              <a:xfrm>
                <a:off x="1328" y="1723"/>
                <a:ext cx="82" cy="89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728" name="Oval 24"/>
              <p:cNvSpPr>
                <a:spLocks noChangeArrowheads="1"/>
              </p:cNvSpPr>
              <p:nvPr/>
            </p:nvSpPr>
            <p:spPr bwMode="auto">
              <a:xfrm>
                <a:off x="1328" y="1844"/>
                <a:ext cx="82" cy="89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4892" y="1710"/>
              <a:ext cx="82" cy="210"/>
              <a:chOff x="1328" y="1723"/>
              <a:chExt cx="82" cy="210"/>
            </a:xfrm>
          </p:grpSpPr>
          <p:sp>
            <p:nvSpPr>
              <p:cNvPr id="29725" name="Oval 26"/>
              <p:cNvSpPr>
                <a:spLocks noChangeArrowheads="1"/>
              </p:cNvSpPr>
              <p:nvPr/>
            </p:nvSpPr>
            <p:spPr bwMode="auto">
              <a:xfrm>
                <a:off x="1328" y="1723"/>
                <a:ext cx="82" cy="89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726" name="Oval 27"/>
              <p:cNvSpPr>
                <a:spLocks noChangeArrowheads="1"/>
              </p:cNvSpPr>
              <p:nvPr/>
            </p:nvSpPr>
            <p:spPr bwMode="auto">
              <a:xfrm>
                <a:off x="1328" y="1844"/>
                <a:ext cx="82" cy="89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cxnSp>
          <p:nvCxnSpPr>
            <p:cNvPr id="29713" name="AutoShape 28"/>
            <p:cNvCxnSpPr>
              <a:cxnSpLocks noChangeShapeType="1"/>
              <a:stCxn id="29738" idx="2"/>
              <a:endCxn id="29737" idx="2"/>
            </p:cNvCxnSpPr>
            <p:nvPr/>
          </p:nvCxnSpPr>
          <p:spPr bwMode="auto">
            <a:xfrm flipV="1">
              <a:off x="1368" y="1757"/>
              <a:ext cx="0" cy="1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14" name="AutoShape 29"/>
            <p:cNvCxnSpPr>
              <a:cxnSpLocks noChangeShapeType="1"/>
              <a:stCxn id="29738" idx="2"/>
              <a:endCxn id="29736" idx="2"/>
            </p:cNvCxnSpPr>
            <p:nvPr/>
          </p:nvCxnSpPr>
          <p:spPr bwMode="auto">
            <a:xfrm>
              <a:off x="1368" y="1878"/>
              <a:ext cx="57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15" name="AutoShape 30"/>
            <p:cNvCxnSpPr>
              <a:cxnSpLocks noChangeShapeType="1"/>
              <a:stCxn id="29735" idx="2"/>
              <a:endCxn id="29733" idx="2"/>
            </p:cNvCxnSpPr>
            <p:nvPr/>
          </p:nvCxnSpPr>
          <p:spPr bwMode="auto">
            <a:xfrm>
              <a:off x="1946" y="1757"/>
              <a:ext cx="57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16" name="AutoShape 31"/>
            <p:cNvCxnSpPr>
              <a:cxnSpLocks noChangeShapeType="1"/>
              <a:stCxn id="29734" idx="2"/>
              <a:endCxn id="29733" idx="2"/>
            </p:cNvCxnSpPr>
            <p:nvPr/>
          </p:nvCxnSpPr>
          <p:spPr bwMode="auto">
            <a:xfrm flipV="1">
              <a:off x="2524" y="1757"/>
              <a:ext cx="0" cy="1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17" name="AutoShape 32"/>
            <p:cNvCxnSpPr>
              <a:cxnSpLocks noChangeShapeType="1"/>
              <a:stCxn id="29734" idx="2"/>
              <a:endCxn id="29732" idx="2"/>
            </p:cNvCxnSpPr>
            <p:nvPr/>
          </p:nvCxnSpPr>
          <p:spPr bwMode="auto">
            <a:xfrm flipV="1">
              <a:off x="2524" y="1877"/>
              <a:ext cx="578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18" name="AutoShape 33"/>
            <p:cNvCxnSpPr>
              <a:cxnSpLocks noChangeShapeType="1"/>
              <a:stCxn id="29736" idx="2"/>
              <a:endCxn id="29735" idx="2"/>
            </p:cNvCxnSpPr>
            <p:nvPr/>
          </p:nvCxnSpPr>
          <p:spPr bwMode="auto">
            <a:xfrm flipV="1">
              <a:off x="1946" y="1757"/>
              <a:ext cx="0" cy="1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19" name="AutoShape 34"/>
            <p:cNvCxnSpPr>
              <a:cxnSpLocks noChangeShapeType="1"/>
              <a:stCxn id="29732" idx="2"/>
              <a:endCxn id="29731" idx="2"/>
            </p:cNvCxnSpPr>
            <p:nvPr/>
          </p:nvCxnSpPr>
          <p:spPr bwMode="auto">
            <a:xfrm flipV="1">
              <a:off x="3102" y="1756"/>
              <a:ext cx="0" cy="1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20" name="AutoShape 35"/>
            <p:cNvCxnSpPr>
              <a:cxnSpLocks noChangeShapeType="1"/>
              <a:stCxn id="29731" idx="2"/>
              <a:endCxn id="29729" idx="2"/>
            </p:cNvCxnSpPr>
            <p:nvPr/>
          </p:nvCxnSpPr>
          <p:spPr bwMode="auto">
            <a:xfrm flipV="1">
              <a:off x="3102" y="1755"/>
              <a:ext cx="634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21" name="AutoShape 36"/>
            <p:cNvCxnSpPr>
              <a:cxnSpLocks noChangeShapeType="1"/>
              <a:stCxn id="29730" idx="2"/>
              <a:endCxn id="29729" idx="2"/>
            </p:cNvCxnSpPr>
            <p:nvPr/>
          </p:nvCxnSpPr>
          <p:spPr bwMode="auto">
            <a:xfrm flipV="1">
              <a:off x="3736" y="1755"/>
              <a:ext cx="0" cy="1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22" name="AutoShape 37"/>
            <p:cNvCxnSpPr>
              <a:cxnSpLocks noChangeShapeType="1"/>
              <a:stCxn id="29730" idx="2"/>
              <a:endCxn id="29728" idx="2"/>
            </p:cNvCxnSpPr>
            <p:nvPr/>
          </p:nvCxnSpPr>
          <p:spPr bwMode="auto">
            <a:xfrm>
              <a:off x="3736" y="1876"/>
              <a:ext cx="57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23" name="AutoShape 38"/>
            <p:cNvCxnSpPr>
              <a:cxnSpLocks noChangeShapeType="1"/>
              <a:stCxn id="29728" idx="2"/>
              <a:endCxn id="29727" idx="2"/>
            </p:cNvCxnSpPr>
            <p:nvPr/>
          </p:nvCxnSpPr>
          <p:spPr bwMode="auto">
            <a:xfrm flipV="1">
              <a:off x="4314" y="1755"/>
              <a:ext cx="0" cy="1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24" name="AutoShape 39"/>
            <p:cNvCxnSpPr>
              <a:cxnSpLocks noChangeShapeType="1"/>
              <a:stCxn id="29727" idx="2"/>
              <a:endCxn id="29725" idx="2"/>
            </p:cNvCxnSpPr>
            <p:nvPr/>
          </p:nvCxnSpPr>
          <p:spPr bwMode="auto">
            <a:xfrm>
              <a:off x="4314" y="1755"/>
              <a:ext cx="57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9702" name="Text Box 40"/>
          <p:cNvSpPr txBox="1">
            <a:spLocks noChangeArrowheads="1"/>
          </p:cNvSpPr>
          <p:nvPr/>
        </p:nvSpPr>
        <p:spPr bwMode="auto">
          <a:xfrm>
            <a:off x="3116263" y="2316163"/>
            <a:ext cx="8461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NVA</a:t>
            </a:r>
          </a:p>
        </p:txBody>
      </p:sp>
      <p:sp>
        <p:nvSpPr>
          <p:cNvPr id="29703" name="Text Box 41"/>
          <p:cNvSpPr txBox="1">
            <a:spLocks noChangeArrowheads="1"/>
          </p:cNvSpPr>
          <p:nvPr/>
        </p:nvSpPr>
        <p:spPr bwMode="auto">
          <a:xfrm>
            <a:off x="2327275" y="2520950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VA</a:t>
            </a:r>
          </a:p>
        </p:txBody>
      </p:sp>
    </p:spTree>
    <p:extLst>
      <p:ext uri="{BB962C8B-B14F-4D97-AF65-F5344CB8AC3E}">
        <p14:creationId xmlns:p14="http://schemas.microsoft.com/office/powerpoint/2010/main" val="12808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Stream Mapping</a:t>
            </a:r>
          </a:p>
        </p:txBody>
      </p:sp>
      <p:sp>
        <p:nvSpPr>
          <p:cNvPr id="3072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540375"/>
            <a:ext cx="7772400" cy="1152525"/>
          </a:xfrm>
        </p:spPr>
        <p:txBody>
          <a:bodyPr/>
          <a:lstStyle/>
          <a:p>
            <a:pPr eaLnBrk="1" hangingPunct="1"/>
            <a:r>
              <a:rPr lang="en-US" dirty="0" smtClean="0"/>
              <a:t>Notice alignment of humps and troughs</a:t>
            </a:r>
          </a:p>
          <a:p>
            <a:pPr lvl="1" eaLnBrk="1" hangingPunct="1"/>
            <a:r>
              <a:rPr lang="en-US" dirty="0" smtClean="0"/>
              <a:t>i.e., VA and NVA time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85F72-E710-4CAA-978A-C137EC6E5EB9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0723" name="Text Box 58"/>
          <p:cNvSpPr txBox="1">
            <a:spLocks noChangeArrowheads="1"/>
          </p:cNvSpPr>
          <p:nvPr/>
        </p:nvSpPr>
        <p:spPr bwMode="auto">
          <a:xfrm>
            <a:off x="1430338" y="359410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VA 1</a:t>
            </a:r>
          </a:p>
        </p:txBody>
      </p:sp>
      <p:sp>
        <p:nvSpPr>
          <p:cNvPr id="30724" name="Text Box 59"/>
          <p:cNvSpPr txBox="1">
            <a:spLocks noChangeArrowheads="1"/>
          </p:cNvSpPr>
          <p:nvPr/>
        </p:nvSpPr>
        <p:spPr bwMode="auto">
          <a:xfrm>
            <a:off x="4122738" y="359410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VA 2</a:t>
            </a:r>
          </a:p>
        </p:txBody>
      </p:sp>
      <p:sp>
        <p:nvSpPr>
          <p:cNvPr id="30725" name="Text Box 60"/>
          <p:cNvSpPr txBox="1">
            <a:spLocks noChangeArrowheads="1"/>
          </p:cNvSpPr>
          <p:nvPr/>
        </p:nvSpPr>
        <p:spPr bwMode="auto">
          <a:xfrm>
            <a:off x="6784975" y="3594100"/>
            <a:ext cx="685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VA 3</a:t>
            </a:r>
          </a:p>
        </p:txBody>
      </p:sp>
      <p:sp>
        <p:nvSpPr>
          <p:cNvPr id="30726" name="Text Box 61"/>
          <p:cNvSpPr txBox="1">
            <a:spLocks noChangeArrowheads="1"/>
          </p:cNvSpPr>
          <p:nvPr/>
        </p:nvSpPr>
        <p:spPr bwMode="auto">
          <a:xfrm>
            <a:off x="2703513" y="3271838"/>
            <a:ext cx="8509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NVA 1</a:t>
            </a:r>
          </a:p>
        </p:txBody>
      </p:sp>
      <p:sp>
        <p:nvSpPr>
          <p:cNvPr id="30727" name="Text Box 62"/>
          <p:cNvSpPr txBox="1">
            <a:spLocks noChangeArrowheads="1"/>
          </p:cNvSpPr>
          <p:nvPr/>
        </p:nvSpPr>
        <p:spPr bwMode="auto">
          <a:xfrm>
            <a:off x="5416550" y="3270250"/>
            <a:ext cx="850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NVA 2</a:t>
            </a:r>
          </a:p>
        </p:txBody>
      </p:sp>
      <p:cxnSp>
        <p:nvCxnSpPr>
          <p:cNvPr id="30730" name="AutoShape 4"/>
          <p:cNvCxnSpPr>
            <a:cxnSpLocks noChangeShapeType="1"/>
            <a:endCxn id="30735" idx="1"/>
          </p:cNvCxnSpPr>
          <p:nvPr/>
        </p:nvCxnSpPr>
        <p:spPr bwMode="auto">
          <a:xfrm>
            <a:off x="2606675" y="2195513"/>
            <a:ext cx="327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0731" name="AutoShape 5"/>
          <p:cNvCxnSpPr>
            <a:cxnSpLocks noChangeShapeType="1"/>
            <a:endCxn id="30756" idx="1"/>
          </p:cNvCxnSpPr>
          <p:nvPr/>
        </p:nvCxnSpPr>
        <p:spPr bwMode="auto">
          <a:xfrm>
            <a:off x="5305425" y="2193925"/>
            <a:ext cx="350838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17913" y="1247775"/>
            <a:ext cx="1711325" cy="1892300"/>
            <a:chOff x="2736" y="1505"/>
            <a:chExt cx="1078" cy="1192"/>
          </a:xfrm>
        </p:grpSpPr>
        <p:sp>
          <p:nvSpPr>
            <p:cNvPr id="30772" name="Rectangle 7"/>
            <p:cNvSpPr>
              <a:spLocks noChangeArrowheads="1"/>
            </p:cNvSpPr>
            <p:nvPr/>
          </p:nvSpPr>
          <p:spPr bwMode="auto">
            <a:xfrm>
              <a:off x="2752" y="1505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30773" name="Text Box 8"/>
            <p:cNvSpPr txBox="1">
              <a:spLocks noChangeArrowheads="1"/>
            </p:cNvSpPr>
            <p:nvPr/>
          </p:nvSpPr>
          <p:spPr bwMode="auto">
            <a:xfrm>
              <a:off x="2736" y="1520"/>
              <a:ext cx="1078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Gate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Attendant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Moves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Jetway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40475" y="1249363"/>
            <a:ext cx="1762125" cy="1892300"/>
            <a:chOff x="4254" y="1508"/>
            <a:chExt cx="1110" cy="1192"/>
          </a:xfrm>
        </p:grpSpPr>
        <p:sp>
          <p:nvSpPr>
            <p:cNvPr id="30770" name="Text Box 10"/>
            <p:cNvSpPr txBox="1">
              <a:spLocks noChangeArrowheads="1"/>
            </p:cNvSpPr>
            <p:nvPr/>
          </p:nvSpPr>
          <p:spPr bwMode="auto">
            <a:xfrm>
              <a:off x="4254" y="1523"/>
              <a:ext cx="1110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Flight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Attendant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Opens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Door</a:t>
              </a:r>
            </a:p>
          </p:txBody>
        </p:sp>
        <p:sp>
          <p:nvSpPr>
            <p:cNvPr id="30771" name="Rectangle 11"/>
            <p:cNvSpPr>
              <a:spLocks noChangeArrowheads="1"/>
            </p:cNvSpPr>
            <p:nvPr/>
          </p:nvSpPr>
          <p:spPr bwMode="auto">
            <a:xfrm>
              <a:off x="4286" y="1508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44563" y="1249363"/>
            <a:ext cx="1662112" cy="1892300"/>
            <a:chOff x="979" y="1658"/>
            <a:chExt cx="1047" cy="1192"/>
          </a:xfrm>
        </p:grpSpPr>
        <p:sp>
          <p:nvSpPr>
            <p:cNvPr id="30768" name="Text Box 13"/>
            <p:cNvSpPr txBox="1">
              <a:spLocks noChangeArrowheads="1"/>
            </p:cNvSpPr>
            <p:nvPr/>
          </p:nvSpPr>
          <p:spPr bwMode="auto">
            <a:xfrm>
              <a:off x="1038" y="1673"/>
              <a:ext cx="930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Pilot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Pulls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Plane to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Gate</a:t>
              </a:r>
            </a:p>
          </p:txBody>
        </p:sp>
        <p:sp>
          <p:nvSpPr>
            <p:cNvPr id="30769" name="Rectangle 14"/>
            <p:cNvSpPr>
              <a:spLocks noChangeArrowheads="1"/>
            </p:cNvSpPr>
            <p:nvPr/>
          </p:nvSpPr>
          <p:spPr bwMode="auto">
            <a:xfrm>
              <a:off x="979" y="1658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sp>
        <p:nvSpPr>
          <p:cNvPr id="30735" name="AutoShape 15"/>
          <p:cNvSpPr>
            <a:spLocks noChangeArrowheads="1"/>
          </p:cNvSpPr>
          <p:nvPr/>
        </p:nvSpPr>
        <p:spPr bwMode="auto">
          <a:xfrm>
            <a:off x="2755900" y="1743075"/>
            <a:ext cx="711200" cy="9032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0736" name="AutoShape 17"/>
          <p:cNvCxnSpPr>
            <a:cxnSpLocks noChangeShapeType="1"/>
            <a:stCxn id="30735" idx="5"/>
          </p:cNvCxnSpPr>
          <p:nvPr/>
        </p:nvCxnSpPr>
        <p:spPr bwMode="auto">
          <a:xfrm flipV="1">
            <a:off x="3289300" y="2193925"/>
            <a:ext cx="3286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0737" name="AutoShape 18"/>
          <p:cNvCxnSpPr>
            <a:cxnSpLocks noChangeShapeType="1"/>
            <a:stCxn id="30756" idx="5"/>
          </p:cNvCxnSpPr>
          <p:nvPr/>
        </p:nvCxnSpPr>
        <p:spPr bwMode="auto">
          <a:xfrm>
            <a:off x="6011863" y="2195513"/>
            <a:ext cx="379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30738" name="Oval 20"/>
          <p:cNvSpPr>
            <a:spLocks noChangeArrowheads="1"/>
          </p:cNvSpPr>
          <p:nvPr/>
        </p:nvSpPr>
        <p:spPr bwMode="auto">
          <a:xfrm>
            <a:off x="815975" y="3862388"/>
            <a:ext cx="130175" cy="141287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0739" name="AutoShape 21"/>
          <p:cNvCxnSpPr>
            <a:cxnSpLocks noChangeShapeType="1"/>
            <a:stCxn id="30738" idx="6"/>
            <a:endCxn id="30741" idx="2"/>
          </p:cNvCxnSpPr>
          <p:nvPr/>
        </p:nvCxnSpPr>
        <p:spPr bwMode="auto">
          <a:xfrm flipV="1">
            <a:off x="946150" y="3929063"/>
            <a:ext cx="1738313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0" name="Oval 23"/>
          <p:cNvSpPr>
            <a:spLocks noChangeArrowheads="1"/>
          </p:cNvSpPr>
          <p:nvPr/>
        </p:nvSpPr>
        <p:spPr bwMode="auto">
          <a:xfrm>
            <a:off x="2684463" y="3532188"/>
            <a:ext cx="130175" cy="141287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41" name="Oval 24"/>
          <p:cNvSpPr>
            <a:spLocks noChangeArrowheads="1"/>
          </p:cNvSpPr>
          <p:nvPr/>
        </p:nvSpPr>
        <p:spPr bwMode="auto">
          <a:xfrm>
            <a:off x="2684463" y="3857625"/>
            <a:ext cx="130175" cy="141288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42" name="Oval 26"/>
          <p:cNvSpPr>
            <a:spLocks noChangeArrowheads="1"/>
          </p:cNvSpPr>
          <p:nvPr/>
        </p:nvSpPr>
        <p:spPr bwMode="auto">
          <a:xfrm>
            <a:off x="3573463" y="3532188"/>
            <a:ext cx="130175" cy="141287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43" name="Oval 27"/>
          <p:cNvSpPr>
            <a:spLocks noChangeArrowheads="1"/>
          </p:cNvSpPr>
          <p:nvPr/>
        </p:nvSpPr>
        <p:spPr bwMode="auto">
          <a:xfrm>
            <a:off x="3573463" y="3857625"/>
            <a:ext cx="130175" cy="141288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44" name="Oval 29"/>
          <p:cNvSpPr>
            <a:spLocks noChangeArrowheads="1"/>
          </p:cNvSpPr>
          <p:nvPr/>
        </p:nvSpPr>
        <p:spPr bwMode="auto">
          <a:xfrm>
            <a:off x="5414963" y="3532188"/>
            <a:ext cx="130175" cy="141287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45" name="Oval 30"/>
          <p:cNvSpPr>
            <a:spLocks noChangeArrowheads="1"/>
          </p:cNvSpPr>
          <p:nvPr/>
        </p:nvSpPr>
        <p:spPr bwMode="auto">
          <a:xfrm>
            <a:off x="5414963" y="3857625"/>
            <a:ext cx="130175" cy="141288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46" name="Oval 32"/>
          <p:cNvSpPr>
            <a:spLocks noChangeArrowheads="1"/>
          </p:cNvSpPr>
          <p:nvPr/>
        </p:nvSpPr>
        <p:spPr bwMode="auto">
          <a:xfrm>
            <a:off x="6313488" y="3530600"/>
            <a:ext cx="130175" cy="141288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47" name="Oval 33"/>
          <p:cNvSpPr>
            <a:spLocks noChangeArrowheads="1"/>
          </p:cNvSpPr>
          <p:nvPr/>
        </p:nvSpPr>
        <p:spPr bwMode="auto">
          <a:xfrm>
            <a:off x="6313488" y="3856038"/>
            <a:ext cx="130175" cy="141287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0748" name="AutoShape 43"/>
          <p:cNvCxnSpPr>
            <a:cxnSpLocks noChangeShapeType="1"/>
            <a:stCxn id="30741" idx="2"/>
            <a:endCxn id="30740" idx="2"/>
          </p:cNvCxnSpPr>
          <p:nvPr/>
        </p:nvCxnSpPr>
        <p:spPr bwMode="auto">
          <a:xfrm flipV="1">
            <a:off x="2684463" y="3603625"/>
            <a:ext cx="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9" name="AutoShape 44"/>
          <p:cNvCxnSpPr>
            <a:cxnSpLocks noChangeShapeType="1"/>
            <a:stCxn id="30740" idx="2"/>
            <a:endCxn id="30742" idx="2"/>
          </p:cNvCxnSpPr>
          <p:nvPr/>
        </p:nvCxnSpPr>
        <p:spPr bwMode="auto">
          <a:xfrm>
            <a:off x="2684463" y="3603625"/>
            <a:ext cx="889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50" name="AutoShape 45"/>
          <p:cNvCxnSpPr>
            <a:cxnSpLocks noChangeShapeType="1"/>
            <a:stCxn id="30743" idx="2"/>
            <a:endCxn id="30745" idx="2"/>
          </p:cNvCxnSpPr>
          <p:nvPr/>
        </p:nvCxnSpPr>
        <p:spPr bwMode="auto">
          <a:xfrm>
            <a:off x="3573463" y="3929063"/>
            <a:ext cx="1841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51" name="AutoShape 46"/>
          <p:cNvCxnSpPr>
            <a:cxnSpLocks noChangeShapeType="1"/>
            <a:stCxn id="30745" idx="2"/>
            <a:endCxn id="30744" idx="2"/>
          </p:cNvCxnSpPr>
          <p:nvPr/>
        </p:nvCxnSpPr>
        <p:spPr bwMode="auto">
          <a:xfrm flipV="1">
            <a:off x="5414963" y="3603625"/>
            <a:ext cx="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52" name="AutoShape 47"/>
          <p:cNvCxnSpPr>
            <a:cxnSpLocks noChangeShapeType="1"/>
            <a:stCxn id="30744" idx="2"/>
            <a:endCxn id="30746" idx="2"/>
          </p:cNvCxnSpPr>
          <p:nvPr/>
        </p:nvCxnSpPr>
        <p:spPr bwMode="auto">
          <a:xfrm flipV="1">
            <a:off x="5414963" y="3602038"/>
            <a:ext cx="898525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53" name="AutoShape 48"/>
          <p:cNvCxnSpPr>
            <a:cxnSpLocks noChangeShapeType="1"/>
            <a:stCxn id="30743" idx="2"/>
            <a:endCxn id="30742" idx="2"/>
          </p:cNvCxnSpPr>
          <p:nvPr/>
        </p:nvCxnSpPr>
        <p:spPr bwMode="auto">
          <a:xfrm flipV="1">
            <a:off x="3573463" y="3603625"/>
            <a:ext cx="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54" name="AutoShape 49"/>
          <p:cNvCxnSpPr>
            <a:cxnSpLocks noChangeShapeType="1"/>
            <a:stCxn id="30747" idx="2"/>
            <a:endCxn id="30746" idx="2"/>
          </p:cNvCxnSpPr>
          <p:nvPr/>
        </p:nvCxnSpPr>
        <p:spPr bwMode="auto">
          <a:xfrm flipV="1">
            <a:off x="6313488" y="3602038"/>
            <a:ext cx="0" cy="325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55" name="AutoShape 50"/>
          <p:cNvCxnSpPr>
            <a:cxnSpLocks noChangeShapeType="1"/>
            <a:stCxn id="30747" idx="2"/>
          </p:cNvCxnSpPr>
          <p:nvPr/>
        </p:nvCxnSpPr>
        <p:spPr bwMode="auto">
          <a:xfrm>
            <a:off x="6313488" y="3927475"/>
            <a:ext cx="1743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756" name="AutoShape 55"/>
          <p:cNvSpPr>
            <a:spLocks noChangeArrowheads="1"/>
          </p:cNvSpPr>
          <p:nvPr/>
        </p:nvSpPr>
        <p:spPr bwMode="auto">
          <a:xfrm>
            <a:off x="5478463" y="1743075"/>
            <a:ext cx="711200" cy="9032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0757" name="AutoShape 57"/>
          <p:cNvCxnSpPr>
            <a:cxnSpLocks noChangeShapeType="1"/>
          </p:cNvCxnSpPr>
          <p:nvPr/>
        </p:nvCxnSpPr>
        <p:spPr bwMode="auto">
          <a:xfrm>
            <a:off x="8047038" y="3594100"/>
            <a:ext cx="963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8056563" y="3252788"/>
            <a:ext cx="944562" cy="750887"/>
            <a:chOff x="5075" y="2201"/>
            <a:chExt cx="595" cy="473"/>
          </a:xfrm>
        </p:grpSpPr>
        <p:sp>
          <p:nvSpPr>
            <p:cNvPr id="30766" name="Rectangle 56"/>
            <p:cNvSpPr>
              <a:spLocks noChangeArrowheads="1"/>
            </p:cNvSpPr>
            <p:nvPr/>
          </p:nvSpPr>
          <p:spPr bwMode="auto">
            <a:xfrm>
              <a:off x="5075" y="2201"/>
              <a:ext cx="595" cy="42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7" name="Oval 63"/>
            <p:cNvSpPr>
              <a:spLocks noChangeArrowheads="1"/>
            </p:cNvSpPr>
            <p:nvPr/>
          </p:nvSpPr>
          <p:spPr bwMode="auto">
            <a:xfrm>
              <a:off x="5075" y="2578"/>
              <a:ext cx="96" cy="9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59" name="Text Box 50"/>
          <p:cNvSpPr txBox="1">
            <a:spLocks noChangeArrowheads="1"/>
          </p:cNvSpPr>
          <p:nvPr/>
        </p:nvSpPr>
        <p:spPr bwMode="auto">
          <a:xfrm>
            <a:off x="1376363" y="5140325"/>
            <a:ext cx="6226175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Total Value Added Time = VA 1 + VA 2 + VA 3</a:t>
            </a:r>
          </a:p>
        </p:txBody>
      </p:sp>
      <p:sp>
        <p:nvSpPr>
          <p:cNvPr id="30760" name="Text Box 51"/>
          <p:cNvSpPr txBox="1">
            <a:spLocks noChangeArrowheads="1"/>
          </p:cNvSpPr>
          <p:nvPr/>
        </p:nvSpPr>
        <p:spPr bwMode="auto">
          <a:xfrm>
            <a:off x="1339850" y="4368800"/>
            <a:ext cx="6300788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Total Non-Value Added Time = NVA 1 + NVA 2</a:t>
            </a:r>
          </a:p>
        </p:txBody>
      </p:sp>
      <p:cxnSp>
        <p:nvCxnSpPr>
          <p:cNvPr id="30761" name="AutoShape 53"/>
          <p:cNvCxnSpPr>
            <a:cxnSpLocks noChangeShapeType="1"/>
            <a:stCxn id="30759" idx="3"/>
            <a:endCxn id="57" idx="2"/>
          </p:cNvCxnSpPr>
          <p:nvPr/>
        </p:nvCxnSpPr>
        <p:spPr bwMode="auto">
          <a:xfrm flipV="1">
            <a:off x="7602538" y="3757613"/>
            <a:ext cx="855662" cy="161607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0762" name="AutoShape 54"/>
          <p:cNvCxnSpPr>
            <a:cxnSpLocks noChangeShapeType="1"/>
            <a:stCxn id="30760" idx="3"/>
            <a:endCxn id="56" idx="0"/>
          </p:cNvCxnSpPr>
          <p:nvPr/>
        </p:nvCxnSpPr>
        <p:spPr bwMode="auto">
          <a:xfrm flipV="1">
            <a:off x="7640638" y="3355975"/>
            <a:ext cx="882650" cy="12461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8096250" y="4676775"/>
            <a:ext cx="130175" cy="141288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8458200" y="3355975"/>
            <a:ext cx="130175" cy="141288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8458200" y="3686175"/>
            <a:ext cx="130175" cy="141288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39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Stream Mapping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53077-912F-4A11-872F-3016D9B7757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cxnSp>
        <p:nvCxnSpPr>
          <p:cNvPr id="32772" name="AutoShape 3"/>
          <p:cNvCxnSpPr>
            <a:cxnSpLocks noChangeShapeType="1"/>
            <a:endCxn id="32777" idx="1"/>
          </p:cNvCxnSpPr>
          <p:nvPr/>
        </p:nvCxnSpPr>
        <p:spPr bwMode="auto">
          <a:xfrm>
            <a:off x="2606675" y="2535238"/>
            <a:ext cx="327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2773" name="AutoShape 4"/>
          <p:cNvCxnSpPr>
            <a:cxnSpLocks noChangeShapeType="1"/>
            <a:endCxn id="32780" idx="1"/>
          </p:cNvCxnSpPr>
          <p:nvPr/>
        </p:nvCxnSpPr>
        <p:spPr bwMode="auto">
          <a:xfrm>
            <a:off x="5305425" y="2533650"/>
            <a:ext cx="350838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17913" y="1587500"/>
            <a:ext cx="1711325" cy="1892300"/>
            <a:chOff x="2736" y="1505"/>
            <a:chExt cx="1078" cy="1192"/>
          </a:xfrm>
        </p:grpSpPr>
        <p:sp>
          <p:nvSpPr>
            <p:cNvPr id="32820" name="Rectangle 6"/>
            <p:cNvSpPr>
              <a:spLocks noChangeArrowheads="1"/>
            </p:cNvSpPr>
            <p:nvPr/>
          </p:nvSpPr>
          <p:spPr bwMode="auto">
            <a:xfrm>
              <a:off x="2752" y="1505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32821" name="Text Box 7"/>
            <p:cNvSpPr txBox="1">
              <a:spLocks noChangeArrowheads="1"/>
            </p:cNvSpPr>
            <p:nvPr/>
          </p:nvSpPr>
          <p:spPr bwMode="auto">
            <a:xfrm>
              <a:off x="2736" y="1520"/>
              <a:ext cx="1078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Gate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Attendant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Moves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Jetway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340475" y="1589088"/>
            <a:ext cx="1762125" cy="1892300"/>
            <a:chOff x="4254" y="1508"/>
            <a:chExt cx="1110" cy="1192"/>
          </a:xfrm>
        </p:grpSpPr>
        <p:sp>
          <p:nvSpPr>
            <p:cNvPr id="32818" name="Text Box 9"/>
            <p:cNvSpPr txBox="1">
              <a:spLocks noChangeArrowheads="1"/>
            </p:cNvSpPr>
            <p:nvPr/>
          </p:nvSpPr>
          <p:spPr bwMode="auto">
            <a:xfrm>
              <a:off x="4254" y="1523"/>
              <a:ext cx="1110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Flight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Attendant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Opens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Door</a:t>
              </a:r>
            </a:p>
          </p:txBody>
        </p:sp>
        <p:sp>
          <p:nvSpPr>
            <p:cNvPr id="32819" name="Rectangle 10"/>
            <p:cNvSpPr>
              <a:spLocks noChangeArrowheads="1"/>
            </p:cNvSpPr>
            <p:nvPr/>
          </p:nvSpPr>
          <p:spPr bwMode="auto">
            <a:xfrm>
              <a:off x="4286" y="1508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944563" y="1589088"/>
            <a:ext cx="1662112" cy="1892300"/>
            <a:chOff x="979" y="1658"/>
            <a:chExt cx="1047" cy="1192"/>
          </a:xfrm>
        </p:grpSpPr>
        <p:sp>
          <p:nvSpPr>
            <p:cNvPr id="32816" name="Text Box 12"/>
            <p:cNvSpPr txBox="1">
              <a:spLocks noChangeArrowheads="1"/>
            </p:cNvSpPr>
            <p:nvPr/>
          </p:nvSpPr>
          <p:spPr bwMode="auto">
            <a:xfrm>
              <a:off x="1038" y="1673"/>
              <a:ext cx="930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Pilot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Pulls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Plane to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Gate</a:t>
              </a:r>
            </a:p>
          </p:txBody>
        </p:sp>
        <p:sp>
          <p:nvSpPr>
            <p:cNvPr id="32817" name="Rectangle 13"/>
            <p:cNvSpPr>
              <a:spLocks noChangeArrowheads="1"/>
            </p:cNvSpPr>
            <p:nvPr/>
          </p:nvSpPr>
          <p:spPr bwMode="auto">
            <a:xfrm>
              <a:off x="979" y="1658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sp>
        <p:nvSpPr>
          <p:cNvPr id="32777" name="AutoShape 14"/>
          <p:cNvSpPr>
            <a:spLocks noChangeArrowheads="1"/>
          </p:cNvSpPr>
          <p:nvPr/>
        </p:nvSpPr>
        <p:spPr bwMode="auto">
          <a:xfrm>
            <a:off x="2755900" y="2082800"/>
            <a:ext cx="711200" cy="9032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2778" name="AutoShape 15"/>
          <p:cNvCxnSpPr>
            <a:cxnSpLocks noChangeShapeType="1"/>
            <a:stCxn id="32777" idx="5"/>
          </p:cNvCxnSpPr>
          <p:nvPr/>
        </p:nvCxnSpPr>
        <p:spPr bwMode="auto">
          <a:xfrm flipV="1">
            <a:off x="3289300" y="2533650"/>
            <a:ext cx="3286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2779" name="AutoShape 16"/>
          <p:cNvCxnSpPr>
            <a:cxnSpLocks noChangeShapeType="1"/>
            <a:stCxn id="32780" idx="5"/>
          </p:cNvCxnSpPr>
          <p:nvPr/>
        </p:nvCxnSpPr>
        <p:spPr bwMode="auto">
          <a:xfrm>
            <a:off x="6011863" y="2535238"/>
            <a:ext cx="379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32780" name="AutoShape 39"/>
          <p:cNvSpPr>
            <a:spLocks noChangeArrowheads="1"/>
          </p:cNvSpPr>
          <p:nvPr/>
        </p:nvSpPr>
        <p:spPr bwMode="auto">
          <a:xfrm>
            <a:off x="5478463" y="2082800"/>
            <a:ext cx="711200" cy="9032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781" name="Text Box 40"/>
          <p:cNvSpPr txBox="1">
            <a:spLocks noChangeArrowheads="1"/>
          </p:cNvSpPr>
          <p:nvPr/>
        </p:nvSpPr>
        <p:spPr bwMode="auto">
          <a:xfrm>
            <a:off x="1430338" y="3952875"/>
            <a:ext cx="876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360 sec</a:t>
            </a:r>
          </a:p>
        </p:txBody>
      </p:sp>
      <p:sp>
        <p:nvSpPr>
          <p:cNvPr id="32782" name="Text Box 41"/>
          <p:cNvSpPr txBox="1">
            <a:spLocks noChangeArrowheads="1"/>
          </p:cNvSpPr>
          <p:nvPr/>
        </p:nvSpPr>
        <p:spPr bwMode="auto">
          <a:xfrm>
            <a:off x="4122738" y="3952875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60 sec</a:t>
            </a:r>
          </a:p>
        </p:txBody>
      </p:sp>
      <p:sp>
        <p:nvSpPr>
          <p:cNvPr id="32783" name="Text Box 42"/>
          <p:cNvSpPr txBox="1">
            <a:spLocks noChangeArrowheads="1"/>
          </p:cNvSpPr>
          <p:nvPr/>
        </p:nvSpPr>
        <p:spPr bwMode="auto">
          <a:xfrm>
            <a:off x="6784975" y="3952875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15 sec</a:t>
            </a:r>
          </a:p>
        </p:txBody>
      </p:sp>
      <p:sp>
        <p:nvSpPr>
          <p:cNvPr id="32784" name="Text Box 43"/>
          <p:cNvSpPr txBox="1">
            <a:spLocks noChangeArrowheads="1"/>
          </p:cNvSpPr>
          <p:nvPr/>
        </p:nvSpPr>
        <p:spPr bwMode="auto">
          <a:xfrm>
            <a:off x="2608263" y="3621088"/>
            <a:ext cx="105727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1,000 sec</a:t>
            </a:r>
          </a:p>
        </p:txBody>
      </p:sp>
      <p:sp>
        <p:nvSpPr>
          <p:cNvPr id="32785" name="Text Box 44"/>
          <p:cNvSpPr txBox="1">
            <a:spLocks noChangeArrowheads="1"/>
          </p:cNvSpPr>
          <p:nvPr/>
        </p:nvSpPr>
        <p:spPr bwMode="auto">
          <a:xfrm>
            <a:off x="5454650" y="36195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10 sec</a:t>
            </a:r>
          </a:p>
        </p:txBody>
      </p:sp>
      <p:sp>
        <p:nvSpPr>
          <p:cNvPr id="32786" name="Text Box 50"/>
          <p:cNvSpPr txBox="1">
            <a:spLocks noChangeArrowheads="1"/>
          </p:cNvSpPr>
          <p:nvPr/>
        </p:nvSpPr>
        <p:spPr bwMode="auto">
          <a:xfrm>
            <a:off x="8150225" y="3930650"/>
            <a:ext cx="876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435 sec</a:t>
            </a:r>
          </a:p>
        </p:txBody>
      </p:sp>
      <p:sp>
        <p:nvSpPr>
          <p:cNvPr id="32787" name="Text Box 51"/>
          <p:cNvSpPr txBox="1">
            <a:spLocks noChangeArrowheads="1"/>
          </p:cNvSpPr>
          <p:nvPr/>
        </p:nvSpPr>
        <p:spPr bwMode="auto">
          <a:xfrm>
            <a:off x="7986713" y="3602038"/>
            <a:ext cx="105727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1,010 sec</a:t>
            </a:r>
          </a:p>
        </p:txBody>
      </p:sp>
      <p:sp>
        <p:nvSpPr>
          <p:cNvPr id="32788" name="Text Box 52"/>
          <p:cNvSpPr txBox="1">
            <a:spLocks noChangeArrowheads="1"/>
          </p:cNvSpPr>
          <p:nvPr/>
        </p:nvSpPr>
        <p:spPr bwMode="auto">
          <a:xfrm>
            <a:off x="2366963" y="4816475"/>
            <a:ext cx="4719637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Total Value Added Time =    435 sec</a:t>
            </a:r>
          </a:p>
        </p:txBody>
      </p:sp>
      <p:sp>
        <p:nvSpPr>
          <p:cNvPr id="32789" name="Text Box 53"/>
          <p:cNvSpPr txBox="1">
            <a:spLocks noChangeArrowheads="1"/>
          </p:cNvSpPr>
          <p:nvPr/>
        </p:nvSpPr>
        <p:spPr bwMode="auto">
          <a:xfrm>
            <a:off x="1749425" y="5407025"/>
            <a:ext cx="5346700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Total Non-Value Added Time = 1,010 sec</a:t>
            </a:r>
          </a:p>
        </p:txBody>
      </p:sp>
      <p:cxnSp>
        <p:nvCxnSpPr>
          <p:cNvPr id="32790" name="AutoShape 54"/>
          <p:cNvCxnSpPr>
            <a:cxnSpLocks noChangeShapeType="1"/>
            <a:endCxn id="32792" idx="2"/>
          </p:cNvCxnSpPr>
          <p:nvPr/>
        </p:nvCxnSpPr>
        <p:spPr bwMode="auto">
          <a:xfrm flipV="1">
            <a:off x="946150" y="4268788"/>
            <a:ext cx="1738313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1" name="Oval 55"/>
          <p:cNvSpPr>
            <a:spLocks noChangeArrowheads="1"/>
          </p:cNvSpPr>
          <p:nvPr/>
        </p:nvSpPr>
        <p:spPr bwMode="auto">
          <a:xfrm>
            <a:off x="2684463" y="3871913"/>
            <a:ext cx="130175" cy="141287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792" name="Oval 56"/>
          <p:cNvSpPr>
            <a:spLocks noChangeArrowheads="1"/>
          </p:cNvSpPr>
          <p:nvPr/>
        </p:nvSpPr>
        <p:spPr bwMode="auto">
          <a:xfrm>
            <a:off x="2684463" y="4197350"/>
            <a:ext cx="130175" cy="141288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793" name="Oval 57"/>
          <p:cNvSpPr>
            <a:spLocks noChangeArrowheads="1"/>
          </p:cNvSpPr>
          <p:nvPr/>
        </p:nvSpPr>
        <p:spPr bwMode="auto">
          <a:xfrm>
            <a:off x="3573463" y="3871913"/>
            <a:ext cx="130175" cy="141287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794" name="Oval 58"/>
          <p:cNvSpPr>
            <a:spLocks noChangeArrowheads="1"/>
          </p:cNvSpPr>
          <p:nvPr/>
        </p:nvSpPr>
        <p:spPr bwMode="auto">
          <a:xfrm>
            <a:off x="3573463" y="4197350"/>
            <a:ext cx="130175" cy="141288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795" name="Oval 59"/>
          <p:cNvSpPr>
            <a:spLocks noChangeArrowheads="1"/>
          </p:cNvSpPr>
          <p:nvPr/>
        </p:nvSpPr>
        <p:spPr bwMode="auto">
          <a:xfrm>
            <a:off x="5414963" y="3871913"/>
            <a:ext cx="130175" cy="141287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796" name="Oval 60"/>
          <p:cNvSpPr>
            <a:spLocks noChangeArrowheads="1"/>
          </p:cNvSpPr>
          <p:nvPr/>
        </p:nvSpPr>
        <p:spPr bwMode="auto">
          <a:xfrm>
            <a:off x="5414963" y="4197350"/>
            <a:ext cx="130175" cy="141288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797" name="Oval 61"/>
          <p:cNvSpPr>
            <a:spLocks noChangeArrowheads="1"/>
          </p:cNvSpPr>
          <p:nvPr/>
        </p:nvSpPr>
        <p:spPr bwMode="auto">
          <a:xfrm>
            <a:off x="6313488" y="3870325"/>
            <a:ext cx="130175" cy="141288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798" name="Oval 62"/>
          <p:cNvSpPr>
            <a:spLocks noChangeArrowheads="1"/>
          </p:cNvSpPr>
          <p:nvPr/>
        </p:nvSpPr>
        <p:spPr bwMode="auto">
          <a:xfrm>
            <a:off x="6313488" y="4195763"/>
            <a:ext cx="130175" cy="141287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2799" name="AutoShape 63"/>
          <p:cNvCxnSpPr>
            <a:cxnSpLocks noChangeShapeType="1"/>
            <a:stCxn id="32792" idx="2"/>
            <a:endCxn id="32791" idx="2"/>
          </p:cNvCxnSpPr>
          <p:nvPr/>
        </p:nvCxnSpPr>
        <p:spPr bwMode="auto">
          <a:xfrm flipV="1">
            <a:off x="2684463" y="3943350"/>
            <a:ext cx="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00" name="AutoShape 64"/>
          <p:cNvCxnSpPr>
            <a:cxnSpLocks noChangeShapeType="1"/>
            <a:stCxn id="32791" idx="2"/>
            <a:endCxn id="32793" idx="2"/>
          </p:cNvCxnSpPr>
          <p:nvPr/>
        </p:nvCxnSpPr>
        <p:spPr bwMode="auto">
          <a:xfrm>
            <a:off x="2684463" y="3943350"/>
            <a:ext cx="889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01" name="AutoShape 65"/>
          <p:cNvCxnSpPr>
            <a:cxnSpLocks noChangeShapeType="1"/>
            <a:stCxn id="32794" idx="2"/>
            <a:endCxn id="32796" idx="2"/>
          </p:cNvCxnSpPr>
          <p:nvPr/>
        </p:nvCxnSpPr>
        <p:spPr bwMode="auto">
          <a:xfrm>
            <a:off x="3573463" y="4268788"/>
            <a:ext cx="1841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02" name="AutoShape 66"/>
          <p:cNvCxnSpPr>
            <a:cxnSpLocks noChangeShapeType="1"/>
            <a:stCxn id="32796" idx="2"/>
            <a:endCxn id="32795" idx="2"/>
          </p:cNvCxnSpPr>
          <p:nvPr/>
        </p:nvCxnSpPr>
        <p:spPr bwMode="auto">
          <a:xfrm flipV="1">
            <a:off x="5414963" y="3943350"/>
            <a:ext cx="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03" name="AutoShape 67"/>
          <p:cNvCxnSpPr>
            <a:cxnSpLocks noChangeShapeType="1"/>
            <a:stCxn id="32795" idx="2"/>
            <a:endCxn id="32797" idx="2"/>
          </p:cNvCxnSpPr>
          <p:nvPr/>
        </p:nvCxnSpPr>
        <p:spPr bwMode="auto">
          <a:xfrm flipV="1">
            <a:off x="5414963" y="3941763"/>
            <a:ext cx="898525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04" name="AutoShape 68"/>
          <p:cNvCxnSpPr>
            <a:cxnSpLocks noChangeShapeType="1"/>
            <a:stCxn id="32794" idx="2"/>
            <a:endCxn id="32793" idx="2"/>
          </p:cNvCxnSpPr>
          <p:nvPr/>
        </p:nvCxnSpPr>
        <p:spPr bwMode="auto">
          <a:xfrm flipV="1">
            <a:off x="3573463" y="3943350"/>
            <a:ext cx="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05" name="AutoShape 69"/>
          <p:cNvCxnSpPr>
            <a:cxnSpLocks noChangeShapeType="1"/>
            <a:stCxn id="32798" idx="2"/>
            <a:endCxn id="32797" idx="2"/>
          </p:cNvCxnSpPr>
          <p:nvPr/>
        </p:nvCxnSpPr>
        <p:spPr bwMode="auto">
          <a:xfrm flipV="1">
            <a:off x="6313488" y="3941763"/>
            <a:ext cx="0" cy="325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06" name="AutoShape 70"/>
          <p:cNvCxnSpPr>
            <a:cxnSpLocks noChangeShapeType="1"/>
            <a:stCxn id="32798" idx="2"/>
          </p:cNvCxnSpPr>
          <p:nvPr/>
        </p:nvCxnSpPr>
        <p:spPr bwMode="auto">
          <a:xfrm>
            <a:off x="6313488" y="4267200"/>
            <a:ext cx="1743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07" name="AutoShape 71"/>
          <p:cNvCxnSpPr>
            <a:cxnSpLocks noChangeShapeType="1"/>
          </p:cNvCxnSpPr>
          <p:nvPr/>
        </p:nvCxnSpPr>
        <p:spPr bwMode="auto">
          <a:xfrm>
            <a:off x="8047038" y="3933825"/>
            <a:ext cx="963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8056563" y="3592513"/>
            <a:ext cx="944562" cy="750887"/>
            <a:chOff x="5075" y="2129"/>
            <a:chExt cx="595" cy="473"/>
          </a:xfrm>
        </p:grpSpPr>
        <p:grpSp>
          <p:nvGrpSpPr>
            <p:cNvPr id="6" name="Group 73"/>
            <p:cNvGrpSpPr>
              <a:grpSpLocks/>
            </p:cNvGrpSpPr>
            <p:nvPr/>
          </p:nvGrpSpPr>
          <p:grpSpPr bwMode="auto">
            <a:xfrm>
              <a:off x="5075" y="2129"/>
              <a:ext cx="595" cy="473"/>
              <a:chOff x="5075" y="2201"/>
              <a:chExt cx="595" cy="473"/>
            </a:xfrm>
          </p:grpSpPr>
          <p:sp>
            <p:nvSpPr>
              <p:cNvPr id="32814" name="Rectangle 74"/>
              <p:cNvSpPr>
                <a:spLocks noChangeArrowheads="1"/>
              </p:cNvSpPr>
              <p:nvPr/>
            </p:nvSpPr>
            <p:spPr bwMode="auto">
              <a:xfrm>
                <a:off x="5075" y="2201"/>
                <a:ext cx="595" cy="429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2815" name="Oval 75"/>
              <p:cNvSpPr>
                <a:spLocks noChangeArrowheads="1"/>
              </p:cNvSpPr>
              <p:nvPr/>
            </p:nvSpPr>
            <p:spPr bwMode="auto">
              <a:xfrm>
                <a:off x="5075" y="2578"/>
                <a:ext cx="96" cy="96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5310" y="2189"/>
              <a:ext cx="103" cy="313"/>
              <a:chOff x="5310" y="2189"/>
              <a:chExt cx="103" cy="313"/>
            </a:xfrm>
          </p:grpSpPr>
          <p:sp>
            <p:nvSpPr>
              <p:cNvPr id="32812" name="Oval 77"/>
              <p:cNvSpPr>
                <a:spLocks noChangeArrowheads="1"/>
              </p:cNvSpPr>
              <p:nvPr/>
            </p:nvSpPr>
            <p:spPr bwMode="auto">
              <a:xfrm>
                <a:off x="5311" y="2394"/>
                <a:ext cx="102" cy="108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2813" name="Oval 78"/>
              <p:cNvSpPr>
                <a:spLocks noChangeArrowheads="1"/>
              </p:cNvSpPr>
              <p:nvPr/>
            </p:nvSpPr>
            <p:spPr bwMode="auto">
              <a:xfrm>
                <a:off x="5310" y="2189"/>
                <a:ext cx="102" cy="108"/>
              </a:xfrm>
              <a:prstGeom prst="ellipse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2809" name="Text Box 52"/>
          <p:cNvSpPr txBox="1">
            <a:spLocks noChangeArrowheads="1"/>
          </p:cNvSpPr>
          <p:nvPr/>
        </p:nvSpPr>
        <p:spPr bwMode="auto">
          <a:xfrm>
            <a:off x="3954463" y="5921375"/>
            <a:ext cx="3073400" cy="461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Lead Time =  1,445 sec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>
          <a:xfrm>
            <a:off x="914400" y="960437"/>
            <a:ext cx="7772400" cy="4678363"/>
          </a:xfrm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basic </a:t>
            </a:r>
            <a:r>
              <a:rPr lang="en-US" sz="32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stream map</a:t>
            </a:r>
            <a:endParaRPr lang="en-US" sz="3200" dirty="0" smtClean="0"/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7947025" y="3733800"/>
            <a:ext cx="130175" cy="141288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8175625" y="4038600"/>
            <a:ext cx="130175" cy="141288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cxnSp>
        <p:nvCxnSpPr>
          <p:cNvPr id="61" name="AutoShape 53"/>
          <p:cNvCxnSpPr>
            <a:cxnSpLocks noChangeShapeType="1"/>
            <a:stCxn id="32789" idx="3"/>
            <a:endCxn id="60" idx="3"/>
          </p:cNvCxnSpPr>
          <p:nvPr/>
        </p:nvCxnSpPr>
        <p:spPr bwMode="auto">
          <a:xfrm flipV="1">
            <a:off x="7096125" y="4159197"/>
            <a:ext cx="1098564" cy="14811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62" name="AutoShape 54"/>
          <p:cNvCxnSpPr>
            <a:cxnSpLocks noChangeShapeType="1"/>
            <a:stCxn id="32788" idx="3"/>
            <a:endCxn id="59" idx="6"/>
          </p:cNvCxnSpPr>
          <p:nvPr/>
        </p:nvCxnSpPr>
        <p:spPr bwMode="auto">
          <a:xfrm flipV="1">
            <a:off x="7086600" y="3804444"/>
            <a:ext cx="990600" cy="1245394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886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Stream Mapping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39825"/>
            <a:ext cx="7924800" cy="688975"/>
          </a:xfrm>
        </p:spPr>
        <p:txBody>
          <a:bodyPr/>
          <a:lstStyle/>
          <a:p>
            <a:pPr eaLnBrk="1" hangingPunct="1"/>
            <a:r>
              <a:rPr lang="en-US" dirty="0" smtClean="0"/>
              <a:t>Value Added Ratio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B5C1A-747B-486B-A62D-DDF48392891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079500" y="4268763"/>
            <a:ext cx="7956550" cy="620712"/>
            <a:chOff x="680" y="2883"/>
            <a:chExt cx="5012" cy="391"/>
          </a:xfrm>
        </p:grpSpPr>
        <p:sp>
          <p:nvSpPr>
            <p:cNvPr id="13375" name="Line 5"/>
            <p:cNvSpPr>
              <a:spLocks noChangeShapeType="1"/>
            </p:cNvSpPr>
            <p:nvPr/>
          </p:nvSpPr>
          <p:spPr bwMode="auto">
            <a:xfrm>
              <a:off x="686" y="2884"/>
              <a:ext cx="0" cy="21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76" name="Line 6"/>
            <p:cNvSpPr>
              <a:spLocks noChangeShapeType="1"/>
            </p:cNvSpPr>
            <p:nvPr/>
          </p:nvSpPr>
          <p:spPr bwMode="auto">
            <a:xfrm>
              <a:off x="5687" y="2883"/>
              <a:ext cx="0" cy="21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77" name="Line 7"/>
            <p:cNvSpPr>
              <a:spLocks noChangeShapeType="1"/>
            </p:cNvSpPr>
            <p:nvPr/>
          </p:nvSpPr>
          <p:spPr bwMode="auto">
            <a:xfrm>
              <a:off x="680" y="2991"/>
              <a:ext cx="50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78" name="Text Box 8"/>
            <p:cNvSpPr txBox="1">
              <a:spLocks noChangeArrowheads="1"/>
            </p:cNvSpPr>
            <p:nvPr/>
          </p:nvSpPr>
          <p:spPr bwMode="auto">
            <a:xfrm>
              <a:off x="903" y="3024"/>
              <a:ext cx="460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000" dirty="0">
                  <a:latin typeface="Times New Roman" pitchFamily="18" charset="0"/>
                </a:rPr>
                <a:t>Lead time = 360 sec + 1000 sec + 60 sec + 10 sec +15 sec = 1,445 sec</a:t>
              </a:r>
            </a:p>
          </p:txBody>
        </p:sp>
      </p:grpSp>
      <p:cxnSp>
        <p:nvCxnSpPr>
          <p:cNvPr id="13318" name="AutoShape 9"/>
          <p:cNvCxnSpPr>
            <a:cxnSpLocks noChangeShapeType="1"/>
            <a:stCxn id="13370" idx="3"/>
            <a:endCxn id="13323" idx="1"/>
          </p:cNvCxnSpPr>
          <p:nvPr/>
        </p:nvCxnSpPr>
        <p:spPr bwMode="auto">
          <a:xfrm>
            <a:off x="2759075" y="2713038"/>
            <a:ext cx="4206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3319" name="AutoShape 10"/>
          <p:cNvCxnSpPr>
            <a:cxnSpLocks noChangeShapeType="1"/>
            <a:stCxn id="13373" idx="3"/>
            <a:endCxn id="13324" idx="1"/>
          </p:cNvCxnSpPr>
          <p:nvPr/>
        </p:nvCxnSpPr>
        <p:spPr bwMode="auto">
          <a:xfrm>
            <a:off x="5867400" y="2711450"/>
            <a:ext cx="4222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179888" y="1765300"/>
            <a:ext cx="1711325" cy="1892300"/>
            <a:chOff x="2736" y="1505"/>
            <a:chExt cx="1078" cy="1192"/>
          </a:xfrm>
        </p:grpSpPr>
        <p:sp>
          <p:nvSpPr>
            <p:cNvPr id="13373" name="Rectangle 12"/>
            <p:cNvSpPr>
              <a:spLocks noChangeArrowheads="1"/>
            </p:cNvSpPr>
            <p:nvPr/>
          </p:nvSpPr>
          <p:spPr bwMode="auto">
            <a:xfrm>
              <a:off x="2752" y="1505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3374" name="Text Box 13"/>
            <p:cNvSpPr txBox="1">
              <a:spLocks noChangeArrowheads="1"/>
            </p:cNvSpPr>
            <p:nvPr/>
          </p:nvSpPr>
          <p:spPr bwMode="auto">
            <a:xfrm>
              <a:off x="2736" y="1520"/>
              <a:ext cx="1078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Gate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Attendant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Moves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Jetway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312025" y="1766888"/>
            <a:ext cx="1762125" cy="1892300"/>
            <a:chOff x="4254" y="1508"/>
            <a:chExt cx="1110" cy="1192"/>
          </a:xfrm>
        </p:grpSpPr>
        <p:sp>
          <p:nvSpPr>
            <p:cNvPr id="13371" name="Text Box 15"/>
            <p:cNvSpPr txBox="1">
              <a:spLocks noChangeArrowheads="1"/>
            </p:cNvSpPr>
            <p:nvPr/>
          </p:nvSpPr>
          <p:spPr bwMode="auto">
            <a:xfrm>
              <a:off x="4254" y="1523"/>
              <a:ext cx="1110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Flight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Attendant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Opens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Door</a:t>
              </a:r>
            </a:p>
          </p:txBody>
        </p:sp>
        <p:sp>
          <p:nvSpPr>
            <p:cNvPr id="13372" name="Rectangle 16"/>
            <p:cNvSpPr>
              <a:spLocks noChangeArrowheads="1"/>
            </p:cNvSpPr>
            <p:nvPr/>
          </p:nvSpPr>
          <p:spPr bwMode="auto">
            <a:xfrm>
              <a:off x="4286" y="1508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096963" y="1766888"/>
            <a:ext cx="1662112" cy="1892300"/>
            <a:chOff x="979" y="1658"/>
            <a:chExt cx="1047" cy="1192"/>
          </a:xfrm>
        </p:grpSpPr>
        <p:sp>
          <p:nvSpPr>
            <p:cNvPr id="13369" name="Text Box 18"/>
            <p:cNvSpPr txBox="1">
              <a:spLocks noChangeArrowheads="1"/>
            </p:cNvSpPr>
            <p:nvPr/>
          </p:nvSpPr>
          <p:spPr bwMode="auto">
            <a:xfrm>
              <a:off x="1038" y="1673"/>
              <a:ext cx="930" cy="1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Pilot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Pulls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Plane to</a:t>
              </a:r>
            </a:p>
            <a:p>
              <a:pPr marL="342900" indent="-342900" algn="ctr">
                <a:lnSpc>
                  <a:spcPct val="90000"/>
                </a:lnSpc>
              </a:pPr>
              <a:r>
                <a:rPr lang="en-US" sz="3200" dirty="0">
                  <a:latin typeface="Times New Roman" pitchFamily="18" charset="0"/>
                </a:rPr>
                <a:t> Gate</a:t>
              </a:r>
            </a:p>
          </p:txBody>
        </p:sp>
        <p:sp>
          <p:nvSpPr>
            <p:cNvPr id="13370" name="Rectangle 19"/>
            <p:cNvSpPr>
              <a:spLocks noChangeArrowheads="1"/>
            </p:cNvSpPr>
            <p:nvPr/>
          </p:nvSpPr>
          <p:spPr bwMode="auto">
            <a:xfrm>
              <a:off x="979" y="1658"/>
              <a:ext cx="1047" cy="1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23" name="AutoShape 20"/>
          <p:cNvSpPr>
            <a:spLocks noChangeArrowheads="1"/>
          </p:cNvSpPr>
          <p:nvPr/>
        </p:nvSpPr>
        <p:spPr bwMode="auto">
          <a:xfrm>
            <a:off x="2905125" y="2260600"/>
            <a:ext cx="1096963" cy="9032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24" name="AutoShape 21"/>
          <p:cNvSpPr>
            <a:spLocks noChangeArrowheads="1"/>
          </p:cNvSpPr>
          <p:nvPr/>
        </p:nvSpPr>
        <p:spPr bwMode="auto">
          <a:xfrm>
            <a:off x="6015038" y="2260600"/>
            <a:ext cx="1096962" cy="9032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13325" name="AutoShape 22"/>
          <p:cNvCxnSpPr>
            <a:cxnSpLocks noChangeShapeType="1"/>
            <a:stCxn id="13323" idx="5"/>
            <a:endCxn id="13374" idx="1"/>
          </p:cNvCxnSpPr>
          <p:nvPr/>
        </p:nvCxnSpPr>
        <p:spPr bwMode="auto">
          <a:xfrm flipV="1">
            <a:off x="3727450" y="2711450"/>
            <a:ext cx="452438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3326" name="AutoShape 23"/>
          <p:cNvCxnSpPr>
            <a:cxnSpLocks noChangeShapeType="1"/>
            <a:stCxn id="13324" idx="5"/>
            <a:endCxn id="13372" idx="1"/>
          </p:cNvCxnSpPr>
          <p:nvPr/>
        </p:nvCxnSpPr>
        <p:spPr bwMode="auto">
          <a:xfrm>
            <a:off x="6837363" y="2713038"/>
            <a:ext cx="5254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3327" name="Text Box 30"/>
          <p:cNvSpPr txBox="1">
            <a:spLocks noChangeArrowheads="1"/>
          </p:cNvSpPr>
          <p:nvPr/>
        </p:nvSpPr>
        <p:spPr bwMode="auto">
          <a:xfrm>
            <a:off x="1998663" y="3830638"/>
            <a:ext cx="4889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360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1028700" y="3778250"/>
            <a:ext cx="1782763" cy="441325"/>
            <a:chOff x="648" y="2364"/>
            <a:chExt cx="1123" cy="278"/>
          </a:xfrm>
        </p:grpSpPr>
        <p:sp>
          <p:nvSpPr>
            <p:cNvPr id="13363" name="Rectangle 24"/>
            <p:cNvSpPr>
              <a:spLocks noChangeArrowheads="1"/>
            </p:cNvSpPr>
            <p:nvPr/>
          </p:nvSpPr>
          <p:spPr bwMode="auto">
            <a:xfrm>
              <a:off x="685" y="2420"/>
              <a:ext cx="1049" cy="1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64" name="Text Box 26"/>
            <p:cNvSpPr txBox="1">
              <a:spLocks noChangeArrowheads="1"/>
            </p:cNvSpPr>
            <p:nvPr/>
          </p:nvSpPr>
          <p:spPr bwMode="auto">
            <a:xfrm>
              <a:off x="648" y="2408"/>
              <a:ext cx="64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Lead Time</a:t>
              </a:r>
            </a:p>
          </p:txBody>
        </p:sp>
        <p:sp>
          <p:nvSpPr>
            <p:cNvPr id="13365" name="Text Box 27"/>
            <p:cNvSpPr txBox="1">
              <a:spLocks noChangeArrowheads="1"/>
            </p:cNvSpPr>
            <p:nvPr/>
          </p:nvSpPr>
          <p:spPr bwMode="auto">
            <a:xfrm>
              <a:off x="1481" y="2407"/>
              <a:ext cx="29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sec</a:t>
              </a:r>
            </a:p>
          </p:txBody>
        </p:sp>
        <p:sp>
          <p:nvSpPr>
            <p:cNvPr id="13366" name="Oval 45"/>
            <p:cNvSpPr>
              <a:spLocks noChangeArrowheads="1"/>
            </p:cNvSpPr>
            <p:nvPr/>
          </p:nvSpPr>
          <p:spPr bwMode="auto">
            <a:xfrm>
              <a:off x="1247" y="2364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3367" name="AutoShape 46"/>
            <p:cNvCxnSpPr>
              <a:cxnSpLocks noChangeShapeType="1"/>
              <a:stCxn id="13368" idx="0"/>
              <a:endCxn id="13366" idx="4"/>
            </p:cNvCxnSpPr>
            <p:nvPr/>
          </p:nvCxnSpPr>
          <p:spPr bwMode="auto">
            <a:xfrm flipV="1">
              <a:off x="1275" y="2420"/>
              <a:ext cx="0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368" name="Oval 47"/>
            <p:cNvSpPr>
              <a:spLocks noChangeArrowheads="1"/>
            </p:cNvSpPr>
            <p:nvPr/>
          </p:nvSpPr>
          <p:spPr bwMode="auto">
            <a:xfrm>
              <a:off x="1247" y="2586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3329" name="Text Box 49"/>
          <p:cNvSpPr txBox="1">
            <a:spLocks noChangeArrowheads="1"/>
          </p:cNvSpPr>
          <p:nvPr/>
        </p:nvSpPr>
        <p:spPr bwMode="auto">
          <a:xfrm>
            <a:off x="5216525" y="3830638"/>
            <a:ext cx="387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60</a:t>
            </a: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4141788" y="3778250"/>
            <a:ext cx="1782762" cy="441325"/>
            <a:chOff x="648" y="2364"/>
            <a:chExt cx="1123" cy="278"/>
          </a:xfrm>
        </p:grpSpPr>
        <p:sp>
          <p:nvSpPr>
            <p:cNvPr id="13357" name="Rectangle 51"/>
            <p:cNvSpPr>
              <a:spLocks noChangeArrowheads="1"/>
            </p:cNvSpPr>
            <p:nvPr/>
          </p:nvSpPr>
          <p:spPr bwMode="auto">
            <a:xfrm>
              <a:off x="685" y="2420"/>
              <a:ext cx="1049" cy="1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58" name="Text Box 52"/>
            <p:cNvSpPr txBox="1">
              <a:spLocks noChangeArrowheads="1"/>
            </p:cNvSpPr>
            <p:nvPr/>
          </p:nvSpPr>
          <p:spPr bwMode="auto">
            <a:xfrm>
              <a:off x="648" y="2408"/>
              <a:ext cx="64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Lead Time</a:t>
              </a:r>
            </a:p>
          </p:txBody>
        </p:sp>
        <p:sp>
          <p:nvSpPr>
            <p:cNvPr id="13359" name="Text Box 53"/>
            <p:cNvSpPr txBox="1">
              <a:spLocks noChangeArrowheads="1"/>
            </p:cNvSpPr>
            <p:nvPr/>
          </p:nvSpPr>
          <p:spPr bwMode="auto">
            <a:xfrm>
              <a:off x="1481" y="2407"/>
              <a:ext cx="29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sec</a:t>
              </a:r>
            </a:p>
          </p:txBody>
        </p:sp>
        <p:sp>
          <p:nvSpPr>
            <p:cNvPr id="13360" name="Oval 54"/>
            <p:cNvSpPr>
              <a:spLocks noChangeArrowheads="1"/>
            </p:cNvSpPr>
            <p:nvPr/>
          </p:nvSpPr>
          <p:spPr bwMode="auto">
            <a:xfrm>
              <a:off x="1247" y="2364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3361" name="AutoShape 55"/>
            <p:cNvCxnSpPr>
              <a:cxnSpLocks noChangeShapeType="1"/>
              <a:stCxn id="13362" idx="0"/>
              <a:endCxn id="13360" idx="4"/>
            </p:cNvCxnSpPr>
            <p:nvPr/>
          </p:nvCxnSpPr>
          <p:spPr bwMode="auto">
            <a:xfrm flipV="1">
              <a:off x="1275" y="2420"/>
              <a:ext cx="0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362" name="Oval 56"/>
            <p:cNvSpPr>
              <a:spLocks noChangeArrowheads="1"/>
            </p:cNvSpPr>
            <p:nvPr/>
          </p:nvSpPr>
          <p:spPr bwMode="auto">
            <a:xfrm>
              <a:off x="1247" y="2586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3331" name="Text Box 57"/>
          <p:cNvSpPr txBox="1">
            <a:spLocks noChangeArrowheads="1"/>
          </p:cNvSpPr>
          <p:nvPr/>
        </p:nvSpPr>
        <p:spPr bwMode="auto">
          <a:xfrm>
            <a:off x="8359775" y="3830638"/>
            <a:ext cx="387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15</a:t>
            </a:r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7304088" y="3778250"/>
            <a:ext cx="1782762" cy="441325"/>
            <a:chOff x="648" y="2364"/>
            <a:chExt cx="1123" cy="278"/>
          </a:xfrm>
        </p:grpSpPr>
        <p:sp>
          <p:nvSpPr>
            <p:cNvPr id="13351" name="Rectangle 59"/>
            <p:cNvSpPr>
              <a:spLocks noChangeArrowheads="1"/>
            </p:cNvSpPr>
            <p:nvPr/>
          </p:nvSpPr>
          <p:spPr bwMode="auto">
            <a:xfrm>
              <a:off x="685" y="2420"/>
              <a:ext cx="1049" cy="1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52" name="Text Box 60"/>
            <p:cNvSpPr txBox="1">
              <a:spLocks noChangeArrowheads="1"/>
            </p:cNvSpPr>
            <p:nvPr/>
          </p:nvSpPr>
          <p:spPr bwMode="auto">
            <a:xfrm>
              <a:off x="648" y="2408"/>
              <a:ext cx="64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Lead Time</a:t>
              </a:r>
            </a:p>
          </p:txBody>
        </p:sp>
        <p:sp>
          <p:nvSpPr>
            <p:cNvPr id="13353" name="Text Box 61"/>
            <p:cNvSpPr txBox="1">
              <a:spLocks noChangeArrowheads="1"/>
            </p:cNvSpPr>
            <p:nvPr/>
          </p:nvSpPr>
          <p:spPr bwMode="auto">
            <a:xfrm>
              <a:off x="1481" y="2407"/>
              <a:ext cx="29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sec</a:t>
              </a:r>
            </a:p>
          </p:txBody>
        </p:sp>
        <p:sp>
          <p:nvSpPr>
            <p:cNvPr id="13354" name="Oval 62"/>
            <p:cNvSpPr>
              <a:spLocks noChangeArrowheads="1"/>
            </p:cNvSpPr>
            <p:nvPr/>
          </p:nvSpPr>
          <p:spPr bwMode="auto">
            <a:xfrm>
              <a:off x="1247" y="2364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3355" name="AutoShape 63"/>
            <p:cNvCxnSpPr>
              <a:cxnSpLocks noChangeShapeType="1"/>
              <a:stCxn id="13356" idx="0"/>
              <a:endCxn id="13354" idx="4"/>
            </p:cNvCxnSpPr>
            <p:nvPr/>
          </p:nvCxnSpPr>
          <p:spPr bwMode="auto">
            <a:xfrm flipV="1">
              <a:off x="1275" y="2420"/>
              <a:ext cx="0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356" name="Oval 64"/>
            <p:cNvSpPr>
              <a:spLocks noChangeArrowheads="1"/>
            </p:cNvSpPr>
            <p:nvPr/>
          </p:nvSpPr>
          <p:spPr bwMode="auto">
            <a:xfrm>
              <a:off x="1247" y="2586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2816225" y="3778250"/>
            <a:ext cx="1277938" cy="441325"/>
            <a:chOff x="1666" y="2675"/>
            <a:chExt cx="805" cy="278"/>
          </a:xfrm>
        </p:grpSpPr>
        <p:sp>
          <p:nvSpPr>
            <p:cNvPr id="13344" name="Text Box 70"/>
            <p:cNvSpPr txBox="1">
              <a:spLocks noChangeArrowheads="1"/>
            </p:cNvSpPr>
            <p:nvPr/>
          </p:nvSpPr>
          <p:spPr bwMode="auto">
            <a:xfrm>
              <a:off x="1911" y="2708"/>
              <a:ext cx="37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3345" name="Rectangle 72"/>
            <p:cNvSpPr>
              <a:spLocks noChangeArrowheads="1"/>
            </p:cNvSpPr>
            <p:nvPr/>
          </p:nvSpPr>
          <p:spPr bwMode="auto">
            <a:xfrm>
              <a:off x="1703" y="2731"/>
              <a:ext cx="742" cy="1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46" name="Text Box 73"/>
            <p:cNvSpPr txBox="1">
              <a:spLocks noChangeArrowheads="1"/>
            </p:cNvSpPr>
            <p:nvPr/>
          </p:nvSpPr>
          <p:spPr bwMode="auto">
            <a:xfrm>
              <a:off x="1666" y="2719"/>
              <a:ext cx="24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LT</a:t>
              </a:r>
            </a:p>
          </p:txBody>
        </p:sp>
        <p:sp>
          <p:nvSpPr>
            <p:cNvPr id="13347" name="Text Box 74"/>
            <p:cNvSpPr txBox="1">
              <a:spLocks noChangeArrowheads="1"/>
            </p:cNvSpPr>
            <p:nvPr/>
          </p:nvSpPr>
          <p:spPr bwMode="auto">
            <a:xfrm>
              <a:off x="2181" y="2718"/>
              <a:ext cx="29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sec</a:t>
              </a:r>
            </a:p>
          </p:txBody>
        </p:sp>
        <p:sp>
          <p:nvSpPr>
            <p:cNvPr id="13348" name="Oval 75"/>
            <p:cNvSpPr>
              <a:spLocks noChangeArrowheads="1"/>
            </p:cNvSpPr>
            <p:nvPr/>
          </p:nvSpPr>
          <p:spPr bwMode="auto">
            <a:xfrm>
              <a:off x="1911" y="2675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3349" name="AutoShape 76"/>
            <p:cNvCxnSpPr>
              <a:cxnSpLocks noChangeShapeType="1"/>
              <a:stCxn id="13350" idx="0"/>
              <a:endCxn id="13348" idx="4"/>
            </p:cNvCxnSpPr>
            <p:nvPr/>
          </p:nvCxnSpPr>
          <p:spPr bwMode="auto">
            <a:xfrm flipV="1">
              <a:off x="1939" y="2731"/>
              <a:ext cx="0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350" name="Oval 77"/>
            <p:cNvSpPr>
              <a:spLocks noChangeArrowheads="1"/>
            </p:cNvSpPr>
            <p:nvPr/>
          </p:nvSpPr>
          <p:spPr bwMode="auto">
            <a:xfrm>
              <a:off x="1911" y="2897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5916613" y="3778250"/>
            <a:ext cx="1277937" cy="441325"/>
            <a:chOff x="3727" y="2379"/>
            <a:chExt cx="805" cy="278"/>
          </a:xfrm>
        </p:grpSpPr>
        <p:sp>
          <p:nvSpPr>
            <p:cNvPr id="13337" name="Text Box 88"/>
            <p:cNvSpPr txBox="1">
              <a:spLocks noChangeArrowheads="1"/>
            </p:cNvSpPr>
            <p:nvPr/>
          </p:nvSpPr>
          <p:spPr bwMode="auto">
            <a:xfrm>
              <a:off x="4080" y="2412"/>
              <a:ext cx="24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3338" name="Rectangle 89"/>
            <p:cNvSpPr>
              <a:spLocks noChangeArrowheads="1"/>
            </p:cNvSpPr>
            <p:nvPr/>
          </p:nvSpPr>
          <p:spPr bwMode="auto">
            <a:xfrm>
              <a:off x="3764" y="2435"/>
              <a:ext cx="742" cy="1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39" name="Text Box 90"/>
            <p:cNvSpPr txBox="1">
              <a:spLocks noChangeArrowheads="1"/>
            </p:cNvSpPr>
            <p:nvPr/>
          </p:nvSpPr>
          <p:spPr bwMode="auto">
            <a:xfrm>
              <a:off x="3727" y="2423"/>
              <a:ext cx="24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LT</a:t>
              </a:r>
            </a:p>
          </p:txBody>
        </p:sp>
        <p:sp>
          <p:nvSpPr>
            <p:cNvPr id="13340" name="Text Box 91"/>
            <p:cNvSpPr txBox="1">
              <a:spLocks noChangeArrowheads="1"/>
            </p:cNvSpPr>
            <p:nvPr/>
          </p:nvSpPr>
          <p:spPr bwMode="auto">
            <a:xfrm>
              <a:off x="4242" y="2422"/>
              <a:ext cx="29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sec</a:t>
              </a:r>
            </a:p>
          </p:txBody>
        </p:sp>
        <p:sp>
          <p:nvSpPr>
            <p:cNvPr id="13341" name="Oval 92"/>
            <p:cNvSpPr>
              <a:spLocks noChangeArrowheads="1"/>
            </p:cNvSpPr>
            <p:nvPr/>
          </p:nvSpPr>
          <p:spPr bwMode="auto">
            <a:xfrm>
              <a:off x="3972" y="2379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3342" name="AutoShape 93"/>
            <p:cNvCxnSpPr>
              <a:cxnSpLocks noChangeShapeType="1"/>
              <a:stCxn id="13343" idx="0"/>
              <a:endCxn id="13341" idx="4"/>
            </p:cNvCxnSpPr>
            <p:nvPr/>
          </p:nvCxnSpPr>
          <p:spPr bwMode="auto">
            <a:xfrm flipV="1">
              <a:off x="4000" y="2435"/>
              <a:ext cx="0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343" name="Oval 94"/>
            <p:cNvSpPr>
              <a:spLocks noChangeArrowheads="1"/>
            </p:cNvSpPr>
            <p:nvPr/>
          </p:nvSpPr>
          <p:spPr bwMode="auto">
            <a:xfrm>
              <a:off x="3972" y="2601"/>
              <a:ext cx="56" cy="5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1998429" y="5631547"/>
          <a:ext cx="6173419" cy="8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3073320" imgH="419040" progId="Equation.3">
                  <p:embed/>
                </p:oleObj>
              </mc:Choice>
              <mc:Fallback>
                <p:oleObj name="Equation" r:id="rId4" imgW="3073320" imgH="419040" progId="Equation.3">
                  <p:embed/>
                  <p:pic>
                    <p:nvPicPr>
                      <p:cNvPr id="67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429" y="5631547"/>
                        <a:ext cx="6173419" cy="84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914403" y="5034018"/>
            <a:ext cx="5290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 The 2</a:t>
            </a:r>
            <a:r>
              <a:rPr lang="en-US" sz="3200" baseline="30000" dirty="0" smtClean="0">
                <a:latin typeface="+mj-lt"/>
              </a:rPr>
              <a:t>nd</a:t>
            </a:r>
            <a:r>
              <a:rPr lang="en-US" sz="3200" dirty="0" smtClean="0">
                <a:latin typeface="+mj-lt"/>
              </a:rPr>
              <a:t> Main Metric of Lean: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60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LEAN?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76313"/>
            <a:ext cx="7942263" cy="5654675"/>
          </a:xfrm>
        </p:spPr>
        <p:txBody>
          <a:bodyPr/>
          <a:lstStyle/>
          <a:p>
            <a:pPr eaLnBrk="1" hangingPunct="1"/>
            <a:r>
              <a:rPr lang="en-US" dirty="0" smtClean="0"/>
              <a:t>As a customer, have you ever:</a:t>
            </a:r>
          </a:p>
          <a:p>
            <a:pPr lvl="1" eaLnBrk="1" hangingPunct="1"/>
            <a:r>
              <a:rPr lang="en-US" dirty="0" smtClean="0"/>
              <a:t>Waited a long time on hold when calling __________?</a:t>
            </a:r>
          </a:p>
          <a:p>
            <a:pPr lvl="1" eaLnBrk="1" hangingPunct="1"/>
            <a:r>
              <a:rPr lang="en-US" dirty="0" smtClean="0"/>
              <a:t>Called your credit card company and:</a:t>
            </a:r>
          </a:p>
          <a:p>
            <a:pPr lvl="2" eaLnBrk="1" hangingPunct="1"/>
            <a:r>
              <a:rPr lang="en-US" dirty="0" smtClean="0"/>
              <a:t>Entered your card number on the phone keypad?</a:t>
            </a:r>
          </a:p>
          <a:p>
            <a:pPr lvl="2" eaLnBrk="1" hangingPunct="1"/>
            <a:r>
              <a:rPr lang="en-US" dirty="0" smtClean="0"/>
              <a:t>And, then the representative asked for your card #?</a:t>
            </a:r>
          </a:p>
          <a:p>
            <a:pPr lvl="1" eaLnBrk="1" hangingPunct="1"/>
            <a:r>
              <a:rPr lang="en-US" dirty="0" smtClean="0"/>
              <a:t>Waited a long time for a car you special ordered?</a:t>
            </a:r>
          </a:p>
          <a:p>
            <a:pPr lvl="1" eaLnBrk="1" hangingPunct="1"/>
            <a:r>
              <a:rPr lang="en-US" dirty="0" smtClean="0"/>
              <a:t>In the doctor’s office:</a:t>
            </a:r>
          </a:p>
          <a:p>
            <a:pPr lvl="2" eaLnBrk="1" hangingPunct="1"/>
            <a:r>
              <a:rPr lang="en-US" dirty="0" smtClean="0"/>
              <a:t>Waited a long time in the waiting room?</a:t>
            </a:r>
          </a:p>
          <a:p>
            <a:pPr lvl="2" eaLnBrk="1" hangingPunct="1"/>
            <a:r>
              <a:rPr lang="en-US" dirty="0" smtClean="0"/>
              <a:t>Then waited a long time in the examination room?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49AD1-F474-4D38-B10A-F0D1A7585D3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Lead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could you do to reduce lead time of this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89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Standardization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process need to be standardized in order to reduce lead time?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40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Reducing lead time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Value Stream Mapping</a:t>
            </a:r>
          </a:p>
          <a:p>
            <a:pPr lvl="1"/>
            <a:r>
              <a:rPr lang="en-US" dirty="0" smtClean="0"/>
              <a:t>Find and eliminate non-value added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LEAN?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76313"/>
            <a:ext cx="7942263" cy="5654675"/>
          </a:xfrm>
        </p:spPr>
        <p:txBody>
          <a:bodyPr/>
          <a:lstStyle/>
          <a:p>
            <a:pPr eaLnBrk="1" hangingPunct="1"/>
            <a:r>
              <a:rPr lang="en-US" dirty="0" smtClean="0"/>
              <a:t>As an air passenger, have you ever:</a:t>
            </a:r>
          </a:p>
          <a:p>
            <a:pPr lvl="1" eaLnBrk="1" hangingPunct="1"/>
            <a:r>
              <a:rPr lang="en-US" dirty="0" smtClean="0"/>
              <a:t>Waited in a plane for the jetway to be moved?</a:t>
            </a:r>
          </a:p>
          <a:p>
            <a:pPr lvl="1" eaLnBrk="1" hangingPunct="1"/>
            <a:r>
              <a:rPr lang="en-US" dirty="0" smtClean="0"/>
              <a:t>Lost your luggage?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34BAD-AF42-4AD4-ACD9-7890290BD36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197" name="Picture 4" descr="jetway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2995613"/>
            <a:ext cx="4398963" cy="330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928938" y="6311900"/>
            <a:ext cx="38639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/>
              <a:t>from http://en.wikipedia.org/wiki/Image:JetwayAtVancouverBC.jpg</a:t>
            </a:r>
          </a:p>
        </p:txBody>
      </p:sp>
    </p:spTree>
    <p:extLst>
      <p:ext uri="{BB962C8B-B14F-4D97-AF65-F5344CB8AC3E}">
        <p14:creationId xmlns:p14="http://schemas.microsoft.com/office/powerpoint/2010/main" val="19632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LEAN?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7942263" cy="5183188"/>
          </a:xfrm>
        </p:spPr>
        <p:txBody>
          <a:bodyPr/>
          <a:lstStyle/>
          <a:p>
            <a:pPr eaLnBrk="1" hangingPunct="1">
              <a:spcBef>
                <a:spcPct val="200000"/>
              </a:spcBef>
            </a:pPr>
            <a:r>
              <a:rPr lang="en-US" dirty="0" smtClean="0"/>
              <a:t>These </a:t>
            </a:r>
            <a:r>
              <a:rPr lang="en-US" i="1" dirty="0" smtClean="0"/>
              <a:t>retail</a:t>
            </a:r>
            <a:r>
              <a:rPr lang="en-US" dirty="0" smtClean="0"/>
              <a:t> </a:t>
            </a:r>
            <a:r>
              <a:rPr lang="en-US" i="1" dirty="0" smtClean="0"/>
              <a:t>customer</a:t>
            </a:r>
            <a:r>
              <a:rPr lang="en-US" dirty="0" smtClean="0"/>
              <a:t> experiences are annoying because you are required to:</a:t>
            </a:r>
          </a:p>
          <a:p>
            <a:pPr lvl="1" eaLnBrk="1" hangingPunct="1"/>
            <a:r>
              <a:rPr lang="en-US" dirty="0" smtClean="0"/>
              <a:t>Wait</a:t>
            </a:r>
          </a:p>
          <a:p>
            <a:pPr lvl="1" eaLnBrk="1" hangingPunct="1"/>
            <a:r>
              <a:rPr lang="en-US" dirty="0" smtClean="0"/>
              <a:t>Do something twice</a:t>
            </a:r>
          </a:p>
          <a:p>
            <a:pPr eaLnBrk="1" hangingPunct="1"/>
            <a:r>
              <a:rPr lang="en-US" dirty="0" smtClean="0"/>
              <a:t>Have you ever thought of changing companies when these things happen?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C4AAB-257D-4B36-AA60-4C7589A85294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LEAN?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25550"/>
            <a:ext cx="7772400" cy="5272088"/>
          </a:xfrm>
        </p:spPr>
        <p:txBody>
          <a:bodyPr/>
          <a:lstStyle/>
          <a:p>
            <a:pPr eaLnBrk="1" hangingPunct="1"/>
            <a:r>
              <a:rPr lang="en-US" dirty="0" smtClean="0"/>
              <a:t>Annoying events, from an employee’s perspective…</a:t>
            </a:r>
          </a:p>
          <a:p>
            <a:pPr eaLnBrk="1" hangingPunct="1"/>
            <a:r>
              <a:rPr lang="en-US" dirty="0" smtClean="0"/>
              <a:t>Has your progress </a:t>
            </a:r>
            <a:r>
              <a:rPr lang="en-US" i="1" dirty="0" smtClean="0"/>
              <a:t>as an employee</a:t>
            </a:r>
            <a:r>
              <a:rPr lang="en-US" dirty="0" smtClean="0"/>
              <a:t> ever been slowed because you were waiting for:</a:t>
            </a:r>
          </a:p>
          <a:p>
            <a:pPr lvl="1" eaLnBrk="1" hangingPunct="1"/>
            <a:r>
              <a:rPr lang="en-US" dirty="0" smtClean="0"/>
              <a:t>A colleague to get something done?</a:t>
            </a:r>
          </a:p>
          <a:p>
            <a:pPr lvl="1" eaLnBrk="1" hangingPunct="1"/>
            <a:r>
              <a:rPr lang="en-US" dirty="0" smtClean="0"/>
              <a:t>Another company to do/deliver something?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17F22-04F9-48CC-B02F-1E7B39FBDB35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LEAN?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89013"/>
            <a:ext cx="7772400" cy="5432425"/>
          </a:xfrm>
        </p:spPr>
        <p:txBody>
          <a:bodyPr/>
          <a:lstStyle/>
          <a:p>
            <a:pPr eaLnBrk="1" hangingPunct="1"/>
            <a:r>
              <a:rPr lang="en-US" dirty="0" smtClean="0"/>
              <a:t>Airline pilots</a:t>
            </a:r>
          </a:p>
          <a:p>
            <a:pPr lvl="1" eaLnBrk="1" hangingPunct="1"/>
            <a:r>
              <a:rPr lang="en-US" dirty="0" smtClean="0"/>
              <a:t>Waiting for luggage to be loaded</a:t>
            </a:r>
          </a:p>
          <a:p>
            <a:pPr lvl="1" eaLnBrk="1" hangingPunct="1"/>
            <a:r>
              <a:rPr lang="en-US" dirty="0" smtClean="0"/>
              <a:t>Waiting for gate workers to show up</a:t>
            </a:r>
          </a:p>
          <a:p>
            <a:pPr lvl="1" eaLnBrk="1" hangingPunct="1"/>
            <a:r>
              <a:rPr lang="en-US" dirty="0" smtClean="0"/>
              <a:t>Waiting for jetway to be moved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301AA-BB68-4510-AAB8-A92D923C3DA3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78100" y="3078163"/>
            <a:ext cx="4441825" cy="3602037"/>
            <a:chOff x="1274" y="1999"/>
            <a:chExt cx="2798" cy="2269"/>
          </a:xfrm>
        </p:grpSpPr>
        <p:pic>
          <p:nvPicPr>
            <p:cNvPr id="11270" name="Picture 5" descr="jetway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74" y="1999"/>
              <a:ext cx="2798" cy="2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1473" y="4114"/>
              <a:ext cx="2434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from http://en.wikipedia.org/wiki/Image:JetwayAtVancouverBC.jpg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0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LEAN?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idx="1"/>
          </p:nvPr>
        </p:nvSpPr>
        <p:spPr>
          <a:xfrm>
            <a:off x="914400" y="1081088"/>
            <a:ext cx="7772400" cy="5545137"/>
          </a:xfrm>
        </p:spPr>
        <p:txBody>
          <a:bodyPr/>
          <a:lstStyle/>
          <a:p>
            <a:pPr eaLnBrk="1" hangingPunct="1"/>
            <a:r>
              <a:rPr lang="en-US" dirty="0" smtClean="0"/>
              <a:t>Internal delays cause inefficiencies:</a:t>
            </a:r>
          </a:p>
          <a:p>
            <a:pPr lvl="1" eaLnBrk="1" hangingPunct="1"/>
            <a:r>
              <a:rPr lang="en-US" dirty="0" smtClean="0"/>
              <a:t>Customer dissatisfaction </a:t>
            </a:r>
          </a:p>
          <a:p>
            <a:pPr lvl="1" eaLnBrk="1" hangingPunct="1"/>
            <a:r>
              <a:rPr lang="en-US" dirty="0" smtClean="0"/>
              <a:t>Idle equipment, facilities, buildings</a:t>
            </a:r>
          </a:p>
          <a:p>
            <a:pPr lvl="1" eaLnBrk="1" hangingPunct="1"/>
            <a:r>
              <a:rPr lang="en-US" dirty="0" smtClean="0"/>
              <a:t>Wasting employees’ time</a:t>
            </a:r>
          </a:p>
          <a:p>
            <a:pPr lvl="1" eaLnBrk="1" hangingPunct="1"/>
            <a:r>
              <a:rPr lang="en-US" dirty="0" smtClean="0"/>
              <a:t>Increased cost</a:t>
            </a:r>
          </a:p>
          <a:p>
            <a:pPr lvl="1" eaLnBrk="1" hangingPunct="1"/>
            <a:r>
              <a:rPr lang="en-US" dirty="0" smtClean="0"/>
              <a:t>Reduced profit</a:t>
            </a:r>
          </a:p>
          <a:p>
            <a:pPr eaLnBrk="1" hangingPunct="1"/>
            <a:r>
              <a:rPr lang="en-US" dirty="0" smtClean="0"/>
              <a:t>In other contexts internal delay cause:</a:t>
            </a:r>
          </a:p>
          <a:p>
            <a:pPr lvl="1" eaLnBrk="1" hangingPunct="1"/>
            <a:r>
              <a:rPr lang="en-US" dirty="0" smtClean="0"/>
              <a:t>Poor quality</a:t>
            </a:r>
          </a:p>
          <a:p>
            <a:pPr lvl="1" eaLnBrk="1" hangingPunct="1"/>
            <a:r>
              <a:rPr lang="en-US" dirty="0" smtClean="0"/>
              <a:t>Rework cost, scrap cost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536D4-A1EE-49A1-AF11-F319B29930A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Lead Time = WIP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14400" y="1201737"/>
            <a:ext cx="8104472" cy="4970463"/>
          </a:xfrm>
        </p:spPr>
        <p:txBody>
          <a:bodyPr/>
          <a:lstStyle/>
          <a:p>
            <a:pPr eaLnBrk="1" hangingPunct="1"/>
            <a:r>
              <a:rPr lang="en-US" dirty="0" smtClean="0"/>
              <a:t>Two pipes with identical diameters</a:t>
            </a:r>
          </a:p>
          <a:p>
            <a:pPr lvl="1" eaLnBrk="1" hangingPunct="1"/>
            <a:r>
              <a:rPr lang="en-US" dirty="0" smtClean="0"/>
              <a:t>Output flow rate is identical: gallons per min</a:t>
            </a:r>
          </a:p>
          <a:p>
            <a:pPr lvl="1" eaLnBrk="1" hangingPunct="1"/>
            <a:r>
              <a:rPr lang="en-US" dirty="0" smtClean="0"/>
              <a:t>“Same work” is being performed</a:t>
            </a:r>
          </a:p>
          <a:p>
            <a:pPr lvl="1" eaLnBrk="1" hangingPunct="1"/>
            <a:r>
              <a:rPr lang="en-US" dirty="0" smtClean="0"/>
              <a:t>Water flows through at same velocity</a:t>
            </a:r>
          </a:p>
          <a:p>
            <a:pPr eaLnBrk="1" hangingPunct="1"/>
            <a:r>
              <a:rPr lang="en-US" dirty="0" smtClean="0"/>
              <a:t>Which pipe contains less water at any instant?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B5C1A-747B-486B-A62D-DDF4839289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2963862" y="4416552"/>
            <a:ext cx="3630168" cy="1856232"/>
            <a:chOff x="2963863" y="4292600"/>
            <a:chExt cx="3629025" cy="1855788"/>
          </a:xfrm>
        </p:grpSpPr>
        <p:sp>
          <p:nvSpPr>
            <p:cNvPr id="4" name="Can 3"/>
            <p:cNvSpPr/>
            <p:nvPr/>
          </p:nvSpPr>
          <p:spPr>
            <a:xfrm rot="16200000">
              <a:off x="4417219" y="2839244"/>
              <a:ext cx="722313" cy="36290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Can 4"/>
            <p:cNvSpPr/>
            <p:nvPr/>
          </p:nvSpPr>
          <p:spPr>
            <a:xfrm rot="16200000">
              <a:off x="4417218" y="5079207"/>
              <a:ext cx="722313" cy="141605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8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4FA3D0A-5714-4037-B287-58C73D2EA413}" vid="{28BB5D3A-2D71-4A01-9F64-8FED13BABF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1415</Words>
  <Application>Microsoft Office PowerPoint</Application>
  <PresentationFormat>On-screen Show (4:3)</PresentationFormat>
  <Paragraphs>370</Paragraphs>
  <Slides>32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Theme1</vt:lpstr>
      <vt:lpstr>Equation</vt:lpstr>
      <vt:lpstr>Introduction to Lean Process Improvement</vt:lpstr>
      <vt:lpstr>Topics</vt:lpstr>
      <vt:lpstr>What is LEAN?</vt:lpstr>
      <vt:lpstr>What is LEAN?</vt:lpstr>
      <vt:lpstr>What is LEAN?</vt:lpstr>
      <vt:lpstr>What is LEAN?</vt:lpstr>
      <vt:lpstr>What is LEAN?</vt:lpstr>
      <vt:lpstr>What is LEAN?</vt:lpstr>
      <vt:lpstr>Lead Time = WIP</vt:lpstr>
      <vt:lpstr>Lead Time = Inventory</vt:lpstr>
      <vt:lpstr>Lead Time = WIP</vt:lpstr>
      <vt:lpstr>Lead Time = WIP</vt:lpstr>
      <vt:lpstr>Summary… so far</vt:lpstr>
      <vt:lpstr>Processes</vt:lpstr>
      <vt:lpstr>Processes</vt:lpstr>
      <vt:lpstr>Processes</vt:lpstr>
      <vt:lpstr>Processes</vt:lpstr>
      <vt:lpstr>Processes</vt:lpstr>
      <vt:lpstr>Value Stream Mapping</vt:lpstr>
      <vt:lpstr>Value Stream Mapping</vt:lpstr>
      <vt:lpstr>Value Stream Mapping</vt:lpstr>
      <vt:lpstr>Value Stream Mapping</vt:lpstr>
      <vt:lpstr>Value Stream Mapping</vt:lpstr>
      <vt:lpstr>Value Stream Mapping</vt:lpstr>
      <vt:lpstr>Value Stream Mapping</vt:lpstr>
      <vt:lpstr>Value Stream Mapping</vt:lpstr>
      <vt:lpstr>Value Stream Mapping</vt:lpstr>
      <vt:lpstr>Value Stream Mapping</vt:lpstr>
      <vt:lpstr>Value Stream Mapping</vt:lpstr>
      <vt:lpstr>Reducing Lead Time</vt:lpstr>
      <vt:lpstr>Process Standardization</vt:lpstr>
      <vt:lpstr>Summary of Lean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Lean Process Improvement</dc:title>
  <dc:creator>Bradley, Jim R</dc:creator>
  <cp:lastModifiedBy>Bradley, Jim R</cp:lastModifiedBy>
  <cp:revision>8</cp:revision>
  <dcterms:created xsi:type="dcterms:W3CDTF">2017-06-19T16:16:51Z</dcterms:created>
  <dcterms:modified xsi:type="dcterms:W3CDTF">2017-09-12T01:53:05Z</dcterms:modified>
</cp:coreProperties>
</file>