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8" r:id="rId3"/>
    <p:sldId id="258" r:id="rId4"/>
    <p:sldId id="279" r:id="rId5"/>
    <p:sldId id="257" r:id="rId6"/>
    <p:sldId id="259" r:id="rId7"/>
    <p:sldId id="260" r:id="rId8"/>
    <p:sldId id="278" r:id="rId9"/>
    <p:sldId id="261" r:id="rId10"/>
    <p:sldId id="262" r:id="rId11"/>
    <p:sldId id="263" r:id="rId12"/>
    <p:sldId id="264" r:id="rId13"/>
    <p:sldId id="266" r:id="rId14"/>
    <p:sldId id="267" r:id="rId15"/>
    <p:sldId id="268" r:id="rId16"/>
    <p:sldId id="271" r:id="rId17"/>
    <p:sldId id="272" r:id="rId18"/>
    <p:sldId id="273" r:id="rId19"/>
    <p:sldId id="274" r:id="rId20"/>
    <p:sldId id="275" r:id="rId21"/>
    <p:sldId id="277" r:id="rId22"/>
    <p:sldId id="280" r:id="rId23"/>
    <p:sldId id="281" r:id="rId24"/>
    <p:sldId id="282" r:id="rId25"/>
    <p:sldId id="283" r:id="rId26"/>
    <p:sldId id="284" r:id="rId27"/>
    <p:sldId id="286" r:id="rId28"/>
    <p:sldId id="287" r:id="rId29"/>
    <p:sldId id="289" r:id="rId30"/>
    <p:sldId id="290" r:id="rId31"/>
    <p:sldId id="291" r:id="rId32"/>
    <p:sldId id="292" r:id="rId33"/>
    <p:sldId id="293" r:id="rId34"/>
    <p:sldId id="294" r:id="rId35"/>
    <p:sldId id="295" r:id="rId36"/>
    <p:sldId id="296" r:id="rId37"/>
    <p:sldId id="297" r:id="rId38"/>
    <p:sldId id="298" r:id="rId39"/>
    <p:sldId id="299" r:id="rId40"/>
    <p:sldId id="300" r:id="rId41"/>
    <p:sldId id="301" r:id="rId42"/>
    <p:sldId id="302" r:id="rId43"/>
    <p:sldId id="303" r:id="rId44"/>
    <p:sldId id="304" r:id="rId45"/>
    <p:sldId id="305" r:id="rId46"/>
    <p:sldId id="306" r:id="rId47"/>
    <p:sldId id="307" r:id="rId48"/>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p:scale>
          <a:sx n="50" d="100"/>
          <a:sy n="50" d="100"/>
        </p:scale>
        <p:origin x="36" y="10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A4D7C1-589B-4F02-AE75-3FDC28F39E2D}"/>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D45B498D-B6E6-409E-91FB-5A762077C2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74978D24-F48D-44FA-9A5A-215A108B82DF}"/>
              </a:ext>
            </a:extLst>
          </p:cNvPr>
          <p:cNvSpPr>
            <a:spLocks noGrp="1"/>
          </p:cNvSpPr>
          <p:nvPr>
            <p:ph type="dt" sz="half" idx="10"/>
          </p:nvPr>
        </p:nvSpPr>
        <p:spPr/>
        <p:txBody>
          <a:bodyPr/>
          <a:lstStyle/>
          <a:p>
            <a:fld id="{DB363C15-F7BF-465D-A848-4EFED349B6B9}" type="datetimeFigureOut">
              <a:rPr lang="es-ES" smtClean="0"/>
              <a:t>16/12/2020</a:t>
            </a:fld>
            <a:endParaRPr lang="es-ES"/>
          </a:p>
        </p:txBody>
      </p:sp>
      <p:sp>
        <p:nvSpPr>
          <p:cNvPr id="5" name="Marcador de pie de página 4">
            <a:extLst>
              <a:ext uri="{FF2B5EF4-FFF2-40B4-BE49-F238E27FC236}">
                <a16:creationId xmlns:a16="http://schemas.microsoft.com/office/drawing/2014/main" id="{15DF6A07-FA39-4DC8-99A2-30820E67FD9B}"/>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15B84712-3971-4BA6-9A35-9BEEFA1C3E47}"/>
              </a:ext>
            </a:extLst>
          </p:cNvPr>
          <p:cNvSpPr>
            <a:spLocks noGrp="1"/>
          </p:cNvSpPr>
          <p:nvPr>
            <p:ph type="sldNum" sz="quarter" idx="12"/>
          </p:nvPr>
        </p:nvSpPr>
        <p:spPr/>
        <p:txBody>
          <a:bodyPr/>
          <a:lstStyle/>
          <a:p>
            <a:fld id="{7661E864-66D5-4AC4-89C5-27EB394BA454}" type="slidenum">
              <a:rPr lang="es-ES" smtClean="0"/>
              <a:t>‹Nº›</a:t>
            </a:fld>
            <a:endParaRPr lang="es-ES"/>
          </a:p>
        </p:txBody>
      </p:sp>
    </p:spTree>
    <p:extLst>
      <p:ext uri="{BB962C8B-B14F-4D97-AF65-F5344CB8AC3E}">
        <p14:creationId xmlns:p14="http://schemas.microsoft.com/office/powerpoint/2010/main" val="1979394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9DC31B-AF3C-49FF-9E38-BC20288EF7CA}"/>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1C27D9C5-2659-4A57-B824-878EE3136EB6}"/>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9A16DD52-890C-4946-8B1A-89B1B8844A74}"/>
              </a:ext>
            </a:extLst>
          </p:cNvPr>
          <p:cNvSpPr>
            <a:spLocks noGrp="1"/>
          </p:cNvSpPr>
          <p:nvPr>
            <p:ph type="dt" sz="half" idx="10"/>
          </p:nvPr>
        </p:nvSpPr>
        <p:spPr/>
        <p:txBody>
          <a:bodyPr/>
          <a:lstStyle/>
          <a:p>
            <a:fld id="{DB363C15-F7BF-465D-A848-4EFED349B6B9}" type="datetimeFigureOut">
              <a:rPr lang="es-ES" smtClean="0"/>
              <a:t>16/12/2020</a:t>
            </a:fld>
            <a:endParaRPr lang="es-ES"/>
          </a:p>
        </p:txBody>
      </p:sp>
      <p:sp>
        <p:nvSpPr>
          <p:cNvPr id="5" name="Marcador de pie de página 4">
            <a:extLst>
              <a:ext uri="{FF2B5EF4-FFF2-40B4-BE49-F238E27FC236}">
                <a16:creationId xmlns:a16="http://schemas.microsoft.com/office/drawing/2014/main" id="{FF8EAF6C-1973-44C2-B72D-92A12DBA633E}"/>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A120760A-C05B-442E-BE7F-4F0E6E9E5CD3}"/>
              </a:ext>
            </a:extLst>
          </p:cNvPr>
          <p:cNvSpPr>
            <a:spLocks noGrp="1"/>
          </p:cNvSpPr>
          <p:nvPr>
            <p:ph type="sldNum" sz="quarter" idx="12"/>
          </p:nvPr>
        </p:nvSpPr>
        <p:spPr/>
        <p:txBody>
          <a:bodyPr/>
          <a:lstStyle/>
          <a:p>
            <a:fld id="{7661E864-66D5-4AC4-89C5-27EB394BA454}" type="slidenum">
              <a:rPr lang="es-ES" smtClean="0"/>
              <a:t>‹Nº›</a:t>
            </a:fld>
            <a:endParaRPr lang="es-ES"/>
          </a:p>
        </p:txBody>
      </p:sp>
    </p:spTree>
    <p:extLst>
      <p:ext uri="{BB962C8B-B14F-4D97-AF65-F5344CB8AC3E}">
        <p14:creationId xmlns:p14="http://schemas.microsoft.com/office/powerpoint/2010/main" val="4291073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F787227-F373-4417-AACB-5A1B359E226C}"/>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D0F7CE45-DF76-4FE7-874F-24C7FA72B8CB}"/>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FA386BF6-5B9E-4528-AB2A-9101FF808782}"/>
              </a:ext>
            </a:extLst>
          </p:cNvPr>
          <p:cNvSpPr>
            <a:spLocks noGrp="1"/>
          </p:cNvSpPr>
          <p:nvPr>
            <p:ph type="dt" sz="half" idx="10"/>
          </p:nvPr>
        </p:nvSpPr>
        <p:spPr/>
        <p:txBody>
          <a:bodyPr/>
          <a:lstStyle/>
          <a:p>
            <a:fld id="{DB363C15-F7BF-465D-A848-4EFED349B6B9}" type="datetimeFigureOut">
              <a:rPr lang="es-ES" smtClean="0"/>
              <a:t>16/12/2020</a:t>
            </a:fld>
            <a:endParaRPr lang="es-ES"/>
          </a:p>
        </p:txBody>
      </p:sp>
      <p:sp>
        <p:nvSpPr>
          <p:cNvPr id="5" name="Marcador de pie de página 4">
            <a:extLst>
              <a:ext uri="{FF2B5EF4-FFF2-40B4-BE49-F238E27FC236}">
                <a16:creationId xmlns:a16="http://schemas.microsoft.com/office/drawing/2014/main" id="{FE186E65-6A53-410E-85FE-DA0CFDBC6F8D}"/>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FF32FF15-6813-43F8-AA09-4E282E3661FE}"/>
              </a:ext>
            </a:extLst>
          </p:cNvPr>
          <p:cNvSpPr>
            <a:spLocks noGrp="1"/>
          </p:cNvSpPr>
          <p:nvPr>
            <p:ph type="sldNum" sz="quarter" idx="12"/>
          </p:nvPr>
        </p:nvSpPr>
        <p:spPr/>
        <p:txBody>
          <a:bodyPr/>
          <a:lstStyle/>
          <a:p>
            <a:fld id="{7661E864-66D5-4AC4-89C5-27EB394BA454}" type="slidenum">
              <a:rPr lang="es-ES" smtClean="0"/>
              <a:t>‹Nº›</a:t>
            </a:fld>
            <a:endParaRPr lang="es-ES"/>
          </a:p>
        </p:txBody>
      </p:sp>
    </p:spTree>
    <p:extLst>
      <p:ext uri="{BB962C8B-B14F-4D97-AF65-F5344CB8AC3E}">
        <p14:creationId xmlns:p14="http://schemas.microsoft.com/office/powerpoint/2010/main" val="1043589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91B993-0535-46E4-AD66-D5AC1A4915F0}"/>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87E9D982-A5CE-4AAD-8ED3-33A7580E0748}"/>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F60893D0-B63E-46D0-9CAC-071EB2A802EF}"/>
              </a:ext>
            </a:extLst>
          </p:cNvPr>
          <p:cNvSpPr>
            <a:spLocks noGrp="1"/>
          </p:cNvSpPr>
          <p:nvPr>
            <p:ph type="dt" sz="half" idx="10"/>
          </p:nvPr>
        </p:nvSpPr>
        <p:spPr/>
        <p:txBody>
          <a:bodyPr/>
          <a:lstStyle/>
          <a:p>
            <a:fld id="{DB363C15-F7BF-465D-A848-4EFED349B6B9}" type="datetimeFigureOut">
              <a:rPr lang="es-ES" smtClean="0"/>
              <a:t>16/12/2020</a:t>
            </a:fld>
            <a:endParaRPr lang="es-ES"/>
          </a:p>
        </p:txBody>
      </p:sp>
      <p:sp>
        <p:nvSpPr>
          <p:cNvPr id="5" name="Marcador de pie de página 4">
            <a:extLst>
              <a:ext uri="{FF2B5EF4-FFF2-40B4-BE49-F238E27FC236}">
                <a16:creationId xmlns:a16="http://schemas.microsoft.com/office/drawing/2014/main" id="{DE9E5FEC-0455-4620-B59C-53F156287C80}"/>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488CA2A7-DA62-4255-95FC-EE3A4F931B32}"/>
              </a:ext>
            </a:extLst>
          </p:cNvPr>
          <p:cNvSpPr>
            <a:spLocks noGrp="1"/>
          </p:cNvSpPr>
          <p:nvPr>
            <p:ph type="sldNum" sz="quarter" idx="12"/>
          </p:nvPr>
        </p:nvSpPr>
        <p:spPr/>
        <p:txBody>
          <a:bodyPr/>
          <a:lstStyle/>
          <a:p>
            <a:fld id="{7661E864-66D5-4AC4-89C5-27EB394BA454}" type="slidenum">
              <a:rPr lang="es-ES" smtClean="0"/>
              <a:t>‹Nº›</a:t>
            </a:fld>
            <a:endParaRPr lang="es-ES"/>
          </a:p>
        </p:txBody>
      </p:sp>
    </p:spTree>
    <p:extLst>
      <p:ext uri="{BB962C8B-B14F-4D97-AF65-F5344CB8AC3E}">
        <p14:creationId xmlns:p14="http://schemas.microsoft.com/office/powerpoint/2010/main" val="3911647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F094A5-72EF-491C-8797-373402462979}"/>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D7F24EA6-02B1-42D4-B607-DAC8D6DDA9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A2C22D7C-81C8-4B0E-A775-A580FD12FF72}"/>
              </a:ext>
            </a:extLst>
          </p:cNvPr>
          <p:cNvSpPr>
            <a:spLocks noGrp="1"/>
          </p:cNvSpPr>
          <p:nvPr>
            <p:ph type="dt" sz="half" idx="10"/>
          </p:nvPr>
        </p:nvSpPr>
        <p:spPr/>
        <p:txBody>
          <a:bodyPr/>
          <a:lstStyle/>
          <a:p>
            <a:fld id="{DB363C15-F7BF-465D-A848-4EFED349B6B9}" type="datetimeFigureOut">
              <a:rPr lang="es-ES" smtClean="0"/>
              <a:t>16/12/2020</a:t>
            </a:fld>
            <a:endParaRPr lang="es-ES"/>
          </a:p>
        </p:txBody>
      </p:sp>
      <p:sp>
        <p:nvSpPr>
          <p:cNvPr id="5" name="Marcador de pie de página 4">
            <a:extLst>
              <a:ext uri="{FF2B5EF4-FFF2-40B4-BE49-F238E27FC236}">
                <a16:creationId xmlns:a16="http://schemas.microsoft.com/office/drawing/2014/main" id="{B403E4C6-0BF5-4172-A49F-C3B0B3DCA6E2}"/>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85C605E2-5445-4013-B186-7649EE0D997C}"/>
              </a:ext>
            </a:extLst>
          </p:cNvPr>
          <p:cNvSpPr>
            <a:spLocks noGrp="1"/>
          </p:cNvSpPr>
          <p:nvPr>
            <p:ph type="sldNum" sz="quarter" idx="12"/>
          </p:nvPr>
        </p:nvSpPr>
        <p:spPr/>
        <p:txBody>
          <a:bodyPr/>
          <a:lstStyle/>
          <a:p>
            <a:fld id="{7661E864-66D5-4AC4-89C5-27EB394BA454}" type="slidenum">
              <a:rPr lang="es-ES" smtClean="0"/>
              <a:t>‹Nº›</a:t>
            </a:fld>
            <a:endParaRPr lang="es-ES"/>
          </a:p>
        </p:txBody>
      </p:sp>
    </p:spTree>
    <p:extLst>
      <p:ext uri="{BB962C8B-B14F-4D97-AF65-F5344CB8AC3E}">
        <p14:creationId xmlns:p14="http://schemas.microsoft.com/office/powerpoint/2010/main" val="3179666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E59EE4-14E8-42E0-ADE4-83B52293F47D}"/>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13EA3311-B341-45AE-A234-A21CF93F3AAA}"/>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AB372C98-7406-4B91-8E17-9403D25F44B5}"/>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1A18E675-8E85-41F1-95DA-01B9EE73C487}"/>
              </a:ext>
            </a:extLst>
          </p:cNvPr>
          <p:cNvSpPr>
            <a:spLocks noGrp="1"/>
          </p:cNvSpPr>
          <p:nvPr>
            <p:ph type="dt" sz="half" idx="10"/>
          </p:nvPr>
        </p:nvSpPr>
        <p:spPr/>
        <p:txBody>
          <a:bodyPr/>
          <a:lstStyle/>
          <a:p>
            <a:fld id="{DB363C15-F7BF-465D-A848-4EFED349B6B9}" type="datetimeFigureOut">
              <a:rPr lang="es-ES" smtClean="0"/>
              <a:t>16/12/2020</a:t>
            </a:fld>
            <a:endParaRPr lang="es-ES"/>
          </a:p>
        </p:txBody>
      </p:sp>
      <p:sp>
        <p:nvSpPr>
          <p:cNvPr id="6" name="Marcador de pie de página 5">
            <a:extLst>
              <a:ext uri="{FF2B5EF4-FFF2-40B4-BE49-F238E27FC236}">
                <a16:creationId xmlns:a16="http://schemas.microsoft.com/office/drawing/2014/main" id="{655CEEFC-D4D5-40DA-88C8-A9E5F280B04C}"/>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2ABC6C77-57C6-4114-A296-8FD5996073ED}"/>
              </a:ext>
            </a:extLst>
          </p:cNvPr>
          <p:cNvSpPr>
            <a:spLocks noGrp="1"/>
          </p:cNvSpPr>
          <p:nvPr>
            <p:ph type="sldNum" sz="quarter" idx="12"/>
          </p:nvPr>
        </p:nvSpPr>
        <p:spPr/>
        <p:txBody>
          <a:bodyPr/>
          <a:lstStyle/>
          <a:p>
            <a:fld id="{7661E864-66D5-4AC4-89C5-27EB394BA454}" type="slidenum">
              <a:rPr lang="es-ES" smtClean="0"/>
              <a:t>‹Nº›</a:t>
            </a:fld>
            <a:endParaRPr lang="es-ES"/>
          </a:p>
        </p:txBody>
      </p:sp>
    </p:spTree>
    <p:extLst>
      <p:ext uri="{BB962C8B-B14F-4D97-AF65-F5344CB8AC3E}">
        <p14:creationId xmlns:p14="http://schemas.microsoft.com/office/powerpoint/2010/main" val="4270263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BCFA41-CAB2-4A8B-B420-B2379E6F5E39}"/>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60A74DF4-211E-4B17-8FFF-72C773AC93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35E88958-A204-43CA-9E99-0794CB313FC5}"/>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EF28F4D5-0A01-4B66-88E3-DAB35F8697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2B723D4A-34A4-4AAE-9D5D-9680DAE9C5D8}"/>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84DC4D15-0C20-4E50-BCA5-EC65C9D51566}"/>
              </a:ext>
            </a:extLst>
          </p:cNvPr>
          <p:cNvSpPr>
            <a:spLocks noGrp="1"/>
          </p:cNvSpPr>
          <p:nvPr>
            <p:ph type="dt" sz="half" idx="10"/>
          </p:nvPr>
        </p:nvSpPr>
        <p:spPr/>
        <p:txBody>
          <a:bodyPr/>
          <a:lstStyle/>
          <a:p>
            <a:fld id="{DB363C15-F7BF-465D-A848-4EFED349B6B9}" type="datetimeFigureOut">
              <a:rPr lang="es-ES" smtClean="0"/>
              <a:t>16/12/2020</a:t>
            </a:fld>
            <a:endParaRPr lang="es-ES"/>
          </a:p>
        </p:txBody>
      </p:sp>
      <p:sp>
        <p:nvSpPr>
          <p:cNvPr id="8" name="Marcador de pie de página 7">
            <a:extLst>
              <a:ext uri="{FF2B5EF4-FFF2-40B4-BE49-F238E27FC236}">
                <a16:creationId xmlns:a16="http://schemas.microsoft.com/office/drawing/2014/main" id="{8E9CA100-DB27-410E-92B0-878E9D06CCE6}"/>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B00FADFD-A0F8-4FDA-9A33-809EB8129BF8}"/>
              </a:ext>
            </a:extLst>
          </p:cNvPr>
          <p:cNvSpPr>
            <a:spLocks noGrp="1"/>
          </p:cNvSpPr>
          <p:nvPr>
            <p:ph type="sldNum" sz="quarter" idx="12"/>
          </p:nvPr>
        </p:nvSpPr>
        <p:spPr/>
        <p:txBody>
          <a:bodyPr/>
          <a:lstStyle/>
          <a:p>
            <a:fld id="{7661E864-66D5-4AC4-89C5-27EB394BA454}" type="slidenum">
              <a:rPr lang="es-ES" smtClean="0"/>
              <a:t>‹Nº›</a:t>
            </a:fld>
            <a:endParaRPr lang="es-ES"/>
          </a:p>
        </p:txBody>
      </p:sp>
    </p:spTree>
    <p:extLst>
      <p:ext uri="{BB962C8B-B14F-4D97-AF65-F5344CB8AC3E}">
        <p14:creationId xmlns:p14="http://schemas.microsoft.com/office/powerpoint/2010/main" val="2004993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1D3E03-D6C2-4C33-B193-8842AE639D0D}"/>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08BA4365-478E-4C5E-925C-9A2B4DF2D931}"/>
              </a:ext>
            </a:extLst>
          </p:cNvPr>
          <p:cNvSpPr>
            <a:spLocks noGrp="1"/>
          </p:cNvSpPr>
          <p:nvPr>
            <p:ph type="dt" sz="half" idx="10"/>
          </p:nvPr>
        </p:nvSpPr>
        <p:spPr/>
        <p:txBody>
          <a:bodyPr/>
          <a:lstStyle/>
          <a:p>
            <a:fld id="{DB363C15-F7BF-465D-A848-4EFED349B6B9}" type="datetimeFigureOut">
              <a:rPr lang="es-ES" smtClean="0"/>
              <a:t>16/12/2020</a:t>
            </a:fld>
            <a:endParaRPr lang="es-ES"/>
          </a:p>
        </p:txBody>
      </p:sp>
      <p:sp>
        <p:nvSpPr>
          <p:cNvPr id="4" name="Marcador de pie de página 3">
            <a:extLst>
              <a:ext uri="{FF2B5EF4-FFF2-40B4-BE49-F238E27FC236}">
                <a16:creationId xmlns:a16="http://schemas.microsoft.com/office/drawing/2014/main" id="{9D03A51C-FFD2-488C-8E86-53355C9FBA41}"/>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F9925EFE-448D-4C18-8F78-49F63AD3C16E}"/>
              </a:ext>
            </a:extLst>
          </p:cNvPr>
          <p:cNvSpPr>
            <a:spLocks noGrp="1"/>
          </p:cNvSpPr>
          <p:nvPr>
            <p:ph type="sldNum" sz="quarter" idx="12"/>
          </p:nvPr>
        </p:nvSpPr>
        <p:spPr/>
        <p:txBody>
          <a:bodyPr/>
          <a:lstStyle/>
          <a:p>
            <a:fld id="{7661E864-66D5-4AC4-89C5-27EB394BA454}" type="slidenum">
              <a:rPr lang="es-ES" smtClean="0"/>
              <a:t>‹Nº›</a:t>
            </a:fld>
            <a:endParaRPr lang="es-ES"/>
          </a:p>
        </p:txBody>
      </p:sp>
    </p:spTree>
    <p:extLst>
      <p:ext uri="{BB962C8B-B14F-4D97-AF65-F5344CB8AC3E}">
        <p14:creationId xmlns:p14="http://schemas.microsoft.com/office/powerpoint/2010/main" val="667211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DDBCBB9E-E90B-46EB-8087-054D1B1FB7D0}"/>
              </a:ext>
            </a:extLst>
          </p:cNvPr>
          <p:cNvSpPr>
            <a:spLocks noGrp="1"/>
          </p:cNvSpPr>
          <p:nvPr>
            <p:ph type="dt" sz="half" idx="10"/>
          </p:nvPr>
        </p:nvSpPr>
        <p:spPr/>
        <p:txBody>
          <a:bodyPr/>
          <a:lstStyle/>
          <a:p>
            <a:fld id="{DB363C15-F7BF-465D-A848-4EFED349B6B9}" type="datetimeFigureOut">
              <a:rPr lang="es-ES" smtClean="0"/>
              <a:t>16/12/2020</a:t>
            </a:fld>
            <a:endParaRPr lang="es-ES"/>
          </a:p>
        </p:txBody>
      </p:sp>
      <p:sp>
        <p:nvSpPr>
          <p:cNvPr id="3" name="Marcador de pie de página 2">
            <a:extLst>
              <a:ext uri="{FF2B5EF4-FFF2-40B4-BE49-F238E27FC236}">
                <a16:creationId xmlns:a16="http://schemas.microsoft.com/office/drawing/2014/main" id="{01CCE05A-EC1D-4F49-BEC4-7657D927D4C3}"/>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A0C287C7-E98B-4600-87AD-6F8BBEA7A6A1}"/>
              </a:ext>
            </a:extLst>
          </p:cNvPr>
          <p:cNvSpPr>
            <a:spLocks noGrp="1"/>
          </p:cNvSpPr>
          <p:nvPr>
            <p:ph type="sldNum" sz="quarter" idx="12"/>
          </p:nvPr>
        </p:nvSpPr>
        <p:spPr/>
        <p:txBody>
          <a:bodyPr/>
          <a:lstStyle/>
          <a:p>
            <a:fld id="{7661E864-66D5-4AC4-89C5-27EB394BA454}" type="slidenum">
              <a:rPr lang="es-ES" smtClean="0"/>
              <a:t>‹Nº›</a:t>
            </a:fld>
            <a:endParaRPr lang="es-ES"/>
          </a:p>
        </p:txBody>
      </p:sp>
    </p:spTree>
    <p:extLst>
      <p:ext uri="{BB962C8B-B14F-4D97-AF65-F5344CB8AC3E}">
        <p14:creationId xmlns:p14="http://schemas.microsoft.com/office/powerpoint/2010/main" val="1021519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7AF3BF-F706-4051-875A-761934B84A2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AEC47C5D-50D2-41F3-9495-DEB2B5E668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361D493B-E380-451C-A398-62DA99CE39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AB35662-4AD1-48BD-885B-40716E182C83}"/>
              </a:ext>
            </a:extLst>
          </p:cNvPr>
          <p:cNvSpPr>
            <a:spLocks noGrp="1"/>
          </p:cNvSpPr>
          <p:nvPr>
            <p:ph type="dt" sz="half" idx="10"/>
          </p:nvPr>
        </p:nvSpPr>
        <p:spPr/>
        <p:txBody>
          <a:bodyPr/>
          <a:lstStyle/>
          <a:p>
            <a:fld id="{DB363C15-F7BF-465D-A848-4EFED349B6B9}" type="datetimeFigureOut">
              <a:rPr lang="es-ES" smtClean="0"/>
              <a:t>16/12/2020</a:t>
            </a:fld>
            <a:endParaRPr lang="es-ES"/>
          </a:p>
        </p:txBody>
      </p:sp>
      <p:sp>
        <p:nvSpPr>
          <p:cNvPr id="6" name="Marcador de pie de página 5">
            <a:extLst>
              <a:ext uri="{FF2B5EF4-FFF2-40B4-BE49-F238E27FC236}">
                <a16:creationId xmlns:a16="http://schemas.microsoft.com/office/drawing/2014/main" id="{0D994912-241D-4589-9A43-C999A3EDE481}"/>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7FDA5B62-497F-499C-B926-FD1FC3108D88}"/>
              </a:ext>
            </a:extLst>
          </p:cNvPr>
          <p:cNvSpPr>
            <a:spLocks noGrp="1"/>
          </p:cNvSpPr>
          <p:nvPr>
            <p:ph type="sldNum" sz="quarter" idx="12"/>
          </p:nvPr>
        </p:nvSpPr>
        <p:spPr/>
        <p:txBody>
          <a:bodyPr/>
          <a:lstStyle/>
          <a:p>
            <a:fld id="{7661E864-66D5-4AC4-89C5-27EB394BA454}" type="slidenum">
              <a:rPr lang="es-ES" smtClean="0"/>
              <a:t>‹Nº›</a:t>
            </a:fld>
            <a:endParaRPr lang="es-ES"/>
          </a:p>
        </p:txBody>
      </p:sp>
    </p:spTree>
    <p:extLst>
      <p:ext uri="{BB962C8B-B14F-4D97-AF65-F5344CB8AC3E}">
        <p14:creationId xmlns:p14="http://schemas.microsoft.com/office/powerpoint/2010/main" val="1049706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69B44A-7FE8-4327-ABD4-BCDC1F22233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DE500DFD-FEE0-4A68-9D4E-94354BDCF5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17A81E73-1F21-40F6-AF61-DBF520F6F0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DD0B446-9A12-483C-974D-7D830CECF18D}"/>
              </a:ext>
            </a:extLst>
          </p:cNvPr>
          <p:cNvSpPr>
            <a:spLocks noGrp="1"/>
          </p:cNvSpPr>
          <p:nvPr>
            <p:ph type="dt" sz="half" idx="10"/>
          </p:nvPr>
        </p:nvSpPr>
        <p:spPr/>
        <p:txBody>
          <a:bodyPr/>
          <a:lstStyle/>
          <a:p>
            <a:fld id="{DB363C15-F7BF-465D-A848-4EFED349B6B9}" type="datetimeFigureOut">
              <a:rPr lang="es-ES" smtClean="0"/>
              <a:t>16/12/2020</a:t>
            </a:fld>
            <a:endParaRPr lang="es-ES"/>
          </a:p>
        </p:txBody>
      </p:sp>
      <p:sp>
        <p:nvSpPr>
          <p:cNvPr id="6" name="Marcador de pie de página 5">
            <a:extLst>
              <a:ext uri="{FF2B5EF4-FFF2-40B4-BE49-F238E27FC236}">
                <a16:creationId xmlns:a16="http://schemas.microsoft.com/office/drawing/2014/main" id="{B5BBDD6D-747F-4CB6-B6C9-6F2BEF750E12}"/>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E18E644D-4AF2-4B03-B29C-CEC3DCB4DF0C}"/>
              </a:ext>
            </a:extLst>
          </p:cNvPr>
          <p:cNvSpPr>
            <a:spLocks noGrp="1"/>
          </p:cNvSpPr>
          <p:nvPr>
            <p:ph type="sldNum" sz="quarter" idx="12"/>
          </p:nvPr>
        </p:nvSpPr>
        <p:spPr/>
        <p:txBody>
          <a:bodyPr/>
          <a:lstStyle/>
          <a:p>
            <a:fld id="{7661E864-66D5-4AC4-89C5-27EB394BA454}" type="slidenum">
              <a:rPr lang="es-ES" smtClean="0"/>
              <a:t>‹Nº›</a:t>
            </a:fld>
            <a:endParaRPr lang="es-ES"/>
          </a:p>
        </p:txBody>
      </p:sp>
    </p:spTree>
    <p:extLst>
      <p:ext uri="{BB962C8B-B14F-4D97-AF65-F5344CB8AC3E}">
        <p14:creationId xmlns:p14="http://schemas.microsoft.com/office/powerpoint/2010/main" val="3807862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BA1F428F-AC76-43EB-BDF1-8078E17F43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7168324F-EF59-4770-B3A1-F30E8B20B3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BA256623-AC27-4292-B88D-25DF96CFE9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363C15-F7BF-465D-A848-4EFED349B6B9}" type="datetimeFigureOut">
              <a:rPr lang="es-ES" smtClean="0"/>
              <a:t>16/12/2020</a:t>
            </a:fld>
            <a:endParaRPr lang="es-ES"/>
          </a:p>
        </p:txBody>
      </p:sp>
      <p:sp>
        <p:nvSpPr>
          <p:cNvPr id="5" name="Marcador de pie de página 4">
            <a:extLst>
              <a:ext uri="{FF2B5EF4-FFF2-40B4-BE49-F238E27FC236}">
                <a16:creationId xmlns:a16="http://schemas.microsoft.com/office/drawing/2014/main" id="{853E3283-0574-4685-9DDF-E8A6E018B8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6B689EAF-3EBB-4DF5-AB99-4A87359630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61E864-66D5-4AC4-89C5-27EB394BA454}" type="slidenum">
              <a:rPr lang="es-ES" smtClean="0"/>
              <a:t>‹Nº›</a:t>
            </a:fld>
            <a:endParaRPr lang="es-ES"/>
          </a:p>
        </p:txBody>
      </p:sp>
    </p:spTree>
    <p:extLst>
      <p:ext uri="{BB962C8B-B14F-4D97-AF65-F5344CB8AC3E}">
        <p14:creationId xmlns:p14="http://schemas.microsoft.com/office/powerpoint/2010/main" val="29351094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9BEAE6-CD59-432C-AEEA-E626C813D81C}"/>
              </a:ext>
            </a:extLst>
          </p:cNvPr>
          <p:cNvSpPr>
            <a:spLocks noGrp="1"/>
          </p:cNvSpPr>
          <p:nvPr>
            <p:ph type="ctrTitle"/>
          </p:nvPr>
        </p:nvSpPr>
        <p:spPr/>
        <p:txBody>
          <a:bodyPr/>
          <a:lstStyle/>
          <a:p>
            <a:r>
              <a:rPr lang="es-ES" dirty="0" err="1"/>
              <a:t>RoboespasApp</a:t>
            </a:r>
            <a:endParaRPr lang="es-ES" dirty="0"/>
          </a:p>
        </p:txBody>
      </p:sp>
      <p:sp>
        <p:nvSpPr>
          <p:cNvPr id="3" name="Subtítulo 2">
            <a:extLst>
              <a:ext uri="{FF2B5EF4-FFF2-40B4-BE49-F238E27FC236}">
                <a16:creationId xmlns:a16="http://schemas.microsoft.com/office/drawing/2014/main" id="{D531C541-9508-4038-9506-6840276ADC7E}"/>
              </a:ext>
            </a:extLst>
          </p:cNvPr>
          <p:cNvSpPr>
            <a:spLocks noGrp="1"/>
          </p:cNvSpPr>
          <p:nvPr>
            <p:ph type="subTitle" idx="1"/>
          </p:nvPr>
        </p:nvSpPr>
        <p:spPr/>
        <p:txBody>
          <a:bodyPr/>
          <a:lstStyle/>
          <a:p>
            <a:r>
              <a:rPr lang="es-ES" dirty="0"/>
              <a:t>Manual de Usuario</a:t>
            </a:r>
          </a:p>
        </p:txBody>
      </p:sp>
    </p:spTree>
    <p:extLst>
      <p:ext uri="{BB962C8B-B14F-4D97-AF65-F5344CB8AC3E}">
        <p14:creationId xmlns:p14="http://schemas.microsoft.com/office/powerpoint/2010/main" val="1830127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CFA463-5A5D-4498-AB67-986CE2971B67}"/>
              </a:ext>
            </a:extLst>
          </p:cNvPr>
          <p:cNvSpPr>
            <a:spLocks noGrp="1"/>
          </p:cNvSpPr>
          <p:nvPr>
            <p:ph type="title"/>
          </p:nvPr>
        </p:nvSpPr>
        <p:spPr/>
        <p:txBody>
          <a:bodyPr/>
          <a:lstStyle/>
          <a:p>
            <a:r>
              <a:rPr lang="es-ES" dirty="0"/>
              <a:t>Colocación de los sensores </a:t>
            </a:r>
            <a:r>
              <a:rPr lang="es-ES" dirty="0" err="1"/>
              <a:t>Delsys</a:t>
            </a:r>
            <a:r>
              <a:rPr lang="es-ES" dirty="0"/>
              <a:t> </a:t>
            </a:r>
            <a:r>
              <a:rPr lang="es-ES" dirty="0" err="1"/>
              <a:t>Trigno</a:t>
            </a:r>
            <a:r>
              <a:rPr lang="es-ES" dirty="0"/>
              <a:t>: S1 </a:t>
            </a:r>
          </a:p>
        </p:txBody>
      </p:sp>
      <p:sp>
        <p:nvSpPr>
          <p:cNvPr id="3" name="Marcador de contenido 2">
            <a:extLst>
              <a:ext uri="{FF2B5EF4-FFF2-40B4-BE49-F238E27FC236}">
                <a16:creationId xmlns:a16="http://schemas.microsoft.com/office/drawing/2014/main" id="{0AFECA34-AE38-47E1-8609-5D8499A06664}"/>
              </a:ext>
            </a:extLst>
          </p:cNvPr>
          <p:cNvSpPr>
            <a:spLocks noGrp="1"/>
          </p:cNvSpPr>
          <p:nvPr>
            <p:ph idx="1"/>
          </p:nvPr>
        </p:nvSpPr>
        <p:spPr/>
        <p:txBody>
          <a:bodyPr>
            <a:normAutofit fontScale="92500"/>
          </a:bodyPr>
          <a:lstStyle/>
          <a:p>
            <a:pPr marL="0" indent="0">
              <a:buNone/>
            </a:pPr>
            <a:r>
              <a:rPr lang="es-ES" dirty="0"/>
              <a:t>El sensor con la pegatina del número 1 se debe colocar en el músculo </a:t>
            </a:r>
            <a:r>
              <a:rPr lang="es-ES" dirty="0" err="1"/>
              <a:t>Biceps</a:t>
            </a:r>
            <a:r>
              <a:rPr lang="es-ES" dirty="0"/>
              <a:t> </a:t>
            </a:r>
            <a:r>
              <a:rPr lang="es-ES" dirty="0" err="1"/>
              <a:t>Brachii</a:t>
            </a:r>
            <a:r>
              <a:rPr lang="es-ES" dirty="0"/>
              <a:t>. Para encontrarlo, el paciente debe colocar la palma de la mano hacia arriba y el brazo ligeramente levantado, que permita al terapeuta observar la parte interna del codo del paciente, como si fuera a donar sangre.</a:t>
            </a:r>
          </a:p>
          <a:p>
            <a:pPr marL="0" indent="0">
              <a:buNone/>
            </a:pPr>
            <a:r>
              <a:rPr lang="es-ES" dirty="0"/>
              <a:t>El terapeuta debe buscar el acromion, la parte que más sobresale del omóplato, que se puede sentir como algo puntiagudo en el hombro por su parte frontal. </a:t>
            </a:r>
          </a:p>
          <a:p>
            <a:pPr marL="0" indent="0">
              <a:buNone/>
            </a:pPr>
            <a:r>
              <a:rPr lang="es-ES" dirty="0"/>
              <a:t>A continuación, se mide la distancia desde este punto hasta la parte central de la fosa cubital (el codo interno). A 2/3 de esta distancia desde el hombro, y 1/3 desde la fosa cubital, se encuentra la parte inferior del bíceps. El centro del sensor debe localizarse en este punto.</a:t>
            </a:r>
          </a:p>
        </p:txBody>
      </p:sp>
    </p:spTree>
    <p:extLst>
      <p:ext uri="{BB962C8B-B14F-4D97-AF65-F5344CB8AC3E}">
        <p14:creationId xmlns:p14="http://schemas.microsoft.com/office/powerpoint/2010/main" val="27721131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CFA463-5A5D-4498-AB67-986CE2971B67}"/>
              </a:ext>
            </a:extLst>
          </p:cNvPr>
          <p:cNvSpPr>
            <a:spLocks noGrp="1"/>
          </p:cNvSpPr>
          <p:nvPr>
            <p:ph type="title"/>
          </p:nvPr>
        </p:nvSpPr>
        <p:spPr/>
        <p:txBody>
          <a:bodyPr/>
          <a:lstStyle/>
          <a:p>
            <a:r>
              <a:rPr lang="es-ES" dirty="0"/>
              <a:t>Colocación de los sensores </a:t>
            </a:r>
            <a:r>
              <a:rPr lang="es-ES" dirty="0" err="1"/>
              <a:t>Delsys</a:t>
            </a:r>
            <a:r>
              <a:rPr lang="es-ES" dirty="0"/>
              <a:t> </a:t>
            </a:r>
            <a:r>
              <a:rPr lang="es-ES" dirty="0" err="1"/>
              <a:t>Trigno</a:t>
            </a:r>
            <a:r>
              <a:rPr lang="es-ES" dirty="0"/>
              <a:t>: S1 </a:t>
            </a:r>
          </a:p>
        </p:txBody>
      </p:sp>
      <p:grpSp>
        <p:nvGrpSpPr>
          <p:cNvPr id="14" name="Grupo 13">
            <a:extLst>
              <a:ext uri="{FF2B5EF4-FFF2-40B4-BE49-F238E27FC236}">
                <a16:creationId xmlns:a16="http://schemas.microsoft.com/office/drawing/2014/main" id="{9AE3FF38-033A-4198-9FF7-A4E04A0A9988}"/>
              </a:ext>
            </a:extLst>
          </p:cNvPr>
          <p:cNvGrpSpPr/>
          <p:nvPr/>
        </p:nvGrpSpPr>
        <p:grpSpPr>
          <a:xfrm>
            <a:off x="3189514" y="1712986"/>
            <a:ext cx="6267994" cy="4572000"/>
            <a:chOff x="764978" y="2150203"/>
            <a:chExt cx="2363683" cy="1528286"/>
          </a:xfrm>
        </p:grpSpPr>
        <p:grpSp>
          <p:nvGrpSpPr>
            <p:cNvPr id="15" name="Grupo 14">
              <a:extLst>
                <a:ext uri="{FF2B5EF4-FFF2-40B4-BE49-F238E27FC236}">
                  <a16:creationId xmlns:a16="http://schemas.microsoft.com/office/drawing/2014/main" id="{D96FD3AF-4053-4847-9B70-7681A7FB812A}"/>
                </a:ext>
              </a:extLst>
            </p:cNvPr>
            <p:cNvGrpSpPr/>
            <p:nvPr/>
          </p:nvGrpSpPr>
          <p:grpSpPr>
            <a:xfrm>
              <a:off x="764978" y="2150203"/>
              <a:ext cx="2363683" cy="1528286"/>
              <a:chOff x="881332" y="2277203"/>
              <a:chExt cx="2338544" cy="1690842"/>
            </a:xfrm>
          </p:grpSpPr>
          <p:pic>
            <p:nvPicPr>
              <p:cNvPr id="17" name="Picture 12">
                <a:extLst>
                  <a:ext uri="{FF2B5EF4-FFF2-40B4-BE49-F238E27FC236}">
                    <a16:creationId xmlns:a16="http://schemas.microsoft.com/office/drawing/2014/main" id="{9809C654-5867-487F-8A73-85FB96775F2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878" r="17557"/>
              <a:stretch/>
            </p:blipFill>
            <p:spPr bwMode="auto">
              <a:xfrm>
                <a:off x="2026442" y="2277203"/>
                <a:ext cx="1193434" cy="169084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upo 17">
                <a:extLst>
                  <a:ext uri="{FF2B5EF4-FFF2-40B4-BE49-F238E27FC236}">
                    <a16:creationId xmlns:a16="http://schemas.microsoft.com/office/drawing/2014/main" id="{EBE45957-2FA1-4318-91DE-7EAF5DAB333D}"/>
                  </a:ext>
                </a:extLst>
              </p:cNvPr>
              <p:cNvGrpSpPr/>
              <p:nvPr/>
            </p:nvGrpSpPr>
            <p:grpSpPr>
              <a:xfrm>
                <a:off x="881332" y="2314125"/>
                <a:ext cx="1364995" cy="1635987"/>
                <a:chOff x="757695" y="2319048"/>
                <a:chExt cx="1364995" cy="1635987"/>
              </a:xfrm>
            </p:grpSpPr>
            <p:pic>
              <p:nvPicPr>
                <p:cNvPr id="19" name="Imagen 18">
                  <a:extLst>
                    <a:ext uri="{FF2B5EF4-FFF2-40B4-BE49-F238E27FC236}">
                      <a16:creationId xmlns:a16="http://schemas.microsoft.com/office/drawing/2014/main" id="{A2DFE7C7-EF3E-4BAA-AD70-8AFB0BAD84B9}"/>
                    </a:ext>
                  </a:extLst>
                </p:cNvPr>
                <p:cNvPicPr>
                  <a:picLocks noChangeAspect="1"/>
                </p:cNvPicPr>
                <p:nvPr/>
              </p:nvPicPr>
              <p:blipFill rotWithShape="1">
                <a:blip r:embed="rId3"/>
                <a:srcRect l="32648" t="2362" r="5562" b="7735"/>
                <a:stretch/>
              </p:blipFill>
              <p:spPr>
                <a:xfrm>
                  <a:off x="757695" y="2319048"/>
                  <a:ext cx="990623" cy="1635987"/>
                </a:xfrm>
                <a:prstGeom prst="rect">
                  <a:avLst/>
                </a:prstGeom>
              </p:spPr>
            </p:pic>
            <p:grpSp>
              <p:nvGrpSpPr>
                <p:cNvPr id="20" name="Grupo 19">
                  <a:extLst>
                    <a:ext uri="{FF2B5EF4-FFF2-40B4-BE49-F238E27FC236}">
                      <a16:creationId xmlns:a16="http://schemas.microsoft.com/office/drawing/2014/main" id="{AB6E953D-6537-4E12-BF42-D46936B00513}"/>
                    </a:ext>
                  </a:extLst>
                </p:cNvPr>
                <p:cNvGrpSpPr/>
                <p:nvPr/>
              </p:nvGrpSpPr>
              <p:grpSpPr>
                <a:xfrm flipH="1">
                  <a:off x="1113065" y="2495958"/>
                  <a:ext cx="86472" cy="979794"/>
                  <a:chOff x="2044737" y="2644184"/>
                  <a:chExt cx="82153" cy="875408"/>
                </a:xfrm>
              </p:grpSpPr>
              <p:sp>
                <p:nvSpPr>
                  <p:cNvPr id="22" name="Elipse 21">
                    <a:extLst>
                      <a:ext uri="{FF2B5EF4-FFF2-40B4-BE49-F238E27FC236}">
                        <a16:creationId xmlns:a16="http://schemas.microsoft.com/office/drawing/2014/main" id="{609FDC68-4950-4617-B77A-8ACB21FD8EC1}"/>
                      </a:ext>
                    </a:extLst>
                  </p:cNvPr>
                  <p:cNvSpPr/>
                  <p:nvPr/>
                </p:nvSpPr>
                <p:spPr>
                  <a:xfrm>
                    <a:off x="2081171" y="2644184"/>
                    <a:ext cx="45719" cy="466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3" name="Elipse 22">
                    <a:extLst>
                      <a:ext uri="{FF2B5EF4-FFF2-40B4-BE49-F238E27FC236}">
                        <a16:creationId xmlns:a16="http://schemas.microsoft.com/office/drawing/2014/main" id="{84A2A53F-27F5-4096-914B-A1C39AAF498B}"/>
                      </a:ext>
                    </a:extLst>
                  </p:cNvPr>
                  <p:cNvSpPr/>
                  <p:nvPr/>
                </p:nvSpPr>
                <p:spPr>
                  <a:xfrm>
                    <a:off x="2044737" y="3472986"/>
                    <a:ext cx="45719" cy="466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cxnSp>
              <p:nvCxnSpPr>
                <p:cNvPr id="21" name="Conector recto de flecha 20">
                  <a:extLst>
                    <a:ext uri="{FF2B5EF4-FFF2-40B4-BE49-F238E27FC236}">
                      <a16:creationId xmlns:a16="http://schemas.microsoft.com/office/drawing/2014/main" id="{7F326C15-3DF0-40BF-8D45-1EA3CBB03A0E}"/>
                    </a:ext>
                  </a:extLst>
                </p:cNvPr>
                <p:cNvCxnSpPr>
                  <a:cxnSpLocks/>
                  <a:stCxn id="22" idx="2"/>
                </p:cNvCxnSpPr>
                <p:nvPr/>
              </p:nvCxnSpPr>
              <p:spPr>
                <a:xfrm flipV="1">
                  <a:off x="1161188" y="2466260"/>
                  <a:ext cx="961502" cy="557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
          <p:nvSpPr>
            <p:cNvPr id="16" name="CuadroTexto 15">
              <a:extLst>
                <a:ext uri="{FF2B5EF4-FFF2-40B4-BE49-F238E27FC236}">
                  <a16:creationId xmlns:a16="http://schemas.microsoft.com/office/drawing/2014/main" id="{0C7EFDB6-4D8F-4E5E-979F-2613E8FF5909}"/>
                </a:ext>
              </a:extLst>
            </p:cNvPr>
            <p:cNvSpPr txBox="1"/>
            <p:nvPr/>
          </p:nvSpPr>
          <p:spPr>
            <a:xfrm>
              <a:off x="1344293" y="3029483"/>
              <a:ext cx="425116" cy="276999"/>
            </a:xfrm>
            <a:prstGeom prst="rect">
              <a:avLst/>
            </a:prstGeom>
            <a:noFill/>
          </p:spPr>
          <p:txBody>
            <a:bodyPr wrap="none" rtlCol="0">
              <a:spAutoFit/>
            </a:bodyPr>
            <a:lstStyle/>
            <a:p>
              <a:r>
                <a:rPr lang="es-ES" sz="1200" b="1" dirty="0">
                  <a:solidFill>
                    <a:schemeClr val="bg1"/>
                  </a:solidFill>
                </a:rPr>
                <a:t>1/3</a:t>
              </a:r>
            </a:p>
          </p:txBody>
        </p:sp>
      </p:grpSp>
    </p:spTree>
    <p:extLst>
      <p:ext uri="{BB962C8B-B14F-4D97-AF65-F5344CB8AC3E}">
        <p14:creationId xmlns:p14="http://schemas.microsoft.com/office/powerpoint/2010/main" val="3531435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CFA463-5A5D-4498-AB67-986CE2971B67}"/>
              </a:ext>
            </a:extLst>
          </p:cNvPr>
          <p:cNvSpPr>
            <a:spLocks noGrp="1"/>
          </p:cNvSpPr>
          <p:nvPr>
            <p:ph type="title"/>
          </p:nvPr>
        </p:nvSpPr>
        <p:spPr/>
        <p:txBody>
          <a:bodyPr/>
          <a:lstStyle/>
          <a:p>
            <a:r>
              <a:rPr lang="es-ES" dirty="0"/>
              <a:t>Colocación de los sensores </a:t>
            </a:r>
            <a:r>
              <a:rPr lang="es-ES" dirty="0" err="1"/>
              <a:t>Delsys</a:t>
            </a:r>
            <a:r>
              <a:rPr lang="es-ES" dirty="0"/>
              <a:t> </a:t>
            </a:r>
            <a:r>
              <a:rPr lang="es-ES" dirty="0" err="1"/>
              <a:t>Trigno</a:t>
            </a:r>
            <a:r>
              <a:rPr lang="es-ES" dirty="0"/>
              <a:t>: S2 </a:t>
            </a:r>
          </a:p>
        </p:txBody>
      </p:sp>
      <p:sp>
        <p:nvSpPr>
          <p:cNvPr id="13" name="CuadroTexto 12">
            <a:extLst>
              <a:ext uri="{FF2B5EF4-FFF2-40B4-BE49-F238E27FC236}">
                <a16:creationId xmlns:a16="http://schemas.microsoft.com/office/drawing/2014/main" id="{415F5C40-630E-4DCE-84EF-0B2EFD5C9BAD}"/>
              </a:ext>
            </a:extLst>
          </p:cNvPr>
          <p:cNvSpPr txBox="1"/>
          <p:nvPr/>
        </p:nvSpPr>
        <p:spPr>
          <a:xfrm>
            <a:off x="2060718" y="3596825"/>
            <a:ext cx="4246598" cy="400110"/>
          </a:xfrm>
          <a:prstGeom prst="rect">
            <a:avLst/>
          </a:prstGeom>
          <a:noFill/>
        </p:spPr>
        <p:txBody>
          <a:bodyPr wrap="square" rtlCol="0">
            <a:spAutoFit/>
          </a:bodyPr>
          <a:lstStyle/>
          <a:p>
            <a:pPr algn="r"/>
            <a:r>
              <a:rPr lang="es-ES" sz="2000" dirty="0">
                <a:solidFill>
                  <a:schemeClr val="tx1">
                    <a:lumMod val="50000"/>
                    <a:lumOff val="50000"/>
                  </a:schemeClr>
                </a:solidFill>
              </a:rPr>
              <a:t>Vista de frente </a:t>
            </a:r>
            <a:r>
              <a:rPr lang="es-ES" sz="2000" dirty="0">
                <a:solidFill>
                  <a:schemeClr val="accent1"/>
                </a:solidFill>
              </a:rPr>
              <a:t>|</a:t>
            </a:r>
            <a:r>
              <a:rPr lang="es-ES" sz="2000" dirty="0">
                <a:solidFill>
                  <a:schemeClr val="bg1">
                    <a:lumMod val="65000"/>
                  </a:schemeClr>
                </a:solidFill>
              </a:rPr>
              <a:t> Front </a:t>
            </a:r>
            <a:r>
              <a:rPr lang="es-ES" sz="2000" dirty="0" err="1">
                <a:solidFill>
                  <a:schemeClr val="bg1">
                    <a:lumMod val="65000"/>
                  </a:schemeClr>
                </a:solidFill>
              </a:rPr>
              <a:t>view</a:t>
            </a:r>
            <a:endParaRPr lang="es-ES" sz="2000" dirty="0">
              <a:solidFill>
                <a:schemeClr val="bg1">
                  <a:lumMod val="65000"/>
                </a:schemeClr>
              </a:solidFill>
            </a:endParaRPr>
          </a:p>
        </p:txBody>
      </p:sp>
      <p:grpSp>
        <p:nvGrpSpPr>
          <p:cNvPr id="24" name="Grupo 23">
            <a:extLst>
              <a:ext uri="{FF2B5EF4-FFF2-40B4-BE49-F238E27FC236}">
                <a16:creationId xmlns:a16="http://schemas.microsoft.com/office/drawing/2014/main" id="{1FE5BCD9-40EA-41EA-97C0-E22C63183118}"/>
              </a:ext>
            </a:extLst>
          </p:cNvPr>
          <p:cNvGrpSpPr/>
          <p:nvPr/>
        </p:nvGrpSpPr>
        <p:grpSpPr>
          <a:xfrm>
            <a:off x="2060718" y="1690688"/>
            <a:ext cx="6955015" cy="4406343"/>
            <a:chOff x="3517593" y="2086319"/>
            <a:chExt cx="2596369" cy="1550880"/>
          </a:xfrm>
        </p:grpSpPr>
        <p:pic>
          <p:nvPicPr>
            <p:cNvPr id="25" name="Imagen 24">
              <a:extLst>
                <a:ext uri="{FF2B5EF4-FFF2-40B4-BE49-F238E27FC236}">
                  <a16:creationId xmlns:a16="http://schemas.microsoft.com/office/drawing/2014/main" id="{2AB6AFAE-330A-451E-972F-A7F492AE2A48}"/>
                </a:ext>
              </a:extLst>
            </p:cNvPr>
            <p:cNvPicPr>
              <a:picLocks noChangeAspect="1"/>
            </p:cNvPicPr>
            <p:nvPr/>
          </p:nvPicPr>
          <p:blipFill>
            <a:blip r:embed="rId2"/>
            <a:stretch>
              <a:fillRect/>
            </a:stretch>
          </p:blipFill>
          <p:spPr>
            <a:xfrm flipH="1">
              <a:off x="4817962" y="2088382"/>
              <a:ext cx="1296000" cy="1548817"/>
            </a:xfrm>
            <a:prstGeom prst="rect">
              <a:avLst/>
            </a:prstGeom>
          </p:spPr>
        </p:pic>
        <p:pic>
          <p:nvPicPr>
            <p:cNvPr id="26" name="Imagen 25">
              <a:extLst>
                <a:ext uri="{FF2B5EF4-FFF2-40B4-BE49-F238E27FC236}">
                  <a16:creationId xmlns:a16="http://schemas.microsoft.com/office/drawing/2014/main" id="{0076619A-FBB2-4B88-907C-69730522FF93}"/>
                </a:ext>
              </a:extLst>
            </p:cNvPr>
            <p:cNvPicPr>
              <a:picLocks noChangeAspect="1"/>
            </p:cNvPicPr>
            <p:nvPr/>
          </p:nvPicPr>
          <p:blipFill>
            <a:blip r:embed="rId2"/>
            <a:stretch>
              <a:fillRect/>
            </a:stretch>
          </p:blipFill>
          <p:spPr>
            <a:xfrm>
              <a:off x="3525021" y="2088382"/>
              <a:ext cx="1296000" cy="1548817"/>
            </a:xfrm>
            <a:prstGeom prst="rect">
              <a:avLst/>
            </a:prstGeom>
          </p:spPr>
        </p:pic>
        <p:sp>
          <p:nvSpPr>
            <p:cNvPr id="27" name="CuadroTexto 26">
              <a:extLst>
                <a:ext uri="{FF2B5EF4-FFF2-40B4-BE49-F238E27FC236}">
                  <a16:creationId xmlns:a16="http://schemas.microsoft.com/office/drawing/2014/main" id="{CF7A7F32-9E18-4750-89CD-25D13E604249}"/>
                </a:ext>
              </a:extLst>
            </p:cNvPr>
            <p:cNvSpPr txBox="1"/>
            <p:nvPr/>
          </p:nvSpPr>
          <p:spPr>
            <a:xfrm>
              <a:off x="5430445" y="2086618"/>
              <a:ext cx="677873" cy="205821"/>
            </a:xfrm>
            <a:prstGeom prst="rect">
              <a:avLst/>
            </a:prstGeom>
            <a:noFill/>
          </p:spPr>
          <p:txBody>
            <a:bodyPr wrap="square" rtlCol="0">
              <a:spAutoFit/>
            </a:bodyPr>
            <a:lstStyle/>
            <a:p>
              <a:pPr algn="r"/>
              <a:r>
                <a:rPr lang="es-ES" sz="3200" b="1" dirty="0"/>
                <a:t>I | L</a:t>
              </a:r>
            </a:p>
          </p:txBody>
        </p:sp>
        <p:sp>
          <p:nvSpPr>
            <p:cNvPr id="28" name="CuadroTexto 27">
              <a:extLst>
                <a:ext uri="{FF2B5EF4-FFF2-40B4-BE49-F238E27FC236}">
                  <a16:creationId xmlns:a16="http://schemas.microsoft.com/office/drawing/2014/main" id="{4C618317-5FE1-4688-976A-C3E40B15EDA1}"/>
                </a:ext>
              </a:extLst>
            </p:cNvPr>
            <p:cNvSpPr txBox="1"/>
            <p:nvPr/>
          </p:nvSpPr>
          <p:spPr>
            <a:xfrm>
              <a:off x="3517593" y="2086319"/>
              <a:ext cx="677873" cy="205821"/>
            </a:xfrm>
            <a:prstGeom prst="rect">
              <a:avLst/>
            </a:prstGeom>
            <a:noFill/>
          </p:spPr>
          <p:txBody>
            <a:bodyPr wrap="square" rtlCol="0">
              <a:spAutoFit/>
            </a:bodyPr>
            <a:lstStyle/>
            <a:p>
              <a:r>
                <a:rPr lang="es-ES" sz="3200" b="1" dirty="0"/>
                <a:t>D | R</a:t>
              </a:r>
            </a:p>
          </p:txBody>
        </p:sp>
      </p:grpSp>
      <p:sp>
        <p:nvSpPr>
          <p:cNvPr id="29" name="CuadroTexto 28">
            <a:extLst>
              <a:ext uri="{FF2B5EF4-FFF2-40B4-BE49-F238E27FC236}">
                <a16:creationId xmlns:a16="http://schemas.microsoft.com/office/drawing/2014/main" id="{C3EBA712-8E18-4DD3-A6E9-4B6B22E60197}"/>
              </a:ext>
            </a:extLst>
          </p:cNvPr>
          <p:cNvSpPr txBox="1"/>
          <p:nvPr/>
        </p:nvSpPr>
        <p:spPr>
          <a:xfrm>
            <a:off x="3748487" y="6178581"/>
            <a:ext cx="5279923" cy="523220"/>
          </a:xfrm>
          <a:prstGeom prst="rect">
            <a:avLst/>
          </a:prstGeom>
          <a:noFill/>
        </p:spPr>
        <p:txBody>
          <a:bodyPr wrap="square" rtlCol="0">
            <a:spAutoFit/>
          </a:bodyPr>
          <a:lstStyle/>
          <a:p>
            <a:pPr algn="r"/>
            <a:r>
              <a:rPr lang="es-ES" sz="2800" dirty="0">
                <a:solidFill>
                  <a:schemeClr val="tx1">
                    <a:lumMod val="50000"/>
                    <a:lumOff val="50000"/>
                  </a:schemeClr>
                </a:solidFill>
              </a:rPr>
              <a:t>Vista de frente </a:t>
            </a:r>
            <a:r>
              <a:rPr lang="es-ES" sz="2800" dirty="0">
                <a:solidFill>
                  <a:schemeClr val="accent1"/>
                </a:solidFill>
              </a:rPr>
              <a:t>|</a:t>
            </a:r>
            <a:r>
              <a:rPr lang="es-ES" sz="2800" dirty="0">
                <a:solidFill>
                  <a:schemeClr val="bg1">
                    <a:lumMod val="65000"/>
                  </a:schemeClr>
                </a:solidFill>
              </a:rPr>
              <a:t> Front </a:t>
            </a:r>
            <a:r>
              <a:rPr lang="es-ES" sz="2800" dirty="0" err="1">
                <a:solidFill>
                  <a:schemeClr val="bg1">
                    <a:lumMod val="65000"/>
                  </a:schemeClr>
                </a:solidFill>
              </a:rPr>
              <a:t>view</a:t>
            </a:r>
            <a:endParaRPr lang="es-ES" sz="2800" dirty="0">
              <a:solidFill>
                <a:schemeClr val="bg1">
                  <a:lumMod val="65000"/>
                </a:schemeClr>
              </a:solidFill>
            </a:endParaRPr>
          </a:p>
        </p:txBody>
      </p:sp>
    </p:spTree>
    <p:extLst>
      <p:ext uri="{BB962C8B-B14F-4D97-AF65-F5344CB8AC3E}">
        <p14:creationId xmlns:p14="http://schemas.microsoft.com/office/powerpoint/2010/main" val="6089495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CFA463-5A5D-4498-AB67-986CE2971B67}"/>
              </a:ext>
            </a:extLst>
          </p:cNvPr>
          <p:cNvSpPr>
            <a:spLocks noGrp="1"/>
          </p:cNvSpPr>
          <p:nvPr>
            <p:ph type="title"/>
          </p:nvPr>
        </p:nvSpPr>
        <p:spPr/>
        <p:txBody>
          <a:bodyPr/>
          <a:lstStyle/>
          <a:p>
            <a:r>
              <a:rPr lang="es-ES" dirty="0"/>
              <a:t>Colocación de los sensores </a:t>
            </a:r>
            <a:r>
              <a:rPr lang="es-ES" dirty="0" err="1"/>
              <a:t>Delsys</a:t>
            </a:r>
            <a:r>
              <a:rPr lang="es-ES" dirty="0"/>
              <a:t> </a:t>
            </a:r>
            <a:r>
              <a:rPr lang="es-ES" dirty="0" err="1"/>
              <a:t>Trigno</a:t>
            </a:r>
            <a:r>
              <a:rPr lang="es-ES" dirty="0"/>
              <a:t>: S2 </a:t>
            </a:r>
          </a:p>
        </p:txBody>
      </p:sp>
      <p:sp>
        <p:nvSpPr>
          <p:cNvPr id="3" name="Marcador de contenido 2">
            <a:extLst>
              <a:ext uri="{FF2B5EF4-FFF2-40B4-BE49-F238E27FC236}">
                <a16:creationId xmlns:a16="http://schemas.microsoft.com/office/drawing/2014/main" id="{0AFECA34-AE38-47E1-8609-5D8499A06664}"/>
              </a:ext>
            </a:extLst>
          </p:cNvPr>
          <p:cNvSpPr>
            <a:spLocks noGrp="1"/>
          </p:cNvSpPr>
          <p:nvPr>
            <p:ph idx="1"/>
          </p:nvPr>
        </p:nvSpPr>
        <p:spPr/>
        <p:txBody>
          <a:bodyPr>
            <a:normAutofit/>
          </a:bodyPr>
          <a:lstStyle/>
          <a:p>
            <a:pPr marL="0" indent="0">
              <a:buNone/>
            </a:pPr>
            <a:r>
              <a:rPr lang="es-ES" dirty="0"/>
              <a:t>El sensor con la pegatina del número 2 se debe colocar en la cabeza del músculo </a:t>
            </a:r>
            <a:r>
              <a:rPr lang="es-ES" dirty="0" err="1"/>
              <a:t>Triceps</a:t>
            </a:r>
            <a:r>
              <a:rPr lang="es-ES" dirty="0"/>
              <a:t> Lateral. Para encontrarlo, el paciente debe colocar la palma de la mano hacia abajo, el codo flexionado en ángulo recto, y el brazo levantado de tal manera que la parte superior del brazo quede paralela al suelo. </a:t>
            </a:r>
          </a:p>
          <a:p>
            <a:pPr marL="0" indent="0">
              <a:buNone/>
            </a:pPr>
            <a:r>
              <a:rPr lang="es-ES" dirty="0"/>
              <a:t>Se utiliza de nuevo el acromion como punto de referencia, así como el hueso superior del codo. A más de la mitad de la distancia entre estos dos puntos desde el codo, en la parte superior del brazo del paciente en esta posición, hay una ligera curvatura en el brazo del paciente, que es donde se deberá colocar el sensor.</a:t>
            </a:r>
          </a:p>
        </p:txBody>
      </p:sp>
    </p:spTree>
    <p:extLst>
      <p:ext uri="{BB962C8B-B14F-4D97-AF65-F5344CB8AC3E}">
        <p14:creationId xmlns:p14="http://schemas.microsoft.com/office/powerpoint/2010/main" val="3362717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CFA463-5A5D-4498-AB67-986CE2971B67}"/>
              </a:ext>
            </a:extLst>
          </p:cNvPr>
          <p:cNvSpPr>
            <a:spLocks noGrp="1"/>
          </p:cNvSpPr>
          <p:nvPr>
            <p:ph type="title"/>
          </p:nvPr>
        </p:nvSpPr>
        <p:spPr/>
        <p:txBody>
          <a:bodyPr/>
          <a:lstStyle/>
          <a:p>
            <a:r>
              <a:rPr lang="es-ES" dirty="0"/>
              <a:t>Colocación de los sensores </a:t>
            </a:r>
            <a:r>
              <a:rPr lang="es-ES" dirty="0" err="1"/>
              <a:t>Delsys</a:t>
            </a:r>
            <a:r>
              <a:rPr lang="es-ES" dirty="0"/>
              <a:t> </a:t>
            </a:r>
            <a:r>
              <a:rPr lang="es-ES" dirty="0" err="1"/>
              <a:t>Trigno</a:t>
            </a:r>
            <a:r>
              <a:rPr lang="es-ES" dirty="0"/>
              <a:t>: S2 </a:t>
            </a:r>
          </a:p>
        </p:txBody>
      </p:sp>
      <p:grpSp>
        <p:nvGrpSpPr>
          <p:cNvPr id="6" name="Grupo 5">
            <a:extLst>
              <a:ext uri="{FF2B5EF4-FFF2-40B4-BE49-F238E27FC236}">
                <a16:creationId xmlns:a16="http://schemas.microsoft.com/office/drawing/2014/main" id="{94CF8A81-498D-4411-A954-8BBC740B0763}"/>
              </a:ext>
            </a:extLst>
          </p:cNvPr>
          <p:cNvGrpSpPr/>
          <p:nvPr/>
        </p:nvGrpSpPr>
        <p:grpSpPr>
          <a:xfrm>
            <a:off x="2865134" y="1869538"/>
            <a:ext cx="6461732" cy="4247612"/>
            <a:chOff x="764978" y="4272226"/>
            <a:chExt cx="2486987" cy="1391231"/>
          </a:xfrm>
        </p:grpSpPr>
        <p:pic>
          <p:nvPicPr>
            <p:cNvPr id="7" name="Imagen 6">
              <a:extLst>
                <a:ext uri="{FF2B5EF4-FFF2-40B4-BE49-F238E27FC236}">
                  <a16:creationId xmlns:a16="http://schemas.microsoft.com/office/drawing/2014/main" id="{32105796-F07A-44E7-81CA-E25E487DCCA5}"/>
                </a:ext>
              </a:extLst>
            </p:cNvPr>
            <p:cNvPicPr>
              <a:picLocks noChangeAspect="1"/>
            </p:cNvPicPr>
            <p:nvPr/>
          </p:nvPicPr>
          <p:blipFill rotWithShape="1">
            <a:blip r:embed="rId2"/>
            <a:srcRect b="44974"/>
            <a:stretch/>
          </p:blipFill>
          <p:spPr>
            <a:xfrm>
              <a:off x="764978" y="4272226"/>
              <a:ext cx="2486987" cy="1391231"/>
            </a:xfrm>
            <a:prstGeom prst="rect">
              <a:avLst/>
            </a:prstGeom>
          </p:spPr>
        </p:pic>
        <p:sp>
          <p:nvSpPr>
            <p:cNvPr id="8" name="CuadroTexto 7">
              <a:extLst>
                <a:ext uri="{FF2B5EF4-FFF2-40B4-BE49-F238E27FC236}">
                  <a16:creationId xmlns:a16="http://schemas.microsoft.com/office/drawing/2014/main" id="{16E490C8-8EC9-4C64-80CE-9C5751DAD3E4}"/>
                </a:ext>
              </a:extLst>
            </p:cNvPr>
            <p:cNvSpPr txBox="1"/>
            <p:nvPr/>
          </p:nvSpPr>
          <p:spPr>
            <a:xfrm>
              <a:off x="1451894" y="5286936"/>
              <a:ext cx="559769" cy="276999"/>
            </a:xfrm>
            <a:prstGeom prst="rect">
              <a:avLst/>
            </a:prstGeom>
            <a:noFill/>
          </p:spPr>
          <p:txBody>
            <a:bodyPr wrap="none" rtlCol="0">
              <a:spAutoFit/>
            </a:bodyPr>
            <a:lstStyle/>
            <a:p>
              <a:r>
                <a:rPr lang="es-ES" sz="1200" b="1" dirty="0">
                  <a:solidFill>
                    <a:schemeClr val="bg1"/>
                  </a:solidFill>
                </a:rPr>
                <a:t>&gt; 1/2</a:t>
              </a:r>
            </a:p>
          </p:txBody>
        </p:sp>
      </p:grpSp>
    </p:spTree>
    <p:extLst>
      <p:ext uri="{BB962C8B-B14F-4D97-AF65-F5344CB8AC3E}">
        <p14:creationId xmlns:p14="http://schemas.microsoft.com/office/powerpoint/2010/main" val="29356326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CFA463-5A5D-4498-AB67-986CE2971B67}"/>
              </a:ext>
            </a:extLst>
          </p:cNvPr>
          <p:cNvSpPr>
            <a:spLocks noGrp="1"/>
          </p:cNvSpPr>
          <p:nvPr>
            <p:ph type="title"/>
          </p:nvPr>
        </p:nvSpPr>
        <p:spPr/>
        <p:txBody>
          <a:bodyPr/>
          <a:lstStyle/>
          <a:p>
            <a:r>
              <a:rPr lang="es-ES" dirty="0"/>
              <a:t>Colocación de los sensores </a:t>
            </a:r>
            <a:r>
              <a:rPr lang="es-ES" dirty="0" err="1"/>
              <a:t>Delsys</a:t>
            </a:r>
            <a:r>
              <a:rPr lang="es-ES" dirty="0"/>
              <a:t> </a:t>
            </a:r>
            <a:r>
              <a:rPr lang="es-ES" dirty="0" err="1"/>
              <a:t>Trigno</a:t>
            </a:r>
            <a:r>
              <a:rPr lang="es-ES" dirty="0"/>
              <a:t>: S2 </a:t>
            </a:r>
          </a:p>
        </p:txBody>
      </p:sp>
      <p:sp>
        <p:nvSpPr>
          <p:cNvPr id="9" name="CuadroTexto 8">
            <a:extLst>
              <a:ext uri="{FF2B5EF4-FFF2-40B4-BE49-F238E27FC236}">
                <a16:creationId xmlns:a16="http://schemas.microsoft.com/office/drawing/2014/main" id="{935E53D8-CEF3-4E94-9225-119F2DF66226}"/>
              </a:ext>
            </a:extLst>
          </p:cNvPr>
          <p:cNvSpPr txBox="1"/>
          <p:nvPr/>
        </p:nvSpPr>
        <p:spPr>
          <a:xfrm>
            <a:off x="3178316" y="5598052"/>
            <a:ext cx="5835367" cy="523220"/>
          </a:xfrm>
          <a:prstGeom prst="rect">
            <a:avLst/>
          </a:prstGeom>
          <a:noFill/>
        </p:spPr>
        <p:txBody>
          <a:bodyPr wrap="square" rtlCol="0">
            <a:spAutoFit/>
          </a:bodyPr>
          <a:lstStyle/>
          <a:p>
            <a:pPr algn="r"/>
            <a:r>
              <a:rPr lang="es-ES" sz="2800" dirty="0">
                <a:solidFill>
                  <a:schemeClr val="tx1">
                    <a:lumMod val="50000"/>
                    <a:lumOff val="50000"/>
                  </a:schemeClr>
                </a:solidFill>
              </a:rPr>
              <a:t>Vista de espaldas </a:t>
            </a:r>
            <a:r>
              <a:rPr lang="es-ES" sz="2800" dirty="0">
                <a:solidFill>
                  <a:schemeClr val="accent1"/>
                </a:solidFill>
              </a:rPr>
              <a:t>|</a:t>
            </a:r>
            <a:r>
              <a:rPr lang="es-ES" sz="2800" dirty="0">
                <a:solidFill>
                  <a:schemeClr val="bg1">
                    <a:lumMod val="65000"/>
                  </a:schemeClr>
                </a:solidFill>
              </a:rPr>
              <a:t> Back </a:t>
            </a:r>
            <a:r>
              <a:rPr lang="es-ES" sz="2800" dirty="0" err="1">
                <a:solidFill>
                  <a:schemeClr val="bg1">
                    <a:lumMod val="65000"/>
                  </a:schemeClr>
                </a:solidFill>
              </a:rPr>
              <a:t>view</a:t>
            </a:r>
            <a:endParaRPr lang="es-ES" sz="2800" dirty="0">
              <a:solidFill>
                <a:schemeClr val="bg1">
                  <a:lumMod val="65000"/>
                </a:schemeClr>
              </a:solidFill>
            </a:endParaRPr>
          </a:p>
        </p:txBody>
      </p:sp>
      <p:grpSp>
        <p:nvGrpSpPr>
          <p:cNvPr id="10" name="Grupo 9">
            <a:extLst>
              <a:ext uri="{FF2B5EF4-FFF2-40B4-BE49-F238E27FC236}">
                <a16:creationId xmlns:a16="http://schemas.microsoft.com/office/drawing/2014/main" id="{FB7ABD03-BEA2-4D68-8512-97345FD172D9}"/>
              </a:ext>
            </a:extLst>
          </p:cNvPr>
          <p:cNvGrpSpPr/>
          <p:nvPr/>
        </p:nvGrpSpPr>
        <p:grpSpPr>
          <a:xfrm>
            <a:off x="2674335" y="1948502"/>
            <a:ext cx="6329516" cy="3391736"/>
            <a:chOff x="3518141" y="4145268"/>
            <a:chExt cx="2595821" cy="1446127"/>
          </a:xfrm>
        </p:grpSpPr>
        <p:pic>
          <p:nvPicPr>
            <p:cNvPr id="11" name="Imagen 10">
              <a:extLst>
                <a:ext uri="{FF2B5EF4-FFF2-40B4-BE49-F238E27FC236}">
                  <a16:creationId xmlns:a16="http://schemas.microsoft.com/office/drawing/2014/main" id="{4CCC0A84-AD79-40B0-9B19-2143221C3C97}"/>
                </a:ext>
              </a:extLst>
            </p:cNvPr>
            <p:cNvPicPr>
              <a:picLocks noChangeAspect="1"/>
            </p:cNvPicPr>
            <p:nvPr/>
          </p:nvPicPr>
          <p:blipFill>
            <a:blip r:embed="rId2"/>
            <a:stretch>
              <a:fillRect/>
            </a:stretch>
          </p:blipFill>
          <p:spPr>
            <a:xfrm>
              <a:off x="4817962" y="4160802"/>
              <a:ext cx="1296000" cy="1430593"/>
            </a:xfrm>
            <a:prstGeom prst="rect">
              <a:avLst/>
            </a:prstGeom>
          </p:spPr>
        </p:pic>
        <p:pic>
          <p:nvPicPr>
            <p:cNvPr id="12" name="Imagen 11">
              <a:extLst>
                <a:ext uri="{FF2B5EF4-FFF2-40B4-BE49-F238E27FC236}">
                  <a16:creationId xmlns:a16="http://schemas.microsoft.com/office/drawing/2014/main" id="{A232525D-937D-4CF3-9F69-F03846B39D30}"/>
                </a:ext>
              </a:extLst>
            </p:cNvPr>
            <p:cNvPicPr>
              <a:picLocks noChangeAspect="1"/>
            </p:cNvPicPr>
            <p:nvPr/>
          </p:nvPicPr>
          <p:blipFill>
            <a:blip r:embed="rId2"/>
            <a:stretch>
              <a:fillRect/>
            </a:stretch>
          </p:blipFill>
          <p:spPr>
            <a:xfrm flipH="1">
              <a:off x="3525021" y="4160802"/>
              <a:ext cx="1296000" cy="1430593"/>
            </a:xfrm>
            <a:prstGeom prst="rect">
              <a:avLst/>
            </a:prstGeom>
          </p:spPr>
        </p:pic>
        <p:sp>
          <p:nvSpPr>
            <p:cNvPr id="13" name="CuadroTexto 12">
              <a:extLst>
                <a:ext uri="{FF2B5EF4-FFF2-40B4-BE49-F238E27FC236}">
                  <a16:creationId xmlns:a16="http://schemas.microsoft.com/office/drawing/2014/main" id="{DFBCBDD0-69D3-4C10-A02E-B50114FBF730}"/>
                </a:ext>
              </a:extLst>
            </p:cNvPr>
            <p:cNvSpPr txBox="1"/>
            <p:nvPr/>
          </p:nvSpPr>
          <p:spPr>
            <a:xfrm>
              <a:off x="5433747" y="4168091"/>
              <a:ext cx="677873" cy="253916"/>
            </a:xfrm>
            <a:prstGeom prst="rect">
              <a:avLst/>
            </a:prstGeom>
            <a:noFill/>
          </p:spPr>
          <p:txBody>
            <a:bodyPr wrap="square" rtlCol="0">
              <a:spAutoFit/>
            </a:bodyPr>
            <a:lstStyle/>
            <a:p>
              <a:pPr algn="r"/>
              <a:r>
                <a:rPr lang="es-ES" sz="1050" b="1" dirty="0"/>
                <a:t>D | R</a:t>
              </a:r>
            </a:p>
          </p:txBody>
        </p:sp>
        <p:sp>
          <p:nvSpPr>
            <p:cNvPr id="14" name="CuadroTexto 13">
              <a:extLst>
                <a:ext uri="{FF2B5EF4-FFF2-40B4-BE49-F238E27FC236}">
                  <a16:creationId xmlns:a16="http://schemas.microsoft.com/office/drawing/2014/main" id="{B74C1A89-F79A-4C83-A344-81F462083811}"/>
                </a:ext>
              </a:extLst>
            </p:cNvPr>
            <p:cNvSpPr txBox="1"/>
            <p:nvPr/>
          </p:nvSpPr>
          <p:spPr>
            <a:xfrm>
              <a:off x="3518141" y="4145268"/>
              <a:ext cx="677873" cy="253916"/>
            </a:xfrm>
            <a:prstGeom prst="rect">
              <a:avLst/>
            </a:prstGeom>
            <a:noFill/>
          </p:spPr>
          <p:txBody>
            <a:bodyPr wrap="square" rtlCol="0">
              <a:spAutoFit/>
            </a:bodyPr>
            <a:lstStyle/>
            <a:p>
              <a:r>
                <a:rPr lang="es-ES" sz="1050" b="1" dirty="0"/>
                <a:t>I | L</a:t>
              </a:r>
            </a:p>
          </p:txBody>
        </p:sp>
      </p:grpSp>
    </p:spTree>
    <p:extLst>
      <p:ext uri="{BB962C8B-B14F-4D97-AF65-F5344CB8AC3E}">
        <p14:creationId xmlns:p14="http://schemas.microsoft.com/office/powerpoint/2010/main" val="30804568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CFA463-5A5D-4498-AB67-986CE2971B67}"/>
              </a:ext>
            </a:extLst>
          </p:cNvPr>
          <p:cNvSpPr>
            <a:spLocks noGrp="1"/>
          </p:cNvSpPr>
          <p:nvPr>
            <p:ph type="title"/>
          </p:nvPr>
        </p:nvSpPr>
        <p:spPr/>
        <p:txBody>
          <a:bodyPr/>
          <a:lstStyle/>
          <a:p>
            <a:r>
              <a:rPr lang="es-ES" dirty="0"/>
              <a:t>Colocación de los sensores </a:t>
            </a:r>
            <a:r>
              <a:rPr lang="es-ES" dirty="0" err="1"/>
              <a:t>Delsys</a:t>
            </a:r>
            <a:r>
              <a:rPr lang="es-ES" dirty="0"/>
              <a:t> </a:t>
            </a:r>
            <a:r>
              <a:rPr lang="es-ES" dirty="0" err="1"/>
              <a:t>Trigno</a:t>
            </a:r>
            <a:r>
              <a:rPr lang="es-ES" dirty="0"/>
              <a:t>: S3 </a:t>
            </a:r>
          </a:p>
        </p:txBody>
      </p:sp>
      <p:sp>
        <p:nvSpPr>
          <p:cNvPr id="3" name="Marcador de contenido 2">
            <a:extLst>
              <a:ext uri="{FF2B5EF4-FFF2-40B4-BE49-F238E27FC236}">
                <a16:creationId xmlns:a16="http://schemas.microsoft.com/office/drawing/2014/main" id="{0AFECA34-AE38-47E1-8609-5D8499A06664}"/>
              </a:ext>
            </a:extLst>
          </p:cNvPr>
          <p:cNvSpPr>
            <a:spLocks noGrp="1"/>
          </p:cNvSpPr>
          <p:nvPr>
            <p:ph idx="1"/>
          </p:nvPr>
        </p:nvSpPr>
        <p:spPr/>
        <p:txBody>
          <a:bodyPr>
            <a:normAutofit/>
          </a:bodyPr>
          <a:lstStyle/>
          <a:p>
            <a:pPr marL="0" indent="0">
              <a:buNone/>
            </a:pPr>
            <a:r>
              <a:rPr lang="es-ES" dirty="0"/>
              <a:t>El sensor con la pegatina del número 3 se debe colocar en el músculo </a:t>
            </a:r>
            <a:r>
              <a:rPr lang="es-ES" dirty="0" err="1"/>
              <a:t>Brachioradialis</a:t>
            </a:r>
            <a:r>
              <a:rPr lang="es-ES" dirty="0"/>
              <a:t>. Para encontrarlo, el paciente debe colocarse de nuevo en la posición en la que se colocó S1, como si fuera a donar sangre. </a:t>
            </a:r>
          </a:p>
          <a:p>
            <a:pPr marL="0" indent="0">
              <a:buNone/>
            </a:pPr>
            <a:r>
              <a:rPr lang="es-ES" dirty="0"/>
              <a:t>Los dos puntos de referencia en este caso serán la parte de la muñeca más cercana al pulgar del paciente, y el punto de la fosa cubital más alejado del cuerpo del paciente en esta posición. </a:t>
            </a:r>
          </a:p>
          <a:p>
            <a:pPr marL="0" indent="0">
              <a:buNone/>
            </a:pPr>
            <a:r>
              <a:rPr lang="es-ES" dirty="0"/>
              <a:t>El sensor se deberá colocar en la línea que conecta ambos puntos a menos de un tercio de la distancia desde la fosa cubital, en paralelo al brazo. </a:t>
            </a:r>
          </a:p>
        </p:txBody>
      </p:sp>
    </p:spTree>
    <p:extLst>
      <p:ext uri="{BB962C8B-B14F-4D97-AF65-F5344CB8AC3E}">
        <p14:creationId xmlns:p14="http://schemas.microsoft.com/office/powerpoint/2010/main" val="4399485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CFA463-5A5D-4498-AB67-986CE2971B67}"/>
              </a:ext>
            </a:extLst>
          </p:cNvPr>
          <p:cNvSpPr>
            <a:spLocks noGrp="1"/>
          </p:cNvSpPr>
          <p:nvPr>
            <p:ph type="title"/>
          </p:nvPr>
        </p:nvSpPr>
        <p:spPr/>
        <p:txBody>
          <a:bodyPr/>
          <a:lstStyle/>
          <a:p>
            <a:r>
              <a:rPr lang="es-ES" dirty="0"/>
              <a:t>Colocación de los sensores </a:t>
            </a:r>
            <a:r>
              <a:rPr lang="es-ES" dirty="0" err="1"/>
              <a:t>Delsys</a:t>
            </a:r>
            <a:r>
              <a:rPr lang="es-ES" dirty="0"/>
              <a:t> </a:t>
            </a:r>
            <a:r>
              <a:rPr lang="es-ES" dirty="0" err="1"/>
              <a:t>Trigno</a:t>
            </a:r>
            <a:r>
              <a:rPr lang="es-ES" dirty="0"/>
              <a:t>: S3 </a:t>
            </a:r>
          </a:p>
        </p:txBody>
      </p:sp>
      <p:grpSp>
        <p:nvGrpSpPr>
          <p:cNvPr id="6" name="Grupo 5">
            <a:extLst>
              <a:ext uri="{FF2B5EF4-FFF2-40B4-BE49-F238E27FC236}">
                <a16:creationId xmlns:a16="http://schemas.microsoft.com/office/drawing/2014/main" id="{86C08EF4-574C-4C1D-BA5A-5CF46F4370A1}"/>
              </a:ext>
            </a:extLst>
          </p:cNvPr>
          <p:cNvGrpSpPr/>
          <p:nvPr/>
        </p:nvGrpSpPr>
        <p:grpSpPr>
          <a:xfrm>
            <a:off x="1858298" y="1956159"/>
            <a:ext cx="7492180" cy="4272348"/>
            <a:chOff x="764978" y="6268783"/>
            <a:chExt cx="2642962" cy="1478058"/>
          </a:xfrm>
        </p:grpSpPr>
        <p:pic>
          <p:nvPicPr>
            <p:cNvPr id="7" name="Imagen 6">
              <a:extLst>
                <a:ext uri="{FF2B5EF4-FFF2-40B4-BE49-F238E27FC236}">
                  <a16:creationId xmlns:a16="http://schemas.microsoft.com/office/drawing/2014/main" id="{BB92EE1E-33DA-4DED-8F83-8184321305A3}"/>
                </a:ext>
              </a:extLst>
            </p:cNvPr>
            <p:cNvPicPr>
              <a:picLocks noChangeAspect="1"/>
            </p:cNvPicPr>
            <p:nvPr/>
          </p:nvPicPr>
          <p:blipFill>
            <a:blip r:embed="rId2"/>
            <a:stretch>
              <a:fillRect/>
            </a:stretch>
          </p:blipFill>
          <p:spPr>
            <a:xfrm>
              <a:off x="764978" y="6268783"/>
              <a:ext cx="2642962" cy="1460723"/>
            </a:xfrm>
            <a:prstGeom prst="rect">
              <a:avLst/>
            </a:prstGeom>
          </p:spPr>
        </p:pic>
        <p:sp>
          <p:nvSpPr>
            <p:cNvPr id="8" name="CuadroTexto 7">
              <a:extLst>
                <a:ext uri="{FF2B5EF4-FFF2-40B4-BE49-F238E27FC236}">
                  <a16:creationId xmlns:a16="http://schemas.microsoft.com/office/drawing/2014/main" id="{7345A5CE-BBCC-433F-A022-6320D7D54798}"/>
                </a:ext>
              </a:extLst>
            </p:cNvPr>
            <p:cNvSpPr txBox="1"/>
            <p:nvPr/>
          </p:nvSpPr>
          <p:spPr>
            <a:xfrm>
              <a:off x="2574092" y="7524953"/>
              <a:ext cx="677873" cy="221888"/>
            </a:xfrm>
            <a:prstGeom prst="rect">
              <a:avLst/>
            </a:prstGeom>
            <a:noFill/>
          </p:spPr>
          <p:txBody>
            <a:bodyPr wrap="square" rtlCol="0">
              <a:spAutoFit/>
            </a:bodyPr>
            <a:lstStyle/>
            <a:p>
              <a:pPr algn="r"/>
              <a:r>
                <a:rPr lang="es-ES" sz="2800" b="1" dirty="0"/>
                <a:t>D | R</a:t>
              </a:r>
            </a:p>
          </p:txBody>
        </p:sp>
      </p:grpSp>
    </p:spTree>
    <p:extLst>
      <p:ext uri="{BB962C8B-B14F-4D97-AF65-F5344CB8AC3E}">
        <p14:creationId xmlns:p14="http://schemas.microsoft.com/office/powerpoint/2010/main" val="19181193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CFA463-5A5D-4498-AB67-986CE2971B67}"/>
              </a:ext>
            </a:extLst>
          </p:cNvPr>
          <p:cNvSpPr>
            <a:spLocks noGrp="1"/>
          </p:cNvSpPr>
          <p:nvPr>
            <p:ph type="title"/>
          </p:nvPr>
        </p:nvSpPr>
        <p:spPr/>
        <p:txBody>
          <a:bodyPr/>
          <a:lstStyle/>
          <a:p>
            <a:r>
              <a:rPr lang="es-ES" dirty="0"/>
              <a:t>Colocación de los sensores </a:t>
            </a:r>
            <a:r>
              <a:rPr lang="es-ES" dirty="0" err="1"/>
              <a:t>Delsys</a:t>
            </a:r>
            <a:r>
              <a:rPr lang="es-ES" dirty="0"/>
              <a:t> </a:t>
            </a:r>
            <a:r>
              <a:rPr lang="es-ES" dirty="0" err="1"/>
              <a:t>Trigno</a:t>
            </a:r>
            <a:r>
              <a:rPr lang="es-ES" dirty="0"/>
              <a:t>: S3 </a:t>
            </a:r>
          </a:p>
        </p:txBody>
      </p:sp>
      <p:sp>
        <p:nvSpPr>
          <p:cNvPr id="9" name="CuadroTexto 8">
            <a:extLst>
              <a:ext uri="{FF2B5EF4-FFF2-40B4-BE49-F238E27FC236}">
                <a16:creationId xmlns:a16="http://schemas.microsoft.com/office/drawing/2014/main" id="{396E51D6-8C01-4BC5-8DA4-1CF57F94355F}"/>
              </a:ext>
            </a:extLst>
          </p:cNvPr>
          <p:cNvSpPr txBox="1"/>
          <p:nvPr/>
        </p:nvSpPr>
        <p:spPr>
          <a:xfrm>
            <a:off x="3394665" y="5408551"/>
            <a:ext cx="3857860" cy="369332"/>
          </a:xfrm>
          <a:prstGeom prst="rect">
            <a:avLst/>
          </a:prstGeom>
          <a:noFill/>
        </p:spPr>
        <p:txBody>
          <a:bodyPr wrap="square" rtlCol="0">
            <a:spAutoFit/>
          </a:bodyPr>
          <a:lstStyle/>
          <a:p>
            <a:pPr algn="r"/>
            <a:r>
              <a:rPr lang="es-ES" dirty="0">
                <a:solidFill>
                  <a:schemeClr val="tx1">
                    <a:lumMod val="50000"/>
                    <a:lumOff val="50000"/>
                  </a:schemeClr>
                </a:solidFill>
              </a:rPr>
              <a:t>Vista de frente </a:t>
            </a:r>
            <a:r>
              <a:rPr lang="es-ES" dirty="0">
                <a:solidFill>
                  <a:schemeClr val="accent1"/>
                </a:solidFill>
              </a:rPr>
              <a:t>|</a:t>
            </a:r>
            <a:r>
              <a:rPr lang="es-ES" dirty="0">
                <a:solidFill>
                  <a:schemeClr val="bg1">
                    <a:lumMod val="65000"/>
                  </a:schemeClr>
                </a:solidFill>
              </a:rPr>
              <a:t> Front </a:t>
            </a:r>
            <a:r>
              <a:rPr lang="es-ES" dirty="0" err="1">
                <a:solidFill>
                  <a:schemeClr val="bg1">
                    <a:lumMod val="65000"/>
                  </a:schemeClr>
                </a:solidFill>
              </a:rPr>
              <a:t>view</a:t>
            </a:r>
            <a:endParaRPr lang="es-ES" dirty="0">
              <a:solidFill>
                <a:schemeClr val="bg1">
                  <a:lumMod val="65000"/>
                </a:schemeClr>
              </a:solidFill>
            </a:endParaRPr>
          </a:p>
        </p:txBody>
      </p:sp>
      <p:grpSp>
        <p:nvGrpSpPr>
          <p:cNvPr id="10" name="Grupo 9">
            <a:extLst>
              <a:ext uri="{FF2B5EF4-FFF2-40B4-BE49-F238E27FC236}">
                <a16:creationId xmlns:a16="http://schemas.microsoft.com/office/drawing/2014/main" id="{2E386F89-B016-4442-81EB-94631E7C9B10}"/>
              </a:ext>
            </a:extLst>
          </p:cNvPr>
          <p:cNvGrpSpPr/>
          <p:nvPr/>
        </p:nvGrpSpPr>
        <p:grpSpPr>
          <a:xfrm>
            <a:off x="2671926" y="1511916"/>
            <a:ext cx="5616667" cy="4365249"/>
            <a:chOff x="3864463" y="6257072"/>
            <a:chExt cx="2308032" cy="1394977"/>
          </a:xfrm>
        </p:grpSpPr>
        <p:pic>
          <p:nvPicPr>
            <p:cNvPr id="11" name="Imagen 10">
              <a:extLst>
                <a:ext uri="{FF2B5EF4-FFF2-40B4-BE49-F238E27FC236}">
                  <a16:creationId xmlns:a16="http://schemas.microsoft.com/office/drawing/2014/main" id="{44780CAE-6912-4EEA-89A5-976B4B9A087E}"/>
                </a:ext>
              </a:extLst>
            </p:cNvPr>
            <p:cNvPicPr>
              <a:picLocks noChangeAspect="1"/>
            </p:cNvPicPr>
            <p:nvPr/>
          </p:nvPicPr>
          <p:blipFill rotWithShape="1">
            <a:blip r:embed="rId2"/>
            <a:srcRect l="1146" t="266" r="14724" b="-266"/>
            <a:stretch/>
          </p:blipFill>
          <p:spPr>
            <a:xfrm>
              <a:off x="3873283" y="6268572"/>
              <a:ext cx="1151136" cy="1382217"/>
            </a:xfrm>
            <a:prstGeom prst="rect">
              <a:avLst/>
            </a:prstGeom>
          </p:spPr>
        </p:pic>
        <p:pic>
          <p:nvPicPr>
            <p:cNvPr id="12" name="Imagen 11">
              <a:extLst>
                <a:ext uri="{FF2B5EF4-FFF2-40B4-BE49-F238E27FC236}">
                  <a16:creationId xmlns:a16="http://schemas.microsoft.com/office/drawing/2014/main" id="{E7D6F70E-30E6-4F18-B503-16FBF4D81C3E}"/>
                </a:ext>
              </a:extLst>
            </p:cNvPr>
            <p:cNvPicPr>
              <a:picLocks noChangeAspect="1"/>
            </p:cNvPicPr>
            <p:nvPr/>
          </p:nvPicPr>
          <p:blipFill rotWithShape="1">
            <a:blip r:embed="rId2"/>
            <a:srcRect l="1914" r="13955"/>
            <a:stretch/>
          </p:blipFill>
          <p:spPr>
            <a:xfrm flipH="1">
              <a:off x="5021359" y="6269832"/>
              <a:ext cx="1151136" cy="1382217"/>
            </a:xfrm>
            <a:prstGeom prst="rect">
              <a:avLst/>
            </a:prstGeom>
          </p:spPr>
        </p:pic>
        <p:sp>
          <p:nvSpPr>
            <p:cNvPr id="13" name="CuadroTexto 12">
              <a:extLst>
                <a:ext uri="{FF2B5EF4-FFF2-40B4-BE49-F238E27FC236}">
                  <a16:creationId xmlns:a16="http://schemas.microsoft.com/office/drawing/2014/main" id="{FA8DC94C-ACCF-4094-8DE3-15C5159E79AE}"/>
                </a:ext>
              </a:extLst>
            </p:cNvPr>
            <p:cNvSpPr txBox="1"/>
            <p:nvPr/>
          </p:nvSpPr>
          <p:spPr>
            <a:xfrm>
              <a:off x="5494622" y="6257072"/>
              <a:ext cx="677873" cy="182383"/>
            </a:xfrm>
            <a:prstGeom prst="rect">
              <a:avLst/>
            </a:prstGeom>
            <a:noFill/>
          </p:spPr>
          <p:txBody>
            <a:bodyPr wrap="square" rtlCol="0">
              <a:spAutoFit/>
            </a:bodyPr>
            <a:lstStyle/>
            <a:p>
              <a:pPr algn="r"/>
              <a:r>
                <a:rPr lang="es-ES" sz="2800" b="1" dirty="0"/>
                <a:t>I | L</a:t>
              </a:r>
            </a:p>
          </p:txBody>
        </p:sp>
        <p:sp>
          <p:nvSpPr>
            <p:cNvPr id="14" name="CuadroTexto 13">
              <a:extLst>
                <a:ext uri="{FF2B5EF4-FFF2-40B4-BE49-F238E27FC236}">
                  <a16:creationId xmlns:a16="http://schemas.microsoft.com/office/drawing/2014/main" id="{43751116-CC16-4780-873F-188C1D7C6871}"/>
                </a:ext>
              </a:extLst>
            </p:cNvPr>
            <p:cNvSpPr txBox="1"/>
            <p:nvPr/>
          </p:nvSpPr>
          <p:spPr>
            <a:xfrm>
              <a:off x="3864463" y="6257072"/>
              <a:ext cx="613510" cy="182383"/>
            </a:xfrm>
            <a:prstGeom prst="rect">
              <a:avLst/>
            </a:prstGeom>
            <a:noFill/>
          </p:spPr>
          <p:txBody>
            <a:bodyPr wrap="square" rtlCol="0">
              <a:spAutoFit/>
            </a:bodyPr>
            <a:lstStyle/>
            <a:p>
              <a:r>
                <a:rPr lang="es-ES" sz="2800" b="1" dirty="0"/>
                <a:t>D | R</a:t>
              </a:r>
            </a:p>
          </p:txBody>
        </p:sp>
      </p:grpSp>
    </p:spTree>
    <p:extLst>
      <p:ext uri="{BB962C8B-B14F-4D97-AF65-F5344CB8AC3E}">
        <p14:creationId xmlns:p14="http://schemas.microsoft.com/office/powerpoint/2010/main" val="7996958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CFA463-5A5D-4498-AB67-986CE2971B67}"/>
              </a:ext>
            </a:extLst>
          </p:cNvPr>
          <p:cNvSpPr>
            <a:spLocks noGrp="1"/>
          </p:cNvSpPr>
          <p:nvPr>
            <p:ph type="title"/>
          </p:nvPr>
        </p:nvSpPr>
        <p:spPr/>
        <p:txBody>
          <a:bodyPr/>
          <a:lstStyle/>
          <a:p>
            <a:r>
              <a:rPr lang="es-ES" dirty="0"/>
              <a:t>Colocación de los sensores </a:t>
            </a:r>
            <a:r>
              <a:rPr lang="es-ES" dirty="0" err="1"/>
              <a:t>Delsys</a:t>
            </a:r>
            <a:r>
              <a:rPr lang="es-ES" dirty="0"/>
              <a:t> </a:t>
            </a:r>
            <a:r>
              <a:rPr lang="es-ES" dirty="0" err="1"/>
              <a:t>Trigno</a:t>
            </a:r>
            <a:r>
              <a:rPr lang="es-ES" dirty="0"/>
              <a:t>: S4 </a:t>
            </a:r>
          </a:p>
        </p:txBody>
      </p:sp>
      <p:sp>
        <p:nvSpPr>
          <p:cNvPr id="3" name="Marcador de contenido 2">
            <a:extLst>
              <a:ext uri="{FF2B5EF4-FFF2-40B4-BE49-F238E27FC236}">
                <a16:creationId xmlns:a16="http://schemas.microsoft.com/office/drawing/2014/main" id="{0AFECA34-AE38-47E1-8609-5D8499A06664}"/>
              </a:ext>
            </a:extLst>
          </p:cNvPr>
          <p:cNvSpPr>
            <a:spLocks noGrp="1"/>
          </p:cNvSpPr>
          <p:nvPr>
            <p:ph idx="1"/>
          </p:nvPr>
        </p:nvSpPr>
        <p:spPr/>
        <p:txBody>
          <a:bodyPr>
            <a:normAutofit lnSpcReduction="10000"/>
          </a:bodyPr>
          <a:lstStyle/>
          <a:p>
            <a:pPr marL="0" indent="0">
              <a:buNone/>
            </a:pPr>
            <a:r>
              <a:rPr lang="es-ES" dirty="0"/>
              <a:t>El sensor con la pegatina del número 4 se debe colocar en el músculo Flexor Carpi </a:t>
            </a:r>
            <a:r>
              <a:rPr lang="es-ES" dirty="0" err="1"/>
              <a:t>Radialis</a:t>
            </a:r>
            <a:r>
              <a:rPr lang="es-ES" dirty="0"/>
              <a:t>. Para encontrarlo, el paciente debe colocarse de nuevo en la posición en la que se colocó S1 y S3, como si fuera a donar sangre. </a:t>
            </a:r>
          </a:p>
          <a:p>
            <a:pPr marL="0" indent="0">
              <a:buNone/>
            </a:pPr>
            <a:r>
              <a:rPr lang="es-ES" dirty="0"/>
              <a:t>Los dos puntos de referencia en este caso serán la parte de la muñeca más cercana al pulgar del paciente (igual que S1), y el punto de la fosa cubital más cercano al cuerpo del paciente en esta posición. La línea que conecta ambos puntos esta vez no será paralela al brazo, sino oblicua.</a:t>
            </a:r>
          </a:p>
          <a:p>
            <a:pPr marL="0" indent="0">
              <a:buNone/>
            </a:pPr>
            <a:r>
              <a:rPr lang="es-ES" dirty="0"/>
              <a:t>El sensor se deberá colocar en la línea que conecta ambos puntos a menos de la mitad de la distancia desde la fosa cubital. </a:t>
            </a:r>
          </a:p>
        </p:txBody>
      </p:sp>
    </p:spTree>
    <p:extLst>
      <p:ext uri="{BB962C8B-B14F-4D97-AF65-F5344CB8AC3E}">
        <p14:creationId xmlns:p14="http://schemas.microsoft.com/office/powerpoint/2010/main" val="353975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A1CB9A-FEA4-4423-B827-E2A61EEF1605}"/>
              </a:ext>
            </a:extLst>
          </p:cNvPr>
          <p:cNvSpPr>
            <a:spLocks noGrp="1"/>
          </p:cNvSpPr>
          <p:nvPr>
            <p:ph type="title"/>
          </p:nvPr>
        </p:nvSpPr>
        <p:spPr/>
        <p:txBody>
          <a:bodyPr/>
          <a:lstStyle/>
          <a:p>
            <a:r>
              <a:rPr lang="es-ES" dirty="0"/>
              <a:t>Resumen de dispositivos</a:t>
            </a:r>
          </a:p>
        </p:txBody>
      </p:sp>
      <p:sp>
        <p:nvSpPr>
          <p:cNvPr id="3" name="Marcador de contenido 2">
            <a:extLst>
              <a:ext uri="{FF2B5EF4-FFF2-40B4-BE49-F238E27FC236}">
                <a16:creationId xmlns:a16="http://schemas.microsoft.com/office/drawing/2014/main" id="{CC9B6A5F-436C-4770-A29A-7CC30F63C650}"/>
              </a:ext>
            </a:extLst>
          </p:cNvPr>
          <p:cNvSpPr>
            <a:spLocks noGrp="1"/>
          </p:cNvSpPr>
          <p:nvPr>
            <p:ph idx="1"/>
          </p:nvPr>
        </p:nvSpPr>
        <p:spPr/>
        <p:txBody>
          <a:bodyPr/>
          <a:lstStyle/>
          <a:p>
            <a:r>
              <a:rPr lang="es-ES" dirty="0"/>
              <a:t>Sensor FT (Foto)</a:t>
            </a:r>
          </a:p>
          <a:p>
            <a:r>
              <a:rPr lang="es-ES" dirty="0"/>
              <a:t>Sensores </a:t>
            </a:r>
            <a:r>
              <a:rPr lang="es-ES" dirty="0" err="1"/>
              <a:t>Delsys</a:t>
            </a:r>
            <a:r>
              <a:rPr lang="es-ES" dirty="0"/>
              <a:t> </a:t>
            </a:r>
            <a:r>
              <a:rPr lang="es-ES" dirty="0" err="1"/>
              <a:t>Trigno</a:t>
            </a:r>
            <a:r>
              <a:rPr lang="es-ES" dirty="0"/>
              <a:t>(Foto)</a:t>
            </a:r>
          </a:p>
          <a:p>
            <a:r>
              <a:rPr lang="es-ES" dirty="0" err="1"/>
              <a:t>RoboespasPC</a:t>
            </a:r>
            <a:endParaRPr lang="es-ES" dirty="0"/>
          </a:p>
          <a:p>
            <a:r>
              <a:rPr lang="es-ES" dirty="0" err="1"/>
              <a:t>RoboespasUbuntu</a:t>
            </a:r>
            <a:endParaRPr lang="es-ES" dirty="0"/>
          </a:p>
          <a:p>
            <a:r>
              <a:rPr lang="es-ES" dirty="0" err="1"/>
              <a:t>SmartPad</a:t>
            </a:r>
            <a:endParaRPr lang="es-ES" dirty="0"/>
          </a:p>
          <a:p>
            <a:r>
              <a:rPr lang="es-ES" dirty="0" err="1"/>
              <a:t>Cabinet</a:t>
            </a:r>
            <a:endParaRPr lang="es-ES" dirty="0"/>
          </a:p>
          <a:p>
            <a:r>
              <a:rPr lang="es-ES" dirty="0"/>
              <a:t>IIWA</a:t>
            </a:r>
          </a:p>
          <a:p>
            <a:endParaRPr lang="es-ES" dirty="0"/>
          </a:p>
        </p:txBody>
      </p:sp>
    </p:spTree>
    <p:extLst>
      <p:ext uri="{BB962C8B-B14F-4D97-AF65-F5344CB8AC3E}">
        <p14:creationId xmlns:p14="http://schemas.microsoft.com/office/powerpoint/2010/main" val="28554207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CFA463-5A5D-4498-AB67-986CE2971B67}"/>
              </a:ext>
            </a:extLst>
          </p:cNvPr>
          <p:cNvSpPr>
            <a:spLocks noGrp="1"/>
          </p:cNvSpPr>
          <p:nvPr>
            <p:ph type="title"/>
          </p:nvPr>
        </p:nvSpPr>
        <p:spPr/>
        <p:txBody>
          <a:bodyPr/>
          <a:lstStyle/>
          <a:p>
            <a:r>
              <a:rPr lang="es-ES" dirty="0"/>
              <a:t>Colocación de los sensores </a:t>
            </a:r>
            <a:r>
              <a:rPr lang="es-ES" dirty="0" err="1"/>
              <a:t>Delsys</a:t>
            </a:r>
            <a:r>
              <a:rPr lang="es-ES" dirty="0"/>
              <a:t> </a:t>
            </a:r>
            <a:r>
              <a:rPr lang="es-ES" dirty="0" err="1"/>
              <a:t>Trigno</a:t>
            </a:r>
            <a:r>
              <a:rPr lang="es-ES" dirty="0"/>
              <a:t>: S4 </a:t>
            </a:r>
          </a:p>
        </p:txBody>
      </p:sp>
      <p:grpSp>
        <p:nvGrpSpPr>
          <p:cNvPr id="6" name="Grupo 5">
            <a:extLst>
              <a:ext uri="{FF2B5EF4-FFF2-40B4-BE49-F238E27FC236}">
                <a16:creationId xmlns:a16="http://schemas.microsoft.com/office/drawing/2014/main" id="{B06FBDD8-0E97-4F46-A50B-0B0ECF1A816C}"/>
              </a:ext>
            </a:extLst>
          </p:cNvPr>
          <p:cNvGrpSpPr/>
          <p:nvPr/>
        </p:nvGrpSpPr>
        <p:grpSpPr>
          <a:xfrm>
            <a:off x="1740309" y="2015153"/>
            <a:ext cx="6902246" cy="4238164"/>
            <a:chOff x="764978" y="8221964"/>
            <a:chExt cx="2486987" cy="1500160"/>
          </a:xfrm>
        </p:grpSpPr>
        <p:pic>
          <p:nvPicPr>
            <p:cNvPr id="7" name="Imagen 6">
              <a:extLst>
                <a:ext uri="{FF2B5EF4-FFF2-40B4-BE49-F238E27FC236}">
                  <a16:creationId xmlns:a16="http://schemas.microsoft.com/office/drawing/2014/main" id="{62D28325-0D77-4185-8F23-F5ABE27E5940}"/>
                </a:ext>
              </a:extLst>
            </p:cNvPr>
            <p:cNvPicPr>
              <a:picLocks noChangeAspect="1"/>
            </p:cNvPicPr>
            <p:nvPr/>
          </p:nvPicPr>
          <p:blipFill rotWithShape="1">
            <a:blip r:embed="rId2"/>
            <a:srcRect l="6743" t="18273" r="12934" b="29491"/>
            <a:stretch/>
          </p:blipFill>
          <p:spPr>
            <a:xfrm>
              <a:off x="764978" y="8221964"/>
              <a:ext cx="2319669" cy="1500160"/>
            </a:xfrm>
            <a:prstGeom prst="rect">
              <a:avLst/>
            </a:prstGeom>
          </p:spPr>
        </p:pic>
        <p:sp>
          <p:nvSpPr>
            <p:cNvPr id="8" name="CuadroTexto 7">
              <a:extLst>
                <a:ext uri="{FF2B5EF4-FFF2-40B4-BE49-F238E27FC236}">
                  <a16:creationId xmlns:a16="http://schemas.microsoft.com/office/drawing/2014/main" id="{3E6CF9C5-111A-48F6-B9C7-8BED538AE260}"/>
                </a:ext>
              </a:extLst>
            </p:cNvPr>
            <p:cNvSpPr txBox="1"/>
            <p:nvPr/>
          </p:nvSpPr>
          <p:spPr>
            <a:xfrm>
              <a:off x="2574092" y="9468208"/>
              <a:ext cx="677873" cy="207695"/>
            </a:xfrm>
            <a:prstGeom prst="rect">
              <a:avLst/>
            </a:prstGeom>
            <a:noFill/>
          </p:spPr>
          <p:txBody>
            <a:bodyPr wrap="square" rtlCol="0">
              <a:spAutoFit/>
            </a:bodyPr>
            <a:lstStyle/>
            <a:p>
              <a:pPr algn="r"/>
              <a:r>
                <a:rPr lang="es-ES" sz="2800" b="1" dirty="0"/>
                <a:t>D | R</a:t>
              </a:r>
            </a:p>
          </p:txBody>
        </p:sp>
      </p:grpSp>
    </p:spTree>
    <p:extLst>
      <p:ext uri="{BB962C8B-B14F-4D97-AF65-F5344CB8AC3E}">
        <p14:creationId xmlns:p14="http://schemas.microsoft.com/office/powerpoint/2010/main" val="15317075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CFA463-5A5D-4498-AB67-986CE2971B67}"/>
              </a:ext>
            </a:extLst>
          </p:cNvPr>
          <p:cNvSpPr>
            <a:spLocks noGrp="1"/>
          </p:cNvSpPr>
          <p:nvPr>
            <p:ph type="title"/>
          </p:nvPr>
        </p:nvSpPr>
        <p:spPr/>
        <p:txBody>
          <a:bodyPr/>
          <a:lstStyle/>
          <a:p>
            <a:r>
              <a:rPr lang="es-ES" dirty="0"/>
              <a:t>Colocación de los sensores </a:t>
            </a:r>
            <a:r>
              <a:rPr lang="es-ES" dirty="0" err="1"/>
              <a:t>Delsys</a:t>
            </a:r>
            <a:r>
              <a:rPr lang="es-ES" dirty="0"/>
              <a:t> </a:t>
            </a:r>
            <a:r>
              <a:rPr lang="es-ES" dirty="0" err="1"/>
              <a:t>Trigno</a:t>
            </a:r>
            <a:r>
              <a:rPr lang="es-ES" dirty="0"/>
              <a:t>: S4 </a:t>
            </a:r>
          </a:p>
        </p:txBody>
      </p:sp>
      <p:sp>
        <p:nvSpPr>
          <p:cNvPr id="9" name="CuadroTexto 8">
            <a:extLst>
              <a:ext uri="{FF2B5EF4-FFF2-40B4-BE49-F238E27FC236}">
                <a16:creationId xmlns:a16="http://schemas.microsoft.com/office/drawing/2014/main" id="{7D51B258-12A3-47F1-A4BC-178FD1AEDC96}"/>
              </a:ext>
            </a:extLst>
          </p:cNvPr>
          <p:cNvSpPr txBox="1"/>
          <p:nvPr/>
        </p:nvSpPr>
        <p:spPr>
          <a:xfrm>
            <a:off x="2900130" y="5696231"/>
            <a:ext cx="5537471" cy="584775"/>
          </a:xfrm>
          <a:prstGeom prst="rect">
            <a:avLst/>
          </a:prstGeom>
          <a:noFill/>
        </p:spPr>
        <p:txBody>
          <a:bodyPr wrap="square" rtlCol="0">
            <a:spAutoFit/>
          </a:bodyPr>
          <a:lstStyle/>
          <a:p>
            <a:pPr algn="r"/>
            <a:r>
              <a:rPr lang="es-ES" sz="3200" dirty="0">
                <a:solidFill>
                  <a:schemeClr val="tx1">
                    <a:lumMod val="50000"/>
                    <a:lumOff val="50000"/>
                  </a:schemeClr>
                </a:solidFill>
              </a:rPr>
              <a:t>Vista de frente </a:t>
            </a:r>
            <a:r>
              <a:rPr lang="es-ES" sz="3200" dirty="0">
                <a:solidFill>
                  <a:schemeClr val="accent1"/>
                </a:solidFill>
              </a:rPr>
              <a:t>|</a:t>
            </a:r>
            <a:r>
              <a:rPr lang="es-ES" sz="3200" dirty="0">
                <a:solidFill>
                  <a:schemeClr val="bg1">
                    <a:lumMod val="65000"/>
                  </a:schemeClr>
                </a:solidFill>
              </a:rPr>
              <a:t> Front </a:t>
            </a:r>
            <a:r>
              <a:rPr lang="es-ES" sz="3200" dirty="0" err="1">
                <a:solidFill>
                  <a:schemeClr val="bg1">
                    <a:lumMod val="65000"/>
                  </a:schemeClr>
                </a:solidFill>
              </a:rPr>
              <a:t>view</a:t>
            </a:r>
            <a:endParaRPr lang="es-ES" sz="3200" dirty="0">
              <a:solidFill>
                <a:schemeClr val="bg1">
                  <a:lumMod val="65000"/>
                </a:schemeClr>
              </a:solidFill>
            </a:endParaRPr>
          </a:p>
        </p:txBody>
      </p:sp>
      <p:grpSp>
        <p:nvGrpSpPr>
          <p:cNvPr id="10" name="Grupo 9">
            <a:extLst>
              <a:ext uri="{FF2B5EF4-FFF2-40B4-BE49-F238E27FC236}">
                <a16:creationId xmlns:a16="http://schemas.microsoft.com/office/drawing/2014/main" id="{249240EA-081B-477A-AF77-8B2587B8C753}"/>
              </a:ext>
            </a:extLst>
          </p:cNvPr>
          <p:cNvGrpSpPr/>
          <p:nvPr/>
        </p:nvGrpSpPr>
        <p:grpSpPr>
          <a:xfrm>
            <a:off x="2064775" y="1690688"/>
            <a:ext cx="6609186" cy="3969010"/>
            <a:chOff x="3826183" y="8261106"/>
            <a:chExt cx="2397475" cy="1351159"/>
          </a:xfrm>
        </p:grpSpPr>
        <p:pic>
          <p:nvPicPr>
            <p:cNvPr id="11" name="Imagen 10">
              <a:extLst>
                <a:ext uri="{FF2B5EF4-FFF2-40B4-BE49-F238E27FC236}">
                  <a16:creationId xmlns:a16="http://schemas.microsoft.com/office/drawing/2014/main" id="{2F5F07C0-3404-43FB-8F4A-7046744DFAB3}"/>
                </a:ext>
              </a:extLst>
            </p:cNvPr>
            <p:cNvPicPr>
              <a:picLocks noChangeAspect="1"/>
            </p:cNvPicPr>
            <p:nvPr/>
          </p:nvPicPr>
          <p:blipFill rotWithShape="1">
            <a:blip r:embed="rId2"/>
            <a:srcRect l="1443" t="1284" b="-1284"/>
            <a:stretch/>
          </p:blipFill>
          <p:spPr>
            <a:xfrm>
              <a:off x="3857604" y="8275303"/>
              <a:ext cx="1182806" cy="1336962"/>
            </a:xfrm>
            <a:prstGeom prst="rect">
              <a:avLst/>
            </a:prstGeom>
          </p:spPr>
        </p:pic>
        <p:pic>
          <p:nvPicPr>
            <p:cNvPr id="12" name="Imagen 11">
              <a:extLst>
                <a:ext uri="{FF2B5EF4-FFF2-40B4-BE49-F238E27FC236}">
                  <a16:creationId xmlns:a16="http://schemas.microsoft.com/office/drawing/2014/main" id="{8C5EA132-8217-4911-902E-5407E56B2839}"/>
                </a:ext>
              </a:extLst>
            </p:cNvPr>
            <p:cNvPicPr>
              <a:picLocks noChangeAspect="1"/>
            </p:cNvPicPr>
            <p:nvPr/>
          </p:nvPicPr>
          <p:blipFill rotWithShape="1">
            <a:blip r:embed="rId2"/>
            <a:srcRect l="1443" t="1284" b="-1284"/>
            <a:stretch/>
          </p:blipFill>
          <p:spPr>
            <a:xfrm flipH="1">
              <a:off x="5035740" y="8275303"/>
              <a:ext cx="1182804" cy="1336962"/>
            </a:xfrm>
            <a:prstGeom prst="rect">
              <a:avLst/>
            </a:prstGeom>
          </p:spPr>
        </p:pic>
        <p:sp>
          <p:nvSpPr>
            <p:cNvPr id="13" name="CuadroTexto 12">
              <a:extLst>
                <a:ext uri="{FF2B5EF4-FFF2-40B4-BE49-F238E27FC236}">
                  <a16:creationId xmlns:a16="http://schemas.microsoft.com/office/drawing/2014/main" id="{A40E2B52-CF99-46D5-9852-E74CC869975D}"/>
                </a:ext>
              </a:extLst>
            </p:cNvPr>
            <p:cNvSpPr txBox="1"/>
            <p:nvPr/>
          </p:nvSpPr>
          <p:spPr>
            <a:xfrm>
              <a:off x="5733075" y="8270371"/>
              <a:ext cx="490583" cy="299010"/>
            </a:xfrm>
            <a:prstGeom prst="rect">
              <a:avLst/>
            </a:prstGeom>
            <a:noFill/>
          </p:spPr>
          <p:txBody>
            <a:bodyPr wrap="square" rtlCol="0">
              <a:spAutoFit/>
            </a:bodyPr>
            <a:lstStyle/>
            <a:p>
              <a:pPr algn="r"/>
              <a:r>
                <a:rPr lang="es-ES" sz="4400" b="1" dirty="0"/>
                <a:t>I | L</a:t>
              </a:r>
            </a:p>
          </p:txBody>
        </p:sp>
        <p:sp>
          <p:nvSpPr>
            <p:cNvPr id="14" name="CuadroTexto 13">
              <a:extLst>
                <a:ext uri="{FF2B5EF4-FFF2-40B4-BE49-F238E27FC236}">
                  <a16:creationId xmlns:a16="http://schemas.microsoft.com/office/drawing/2014/main" id="{B3D9D168-4005-4568-A86A-0C2700C2DF15}"/>
                </a:ext>
              </a:extLst>
            </p:cNvPr>
            <p:cNvSpPr txBox="1"/>
            <p:nvPr/>
          </p:nvSpPr>
          <p:spPr>
            <a:xfrm>
              <a:off x="3826183" y="8261106"/>
              <a:ext cx="622824" cy="299010"/>
            </a:xfrm>
            <a:prstGeom prst="rect">
              <a:avLst/>
            </a:prstGeom>
            <a:noFill/>
          </p:spPr>
          <p:txBody>
            <a:bodyPr wrap="square" rtlCol="0">
              <a:spAutoFit/>
            </a:bodyPr>
            <a:lstStyle/>
            <a:p>
              <a:r>
                <a:rPr lang="es-ES" sz="4400" b="1" dirty="0"/>
                <a:t>D | R</a:t>
              </a:r>
            </a:p>
          </p:txBody>
        </p:sp>
      </p:grpSp>
    </p:spTree>
    <p:extLst>
      <p:ext uri="{BB962C8B-B14F-4D97-AF65-F5344CB8AC3E}">
        <p14:creationId xmlns:p14="http://schemas.microsoft.com/office/powerpoint/2010/main" val="28040434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B831F1BD-EC2D-419E-BC79-6D984301982A}"/>
              </a:ext>
            </a:extLst>
          </p:cNvPr>
          <p:cNvSpPr>
            <a:spLocks noGrp="1"/>
          </p:cNvSpPr>
          <p:nvPr>
            <p:ph type="title"/>
          </p:nvPr>
        </p:nvSpPr>
        <p:spPr/>
        <p:txBody>
          <a:bodyPr/>
          <a:lstStyle/>
          <a:p>
            <a:r>
              <a:rPr lang="es-ES" dirty="0"/>
              <a:t>Conexión del Sensor Fuerza-Par</a:t>
            </a:r>
          </a:p>
        </p:txBody>
      </p:sp>
      <p:sp>
        <p:nvSpPr>
          <p:cNvPr id="5" name="Marcador de texto 4">
            <a:extLst>
              <a:ext uri="{FF2B5EF4-FFF2-40B4-BE49-F238E27FC236}">
                <a16:creationId xmlns:a16="http://schemas.microsoft.com/office/drawing/2014/main" id="{433F0E9C-1D31-49E7-BEEA-4E2C72C12346}"/>
              </a:ext>
            </a:extLst>
          </p:cNvPr>
          <p:cNvSpPr>
            <a:spLocks noGrp="1"/>
          </p:cNvSpPr>
          <p:nvPr>
            <p:ph type="body" idx="1"/>
          </p:nvPr>
        </p:nvSpPr>
        <p:spPr/>
        <p:txBody>
          <a:bodyPr/>
          <a:lstStyle/>
          <a:p>
            <a:endParaRPr lang="es-ES"/>
          </a:p>
        </p:txBody>
      </p:sp>
    </p:spTree>
    <p:extLst>
      <p:ext uri="{BB962C8B-B14F-4D97-AF65-F5344CB8AC3E}">
        <p14:creationId xmlns:p14="http://schemas.microsoft.com/office/powerpoint/2010/main" val="35703206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1BD4E93-F0B4-41D0-A4AC-18DBCF588002}"/>
              </a:ext>
            </a:extLst>
          </p:cNvPr>
          <p:cNvSpPr>
            <a:spLocks noGrp="1"/>
          </p:cNvSpPr>
          <p:nvPr>
            <p:ph type="title"/>
          </p:nvPr>
        </p:nvSpPr>
        <p:spPr/>
        <p:txBody>
          <a:bodyPr/>
          <a:lstStyle/>
          <a:p>
            <a:r>
              <a:rPr lang="es-ES" dirty="0"/>
              <a:t>Conexión del Sensor Fuerza-Par</a:t>
            </a:r>
          </a:p>
        </p:txBody>
      </p:sp>
      <p:sp>
        <p:nvSpPr>
          <p:cNvPr id="5" name="Marcador de contenido 4">
            <a:extLst>
              <a:ext uri="{FF2B5EF4-FFF2-40B4-BE49-F238E27FC236}">
                <a16:creationId xmlns:a16="http://schemas.microsoft.com/office/drawing/2014/main" id="{5ACDF96A-C7B1-46C9-8AB9-79264757259A}"/>
              </a:ext>
            </a:extLst>
          </p:cNvPr>
          <p:cNvSpPr>
            <a:spLocks noGrp="1"/>
          </p:cNvSpPr>
          <p:nvPr>
            <p:ph idx="1"/>
          </p:nvPr>
        </p:nvSpPr>
        <p:spPr/>
        <p:txBody>
          <a:bodyPr/>
          <a:lstStyle/>
          <a:p>
            <a:pPr marL="514350" indent="-514350">
              <a:buAutoNum type="arabicPeriod"/>
            </a:pPr>
            <a:r>
              <a:rPr lang="es-ES" dirty="0"/>
              <a:t>Conectar la caja del Sensor Fuerza-Par (Foto 5)</a:t>
            </a:r>
          </a:p>
          <a:p>
            <a:pPr>
              <a:buFontTx/>
              <a:buChar char="-"/>
            </a:pPr>
            <a:r>
              <a:rPr lang="es-ES" dirty="0"/>
              <a:t>A la corriente</a:t>
            </a:r>
          </a:p>
          <a:p>
            <a:pPr>
              <a:buFontTx/>
              <a:buChar char="-"/>
            </a:pPr>
            <a:r>
              <a:rPr lang="es-ES" dirty="0"/>
              <a:t>A la tarjeta externa de lectura de señales analógicas</a:t>
            </a:r>
          </a:p>
        </p:txBody>
      </p:sp>
    </p:spTree>
    <p:extLst>
      <p:ext uri="{BB962C8B-B14F-4D97-AF65-F5344CB8AC3E}">
        <p14:creationId xmlns:p14="http://schemas.microsoft.com/office/powerpoint/2010/main" val="16376255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1BD4E93-F0B4-41D0-A4AC-18DBCF588002}"/>
              </a:ext>
            </a:extLst>
          </p:cNvPr>
          <p:cNvSpPr>
            <a:spLocks noGrp="1"/>
          </p:cNvSpPr>
          <p:nvPr>
            <p:ph type="title"/>
          </p:nvPr>
        </p:nvSpPr>
        <p:spPr/>
        <p:txBody>
          <a:bodyPr/>
          <a:lstStyle/>
          <a:p>
            <a:r>
              <a:rPr lang="es-ES" dirty="0"/>
              <a:t>Conexión del Sensor Fuerza-Par</a:t>
            </a:r>
          </a:p>
        </p:txBody>
      </p:sp>
      <p:sp>
        <p:nvSpPr>
          <p:cNvPr id="5" name="Marcador de contenido 4">
            <a:extLst>
              <a:ext uri="{FF2B5EF4-FFF2-40B4-BE49-F238E27FC236}">
                <a16:creationId xmlns:a16="http://schemas.microsoft.com/office/drawing/2014/main" id="{5ACDF96A-C7B1-46C9-8AB9-79264757259A}"/>
              </a:ext>
            </a:extLst>
          </p:cNvPr>
          <p:cNvSpPr>
            <a:spLocks noGrp="1"/>
          </p:cNvSpPr>
          <p:nvPr>
            <p:ph idx="1"/>
          </p:nvPr>
        </p:nvSpPr>
        <p:spPr/>
        <p:txBody>
          <a:bodyPr/>
          <a:lstStyle/>
          <a:p>
            <a:pPr marL="0" indent="0">
              <a:buNone/>
            </a:pPr>
            <a:r>
              <a:rPr lang="es-ES" dirty="0"/>
              <a:t>2. Conectar la tarjeta externa de lectura de señales analógicas (Foto 6, Foto7) a ROBOESPAS-PC (además de la conexión previa con la caja del Sensor Fuerza-Par)</a:t>
            </a:r>
          </a:p>
        </p:txBody>
      </p:sp>
    </p:spTree>
    <p:extLst>
      <p:ext uri="{BB962C8B-B14F-4D97-AF65-F5344CB8AC3E}">
        <p14:creationId xmlns:p14="http://schemas.microsoft.com/office/powerpoint/2010/main" val="2782807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1BD4E93-F0B4-41D0-A4AC-18DBCF588002}"/>
              </a:ext>
            </a:extLst>
          </p:cNvPr>
          <p:cNvSpPr>
            <a:spLocks noGrp="1"/>
          </p:cNvSpPr>
          <p:nvPr>
            <p:ph type="title"/>
          </p:nvPr>
        </p:nvSpPr>
        <p:spPr/>
        <p:txBody>
          <a:bodyPr/>
          <a:lstStyle/>
          <a:p>
            <a:r>
              <a:rPr lang="es-ES" dirty="0"/>
              <a:t>Conexión del Sensor Fuerza-Par</a:t>
            </a:r>
          </a:p>
        </p:txBody>
      </p:sp>
      <p:sp>
        <p:nvSpPr>
          <p:cNvPr id="5" name="Marcador de contenido 4">
            <a:extLst>
              <a:ext uri="{FF2B5EF4-FFF2-40B4-BE49-F238E27FC236}">
                <a16:creationId xmlns:a16="http://schemas.microsoft.com/office/drawing/2014/main" id="{5ACDF96A-C7B1-46C9-8AB9-79264757259A}"/>
              </a:ext>
            </a:extLst>
          </p:cNvPr>
          <p:cNvSpPr>
            <a:spLocks noGrp="1"/>
          </p:cNvSpPr>
          <p:nvPr>
            <p:ph idx="1"/>
          </p:nvPr>
        </p:nvSpPr>
        <p:spPr/>
        <p:txBody>
          <a:bodyPr/>
          <a:lstStyle/>
          <a:p>
            <a:pPr marL="0" indent="0">
              <a:buNone/>
            </a:pPr>
            <a:r>
              <a:rPr lang="es-ES" dirty="0"/>
              <a:t>3. Ejecutar el archivo </a:t>
            </a:r>
            <a:r>
              <a:rPr lang="es-ES" dirty="0" err="1"/>
              <a:t>ReadGagesLong.slx</a:t>
            </a:r>
            <a:r>
              <a:rPr lang="es-ES" dirty="0"/>
              <a:t>, que se encuentra en la carpeta roboespas/MATLAB/</a:t>
            </a:r>
            <a:r>
              <a:rPr lang="es-ES" dirty="0" err="1"/>
              <a:t>FTSensor</a:t>
            </a:r>
            <a:r>
              <a:rPr lang="es-ES" dirty="0"/>
              <a:t>/, un archivo de </a:t>
            </a:r>
            <a:r>
              <a:rPr lang="es-ES" dirty="0" err="1"/>
              <a:t>Simulink</a:t>
            </a:r>
            <a:r>
              <a:rPr lang="es-ES" dirty="0"/>
              <a:t> que lee lo que se recibe del Sensor Fuerza-Par (Captura4FT).</a:t>
            </a:r>
          </a:p>
        </p:txBody>
      </p:sp>
    </p:spTree>
    <p:extLst>
      <p:ext uri="{BB962C8B-B14F-4D97-AF65-F5344CB8AC3E}">
        <p14:creationId xmlns:p14="http://schemas.microsoft.com/office/powerpoint/2010/main" val="11766080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1BD4E93-F0B4-41D0-A4AC-18DBCF588002}"/>
              </a:ext>
            </a:extLst>
          </p:cNvPr>
          <p:cNvSpPr>
            <a:spLocks noGrp="1"/>
          </p:cNvSpPr>
          <p:nvPr>
            <p:ph type="title"/>
          </p:nvPr>
        </p:nvSpPr>
        <p:spPr/>
        <p:txBody>
          <a:bodyPr/>
          <a:lstStyle/>
          <a:p>
            <a:r>
              <a:rPr lang="es-ES" dirty="0"/>
              <a:t>Conexión del Sensor Fuerza-Par</a:t>
            </a:r>
          </a:p>
        </p:txBody>
      </p:sp>
      <p:sp>
        <p:nvSpPr>
          <p:cNvPr id="5" name="Marcador de contenido 4">
            <a:extLst>
              <a:ext uri="{FF2B5EF4-FFF2-40B4-BE49-F238E27FC236}">
                <a16:creationId xmlns:a16="http://schemas.microsoft.com/office/drawing/2014/main" id="{5ACDF96A-C7B1-46C9-8AB9-79264757259A}"/>
              </a:ext>
            </a:extLst>
          </p:cNvPr>
          <p:cNvSpPr>
            <a:spLocks noGrp="1"/>
          </p:cNvSpPr>
          <p:nvPr>
            <p:ph idx="1"/>
          </p:nvPr>
        </p:nvSpPr>
        <p:spPr/>
        <p:txBody>
          <a:bodyPr/>
          <a:lstStyle/>
          <a:p>
            <a:pPr marL="0" indent="0">
              <a:buNone/>
            </a:pPr>
            <a:r>
              <a:rPr lang="es-ES" dirty="0"/>
              <a:t>4. Darle al Play en la simulación de </a:t>
            </a:r>
            <a:r>
              <a:rPr lang="es-ES" dirty="0" err="1"/>
              <a:t>Simulink</a:t>
            </a:r>
            <a:r>
              <a:rPr lang="es-ES" dirty="0"/>
              <a:t> y comprobar que en el </a:t>
            </a:r>
            <a:r>
              <a:rPr lang="es-ES" dirty="0" err="1"/>
              <a:t>Scope</a:t>
            </a:r>
            <a:r>
              <a:rPr lang="es-ES" dirty="0"/>
              <a:t> del archivo se empiezan a recibir señales.</a:t>
            </a:r>
          </a:p>
          <a:p>
            <a:pPr marL="0" indent="0">
              <a:buNone/>
            </a:pPr>
            <a:r>
              <a:rPr lang="es-ES" dirty="0"/>
              <a:t>Los datos recibidos son voltajes sentidos en las resistencias internas del sensor, no son datos de Fuerza-Par. Estos datos se procesan posteriormente desde la clase </a:t>
            </a:r>
            <a:r>
              <a:rPr lang="es-ES" dirty="0" err="1"/>
              <a:t>SensorFT.m</a:t>
            </a:r>
            <a:r>
              <a:rPr lang="es-ES" dirty="0"/>
              <a:t> para obtener datos de fuerza-par (N, </a:t>
            </a:r>
            <a:r>
              <a:rPr lang="es-ES" dirty="0" err="1"/>
              <a:t>N·m</a:t>
            </a:r>
            <a:r>
              <a:rPr lang="es-ES" dirty="0"/>
              <a:t>)</a:t>
            </a:r>
          </a:p>
        </p:txBody>
      </p:sp>
    </p:spTree>
    <p:extLst>
      <p:ext uri="{BB962C8B-B14F-4D97-AF65-F5344CB8AC3E}">
        <p14:creationId xmlns:p14="http://schemas.microsoft.com/office/powerpoint/2010/main" val="3534877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B831F1BD-EC2D-419E-BC79-6D984301982A}"/>
              </a:ext>
            </a:extLst>
          </p:cNvPr>
          <p:cNvSpPr>
            <a:spLocks noGrp="1"/>
          </p:cNvSpPr>
          <p:nvPr>
            <p:ph type="title"/>
          </p:nvPr>
        </p:nvSpPr>
        <p:spPr/>
        <p:txBody>
          <a:bodyPr/>
          <a:lstStyle/>
          <a:p>
            <a:r>
              <a:rPr lang="es-ES" dirty="0"/>
              <a:t>Conexión del IIWA utilizando </a:t>
            </a:r>
            <a:r>
              <a:rPr lang="es-ES" dirty="0" err="1"/>
              <a:t>iiwa_stack</a:t>
            </a:r>
            <a:endParaRPr lang="es-ES" dirty="0"/>
          </a:p>
        </p:txBody>
      </p:sp>
      <p:sp>
        <p:nvSpPr>
          <p:cNvPr id="5" name="Marcador de texto 4">
            <a:extLst>
              <a:ext uri="{FF2B5EF4-FFF2-40B4-BE49-F238E27FC236}">
                <a16:creationId xmlns:a16="http://schemas.microsoft.com/office/drawing/2014/main" id="{433F0E9C-1D31-49E7-BEEA-4E2C72C12346}"/>
              </a:ext>
            </a:extLst>
          </p:cNvPr>
          <p:cNvSpPr>
            <a:spLocks noGrp="1"/>
          </p:cNvSpPr>
          <p:nvPr>
            <p:ph type="body" idx="1"/>
          </p:nvPr>
        </p:nvSpPr>
        <p:spPr/>
        <p:txBody>
          <a:bodyPr/>
          <a:lstStyle/>
          <a:p>
            <a:endParaRPr lang="es-ES"/>
          </a:p>
        </p:txBody>
      </p:sp>
    </p:spTree>
    <p:extLst>
      <p:ext uri="{BB962C8B-B14F-4D97-AF65-F5344CB8AC3E}">
        <p14:creationId xmlns:p14="http://schemas.microsoft.com/office/powerpoint/2010/main" val="5838641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7A25D403-14C1-4A35-A3A5-CCA84F38C86D}"/>
              </a:ext>
            </a:extLst>
          </p:cNvPr>
          <p:cNvSpPr>
            <a:spLocks noGrp="1"/>
          </p:cNvSpPr>
          <p:nvPr>
            <p:ph type="title"/>
          </p:nvPr>
        </p:nvSpPr>
        <p:spPr/>
        <p:txBody>
          <a:bodyPr/>
          <a:lstStyle/>
          <a:p>
            <a:r>
              <a:rPr lang="es-ES" dirty="0"/>
              <a:t>Conexión del IIWA utilizando </a:t>
            </a:r>
            <a:r>
              <a:rPr lang="es-ES" dirty="0" err="1"/>
              <a:t>iiwa_stack</a:t>
            </a:r>
            <a:endParaRPr lang="es-ES" dirty="0"/>
          </a:p>
        </p:txBody>
      </p:sp>
      <p:sp>
        <p:nvSpPr>
          <p:cNvPr id="5" name="Marcador de contenido 4">
            <a:extLst>
              <a:ext uri="{FF2B5EF4-FFF2-40B4-BE49-F238E27FC236}">
                <a16:creationId xmlns:a16="http://schemas.microsoft.com/office/drawing/2014/main" id="{5FCE33D6-B081-4E2D-843F-ABB684F33E56}"/>
              </a:ext>
            </a:extLst>
          </p:cNvPr>
          <p:cNvSpPr>
            <a:spLocks noGrp="1"/>
          </p:cNvSpPr>
          <p:nvPr>
            <p:ph idx="1"/>
          </p:nvPr>
        </p:nvSpPr>
        <p:spPr/>
        <p:txBody>
          <a:bodyPr/>
          <a:lstStyle/>
          <a:p>
            <a:pPr marL="514350" indent="-514350">
              <a:buAutoNum type="arabicPeriod"/>
            </a:pPr>
            <a:r>
              <a:rPr lang="es-ES" dirty="0"/>
              <a:t>Configuración del </a:t>
            </a:r>
            <a:r>
              <a:rPr lang="es-ES" dirty="0" err="1"/>
              <a:t>Cabinet</a:t>
            </a:r>
            <a:endParaRPr lang="es-ES" dirty="0"/>
          </a:p>
          <a:p>
            <a:pPr marL="0" indent="0">
              <a:buNone/>
            </a:pPr>
            <a:r>
              <a:rPr lang="es-ES" dirty="0"/>
              <a:t>Para poder utilizar el </a:t>
            </a:r>
            <a:r>
              <a:rPr lang="es-ES" dirty="0" err="1"/>
              <a:t>iiwa_stack</a:t>
            </a:r>
            <a:r>
              <a:rPr lang="es-ES" dirty="0"/>
              <a:t>, el puerto KONI (uno de los puertos Ethernet que tiene el </a:t>
            </a:r>
            <a:r>
              <a:rPr lang="es-ES" dirty="0" err="1"/>
              <a:t>cabinet</a:t>
            </a:r>
            <a:r>
              <a:rPr lang="es-ES" dirty="0"/>
              <a:t>, FOTO) debe habilitarse para que lo utilice Windows. Para ello:</a:t>
            </a:r>
          </a:p>
          <a:p>
            <a:pPr>
              <a:buFontTx/>
              <a:buChar char="-"/>
            </a:pPr>
            <a:r>
              <a:rPr lang="es-ES" dirty="0"/>
              <a:t>Conectar una pantalla, un teclado y un ratón al </a:t>
            </a:r>
            <a:r>
              <a:rPr lang="es-ES" dirty="0" err="1"/>
              <a:t>Cabinet</a:t>
            </a:r>
            <a:r>
              <a:rPr lang="es-ES" dirty="0"/>
              <a:t>. Utilizar los puertos VGA y USB que tiene el </a:t>
            </a:r>
            <a:r>
              <a:rPr lang="es-ES" dirty="0" err="1"/>
              <a:t>Cabinet</a:t>
            </a:r>
            <a:r>
              <a:rPr lang="es-ES" dirty="0"/>
              <a:t> abajo a la izquierda (Foto)</a:t>
            </a:r>
          </a:p>
          <a:p>
            <a:pPr>
              <a:buFontTx/>
              <a:buChar char="-"/>
            </a:pPr>
            <a:endParaRPr lang="es-ES" dirty="0"/>
          </a:p>
        </p:txBody>
      </p:sp>
    </p:spTree>
    <p:extLst>
      <p:ext uri="{BB962C8B-B14F-4D97-AF65-F5344CB8AC3E}">
        <p14:creationId xmlns:p14="http://schemas.microsoft.com/office/powerpoint/2010/main" val="34436237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7A25D403-14C1-4A35-A3A5-CCA84F38C86D}"/>
              </a:ext>
            </a:extLst>
          </p:cNvPr>
          <p:cNvSpPr>
            <a:spLocks noGrp="1"/>
          </p:cNvSpPr>
          <p:nvPr>
            <p:ph type="title"/>
          </p:nvPr>
        </p:nvSpPr>
        <p:spPr/>
        <p:txBody>
          <a:bodyPr/>
          <a:lstStyle/>
          <a:p>
            <a:r>
              <a:rPr lang="es-ES" dirty="0"/>
              <a:t>Conexión del IIWA utilizando </a:t>
            </a:r>
            <a:r>
              <a:rPr lang="es-ES" dirty="0" err="1"/>
              <a:t>iiwa_stack</a:t>
            </a:r>
            <a:endParaRPr lang="es-ES" dirty="0"/>
          </a:p>
        </p:txBody>
      </p:sp>
      <p:sp>
        <p:nvSpPr>
          <p:cNvPr id="5" name="Marcador de contenido 4">
            <a:extLst>
              <a:ext uri="{FF2B5EF4-FFF2-40B4-BE49-F238E27FC236}">
                <a16:creationId xmlns:a16="http://schemas.microsoft.com/office/drawing/2014/main" id="{5FCE33D6-B081-4E2D-843F-ABB684F33E56}"/>
              </a:ext>
            </a:extLst>
          </p:cNvPr>
          <p:cNvSpPr>
            <a:spLocks noGrp="1"/>
          </p:cNvSpPr>
          <p:nvPr>
            <p:ph idx="1"/>
          </p:nvPr>
        </p:nvSpPr>
        <p:spPr/>
        <p:txBody>
          <a:bodyPr/>
          <a:lstStyle/>
          <a:p>
            <a:pPr>
              <a:buFontTx/>
              <a:buChar char="-"/>
            </a:pPr>
            <a:r>
              <a:rPr lang="es-ES" dirty="0"/>
              <a:t>Iniciar sesión en Windows en el </a:t>
            </a:r>
            <a:r>
              <a:rPr lang="es-ES" dirty="0" err="1"/>
              <a:t>Cabinet</a:t>
            </a:r>
            <a:r>
              <a:rPr lang="es-ES" dirty="0"/>
              <a:t>. La contraseña es 68kuka1secpw59</a:t>
            </a:r>
          </a:p>
          <a:p>
            <a:pPr>
              <a:buFontTx/>
              <a:buChar char="-"/>
            </a:pPr>
            <a:r>
              <a:rPr lang="es-ES" dirty="0"/>
              <a:t>Parar el programa KRC. Para ello, </a:t>
            </a:r>
            <a:r>
              <a:rPr lang="es-ES" dirty="0" err="1"/>
              <a:t>Ctrl+Esc</a:t>
            </a:r>
            <a:r>
              <a:rPr lang="es-ES" dirty="0"/>
              <a:t>, y abajo a la derecha, en el icono **, elegir </a:t>
            </a:r>
            <a:r>
              <a:rPr lang="es-ES" dirty="0" err="1"/>
              <a:t>StopKRC</a:t>
            </a:r>
            <a:r>
              <a:rPr lang="es-ES" dirty="0"/>
              <a:t> (Captura)</a:t>
            </a:r>
          </a:p>
        </p:txBody>
      </p:sp>
    </p:spTree>
    <p:extLst>
      <p:ext uri="{BB962C8B-B14F-4D97-AF65-F5344CB8AC3E}">
        <p14:creationId xmlns:p14="http://schemas.microsoft.com/office/powerpoint/2010/main" val="22151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9E6E6F1E-C405-44DC-8225-03185AAB8F55}"/>
              </a:ext>
            </a:extLst>
          </p:cNvPr>
          <p:cNvSpPr>
            <a:spLocks noGrp="1"/>
          </p:cNvSpPr>
          <p:nvPr>
            <p:ph type="title"/>
          </p:nvPr>
        </p:nvSpPr>
        <p:spPr/>
        <p:txBody>
          <a:bodyPr/>
          <a:lstStyle/>
          <a:p>
            <a:r>
              <a:rPr lang="es-ES" dirty="0" err="1"/>
              <a:t>Indice</a:t>
            </a:r>
            <a:endParaRPr lang="es-ES" dirty="0"/>
          </a:p>
        </p:txBody>
      </p:sp>
      <p:sp>
        <p:nvSpPr>
          <p:cNvPr id="6" name="CuadroTexto 5">
            <a:extLst>
              <a:ext uri="{FF2B5EF4-FFF2-40B4-BE49-F238E27FC236}">
                <a16:creationId xmlns:a16="http://schemas.microsoft.com/office/drawing/2014/main" id="{052141A5-F7C7-4F28-B5EE-6A2B00905BC4}"/>
              </a:ext>
            </a:extLst>
          </p:cNvPr>
          <p:cNvSpPr txBox="1"/>
          <p:nvPr/>
        </p:nvSpPr>
        <p:spPr>
          <a:xfrm>
            <a:off x="1231900" y="1690687"/>
            <a:ext cx="9728200" cy="1477328"/>
          </a:xfrm>
          <a:prstGeom prst="rect">
            <a:avLst/>
          </a:prstGeom>
          <a:noFill/>
        </p:spPr>
        <p:txBody>
          <a:bodyPr wrap="square" rtlCol="0">
            <a:spAutoFit/>
          </a:bodyPr>
          <a:lstStyle/>
          <a:p>
            <a:pPr marL="285750" indent="-285750">
              <a:buFont typeface="Arial" panose="020B0604020202020204" pitchFamily="34" charset="0"/>
              <a:buChar char="•"/>
            </a:pPr>
            <a:r>
              <a:rPr lang="es-ES" dirty="0"/>
              <a:t>Conexión de los sensores </a:t>
            </a:r>
            <a:r>
              <a:rPr lang="es-ES" dirty="0" err="1"/>
              <a:t>Delsys</a:t>
            </a:r>
            <a:r>
              <a:rPr lang="es-ES" dirty="0"/>
              <a:t> </a:t>
            </a:r>
            <a:r>
              <a:rPr lang="es-ES" dirty="0" err="1"/>
              <a:t>Trigno</a:t>
            </a:r>
            <a:endParaRPr lang="es-ES" dirty="0"/>
          </a:p>
          <a:p>
            <a:pPr marL="285750" indent="-285750">
              <a:buFont typeface="Arial" panose="020B0604020202020204" pitchFamily="34" charset="0"/>
              <a:buChar char="•"/>
            </a:pPr>
            <a:r>
              <a:rPr lang="es-ES" dirty="0"/>
              <a:t>Colocación de los sensores </a:t>
            </a:r>
            <a:r>
              <a:rPr lang="es-ES" dirty="0" err="1"/>
              <a:t>Delsys</a:t>
            </a:r>
            <a:r>
              <a:rPr lang="es-ES" dirty="0"/>
              <a:t> </a:t>
            </a:r>
            <a:r>
              <a:rPr lang="es-ES" dirty="0" err="1"/>
              <a:t>Trigno</a:t>
            </a:r>
            <a:endParaRPr lang="es-ES" dirty="0"/>
          </a:p>
          <a:p>
            <a:pPr marL="285750" indent="-285750">
              <a:buFont typeface="Arial" panose="020B0604020202020204" pitchFamily="34" charset="0"/>
              <a:buChar char="•"/>
            </a:pPr>
            <a:r>
              <a:rPr lang="es-ES" dirty="0"/>
              <a:t>Conexión del sensor fuerza-par externo</a:t>
            </a:r>
          </a:p>
          <a:p>
            <a:pPr marL="285750" indent="-285750">
              <a:buFont typeface="Arial" panose="020B0604020202020204" pitchFamily="34" charset="0"/>
              <a:buChar char="•"/>
            </a:pPr>
            <a:r>
              <a:rPr lang="es-ES" dirty="0"/>
              <a:t>Conexión del IIWA utilizando </a:t>
            </a:r>
            <a:r>
              <a:rPr lang="es-ES" dirty="0" err="1"/>
              <a:t>iiwa_stack</a:t>
            </a:r>
            <a:endParaRPr lang="es-ES" dirty="0"/>
          </a:p>
          <a:p>
            <a:pPr marL="285750" indent="-285750">
              <a:buFont typeface="Arial" panose="020B0604020202020204" pitchFamily="34" charset="0"/>
              <a:buChar char="•"/>
            </a:pPr>
            <a:r>
              <a:rPr lang="es-ES" dirty="0" err="1"/>
              <a:t>Coneción</a:t>
            </a:r>
            <a:r>
              <a:rPr lang="es-ES" dirty="0"/>
              <a:t> del IIWA utilizando FRI</a:t>
            </a:r>
          </a:p>
        </p:txBody>
      </p:sp>
    </p:spTree>
    <p:extLst>
      <p:ext uri="{BB962C8B-B14F-4D97-AF65-F5344CB8AC3E}">
        <p14:creationId xmlns:p14="http://schemas.microsoft.com/office/powerpoint/2010/main" val="7167075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7A25D403-14C1-4A35-A3A5-CCA84F38C86D}"/>
              </a:ext>
            </a:extLst>
          </p:cNvPr>
          <p:cNvSpPr>
            <a:spLocks noGrp="1"/>
          </p:cNvSpPr>
          <p:nvPr>
            <p:ph type="title"/>
          </p:nvPr>
        </p:nvSpPr>
        <p:spPr/>
        <p:txBody>
          <a:bodyPr/>
          <a:lstStyle/>
          <a:p>
            <a:r>
              <a:rPr lang="es-ES" dirty="0"/>
              <a:t>Conexión del IIWA utilizando </a:t>
            </a:r>
            <a:r>
              <a:rPr lang="es-ES" dirty="0" err="1"/>
              <a:t>iiwa_stack</a:t>
            </a:r>
            <a:endParaRPr lang="es-ES" dirty="0"/>
          </a:p>
        </p:txBody>
      </p:sp>
      <p:sp>
        <p:nvSpPr>
          <p:cNvPr id="5" name="Marcador de contenido 4">
            <a:extLst>
              <a:ext uri="{FF2B5EF4-FFF2-40B4-BE49-F238E27FC236}">
                <a16:creationId xmlns:a16="http://schemas.microsoft.com/office/drawing/2014/main" id="{5FCE33D6-B081-4E2D-843F-ABB684F33E56}"/>
              </a:ext>
            </a:extLst>
          </p:cNvPr>
          <p:cNvSpPr>
            <a:spLocks noGrp="1"/>
          </p:cNvSpPr>
          <p:nvPr>
            <p:ph idx="1"/>
          </p:nvPr>
        </p:nvSpPr>
        <p:spPr/>
        <p:txBody>
          <a:bodyPr>
            <a:normAutofit fontScale="92500"/>
          </a:bodyPr>
          <a:lstStyle/>
          <a:p>
            <a:pPr>
              <a:buFontTx/>
              <a:buChar char="-"/>
            </a:pPr>
            <a:r>
              <a:rPr lang="es-ES" dirty="0"/>
              <a:t>Abrir una ventana de comandos escribiendo “</a:t>
            </a:r>
            <a:r>
              <a:rPr lang="es-ES" dirty="0" err="1"/>
              <a:t>cmd</a:t>
            </a:r>
            <a:r>
              <a:rPr lang="es-ES" dirty="0"/>
              <a:t>” en el buscador y haciendo clic en cmd.exe. (Captura)</a:t>
            </a:r>
          </a:p>
          <a:p>
            <a:pPr>
              <a:buFontTx/>
              <a:buChar char="-"/>
            </a:pPr>
            <a:r>
              <a:rPr lang="es-ES" dirty="0"/>
              <a:t>A continuación escribir en la ventana de comandos: C:\KUKA\Hardware\Manager\KUKAHardwareManager.exe –</a:t>
            </a:r>
            <a:r>
              <a:rPr lang="es-ES" dirty="0" err="1"/>
              <a:t>assign</a:t>
            </a:r>
            <a:r>
              <a:rPr lang="es-ES" dirty="0"/>
              <a:t> </a:t>
            </a:r>
            <a:r>
              <a:rPr lang="es-ES" dirty="0" err="1"/>
              <a:t>OptionNIC</a:t>
            </a:r>
            <a:r>
              <a:rPr lang="es-ES" dirty="0"/>
              <a:t> –os RTOS (Captura)</a:t>
            </a:r>
          </a:p>
          <a:p>
            <a:pPr>
              <a:buFontTx/>
              <a:buChar char="-"/>
            </a:pPr>
            <a:r>
              <a:rPr lang="es-ES" dirty="0"/>
              <a:t>Comprobar que aparece una pantalla que indica que se ha cambiado la asignación del puerto KONI correctamente (Captura)</a:t>
            </a:r>
          </a:p>
          <a:p>
            <a:pPr>
              <a:buFontTx/>
              <a:buChar char="-"/>
            </a:pPr>
            <a:r>
              <a:rPr lang="es-ES" dirty="0"/>
              <a:t>Ya se pueden desconectar la pantalla, teclado y ratón.</a:t>
            </a:r>
          </a:p>
          <a:p>
            <a:pPr>
              <a:buFontTx/>
              <a:buChar char="-"/>
            </a:pPr>
            <a:r>
              <a:rPr lang="es-ES" dirty="0"/>
              <a:t>Reiniciar el </a:t>
            </a:r>
            <a:r>
              <a:rPr lang="es-ES" dirty="0" err="1"/>
              <a:t>Cabinet</a:t>
            </a:r>
            <a:r>
              <a:rPr lang="es-ES" dirty="0"/>
              <a:t>, dándole al botón físico, esperando a que se apague todo el sistema (tarda un rato) y a continuación volviéndole a dar al botón. </a:t>
            </a:r>
          </a:p>
        </p:txBody>
      </p:sp>
    </p:spTree>
    <p:extLst>
      <p:ext uri="{BB962C8B-B14F-4D97-AF65-F5344CB8AC3E}">
        <p14:creationId xmlns:p14="http://schemas.microsoft.com/office/powerpoint/2010/main" val="21778428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7A25D403-14C1-4A35-A3A5-CCA84F38C86D}"/>
              </a:ext>
            </a:extLst>
          </p:cNvPr>
          <p:cNvSpPr>
            <a:spLocks noGrp="1"/>
          </p:cNvSpPr>
          <p:nvPr>
            <p:ph type="title"/>
          </p:nvPr>
        </p:nvSpPr>
        <p:spPr/>
        <p:txBody>
          <a:bodyPr/>
          <a:lstStyle/>
          <a:p>
            <a:r>
              <a:rPr lang="es-ES" dirty="0"/>
              <a:t>Conexión del IIWA utilizando </a:t>
            </a:r>
            <a:r>
              <a:rPr lang="es-ES" dirty="0" err="1"/>
              <a:t>iiwa_stack</a:t>
            </a:r>
            <a:endParaRPr lang="es-ES" dirty="0"/>
          </a:p>
        </p:txBody>
      </p:sp>
      <p:sp>
        <p:nvSpPr>
          <p:cNvPr id="5" name="Marcador de contenido 4">
            <a:extLst>
              <a:ext uri="{FF2B5EF4-FFF2-40B4-BE49-F238E27FC236}">
                <a16:creationId xmlns:a16="http://schemas.microsoft.com/office/drawing/2014/main" id="{5FCE33D6-B081-4E2D-843F-ABB684F33E56}"/>
              </a:ext>
            </a:extLst>
          </p:cNvPr>
          <p:cNvSpPr>
            <a:spLocks noGrp="1"/>
          </p:cNvSpPr>
          <p:nvPr>
            <p:ph idx="1"/>
          </p:nvPr>
        </p:nvSpPr>
        <p:spPr/>
        <p:txBody>
          <a:bodyPr>
            <a:normAutofit fontScale="70000" lnSpcReduction="20000"/>
          </a:bodyPr>
          <a:lstStyle/>
          <a:p>
            <a:pPr marL="0" indent="0">
              <a:buNone/>
            </a:pPr>
            <a:r>
              <a:rPr lang="es-ES" dirty="0"/>
              <a:t>2. Conectar el </a:t>
            </a:r>
            <a:r>
              <a:rPr lang="es-ES" dirty="0" err="1"/>
              <a:t>cabinet</a:t>
            </a:r>
            <a:r>
              <a:rPr lang="es-ES" dirty="0"/>
              <a:t>, </a:t>
            </a:r>
            <a:r>
              <a:rPr lang="es-ES" dirty="0" err="1"/>
              <a:t>RoboespasPC</a:t>
            </a:r>
            <a:r>
              <a:rPr lang="es-ES" dirty="0"/>
              <a:t> y </a:t>
            </a:r>
            <a:r>
              <a:rPr lang="es-ES" dirty="0" err="1"/>
              <a:t>RoboespasUbuntu</a:t>
            </a:r>
            <a:r>
              <a:rPr lang="es-ES" dirty="0"/>
              <a:t> a una misma red. Para ello, llevar un cable ethernet desde cada dispositivo hasta un </a:t>
            </a:r>
            <a:r>
              <a:rPr lang="es-ES" dirty="0" err="1"/>
              <a:t>switch</a:t>
            </a:r>
            <a:r>
              <a:rPr lang="es-ES" dirty="0"/>
              <a:t>. En el caso del </a:t>
            </a:r>
            <a:r>
              <a:rPr lang="es-ES" dirty="0" err="1"/>
              <a:t>cabinet</a:t>
            </a:r>
            <a:r>
              <a:rPr lang="es-ES" dirty="0"/>
              <a:t>, el puerto ethernet utilizado será el puerto KONI (no el X66 ni el X65). En el caso de </a:t>
            </a:r>
            <a:r>
              <a:rPr lang="es-ES" dirty="0" err="1"/>
              <a:t>RoboespasPC</a:t>
            </a:r>
            <a:r>
              <a:rPr lang="es-ES" dirty="0"/>
              <a:t>, el puerto ethernet utilizado será el inferior (no el superior, que es por donde se conecta a internet)</a:t>
            </a:r>
          </a:p>
          <a:p>
            <a:pPr marL="0" indent="0">
              <a:buNone/>
            </a:pPr>
            <a:r>
              <a:rPr lang="es-ES" dirty="0"/>
              <a:t>3. Encender el portátil </a:t>
            </a:r>
            <a:r>
              <a:rPr lang="es-ES" dirty="0" err="1"/>
              <a:t>RoboespasUbuntu</a:t>
            </a:r>
            <a:r>
              <a:rPr lang="es-ES" dirty="0"/>
              <a:t>, introducir la contraseña (0037). </a:t>
            </a:r>
          </a:p>
          <a:p>
            <a:pPr>
              <a:buFontTx/>
              <a:buChar char="-"/>
            </a:pPr>
            <a:r>
              <a:rPr lang="es-ES" dirty="0"/>
              <a:t>Conectarse a la red cableada IIWA. (Captura).</a:t>
            </a:r>
          </a:p>
          <a:p>
            <a:pPr>
              <a:buFontTx/>
              <a:buChar char="-"/>
            </a:pPr>
            <a:r>
              <a:rPr lang="es-ES" dirty="0"/>
              <a:t>Abrir una terminal</a:t>
            </a:r>
          </a:p>
          <a:p>
            <a:pPr>
              <a:buFontTx/>
              <a:buChar char="-"/>
            </a:pPr>
            <a:r>
              <a:rPr lang="es-ES" dirty="0"/>
              <a:t>Escribir “</a:t>
            </a:r>
            <a:r>
              <a:rPr lang="es-ES" dirty="0" err="1"/>
              <a:t>roslaunch</a:t>
            </a:r>
            <a:r>
              <a:rPr lang="es-ES" dirty="0"/>
              <a:t> </a:t>
            </a:r>
            <a:r>
              <a:rPr lang="es-ES" dirty="0" err="1"/>
              <a:t>iiwa_command</a:t>
            </a:r>
            <a:r>
              <a:rPr lang="es-ES" dirty="0"/>
              <a:t> </a:t>
            </a:r>
            <a:r>
              <a:rPr lang="es-ES" dirty="0" err="1"/>
              <a:t>iiwa_command_stack.launch</a:t>
            </a:r>
            <a:r>
              <a:rPr lang="es-ES" dirty="0"/>
              <a:t>”</a:t>
            </a:r>
          </a:p>
          <a:p>
            <a:pPr>
              <a:buFontTx/>
              <a:buChar char="-"/>
            </a:pPr>
            <a:endParaRPr lang="es-ES" dirty="0"/>
          </a:p>
          <a:p>
            <a:pPr marL="0" indent="0">
              <a:buNone/>
            </a:pPr>
            <a:r>
              <a:rPr lang="es-ES" dirty="0"/>
              <a:t>4. Poner el robot en modo Automático, girando la llave que tiene la </a:t>
            </a:r>
            <a:r>
              <a:rPr lang="es-ES" dirty="0" err="1"/>
              <a:t>SmartPad</a:t>
            </a:r>
            <a:r>
              <a:rPr lang="es-ES" dirty="0"/>
              <a:t> en su parte superior hacia la derecha, eligiendo la opción AUT y volviendo a girar la llave hacia la izquierda. </a:t>
            </a:r>
          </a:p>
          <a:p>
            <a:pPr>
              <a:buFontTx/>
              <a:buChar char="-"/>
            </a:pPr>
            <a:r>
              <a:rPr lang="es-ES" dirty="0"/>
              <a:t>Ejecutar en el </a:t>
            </a:r>
            <a:r>
              <a:rPr lang="es-ES" dirty="0" err="1"/>
              <a:t>SmartPad</a:t>
            </a:r>
            <a:r>
              <a:rPr lang="es-ES" dirty="0"/>
              <a:t> la aplicación </a:t>
            </a:r>
            <a:r>
              <a:rPr lang="es-ES" dirty="0" err="1"/>
              <a:t>ROSSmartServo</a:t>
            </a:r>
            <a:r>
              <a:rPr lang="es-ES" dirty="0"/>
              <a:t> (Captura).</a:t>
            </a:r>
          </a:p>
          <a:p>
            <a:pPr marL="0" indent="0">
              <a:buNone/>
            </a:pPr>
            <a:r>
              <a:rPr lang="es-ES" dirty="0"/>
              <a:t>5. Ya está todo listo para ejecutar la aplicación </a:t>
            </a:r>
            <a:r>
              <a:rPr lang="es-ES" dirty="0" err="1"/>
              <a:t>RoboespasApp</a:t>
            </a:r>
            <a:r>
              <a:rPr lang="es-ES" dirty="0"/>
              <a:t> conectada al IIWA en modo </a:t>
            </a:r>
            <a:r>
              <a:rPr lang="es-ES" dirty="0" err="1"/>
              <a:t>iiwa_stack</a:t>
            </a:r>
            <a:r>
              <a:rPr lang="es-ES" dirty="0"/>
              <a:t>.</a:t>
            </a:r>
          </a:p>
        </p:txBody>
      </p:sp>
    </p:spTree>
    <p:extLst>
      <p:ext uri="{BB962C8B-B14F-4D97-AF65-F5344CB8AC3E}">
        <p14:creationId xmlns:p14="http://schemas.microsoft.com/office/powerpoint/2010/main" val="36513939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B831F1BD-EC2D-419E-BC79-6D984301982A}"/>
              </a:ext>
            </a:extLst>
          </p:cNvPr>
          <p:cNvSpPr>
            <a:spLocks noGrp="1"/>
          </p:cNvSpPr>
          <p:nvPr>
            <p:ph type="title"/>
          </p:nvPr>
        </p:nvSpPr>
        <p:spPr/>
        <p:txBody>
          <a:bodyPr/>
          <a:lstStyle/>
          <a:p>
            <a:r>
              <a:rPr lang="es-ES" dirty="0"/>
              <a:t>Conexión del IIWA utilizando FRI</a:t>
            </a:r>
          </a:p>
        </p:txBody>
      </p:sp>
      <p:sp>
        <p:nvSpPr>
          <p:cNvPr id="5" name="Marcador de texto 4">
            <a:extLst>
              <a:ext uri="{FF2B5EF4-FFF2-40B4-BE49-F238E27FC236}">
                <a16:creationId xmlns:a16="http://schemas.microsoft.com/office/drawing/2014/main" id="{433F0E9C-1D31-49E7-BEEA-4E2C72C12346}"/>
              </a:ext>
            </a:extLst>
          </p:cNvPr>
          <p:cNvSpPr>
            <a:spLocks noGrp="1"/>
          </p:cNvSpPr>
          <p:nvPr>
            <p:ph type="body" idx="1"/>
          </p:nvPr>
        </p:nvSpPr>
        <p:spPr/>
        <p:txBody>
          <a:bodyPr/>
          <a:lstStyle/>
          <a:p>
            <a:endParaRPr lang="es-ES"/>
          </a:p>
        </p:txBody>
      </p:sp>
    </p:spTree>
    <p:extLst>
      <p:ext uri="{BB962C8B-B14F-4D97-AF65-F5344CB8AC3E}">
        <p14:creationId xmlns:p14="http://schemas.microsoft.com/office/powerpoint/2010/main" val="12719615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7A25D403-14C1-4A35-A3A5-CCA84F38C86D}"/>
              </a:ext>
            </a:extLst>
          </p:cNvPr>
          <p:cNvSpPr>
            <a:spLocks noGrp="1"/>
          </p:cNvSpPr>
          <p:nvPr>
            <p:ph type="title"/>
          </p:nvPr>
        </p:nvSpPr>
        <p:spPr/>
        <p:txBody>
          <a:bodyPr/>
          <a:lstStyle/>
          <a:p>
            <a:r>
              <a:rPr lang="es-ES" dirty="0"/>
              <a:t>Conexión del IIWA utilizando FRI</a:t>
            </a:r>
          </a:p>
        </p:txBody>
      </p:sp>
      <p:sp>
        <p:nvSpPr>
          <p:cNvPr id="5" name="Marcador de contenido 4">
            <a:extLst>
              <a:ext uri="{FF2B5EF4-FFF2-40B4-BE49-F238E27FC236}">
                <a16:creationId xmlns:a16="http://schemas.microsoft.com/office/drawing/2014/main" id="{5FCE33D6-B081-4E2D-843F-ABB684F33E56}"/>
              </a:ext>
            </a:extLst>
          </p:cNvPr>
          <p:cNvSpPr>
            <a:spLocks noGrp="1"/>
          </p:cNvSpPr>
          <p:nvPr>
            <p:ph idx="1"/>
          </p:nvPr>
        </p:nvSpPr>
        <p:spPr/>
        <p:txBody>
          <a:bodyPr/>
          <a:lstStyle/>
          <a:p>
            <a:pPr marL="514350" indent="-514350">
              <a:buAutoNum type="arabicPeriod"/>
            </a:pPr>
            <a:r>
              <a:rPr lang="es-ES" dirty="0"/>
              <a:t>Configuración del </a:t>
            </a:r>
            <a:r>
              <a:rPr lang="es-ES" dirty="0" err="1"/>
              <a:t>Cabinet</a:t>
            </a:r>
            <a:endParaRPr lang="es-ES" dirty="0"/>
          </a:p>
          <a:p>
            <a:pPr marL="0" indent="0">
              <a:buNone/>
            </a:pPr>
            <a:r>
              <a:rPr lang="es-ES" dirty="0"/>
              <a:t>Para poder utilizar el FRI, el puerto KONI (uno de los puertos Ethernet que tiene el </a:t>
            </a:r>
            <a:r>
              <a:rPr lang="es-ES" dirty="0" err="1"/>
              <a:t>cabinet</a:t>
            </a:r>
            <a:r>
              <a:rPr lang="es-ES" dirty="0"/>
              <a:t>, FOTO) debe habilitarse para que lo utilice el sistema operativo en tiempo real de KUKA. Para ello:</a:t>
            </a:r>
          </a:p>
          <a:p>
            <a:pPr>
              <a:buFontTx/>
              <a:buChar char="-"/>
            </a:pPr>
            <a:r>
              <a:rPr lang="es-ES" dirty="0"/>
              <a:t>Conectar una pantalla, un teclado y un ratón al </a:t>
            </a:r>
            <a:r>
              <a:rPr lang="es-ES" dirty="0" err="1"/>
              <a:t>Cabinet</a:t>
            </a:r>
            <a:r>
              <a:rPr lang="es-ES" dirty="0"/>
              <a:t>. Utilizar los puertos VGA y USB que tiene el </a:t>
            </a:r>
            <a:r>
              <a:rPr lang="es-ES" dirty="0" err="1"/>
              <a:t>Cabinet</a:t>
            </a:r>
            <a:r>
              <a:rPr lang="es-ES" dirty="0"/>
              <a:t> abajo a la izquierda (Foto)</a:t>
            </a:r>
          </a:p>
          <a:p>
            <a:pPr>
              <a:buFontTx/>
              <a:buChar char="-"/>
            </a:pPr>
            <a:endParaRPr lang="es-ES" dirty="0"/>
          </a:p>
        </p:txBody>
      </p:sp>
    </p:spTree>
    <p:extLst>
      <p:ext uri="{BB962C8B-B14F-4D97-AF65-F5344CB8AC3E}">
        <p14:creationId xmlns:p14="http://schemas.microsoft.com/office/powerpoint/2010/main" val="39235093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7A25D403-14C1-4A35-A3A5-CCA84F38C86D}"/>
              </a:ext>
            </a:extLst>
          </p:cNvPr>
          <p:cNvSpPr>
            <a:spLocks noGrp="1"/>
          </p:cNvSpPr>
          <p:nvPr>
            <p:ph type="title"/>
          </p:nvPr>
        </p:nvSpPr>
        <p:spPr/>
        <p:txBody>
          <a:bodyPr/>
          <a:lstStyle/>
          <a:p>
            <a:r>
              <a:rPr lang="es-ES" dirty="0"/>
              <a:t>Conexión del IIWA utilizando </a:t>
            </a:r>
            <a:r>
              <a:rPr lang="es-ES" dirty="0" err="1"/>
              <a:t>iiwa_stack</a:t>
            </a:r>
            <a:endParaRPr lang="es-ES" dirty="0"/>
          </a:p>
        </p:txBody>
      </p:sp>
      <p:sp>
        <p:nvSpPr>
          <p:cNvPr id="5" name="Marcador de contenido 4">
            <a:extLst>
              <a:ext uri="{FF2B5EF4-FFF2-40B4-BE49-F238E27FC236}">
                <a16:creationId xmlns:a16="http://schemas.microsoft.com/office/drawing/2014/main" id="{5FCE33D6-B081-4E2D-843F-ABB684F33E56}"/>
              </a:ext>
            </a:extLst>
          </p:cNvPr>
          <p:cNvSpPr>
            <a:spLocks noGrp="1"/>
          </p:cNvSpPr>
          <p:nvPr>
            <p:ph idx="1"/>
          </p:nvPr>
        </p:nvSpPr>
        <p:spPr/>
        <p:txBody>
          <a:bodyPr/>
          <a:lstStyle/>
          <a:p>
            <a:pPr>
              <a:buFontTx/>
              <a:buChar char="-"/>
            </a:pPr>
            <a:r>
              <a:rPr lang="es-ES" dirty="0"/>
              <a:t>Iniciar sesión en Windows en el </a:t>
            </a:r>
            <a:r>
              <a:rPr lang="es-ES" dirty="0" err="1"/>
              <a:t>Cabinet</a:t>
            </a:r>
            <a:r>
              <a:rPr lang="es-ES" dirty="0"/>
              <a:t>. La contraseña es 68kuka1secpw59</a:t>
            </a:r>
          </a:p>
          <a:p>
            <a:pPr>
              <a:buFontTx/>
              <a:buChar char="-"/>
            </a:pPr>
            <a:r>
              <a:rPr lang="es-ES" dirty="0"/>
              <a:t>Parar el programa KRC. Para ello, </a:t>
            </a:r>
            <a:r>
              <a:rPr lang="es-ES" dirty="0" err="1"/>
              <a:t>Ctrl+Esc</a:t>
            </a:r>
            <a:r>
              <a:rPr lang="es-ES" dirty="0"/>
              <a:t>, y abajo a la derecha, en el icono **, elegir </a:t>
            </a:r>
            <a:r>
              <a:rPr lang="es-ES" dirty="0" err="1"/>
              <a:t>StopKRC</a:t>
            </a:r>
            <a:r>
              <a:rPr lang="es-ES" dirty="0"/>
              <a:t> (Captura)</a:t>
            </a:r>
          </a:p>
        </p:txBody>
      </p:sp>
    </p:spTree>
    <p:extLst>
      <p:ext uri="{BB962C8B-B14F-4D97-AF65-F5344CB8AC3E}">
        <p14:creationId xmlns:p14="http://schemas.microsoft.com/office/powerpoint/2010/main" val="26258157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7A25D403-14C1-4A35-A3A5-CCA84F38C86D}"/>
              </a:ext>
            </a:extLst>
          </p:cNvPr>
          <p:cNvSpPr>
            <a:spLocks noGrp="1"/>
          </p:cNvSpPr>
          <p:nvPr>
            <p:ph type="title"/>
          </p:nvPr>
        </p:nvSpPr>
        <p:spPr/>
        <p:txBody>
          <a:bodyPr/>
          <a:lstStyle/>
          <a:p>
            <a:r>
              <a:rPr lang="es-ES" dirty="0"/>
              <a:t>Conexión del IIWA utilizando </a:t>
            </a:r>
            <a:r>
              <a:rPr lang="es-ES" dirty="0" err="1"/>
              <a:t>iiwa_stack</a:t>
            </a:r>
            <a:endParaRPr lang="es-ES" dirty="0"/>
          </a:p>
        </p:txBody>
      </p:sp>
      <p:sp>
        <p:nvSpPr>
          <p:cNvPr id="5" name="Marcador de contenido 4">
            <a:extLst>
              <a:ext uri="{FF2B5EF4-FFF2-40B4-BE49-F238E27FC236}">
                <a16:creationId xmlns:a16="http://schemas.microsoft.com/office/drawing/2014/main" id="{5FCE33D6-B081-4E2D-843F-ABB684F33E56}"/>
              </a:ext>
            </a:extLst>
          </p:cNvPr>
          <p:cNvSpPr>
            <a:spLocks noGrp="1"/>
          </p:cNvSpPr>
          <p:nvPr>
            <p:ph idx="1"/>
          </p:nvPr>
        </p:nvSpPr>
        <p:spPr/>
        <p:txBody>
          <a:bodyPr>
            <a:normAutofit fontScale="92500"/>
          </a:bodyPr>
          <a:lstStyle/>
          <a:p>
            <a:pPr>
              <a:buFontTx/>
              <a:buChar char="-"/>
            </a:pPr>
            <a:r>
              <a:rPr lang="es-ES" dirty="0"/>
              <a:t>Abrir una ventana de comandos escribiendo “</a:t>
            </a:r>
            <a:r>
              <a:rPr lang="es-ES" dirty="0" err="1"/>
              <a:t>cmd</a:t>
            </a:r>
            <a:r>
              <a:rPr lang="es-ES" dirty="0"/>
              <a:t>” en el buscador y haciendo clic en cmd.exe. (Captura)</a:t>
            </a:r>
          </a:p>
          <a:p>
            <a:pPr>
              <a:buFontTx/>
              <a:buChar char="-"/>
            </a:pPr>
            <a:r>
              <a:rPr lang="es-ES" dirty="0"/>
              <a:t>A continuación escribir en la ventana de comandos: C:\KUKA\Hardware\Manager\KUKAHardwareManager.exe –</a:t>
            </a:r>
            <a:r>
              <a:rPr lang="es-ES" dirty="0" err="1"/>
              <a:t>assign</a:t>
            </a:r>
            <a:r>
              <a:rPr lang="es-ES" dirty="0"/>
              <a:t> </a:t>
            </a:r>
            <a:r>
              <a:rPr lang="es-ES" dirty="0" err="1"/>
              <a:t>OptionNIC</a:t>
            </a:r>
            <a:r>
              <a:rPr lang="es-ES" dirty="0"/>
              <a:t> –os WIN (Captura)</a:t>
            </a:r>
          </a:p>
          <a:p>
            <a:pPr>
              <a:buFontTx/>
              <a:buChar char="-"/>
            </a:pPr>
            <a:r>
              <a:rPr lang="es-ES" dirty="0"/>
              <a:t>Comprobar que aparece una pantalla que indica que se ha cambiado la asignación del puerto KONI correctamente (Captura)</a:t>
            </a:r>
          </a:p>
          <a:p>
            <a:pPr>
              <a:buFontTx/>
              <a:buChar char="-"/>
            </a:pPr>
            <a:r>
              <a:rPr lang="es-ES" dirty="0"/>
              <a:t>Ya se pueden desconectar la pantalla, teclado y ratón.</a:t>
            </a:r>
          </a:p>
          <a:p>
            <a:pPr>
              <a:buFontTx/>
              <a:buChar char="-"/>
            </a:pPr>
            <a:r>
              <a:rPr lang="es-ES" dirty="0"/>
              <a:t>Reiniciar el </a:t>
            </a:r>
            <a:r>
              <a:rPr lang="es-ES" dirty="0" err="1"/>
              <a:t>Cabinet</a:t>
            </a:r>
            <a:r>
              <a:rPr lang="es-ES" dirty="0"/>
              <a:t>, dándole al botón físico, esperando a que se apague todo el sistema (tarda un rato) y a continuación volviéndole a dar al botón. </a:t>
            </a:r>
          </a:p>
        </p:txBody>
      </p:sp>
    </p:spTree>
    <p:extLst>
      <p:ext uri="{BB962C8B-B14F-4D97-AF65-F5344CB8AC3E}">
        <p14:creationId xmlns:p14="http://schemas.microsoft.com/office/powerpoint/2010/main" val="6892254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7A25D403-14C1-4A35-A3A5-CCA84F38C86D}"/>
              </a:ext>
            </a:extLst>
          </p:cNvPr>
          <p:cNvSpPr>
            <a:spLocks noGrp="1"/>
          </p:cNvSpPr>
          <p:nvPr>
            <p:ph type="title"/>
          </p:nvPr>
        </p:nvSpPr>
        <p:spPr/>
        <p:txBody>
          <a:bodyPr/>
          <a:lstStyle/>
          <a:p>
            <a:r>
              <a:rPr lang="es-ES" dirty="0"/>
              <a:t>Conexión del IIWA utilizando </a:t>
            </a:r>
            <a:r>
              <a:rPr lang="es-ES" dirty="0" err="1"/>
              <a:t>iiwa_stack</a:t>
            </a:r>
            <a:endParaRPr lang="es-ES" dirty="0"/>
          </a:p>
        </p:txBody>
      </p:sp>
      <p:sp>
        <p:nvSpPr>
          <p:cNvPr id="5" name="Marcador de contenido 4">
            <a:extLst>
              <a:ext uri="{FF2B5EF4-FFF2-40B4-BE49-F238E27FC236}">
                <a16:creationId xmlns:a16="http://schemas.microsoft.com/office/drawing/2014/main" id="{5FCE33D6-B081-4E2D-843F-ABB684F33E56}"/>
              </a:ext>
            </a:extLst>
          </p:cNvPr>
          <p:cNvSpPr>
            <a:spLocks noGrp="1"/>
          </p:cNvSpPr>
          <p:nvPr>
            <p:ph idx="1"/>
          </p:nvPr>
        </p:nvSpPr>
        <p:spPr/>
        <p:txBody>
          <a:bodyPr>
            <a:normAutofit fontScale="70000" lnSpcReduction="20000"/>
          </a:bodyPr>
          <a:lstStyle/>
          <a:p>
            <a:pPr marL="0" indent="0">
              <a:buNone/>
            </a:pPr>
            <a:r>
              <a:rPr lang="es-ES" dirty="0"/>
              <a:t>2. Conectar el </a:t>
            </a:r>
            <a:r>
              <a:rPr lang="es-ES" dirty="0" err="1"/>
              <a:t>cabinet</a:t>
            </a:r>
            <a:r>
              <a:rPr lang="es-ES" dirty="0"/>
              <a:t>, </a:t>
            </a:r>
            <a:r>
              <a:rPr lang="es-ES" dirty="0" err="1"/>
              <a:t>RoboespasPC</a:t>
            </a:r>
            <a:r>
              <a:rPr lang="es-ES" dirty="0"/>
              <a:t> y </a:t>
            </a:r>
            <a:r>
              <a:rPr lang="es-ES" dirty="0" err="1"/>
              <a:t>RoboespasUbuntu</a:t>
            </a:r>
            <a:r>
              <a:rPr lang="es-ES" dirty="0"/>
              <a:t> a una misma red. Para ello, llevar un cable ethernet desde cada dispositivo hasta un </a:t>
            </a:r>
            <a:r>
              <a:rPr lang="es-ES" dirty="0" err="1"/>
              <a:t>switch</a:t>
            </a:r>
            <a:r>
              <a:rPr lang="es-ES" dirty="0"/>
              <a:t>. En el caso del </a:t>
            </a:r>
            <a:r>
              <a:rPr lang="es-ES" dirty="0" err="1"/>
              <a:t>cabinet</a:t>
            </a:r>
            <a:r>
              <a:rPr lang="es-ES" dirty="0"/>
              <a:t>, el puerto ethernet utilizado será el puerto KONI (no el X66 ni el X65). En el caso de </a:t>
            </a:r>
            <a:r>
              <a:rPr lang="es-ES" dirty="0" err="1"/>
              <a:t>RoboespasPC</a:t>
            </a:r>
            <a:r>
              <a:rPr lang="es-ES" dirty="0"/>
              <a:t>, el puerto ethernet utilizado será el inferior (no el superior, que es por donde se conecta a internet)</a:t>
            </a:r>
          </a:p>
          <a:p>
            <a:pPr marL="0" indent="0">
              <a:buNone/>
            </a:pPr>
            <a:r>
              <a:rPr lang="es-ES" dirty="0"/>
              <a:t>3. Encender el portátil </a:t>
            </a:r>
            <a:r>
              <a:rPr lang="es-ES" dirty="0" err="1"/>
              <a:t>RoboespasUbuntu</a:t>
            </a:r>
            <a:r>
              <a:rPr lang="es-ES" dirty="0"/>
              <a:t>, introducir la contraseña (0037). </a:t>
            </a:r>
          </a:p>
          <a:p>
            <a:pPr>
              <a:buFontTx/>
              <a:buChar char="-"/>
            </a:pPr>
            <a:r>
              <a:rPr lang="es-ES" dirty="0"/>
              <a:t>Conectarse a la red cableada IIWA. (Captura).</a:t>
            </a:r>
          </a:p>
          <a:p>
            <a:pPr>
              <a:buFontTx/>
              <a:buChar char="-"/>
            </a:pPr>
            <a:r>
              <a:rPr lang="es-ES" dirty="0"/>
              <a:t>Abrir una terminal</a:t>
            </a:r>
          </a:p>
          <a:p>
            <a:pPr>
              <a:buFontTx/>
              <a:buChar char="-"/>
            </a:pPr>
            <a:r>
              <a:rPr lang="es-ES" dirty="0"/>
              <a:t>Escribir “</a:t>
            </a:r>
            <a:r>
              <a:rPr lang="es-ES" dirty="0" err="1"/>
              <a:t>roslaunch</a:t>
            </a:r>
            <a:r>
              <a:rPr lang="es-ES" dirty="0"/>
              <a:t> </a:t>
            </a:r>
            <a:r>
              <a:rPr lang="es-ES" dirty="0" err="1"/>
              <a:t>iiwa_command</a:t>
            </a:r>
            <a:r>
              <a:rPr lang="es-ES" dirty="0"/>
              <a:t> </a:t>
            </a:r>
            <a:r>
              <a:rPr lang="es-ES" dirty="0" err="1"/>
              <a:t>iiwa_command_fri.launch</a:t>
            </a:r>
            <a:r>
              <a:rPr lang="es-ES" dirty="0"/>
              <a:t>”</a:t>
            </a:r>
          </a:p>
          <a:p>
            <a:pPr>
              <a:buFontTx/>
              <a:buChar char="-"/>
            </a:pPr>
            <a:endParaRPr lang="es-ES" dirty="0"/>
          </a:p>
          <a:p>
            <a:pPr marL="0" indent="0">
              <a:buNone/>
            </a:pPr>
            <a:r>
              <a:rPr lang="es-ES" dirty="0"/>
              <a:t>4. Poner el robot en modo Automático, girando la llave que tiene la </a:t>
            </a:r>
            <a:r>
              <a:rPr lang="es-ES" dirty="0" err="1"/>
              <a:t>SmartPad</a:t>
            </a:r>
            <a:r>
              <a:rPr lang="es-ES" dirty="0"/>
              <a:t> en su parte superior hacia la derecha, eligiendo la opción AUT y volviendo a girar la llave hacia la izquierda. </a:t>
            </a:r>
          </a:p>
          <a:p>
            <a:pPr>
              <a:buFontTx/>
              <a:buChar char="-"/>
            </a:pPr>
            <a:r>
              <a:rPr lang="es-ES" dirty="0"/>
              <a:t>Ejecutar en el </a:t>
            </a:r>
            <a:r>
              <a:rPr lang="es-ES" dirty="0" err="1"/>
              <a:t>SmartPad</a:t>
            </a:r>
            <a:r>
              <a:rPr lang="es-ES" dirty="0"/>
              <a:t> la aplicación </a:t>
            </a:r>
            <a:r>
              <a:rPr lang="es-ES" dirty="0" err="1"/>
              <a:t>Roboespas_FRI_JointPositionControl</a:t>
            </a:r>
            <a:r>
              <a:rPr lang="es-ES" dirty="0"/>
              <a:t>(Captura).</a:t>
            </a:r>
          </a:p>
          <a:p>
            <a:pPr marL="0" indent="0">
              <a:buNone/>
            </a:pPr>
            <a:r>
              <a:rPr lang="es-ES" dirty="0"/>
              <a:t>5. Ya está todo listo para ejecutar la aplicación </a:t>
            </a:r>
            <a:r>
              <a:rPr lang="es-ES" dirty="0" err="1"/>
              <a:t>RoboespasApp</a:t>
            </a:r>
            <a:r>
              <a:rPr lang="es-ES" dirty="0"/>
              <a:t> conectada al IIWA en modo FRI.</a:t>
            </a:r>
          </a:p>
        </p:txBody>
      </p:sp>
    </p:spTree>
    <p:extLst>
      <p:ext uri="{BB962C8B-B14F-4D97-AF65-F5344CB8AC3E}">
        <p14:creationId xmlns:p14="http://schemas.microsoft.com/office/powerpoint/2010/main" val="2216433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B831F1BD-EC2D-419E-BC79-6D984301982A}"/>
              </a:ext>
            </a:extLst>
          </p:cNvPr>
          <p:cNvSpPr>
            <a:spLocks noGrp="1"/>
          </p:cNvSpPr>
          <p:nvPr>
            <p:ph type="title"/>
          </p:nvPr>
        </p:nvSpPr>
        <p:spPr/>
        <p:txBody>
          <a:bodyPr/>
          <a:lstStyle/>
          <a:p>
            <a:r>
              <a:rPr lang="es-ES" dirty="0"/>
              <a:t>Interfaz </a:t>
            </a:r>
            <a:r>
              <a:rPr lang="es-ES" dirty="0" err="1"/>
              <a:t>RoboespasApp</a:t>
            </a:r>
            <a:endParaRPr lang="es-ES" dirty="0"/>
          </a:p>
        </p:txBody>
      </p:sp>
      <p:sp>
        <p:nvSpPr>
          <p:cNvPr id="5" name="Marcador de texto 4">
            <a:extLst>
              <a:ext uri="{FF2B5EF4-FFF2-40B4-BE49-F238E27FC236}">
                <a16:creationId xmlns:a16="http://schemas.microsoft.com/office/drawing/2014/main" id="{433F0E9C-1D31-49E7-BEEA-4E2C72C12346}"/>
              </a:ext>
            </a:extLst>
          </p:cNvPr>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42014432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00E390BB-E8E1-4C41-8D0D-CDCEFE25713C}"/>
              </a:ext>
            </a:extLst>
          </p:cNvPr>
          <p:cNvSpPr>
            <a:spLocks noGrp="1"/>
          </p:cNvSpPr>
          <p:nvPr>
            <p:ph type="title"/>
          </p:nvPr>
        </p:nvSpPr>
        <p:spPr/>
        <p:txBody>
          <a:bodyPr/>
          <a:lstStyle/>
          <a:p>
            <a:r>
              <a:rPr lang="es-ES" dirty="0"/>
              <a:t>Interfaz </a:t>
            </a:r>
            <a:r>
              <a:rPr lang="es-ES" dirty="0" err="1"/>
              <a:t>RoboespasApp</a:t>
            </a:r>
            <a:endParaRPr lang="es-ES" dirty="0"/>
          </a:p>
        </p:txBody>
      </p:sp>
      <p:sp>
        <p:nvSpPr>
          <p:cNvPr id="5" name="Marcador de contenido 4">
            <a:extLst>
              <a:ext uri="{FF2B5EF4-FFF2-40B4-BE49-F238E27FC236}">
                <a16:creationId xmlns:a16="http://schemas.microsoft.com/office/drawing/2014/main" id="{4638912B-B8AB-486D-BD64-65D77D0E9C70}"/>
              </a:ext>
            </a:extLst>
          </p:cNvPr>
          <p:cNvSpPr>
            <a:spLocks noGrp="1"/>
          </p:cNvSpPr>
          <p:nvPr>
            <p:ph idx="1"/>
          </p:nvPr>
        </p:nvSpPr>
        <p:spPr/>
        <p:txBody>
          <a:bodyPr>
            <a:normAutofit/>
          </a:bodyPr>
          <a:lstStyle/>
          <a:p>
            <a:r>
              <a:rPr lang="es-ES" dirty="0"/>
              <a:t>La interfaz </a:t>
            </a:r>
            <a:r>
              <a:rPr lang="es-ES" dirty="0" err="1"/>
              <a:t>RoboespasApp</a:t>
            </a:r>
            <a:r>
              <a:rPr lang="es-ES" dirty="0"/>
              <a:t> se ejecutará habitualmente en el ordenador Roboespas-PC, ya que es el único que permite comunicarse con los Sensores </a:t>
            </a:r>
            <a:r>
              <a:rPr lang="es-ES" dirty="0" err="1"/>
              <a:t>Delsys-Trigno</a:t>
            </a:r>
            <a:r>
              <a:rPr lang="es-ES" dirty="0"/>
              <a:t> y el Sensor Fuerza-Par. A continuación se supondrá que este es el ordenador que se está utilizando. No obstante, si sólo se quiere comunicar con el robot, se podrá ejecutar también en el portátil </a:t>
            </a:r>
            <a:r>
              <a:rPr lang="es-ES" dirty="0" err="1"/>
              <a:t>RoboespasUbuntu</a:t>
            </a:r>
            <a:r>
              <a:rPr lang="es-ES" dirty="0"/>
              <a:t>. </a:t>
            </a:r>
          </a:p>
          <a:p>
            <a:r>
              <a:rPr lang="es-ES" dirty="0"/>
              <a:t>Esta interfaz funciona sin ningún dispositivo conectado, o con todos ellos conectados simultáneamente. Se deberán conectar previamente siguiendo las instrucciones de cada uno de los dispositivos.</a:t>
            </a:r>
          </a:p>
        </p:txBody>
      </p:sp>
    </p:spTree>
    <p:extLst>
      <p:ext uri="{BB962C8B-B14F-4D97-AF65-F5344CB8AC3E}">
        <p14:creationId xmlns:p14="http://schemas.microsoft.com/office/powerpoint/2010/main" val="38148797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00E390BB-E8E1-4C41-8D0D-CDCEFE25713C}"/>
              </a:ext>
            </a:extLst>
          </p:cNvPr>
          <p:cNvSpPr>
            <a:spLocks noGrp="1"/>
          </p:cNvSpPr>
          <p:nvPr>
            <p:ph type="title"/>
          </p:nvPr>
        </p:nvSpPr>
        <p:spPr/>
        <p:txBody>
          <a:bodyPr/>
          <a:lstStyle/>
          <a:p>
            <a:r>
              <a:rPr lang="es-ES" dirty="0"/>
              <a:t>Interfaz </a:t>
            </a:r>
            <a:r>
              <a:rPr lang="es-ES" dirty="0" err="1"/>
              <a:t>RoboespasApp</a:t>
            </a:r>
            <a:endParaRPr lang="es-ES" dirty="0"/>
          </a:p>
        </p:txBody>
      </p:sp>
      <p:sp>
        <p:nvSpPr>
          <p:cNvPr id="5" name="Marcador de contenido 4">
            <a:extLst>
              <a:ext uri="{FF2B5EF4-FFF2-40B4-BE49-F238E27FC236}">
                <a16:creationId xmlns:a16="http://schemas.microsoft.com/office/drawing/2014/main" id="{4638912B-B8AB-486D-BD64-65D77D0E9C70}"/>
              </a:ext>
            </a:extLst>
          </p:cNvPr>
          <p:cNvSpPr>
            <a:spLocks noGrp="1"/>
          </p:cNvSpPr>
          <p:nvPr>
            <p:ph idx="1"/>
          </p:nvPr>
        </p:nvSpPr>
        <p:spPr/>
        <p:txBody>
          <a:bodyPr/>
          <a:lstStyle/>
          <a:p>
            <a:r>
              <a:rPr lang="es-ES" dirty="0"/>
              <a:t>En cualquiera de los casos, para ejecutarla será necesario abrir MATLAB, navegar hasta la localización de la aplicación (roboespas/</a:t>
            </a:r>
            <a:r>
              <a:rPr lang="es-ES" dirty="0" err="1"/>
              <a:t>RoboespasApp</a:t>
            </a:r>
            <a:r>
              <a:rPr lang="es-ES" dirty="0"/>
              <a:t>/MATLAB/App/</a:t>
            </a:r>
            <a:r>
              <a:rPr lang="es-ES" dirty="0" err="1"/>
              <a:t>RoboespasApp.mlapp</a:t>
            </a:r>
            <a:r>
              <a:rPr lang="es-ES" dirty="0"/>
              <a:t>), y darle doble </a:t>
            </a:r>
            <a:r>
              <a:rPr lang="es-ES" dirty="0" err="1"/>
              <a:t>click</a:t>
            </a:r>
            <a:r>
              <a:rPr lang="es-ES" dirty="0"/>
              <a:t> para abrir MATLAB App </a:t>
            </a:r>
            <a:r>
              <a:rPr lang="es-ES" dirty="0" err="1"/>
              <a:t>Designer</a:t>
            </a:r>
            <a:r>
              <a:rPr lang="es-ES" dirty="0"/>
              <a:t>. </a:t>
            </a:r>
          </a:p>
          <a:p>
            <a:r>
              <a:rPr lang="es-ES" dirty="0"/>
              <a:t>A continuación, se hará </a:t>
            </a:r>
            <a:r>
              <a:rPr lang="es-ES" dirty="0" err="1"/>
              <a:t>click</a:t>
            </a:r>
            <a:r>
              <a:rPr lang="es-ES" dirty="0"/>
              <a:t> en Play (arriba de MATLAB App </a:t>
            </a:r>
            <a:r>
              <a:rPr lang="es-ES" dirty="0" err="1"/>
              <a:t>Designer</a:t>
            </a:r>
            <a:r>
              <a:rPr lang="es-ES" dirty="0"/>
              <a:t>) para ejecutarla. </a:t>
            </a:r>
          </a:p>
          <a:p>
            <a:r>
              <a:rPr lang="es-ES" dirty="0"/>
              <a:t>Si el robot IIWA está encendido, configurado y conectado con Roboespas-PC, marcar el </a:t>
            </a:r>
            <a:r>
              <a:rPr lang="es-ES" dirty="0" err="1"/>
              <a:t>Checkbox</a:t>
            </a:r>
            <a:r>
              <a:rPr lang="es-ES" dirty="0"/>
              <a:t> de la parte superior “IIWA”, y esperar a que este se conecte</a:t>
            </a:r>
          </a:p>
        </p:txBody>
      </p:sp>
    </p:spTree>
    <p:extLst>
      <p:ext uri="{BB962C8B-B14F-4D97-AF65-F5344CB8AC3E}">
        <p14:creationId xmlns:p14="http://schemas.microsoft.com/office/powerpoint/2010/main" val="591696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B831F1BD-EC2D-419E-BC79-6D984301982A}"/>
              </a:ext>
            </a:extLst>
          </p:cNvPr>
          <p:cNvSpPr>
            <a:spLocks noGrp="1"/>
          </p:cNvSpPr>
          <p:nvPr>
            <p:ph type="title"/>
          </p:nvPr>
        </p:nvSpPr>
        <p:spPr/>
        <p:txBody>
          <a:bodyPr/>
          <a:lstStyle/>
          <a:p>
            <a:r>
              <a:rPr lang="es-ES" dirty="0"/>
              <a:t>Conexión de los sensores </a:t>
            </a:r>
            <a:r>
              <a:rPr lang="es-ES" dirty="0" err="1"/>
              <a:t>Delsys</a:t>
            </a:r>
            <a:r>
              <a:rPr lang="es-ES" dirty="0"/>
              <a:t> </a:t>
            </a:r>
            <a:r>
              <a:rPr lang="es-ES" dirty="0" err="1"/>
              <a:t>Trigno</a:t>
            </a:r>
            <a:endParaRPr lang="es-ES" dirty="0"/>
          </a:p>
        </p:txBody>
      </p:sp>
      <p:sp>
        <p:nvSpPr>
          <p:cNvPr id="5" name="Marcador de texto 4">
            <a:extLst>
              <a:ext uri="{FF2B5EF4-FFF2-40B4-BE49-F238E27FC236}">
                <a16:creationId xmlns:a16="http://schemas.microsoft.com/office/drawing/2014/main" id="{433F0E9C-1D31-49E7-BEEA-4E2C72C12346}"/>
              </a:ext>
            </a:extLst>
          </p:cNvPr>
          <p:cNvSpPr>
            <a:spLocks noGrp="1"/>
          </p:cNvSpPr>
          <p:nvPr>
            <p:ph type="body" idx="1"/>
          </p:nvPr>
        </p:nvSpPr>
        <p:spPr/>
        <p:txBody>
          <a:bodyPr/>
          <a:lstStyle/>
          <a:p>
            <a:endParaRPr lang="es-ES"/>
          </a:p>
        </p:txBody>
      </p:sp>
    </p:spTree>
    <p:extLst>
      <p:ext uri="{BB962C8B-B14F-4D97-AF65-F5344CB8AC3E}">
        <p14:creationId xmlns:p14="http://schemas.microsoft.com/office/powerpoint/2010/main" val="30010840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00E390BB-E8E1-4C41-8D0D-CDCEFE25713C}"/>
              </a:ext>
            </a:extLst>
          </p:cNvPr>
          <p:cNvSpPr>
            <a:spLocks noGrp="1"/>
          </p:cNvSpPr>
          <p:nvPr>
            <p:ph type="title"/>
          </p:nvPr>
        </p:nvSpPr>
        <p:spPr/>
        <p:txBody>
          <a:bodyPr/>
          <a:lstStyle/>
          <a:p>
            <a:r>
              <a:rPr lang="es-ES" dirty="0"/>
              <a:t>Interfaz </a:t>
            </a:r>
            <a:r>
              <a:rPr lang="es-ES" dirty="0" err="1"/>
              <a:t>RoboespasApp</a:t>
            </a:r>
            <a:endParaRPr lang="es-ES" dirty="0"/>
          </a:p>
        </p:txBody>
      </p:sp>
      <p:sp>
        <p:nvSpPr>
          <p:cNvPr id="5" name="Marcador de contenido 4">
            <a:extLst>
              <a:ext uri="{FF2B5EF4-FFF2-40B4-BE49-F238E27FC236}">
                <a16:creationId xmlns:a16="http://schemas.microsoft.com/office/drawing/2014/main" id="{4638912B-B8AB-486D-BD64-65D77D0E9C70}"/>
              </a:ext>
            </a:extLst>
          </p:cNvPr>
          <p:cNvSpPr>
            <a:spLocks noGrp="1"/>
          </p:cNvSpPr>
          <p:nvPr>
            <p:ph idx="1"/>
          </p:nvPr>
        </p:nvSpPr>
        <p:spPr/>
        <p:txBody>
          <a:bodyPr>
            <a:normAutofit/>
          </a:bodyPr>
          <a:lstStyle/>
          <a:p>
            <a:r>
              <a:rPr lang="es-ES" dirty="0"/>
              <a:t>Si los sensores </a:t>
            </a:r>
            <a:r>
              <a:rPr lang="es-ES" dirty="0" err="1"/>
              <a:t>Delsys</a:t>
            </a:r>
            <a:r>
              <a:rPr lang="es-ES" dirty="0"/>
              <a:t> están encendidos y conectados a </a:t>
            </a:r>
            <a:r>
              <a:rPr lang="es-ES" dirty="0" err="1"/>
              <a:t>RoboespasPC</a:t>
            </a:r>
            <a:r>
              <a:rPr lang="es-ES" dirty="0"/>
              <a:t> y ya se ha seguido la guía de conexión, marcar el </a:t>
            </a:r>
            <a:r>
              <a:rPr lang="es-ES" dirty="0" err="1"/>
              <a:t>checkbox</a:t>
            </a:r>
            <a:r>
              <a:rPr lang="es-ES" dirty="0"/>
              <a:t> “</a:t>
            </a:r>
            <a:r>
              <a:rPr lang="es-ES" dirty="0" err="1"/>
              <a:t>Delsys</a:t>
            </a:r>
            <a:r>
              <a:rPr lang="es-ES" dirty="0"/>
              <a:t>”. La conexión a los sensores </a:t>
            </a:r>
            <a:r>
              <a:rPr lang="es-ES" dirty="0" err="1"/>
              <a:t>Delsys</a:t>
            </a:r>
            <a:r>
              <a:rPr lang="es-ES" dirty="0"/>
              <a:t> tomará un tiempo la primera vez porque se debe iniciar un hilo paralelo de comunicación con los sensores. Se podrá observar el estado en la ventana principal de MATLAB, abajo a la izquierda, donde veremos que está “</a:t>
            </a:r>
            <a:r>
              <a:rPr lang="es-ES" dirty="0" err="1"/>
              <a:t>Busy</a:t>
            </a:r>
            <a:r>
              <a:rPr lang="es-ES" dirty="0"/>
              <a:t>” e “</a:t>
            </a:r>
            <a:r>
              <a:rPr lang="es-ES" dirty="0" err="1"/>
              <a:t>Starting</a:t>
            </a:r>
            <a:r>
              <a:rPr lang="es-ES" dirty="0"/>
              <a:t> </a:t>
            </a:r>
            <a:r>
              <a:rPr lang="es-ES" dirty="0" err="1"/>
              <a:t>parallel</a:t>
            </a:r>
            <a:r>
              <a:rPr lang="es-ES" dirty="0"/>
              <a:t> pool </a:t>
            </a:r>
            <a:r>
              <a:rPr lang="es-ES" dirty="0" err="1"/>
              <a:t>on</a:t>
            </a:r>
            <a:r>
              <a:rPr lang="es-ES" dirty="0"/>
              <a:t> local”. </a:t>
            </a:r>
          </a:p>
          <a:p>
            <a:r>
              <a:rPr lang="es-ES" dirty="0"/>
              <a:t>Si el sensor fuerza-par está encendido, se ha seguido la guía de conexión y el archivo </a:t>
            </a:r>
            <a:r>
              <a:rPr lang="es-ES" dirty="0" err="1"/>
              <a:t>ReadGagesLong.slx</a:t>
            </a:r>
            <a:r>
              <a:rPr lang="es-ES" dirty="0"/>
              <a:t> está abierto, marcar el </a:t>
            </a:r>
            <a:r>
              <a:rPr lang="es-ES" dirty="0" err="1"/>
              <a:t>checkbox</a:t>
            </a:r>
            <a:r>
              <a:rPr lang="es-ES" dirty="0"/>
              <a:t> “</a:t>
            </a:r>
            <a:r>
              <a:rPr lang="es-ES" dirty="0" err="1"/>
              <a:t>FTSensor</a:t>
            </a:r>
            <a:r>
              <a:rPr lang="es-ES" dirty="0"/>
              <a:t>”. En este caso, la conexión será más rápida.</a:t>
            </a:r>
          </a:p>
        </p:txBody>
      </p:sp>
    </p:spTree>
    <p:extLst>
      <p:ext uri="{BB962C8B-B14F-4D97-AF65-F5344CB8AC3E}">
        <p14:creationId xmlns:p14="http://schemas.microsoft.com/office/powerpoint/2010/main" val="17820540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00E390BB-E8E1-4C41-8D0D-CDCEFE25713C}"/>
              </a:ext>
            </a:extLst>
          </p:cNvPr>
          <p:cNvSpPr>
            <a:spLocks noGrp="1"/>
          </p:cNvSpPr>
          <p:nvPr>
            <p:ph type="title"/>
          </p:nvPr>
        </p:nvSpPr>
        <p:spPr/>
        <p:txBody>
          <a:bodyPr/>
          <a:lstStyle/>
          <a:p>
            <a:r>
              <a:rPr lang="es-ES" dirty="0"/>
              <a:t>Interfaz </a:t>
            </a:r>
            <a:r>
              <a:rPr lang="es-ES" dirty="0" err="1"/>
              <a:t>RoboespasApp</a:t>
            </a:r>
            <a:r>
              <a:rPr lang="es-ES" dirty="0"/>
              <a:t>: Captura de una trayectoria</a:t>
            </a:r>
          </a:p>
        </p:txBody>
      </p:sp>
      <p:sp>
        <p:nvSpPr>
          <p:cNvPr id="5" name="Marcador de contenido 4">
            <a:extLst>
              <a:ext uri="{FF2B5EF4-FFF2-40B4-BE49-F238E27FC236}">
                <a16:creationId xmlns:a16="http://schemas.microsoft.com/office/drawing/2014/main" id="{4638912B-B8AB-486D-BD64-65D77D0E9C70}"/>
              </a:ext>
            </a:extLst>
          </p:cNvPr>
          <p:cNvSpPr>
            <a:spLocks noGrp="1"/>
          </p:cNvSpPr>
          <p:nvPr>
            <p:ph idx="1"/>
          </p:nvPr>
        </p:nvSpPr>
        <p:spPr/>
        <p:txBody>
          <a:bodyPr>
            <a:normAutofit/>
          </a:bodyPr>
          <a:lstStyle/>
          <a:p>
            <a:r>
              <a:rPr lang="es-ES" dirty="0"/>
              <a:t>Para capturar una trayectoria, el modo de conexión con el IIWA utilizado DEBE ser </a:t>
            </a:r>
            <a:r>
              <a:rPr lang="es-ES" dirty="0" err="1"/>
              <a:t>iiwa_stack</a:t>
            </a:r>
            <a:r>
              <a:rPr lang="es-ES" dirty="0"/>
              <a:t>, ya que FRI no tiene esta opción. La conexión o desconexión del resto de dispositivos no influye.</a:t>
            </a:r>
          </a:p>
          <a:p>
            <a:r>
              <a:rPr lang="es-ES" dirty="0"/>
              <a:t>Para capturar una trayectoria, el paciente debe sentarse mirando hacia el robot en la cara del carro del IIWA cuya distancia al centro del IIWA es más corta. El paciente quedará mirando a la pegatina de </a:t>
            </a:r>
            <a:r>
              <a:rPr lang="es-ES" dirty="0" err="1"/>
              <a:t>Caution</a:t>
            </a:r>
            <a:r>
              <a:rPr lang="es-ES" dirty="0"/>
              <a:t> y al </a:t>
            </a:r>
            <a:r>
              <a:rPr lang="es-ES" dirty="0" err="1"/>
              <a:t>cabinet</a:t>
            </a:r>
            <a:r>
              <a:rPr lang="es-ES" dirty="0"/>
              <a:t> en esta posición. </a:t>
            </a:r>
          </a:p>
        </p:txBody>
      </p:sp>
    </p:spTree>
    <p:extLst>
      <p:ext uri="{BB962C8B-B14F-4D97-AF65-F5344CB8AC3E}">
        <p14:creationId xmlns:p14="http://schemas.microsoft.com/office/powerpoint/2010/main" val="40407709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00E390BB-E8E1-4C41-8D0D-CDCEFE25713C}"/>
              </a:ext>
            </a:extLst>
          </p:cNvPr>
          <p:cNvSpPr>
            <a:spLocks noGrp="1"/>
          </p:cNvSpPr>
          <p:nvPr>
            <p:ph type="title"/>
          </p:nvPr>
        </p:nvSpPr>
        <p:spPr/>
        <p:txBody>
          <a:bodyPr/>
          <a:lstStyle/>
          <a:p>
            <a:r>
              <a:rPr lang="es-ES" dirty="0"/>
              <a:t>Interfaz </a:t>
            </a:r>
            <a:r>
              <a:rPr lang="es-ES" dirty="0" err="1"/>
              <a:t>RoboespasApp</a:t>
            </a:r>
            <a:r>
              <a:rPr lang="es-ES" dirty="0"/>
              <a:t> : Captura de una trayectoria</a:t>
            </a:r>
          </a:p>
        </p:txBody>
      </p:sp>
      <p:sp>
        <p:nvSpPr>
          <p:cNvPr id="5" name="Marcador de contenido 4">
            <a:extLst>
              <a:ext uri="{FF2B5EF4-FFF2-40B4-BE49-F238E27FC236}">
                <a16:creationId xmlns:a16="http://schemas.microsoft.com/office/drawing/2014/main" id="{4638912B-B8AB-486D-BD64-65D77D0E9C70}"/>
              </a:ext>
            </a:extLst>
          </p:cNvPr>
          <p:cNvSpPr>
            <a:spLocks noGrp="1"/>
          </p:cNvSpPr>
          <p:nvPr>
            <p:ph idx="1"/>
          </p:nvPr>
        </p:nvSpPr>
        <p:spPr/>
        <p:txBody>
          <a:bodyPr>
            <a:normAutofit fontScale="92500" lnSpcReduction="20000"/>
          </a:bodyPr>
          <a:lstStyle/>
          <a:p>
            <a:endParaRPr lang="es-ES" dirty="0"/>
          </a:p>
          <a:p>
            <a:pPr marL="514350" indent="-514350">
              <a:buAutoNum type="arabicPeriod"/>
            </a:pPr>
            <a:r>
              <a:rPr lang="es-ES" dirty="0"/>
              <a:t>Mover el robot a una posición inicial de referencia. El programa tiene pregrabadas 2 posiciones de referencia para los brazos derecho/izquierdo. Es necesario comenzar el proceso por este paso, que además cambiará el selector superior del Brazo para posteriormente guardar con qué brazo se grabó la trayectoria</a:t>
            </a:r>
          </a:p>
          <a:p>
            <a:pPr marL="0" indent="0">
              <a:buNone/>
            </a:pPr>
            <a:r>
              <a:rPr lang="es-ES" dirty="0"/>
              <a:t>2. Como esta posición inicial puede no ser cómoda para todos los pacientes, se puede personalizar liberando diferentes ejes del robot. Desde el punto de vista del paciente, el eje X es derecha/izquierda, el eje Y es adelante/atrás y el eje Z es arriba/abajo. Solo se puede modificar las coordenadas de la posición en un eje de cada vez, aunque al final se puede personalizar por completo. No se debe llevar el robot a una posición muy alejada de la propuesta puesto que el posterior ajuste podría no funcionar apropiadamente.</a:t>
            </a:r>
          </a:p>
          <a:p>
            <a:pPr marL="514350" indent="-514350">
              <a:buAutoNum type="arabicPeriod"/>
            </a:pPr>
            <a:endParaRPr lang="es-ES" dirty="0"/>
          </a:p>
        </p:txBody>
      </p:sp>
    </p:spTree>
    <p:extLst>
      <p:ext uri="{BB962C8B-B14F-4D97-AF65-F5344CB8AC3E}">
        <p14:creationId xmlns:p14="http://schemas.microsoft.com/office/powerpoint/2010/main" val="8959521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00E390BB-E8E1-4C41-8D0D-CDCEFE25713C}"/>
              </a:ext>
            </a:extLst>
          </p:cNvPr>
          <p:cNvSpPr>
            <a:spLocks noGrp="1"/>
          </p:cNvSpPr>
          <p:nvPr>
            <p:ph type="title"/>
          </p:nvPr>
        </p:nvSpPr>
        <p:spPr/>
        <p:txBody>
          <a:bodyPr/>
          <a:lstStyle/>
          <a:p>
            <a:r>
              <a:rPr lang="es-ES" dirty="0"/>
              <a:t>Interfaz </a:t>
            </a:r>
            <a:r>
              <a:rPr lang="es-ES" dirty="0" err="1"/>
              <a:t>RoboespasApp</a:t>
            </a:r>
            <a:r>
              <a:rPr lang="es-ES" dirty="0"/>
              <a:t>: Captura de una trayectoria</a:t>
            </a:r>
          </a:p>
        </p:txBody>
      </p:sp>
      <p:sp>
        <p:nvSpPr>
          <p:cNvPr id="5" name="Marcador de contenido 4">
            <a:extLst>
              <a:ext uri="{FF2B5EF4-FFF2-40B4-BE49-F238E27FC236}">
                <a16:creationId xmlns:a16="http://schemas.microsoft.com/office/drawing/2014/main" id="{4638912B-B8AB-486D-BD64-65D77D0E9C70}"/>
              </a:ext>
            </a:extLst>
          </p:cNvPr>
          <p:cNvSpPr>
            <a:spLocks noGrp="1"/>
          </p:cNvSpPr>
          <p:nvPr>
            <p:ph idx="1"/>
          </p:nvPr>
        </p:nvSpPr>
        <p:spPr/>
        <p:txBody>
          <a:bodyPr>
            <a:normAutofit lnSpcReduction="10000"/>
          </a:bodyPr>
          <a:lstStyle/>
          <a:p>
            <a:pPr marL="0" indent="0">
              <a:buNone/>
            </a:pPr>
            <a:r>
              <a:rPr lang="es-ES" dirty="0"/>
              <a:t>3. Con la posición inicial personalizada, el IIWA conectado, está todo listo para iniciar la captura de la trayectoria. Cuando se presiona el botón “Iniciar captura”, el robot se liberará en el plano YZ (es decir, arriba/abajo y adelante/atrás desde el punto de vista del paciente), pero no se permitirá girar la herramienta del robot, ni desplazarla en el eje X (derecha/izquierda). La captura de la trayectoria iniciará cuando el paciente mueva el robot a velocidad superior a 20cm/s. Este umbral puede parecer alto, pero es una velocidad bastante baja, por lo que en cuanto se presiona el botón “Iniciar captura” el paciente ya debería empezar a realizar el movimiento capturado. Si antes de realizar el movimiento de flexión el paciente duda o mueve el robot en una dirección diferente, la captura podría no resultar correcta.</a:t>
            </a:r>
          </a:p>
        </p:txBody>
      </p:sp>
    </p:spTree>
    <p:extLst>
      <p:ext uri="{BB962C8B-B14F-4D97-AF65-F5344CB8AC3E}">
        <p14:creationId xmlns:p14="http://schemas.microsoft.com/office/powerpoint/2010/main" val="31194738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00E390BB-E8E1-4C41-8D0D-CDCEFE25713C}"/>
              </a:ext>
            </a:extLst>
          </p:cNvPr>
          <p:cNvSpPr>
            <a:spLocks noGrp="1"/>
          </p:cNvSpPr>
          <p:nvPr>
            <p:ph type="title"/>
          </p:nvPr>
        </p:nvSpPr>
        <p:spPr/>
        <p:txBody>
          <a:bodyPr/>
          <a:lstStyle/>
          <a:p>
            <a:r>
              <a:rPr lang="es-ES" dirty="0"/>
              <a:t>Interfaz </a:t>
            </a:r>
            <a:r>
              <a:rPr lang="es-ES" dirty="0" err="1"/>
              <a:t>RoboespasApp</a:t>
            </a:r>
            <a:r>
              <a:rPr lang="es-ES" dirty="0"/>
              <a:t>: Captura de una trayectoria</a:t>
            </a:r>
          </a:p>
        </p:txBody>
      </p:sp>
      <p:sp>
        <p:nvSpPr>
          <p:cNvPr id="5" name="Marcador de contenido 4">
            <a:extLst>
              <a:ext uri="{FF2B5EF4-FFF2-40B4-BE49-F238E27FC236}">
                <a16:creationId xmlns:a16="http://schemas.microsoft.com/office/drawing/2014/main" id="{4638912B-B8AB-486D-BD64-65D77D0E9C70}"/>
              </a:ext>
            </a:extLst>
          </p:cNvPr>
          <p:cNvSpPr>
            <a:spLocks noGrp="1"/>
          </p:cNvSpPr>
          <p:nvPr>
            <p:ph idx="1"/>
          </p:nvPr>
        </p:nvSpPr>
        <p:spPr/>
        <p:txBody>
          <a:bodyPr>
            <a:normAutofit fontScale="85000" lnSpcReduction="20000"/>
          </a:bodyPr>
          <a:lstStyle/>
          <a:p>
            <a:pPr marL="0" indent="0">
              <a:buNone/>
            </a:pPr>
            <a:r>
              <a:rPr lang="es-ES" dirty="0"/>
              <a:t>Movimiento de flexión. El movimiento capturado debe ser un movimiento de flexión, partiendo desde una posición del paciente con el brazo totalmente estirado, hasta una posición con el brazo totalmente flexionado, sin mover entre medias el codo, la muñeca o el hombro. Para ayudarse, se recomienda que el paciente se sujete el codo a sí mismo con el otro brazo mientras moviliza al robot. Además, se debe prestar atención a no realizar compensaciones posturales ni utilizar la muñeca para arrastrar al robot. </a:t>
            </a:r>
          </a:p>
          <a:p>
            <a:pPr marL="0" indent="0">
              <a:buNone/>
            </a:pPr>
            <a:endParaRPr lang="es-ES" dirty="0"/>
          </a:p>
          <a:p>
            <a:pPr marL="0" indent="0">
              <a:buNone/>
            </a:pPr>
            <a:r>
              <a:rPr lang="es-ES" dirty="0"/>
              <a:t>Cuando se finalice la captura, estando el paciente con el brazo totalmente flexionado, se presiona Finalizar captura, y se salvará la captura. El robot todavía no se bloqueará puesto que bloquearlo en una posición tan estirado puede ocasionar problemas.</a:t>
            </a:r>
          </a:p>
          <a:p>
            <a:pPr marL="0" indent="0">
              <a:buNone/>
            </a:pPr>
            <a:r>
              <a:rPr lang="es-ES" dirty="0"/>
              <a:t>Una vez salvada la captura, mover el robot a una posición más cercana a la inicial, y presionar Bloquear robot.</a:t>
            </a:r>
          </a:p>
        </p:txBody>
      </p:sp>
    </p:spTree>
    <p:extLst>
      <p:ext uri="{BB962C8B-B14F-4D97-AF65-F5344CB8AC3E}">
        <p14:creationId xmlns:p14="http://schemas.microsoft.com/office/powerpoint/2010/main" val="5520878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00E390BB-E8E1-4C41-8D0D-CDCEFE25713C}"/>
              </a:ext>
            </a:extLst>
          </p:cNvPr>
          <p:cNvSpPr>
            <a:spLocks noGrp="1"/>
          </p:cNvSpPr>
          <p:nvPr>
            <p:ph type="title"/>
          </p:nvPr>
        </p:nvSpPr>
        <p:spPr/>
        <p:txBody>
          <a:bodyPr/>
          <a:lstStyle/>
          <a:p>
            <a:r>
              <a:rPr lang="es-ES" dirty="0"/>
              <a:t>Interfaz </a:t>
            </a:r>
            <a:r>
              <a:rPr lang="es-ES" dirty="0" err="1"/>
              <a:t>RoboespasApp</a:t>
            </a:r>
            <a:r>
              <a:rPr lang="es-ES" dirty="0"/>
              <a:t>: Captura de una trayectoria</a:t>
            </a:r>
          </a:p>
        </p:txBody>
      </p:sp>
      <p:sp>
        <p:nvSpPr>
          <p:cNvPr id="5" name="Marcador de contenido 4">
            <a:extLst>
              <a:ext uri="{FF2B5EF4-FFF2-40B4-BE49-F238E27FC236}">
                <a16:creationId xmlns:a16="http://schemas.microsoft.com/office/drawing/2014/main" id="{4638912B-B8AB-486D-BD64-65D77D0E9C70}"/>
              </a:ext>
            </a:extLst>
          </p:cNvPr>
          <p:cNvSpPr>
            <a:spLocks noGrp="1"/>
          </p:cNvSpPr>
          <p:nvPr>
            <p:ph idx="1"/>
          </p:nvPr>
        </p:nvSpPr>
        <p:spPr/>
        <p:txBody>
          <a:bodyPr>
            <a:normAutofit fontScale="92500" lnSpcReduction="10000"/>
          </a:bodyPr>
          <a:lstStyle/>
          <a:p>
            <a:pPr marL="0" indent="0">
              <a:buNone/>
            </a:pPr>
            <a:r>
              <a:rPr lang="es-ES" dirty="0"/>
              <a:t>4. Cuando ya se haya grabado la trayectoria de flexión, aparecerá un archivo nuevo en el desplegable inferior que muestra las trayectorias que se han capturado. Presionar Ajustar trayectoria para comprobar que la trayectoria grabada se ajusta a las condiciones de una trayectoria de flexión, es decir, a un arco de círculo. </a:t>
            </a:r>
          </a:p>
          <a:p>
            <a:pPr marL="0" indent="0">
              <a:buNone/>
            </a:pPr>
            <a:endParaRPr lang="es-ES" dirty="0"/>
          </a:p>
          <a:p>
            <a:pPr marL="0" indent="0">
              <a:buNone/>
            </a:pPr>
            <a:r>
              <a:rPr lang="es-ES" dirty="0"/>
              <a:t>Al finalizar el ajuste se mostrará la trayectoria capturada y la ajustada, y se permitirá al terapeuta decidir si el ajuste es correcto, es decir, si la trayectoria se ha grabado correctamente, o si se debe repetir la captura. </a:t>
            </a:r>
          </a:p>
          <a:p>
            <a:pPr marL="0" indent="0">
              <a:buNone/>
            </a:pPr>
            <a:r>
              <a:rPr lang="es-ES" dirty="0"/>
              <a:t>Si la trayectoria es correcta, se podrá proceder a la movilización del paciente siguiendo la trayectoria de flexo-extensión ajustada correspondiente a esta captura.</a:t>
            </a:r>
          </a:p>
        </p:txBody>
      </p:sp>
    </p:spTree>
    <p:extLst>
      <p:ext uri="{BB962C8B-B14F-4D97-AF65-F5344CB8AC3E}">
        <p14:creationId xmlns:p14="http://schemas.microsoft.com/office/powerpoint/2010/main" val="2220185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00E390BB-E8E1-4C41-8D0D-CDCEFE25713C}"/>
              </a:ext>
            </a:extLst>
          </p:cNvPr>
          <p:cNvSpPr>
            <a:spLocks noGrp="1"/>
          </p:cNvSpPr>
          <p:nvPr>
            <p:ph type="title"/>
          </p:nvPr>
        </p:nvSpPr>
        <p:spPr/>
        <p:txBody>
          <a:bodyPr/>
          <a:lstStyle/>
          <a:p>
            <a:r>
              <a:rPr lang="es-ES" dirty="0"/>
              <a:t>Interfaz </a:t>
            </a:r>
            <a:r>
              <a:rPr lang="es-ES" dirty="0" err="1"/>
              <a:t>RoboespasApp</a:t>
            </a:r>
            <a:r>
              <a:rPr lang="es-ES" dirty="0"/>
              <a:t>: Reproducción de una trayectoria</a:t>
            </a:r>
          </a:p>
        </p:txBody>
      </p:sp>
      <p:sp>
        <p:nvSpPr>
          <p:cNvPr id="5" name="Marcador de contenido 4">
            <a:extLst>
              <a:ext uri="{FF2B5EF4-FFF2-40B4-BE49-F238E27FC236}">
                <a16:creationId xmlns:a16="http://schemas.microsoft.com/office/drawing/2014/main" id="{4638912B-B8AB-486D-BD64-65D77D0E9C70}"/>
              </a:ext>
            </a:extLst>
          </p:cNvPr>
          <p:cNvSpPr>
            <a:spLocks noGrp="1"/>
          </p:cNvSpPr>
          <p:nvPr>
            <p:ph idx="1"/>
          </p:nvPr>
        </p:nvSpPr>
        <p:spPr/>
        <p:txBody>
          <a:bodyPr>
            <a:normAutofit/>
          </a:bodyPr>
          <a:lstStyle/>
          <a:p>
            <a:r>
              <a:rPr lang="es-ES" dirty="0"/>
              <a:t>En primer lugar, se debe cargar la trayectoria a reproducir. En el caso de que se acabe de ajustar una, se cargará automáticamente. Si se quiere acceder a una grabada previamente, cambiar a la pestaña Repetir, y elegir una trayectoria del desplegable superior. Cuando se carga, se ajustará automáticamente a la velocidad que esté seleccionada en el slider inferior.</a:t>
            </a:r>
          </a:p>
          <a:p>
            <a:r>
              <a:rPr lang="es-ES" dirty="0"/>
              <a:t>Se puede modificar la velocidad posteriormente moviendo el slider. Se recomienda utilizar una velocidad baja la primera vez que se ejecute una trayectoria.</a:t>
            </a:r>
          </a:p>
          <a:p>
            <a:endParaRPr lang="es-ES" dirty="0"/>
          </a:p>
        </p:txBody>
      </p:sp>
    </p:spTree>
    <p:extLst>
      <p:ext uri="{BB962C8B-B14F-4D97-AF65-F5344CB8AC3E}">
        <p14:creationId xmlns:p14="http://schemas.microsoft.com/office/powerpoint/2010/main" val="32124926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00E390BB-E8E1-4C41-8D0D-CDCEFE25713C}"/>
              </a:ext>
            </a:extLst>
          </p:cNvPr>
          <p:cNvSpPr>
            <a:spLocks noGrp="1"/>
          </p:cNvSpPr>
          <p:nvPr>
            <p:ph type="title"/>
          </p:nvPr>
        </p:nvSpPr>
        <p:spPr/>
        <p:txBody>
          <a:bodyPr/>
          <a:lstStyle/>
          <a:p>
            <a:r>
              <a:rPr lang="es-ES" dirty="0"/>
              <a:t>Interfaz </a:t>
            </a:r>
            <a:r>
              <a:rPr lang="es-ES" dirty="0" err="1"/>
              <a:t>RoboespasApp</a:t>
            </a:r>
            <a:r>
              <a:rPr lang="es-ES" dirty="0"/>
              <a:t>: Reproducción de una trayectoria</a:t>
            </a:r>
          </a:p>
        </p:txBody>
      </p:sp>
      <p:sp>
        <p:nvSpPr>
          <p:cNvPr id="5" name="Marcador de contenido 4">
            <a:extLst>
              <a:ext uri="{FF2B5EF4-FFF2-40B4-BE49-F238E27FC236}">
                <a16:creationId xmlns:a16="http://schemas.microsoft.com/office/drawing/2014/main" id="{4638912B-B8AB-486D-BD64-65D77D0E9C70}"/>
              </a:ext>
            </a:extLst>
          </p:cNvPr>
          <p:cNvSpPr>
            <a:spLocks noGrp="1"/>
          </p:cNvSpPr>
          <p:nvPr>
            <p:ph idx="1"/>
          </p:nvPr>
        </p:nvSpPr>
        <p:spPr/>
        <p:txBody>
          <a:bodyPr>
            <a:normAutofit fontScale="85000" lnSpcReduction="20000"/>
          </a:bodyPr>
          <a:lstStyle/>
          <a:p>
            <a:r>
              <a:rPr lang="es-ES" dirty="0"/>
              <a:t>Antes de movilizar al paciente, este debe tener los sensores </a:t>
            </a:r>
            <a:r>
              <a:rPr lang="es-ES" dirty="0" err="1"/>
              <a:t>electromiográficos</a:t>
            </a:r>
            <a:r>
              <a:rPr lang="es-ES" dirty="0"/>
              <a:t> colocados, tal y como se describe en la guía de colocación de los sensores </a:t>
            </a:r>
            <a:r>
              <a:rPr lang="es-ES" dirty="0" err="1"/>
              <a:t>Delsys</a:t>
            </a:r>
            <a:r>
              <a:rPr lang="es-ES" dirty="0"/>
              <a:t>. </a:t>
            </a:r>
          </a:p>
          <a:p>
            <a:r>
              <a:rPr lang="es-ES" dirty="0"/>
              <a:t>Además, previa a la movilización, el robot debe ejecutar una vez una trayectoria sin contacto con el paciente. También se aprovecha este momento para leer los valores de electromiografía presentes en el paciente cuando este está en reposo. Para ello simplemente se debe pedir al paciente que se aleje un poco del robot, y que deje el brazo con los sensores </a:t>
            </a:r>
            <a:r>
              <a:rPr lang="es-ES" dirty="0" err="1"/>
              <a:t>Delsys</a:t>
            </a:r>
            <a:r>
              <a:rPr lang="es-ES" dirty="0"/>
              <a:t> completamente en reposo. Se le indica al robot que se mueva a la posición inicial de la trayectoria, y a continuación, que la ejecute una vez. Mientras se ejecuta, se capturarán datos del IIWA, de los sensores y del sensor FT. </a:t>
            </a:r>
          </a:p>
          <a:p>
            <a:r>
              <a:rPr lang="es-ES" dirty="0"/>
              <a:t>En esta sección también se proporciona un botón para comprobar los valores de electromiografía del paciente en cualquier momento. Al hacerle </a:t>
            </a:r>
            <a:r>
              <a:rPr lang="es-ES" dirty="0" err="1"/>
              <a:t>click</a:t>
            </a:r>
            <a:r>
              <a:rPr lang="es-ES" dirty="0"/>
              <a:t> a este botón aparecerá una figura que representa los valores EMG en tiempo real del paciente, y al volverle a hacer </a:t>
            </a:r>
            <a:r>
              <a:rPr lang="es-ES" dirty="0" err="1"/>
              <a:t>click</a:t>
            </a:r>
            <a:r>
              <a:rPr lang="es-ES" dirty="0"/>
              <a:t> se cerrará. Antes de ejecutar la trayectoria se debe cerrar esta ventana, o la aplicación no </a:t>
            </a:r>
            <a:r>
              <a:rPr lang="es-ES"/>
              <a:t>funcionará correctamente. </a:t>
            </a:r>
            <a:endParaRPr lang="es-ES" dirty="0"/>
          </a:p>
          <a:p>
            <a:endParaRPr lang="es-ES" dirty="0"/>
          </a:p>
          <a:p>
            <a:endParaRPr lang="es-ES" dirty="0"/>
          </a:p>
        </p:txBody>
      </p:sp>
    </p:spTree>
    <p:extLst>
      <p:ext uri="{BB962C8B-B14F-4D97-AF65-F5344CB8AC3E}">
        <p14:creationId xmlns:p14="http://schemas.microsoft.com/office/powerpoint/2010/main" val="1157678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E6BB00-85C4-43F9-8878-647273C0F4A5}"/>
              </a:ext>
            </a:extLst>
          </p:cNvPr>
          <p:cNvSpPr>
            <a:spLocks noGrp="1"/>
          </p:cNvSpPr>
          <p:nvPr>
            <p:ph type="title"/>
          </p:nvPr>
        </p:nvSpPr>
        <p:spPr/>
        <p:txBody>
          <a:bodyPr/>
          <a:lstStyle/>
          <a:p>
            <a:r>
              <a:rPr lang="es-ES" dirty="0"/>
              <a:t>Conexión de Sensores </a:t>
            </a:r>
            <a:r>
              <a:rPr lang="es-ES" dirty="0" err="1"/>
              <a:t>Delsys</a:t>
            </a:r>
            <a:r>
              <a:rPr lang="es-ES" dirty="0"/>
              <a:t> </a:t>
            </a:r>
            <a:r>
              <a:rPr lang="es-ES" dirty="0" err="1"/>
              <a:t>Trigno</a:t>
            </a:r>
            <a:endParaRPr lang="es-ES" dirty="0"/>
          </a:p>
        </p:txBody>
      </p:sp>
      <p:sp>
        <p:nvSpPr>
          <p:cNvPr id="3" name="Marcador de contenido 2">
            <a:extLst>
              <a:ext uri="{FF2B5EF4-FFF2-40B4-BE49-F238E27FC236}">
                <a16:creationId xmlns:a16="http://schemas.microsoft.com/office/drawing/2014/main" id="{983528B0-A20E-403A-89A9-44128BBA646A}"/>
              </a:ext>
            </a:extLst>
          </p:cNvPr>
          <p:cNvSpPr>
            <a:spLocks noGrp="1"/>
          </p:cNvSpPr>
          <p:nvPr>
            <p:ph idx="1"/>
          </p:nvPr>
        </p:nvSpPr>
        <p:spPr/>
        <p:txBody>
          <a:bodyPr/>
          <a:lstStyle/>
          <a:p>
            <a:pPr marL="514350" indent="-514350">
              <a:buAutoNum type="arabicPeriod"/>
            </a:pPr>
            <a:r>
              <a:rPr lang="es-ES" dirty="0"/>
              <a:t>Conectar la caja de los Sensores </a:t>
            </a:r>
            <a:r>
              <a:rPr lang="es-ES" dirty="0" err="1"/>
              <a:t>Delsys</a:t>
            </a:r>
            <a:r>
              <a:rPr lang="es-ES" dirty="0"/>
              <a:t> </a:t>
            </a:r>
            <a:r>
              <a:rPr lang="es-ES" dirty="0" err="1"/>
              <a:t>Trigno</a:t>
            </a:r>
            <a:endParaRPr lang="es-ES" dirty="0"/>
          </a:p>
          <a:p>
            <a:pPr lvl="1">
              <a:buFontTx/>
              <a:buChar char="-"/>
            </a:pPr>
            <a:r>
              <a:rPr lang="es-ES" dirty="0"/>
              <a:t>Cable 1: Caja a corriente *TODO: Foto1</a:t>
            </a:r>
          </a:p>
          <a:p>
            <a:pPr lvl="1">
              <a:buFontTx/>
              <a:buChar char="-"/>
            </a:pPr>
            <a:r>
              <a:rPr lang="es-ES" dirty="0"/>
              <a:t>Cable 2: Caja a USB3.0 (azul) de ROBOESPAS-PC.  *TODO:Foto2, Foto3</a:t>
            </a:r>
          </a:p>
          <a:p>
            <a:pPr marL="457200" lvl="1" indent="0">
              <a:buNone/>
            </a:pPr>
            <a:r>
              <a:rPr lang="es-ES" dirty="0"/>
              <a:t>	*Si se enchufa en otro USB puede que haya pérdida de datos y los programas de control de los sensores </a:t>
            </a:r>
            <a:r>
              <a:rPr lang="es-ES" dirty="0" err="1"/>
              <a:t>Delsys</a:t>
            </a:r>
            <a:r>
              <a:rPr lang="es-ES" dirty="0"/>
              <a:t> desarrollados en MATLAB no funcionen correctamente. </a:t>
            </a:r>
          </a:p>
        </p:txBody>
      </p:sp>
    </p:spTree>
    <p:extLst>
      <p:ext uri="{BB962C8B-B14F-4D97-AF65-F5344CB8AC3E}">
        <p14:creationId xmlns:p14="http://schemas.microsoft.com/office/powerpoint/2010/main" val="3118762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E6BB00-85C4-43F9-8878-647273C0F4A5}"/>
              </a:ext>
            </a:extLst>
          </p:cNvPr>
          <p:cNvSpPr>
            <a:spLocks noGrp="1"/>
          </p:cNvSpPr>
          <p:nvPr>
            <p:ph type="title"/>
          </p:nvPr>
        </p:nvSpPr>
        <p:spPr/>
        <p:txBody>
          <a:bodyPr/>
          <a:lstStyle/>
          <a:p>
            <a:r>
              <a:rPr lang="es-ES" dirty="0"/>
              <a:t>Conexión de Sensores </a:t>
            </a:r>
            <a:r>
              <a:rPr lang="es-ES" dirty="0" err="1"/>
              <a:t>Delsys</a:t>
            </a:r>
            <a:r>
              <a:rPr lang="es-ES" dirty="0"/>
              <a:t> </a:t>
            </a:r>
            <a:r>
              <a:rPr lang="es-ES" dirty="0" err="1"/>
              <a:t>Trigno</a:t>
            </a:r>
            <a:endParaRPr lang="es-ES" dirty="0"/>
          </a:p>
        </p:txBody>
      </p:sp>
      <p:sp>
        <p:nvSpPr>
          <p:cNvPr id="3" name="Marcador de contenido 2">
            <a:extLst>
              <a:ext uri="{FF2B5EF4-FFF2-40B4-BE49-F238E27FC236}">
                <a16:creationId xmlns:a16="http://schemas.microsoft.com/office/drawing/2014/main" id="{983528B0-A20E-403A-89A9-44128BBA646A}"/>
              </a:ext>
            </a:extLst>
          </p:cNvPr>
          <p:cNvSpPr>
            <a:spLocks noGrp="1"/>
          </p:cNvSpPr>
          <p:nvPr>
            <p:ph idx="1"/>
          </p:nvPr>
        </p:nvSpPr>
        <p:spPr/>
        <p:txBody>
          <a:bodyPr/>
          <a:lstStyle/>
          <a:p>
            <a:pPr marL="0" indent="0">
              <a:buNone/>
            </a:pPr>
            <a:r>
              <a:rPr lang="es-ES" dirty="0"/>
              <a:t>2. Lanzar la aplicación </a:t>
            </a:r>
            <a:r>
              <a:rPr lang="es-ES" dirty="0" err="1"/>
              <a:t>Trigno</a:t>
            </a:r>
            <a:r>
              <a:rPr lang="es-ES" dirty="0"/>
              <a:t> Control </a:t>
            </a:r>
            <a:r>
              <a:rPr lang="es-ES" dirty="0" err="1"/>
              <a:t>Utility</a:t>
            </a:r>
            <a:r>
              <a:rPr lang="es-ES" dirty="0"/>
              <a:t> en ROBOESPAS-PC *Captura1, Captura2</a:t>
            </a:r>
          </a:p>
        </p:txBody>
      </p:sp>
    </p:spTree>
    <p:extLst>
      <p:ext uri="{BB962C8B-B14F-4D97-AF65-F5344CB8AC3E}">
        <p14:creationId xmlns:p14="http://schemas.microsoft.com/office/powerpoint/2010/main" val="638430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E6BB00-85C4-43F9-8878-647273C0F4A5}"/>
              </a:ext>
            </a:extLst>
          </p:cNvPr>
          <p:cNvSpPr>
            <a:spLocks noGrp="1"/>
          </p:cNvSpPr>
          <p:nvPr>
            <p:ph type="title"/>
          </p:nvPr>
        </p:nvSpPr>
        <p:spPr/>
        <p:txBody>
          <a:bodyPr/>
          <a:lstStyle/>
          <a:p>
            <a:r>
              <a:rPr lang="es-ES" dirty="0"/>
              <a:t>Conexión de Sensores </a:t>
            </a:r>
            <a:r>
              <a:rPr lang="es-ES" dirty="0" err="1"/>
              <a:t>Delsys</a:t>
            </a:r>
            <a:r>
              <a:rPr lang="es-ES" dirty="0"/>
              <a:t> </a:t>
            </a:r>
            <a:r>
              <a:rPr lang="es-ES" dirty="0" err="1"/>
              <a:t>Trigno</a:t>
            </a:r>
            <a:endParaRPr lang="es-ES" dirty="0"/>
          </a:p>
        </p:txBody>
      </p:sp>
      <p:sp>
        <p:nvSpPr>
          <p:cNvPr id="3" name="Marcador de contenido 2">
            <a:extLst>
              <a:ext uri="{FF2B5EF4-FFF2-40B4-BE49-F238E27FC236}">
                <a16:creationId xmlns:a16="http://schemas.microsoft.com/office/drawing/2014/main" id="{983528B0-A20E-403A-89A9-44128BBA646A}"/>
              </a:ext>
            </a:extLst>
          </p:cNvPr>
          <p:cNvSpPr>
            <a:spLocks noGrp="1"/>
          </p:cNvSpPr>
          <p:nvPr>
            <p:ph idx="1"/>
          </p:nvPr>
        </p:nvSpPr>
        <p:spPr/>
        <p:txBody>
          <a:bodyPr/>
          <a:lstStyle/>
          <a:p>
            <a:pPr marL="0" indent="0">
              <a:buNone/>
            </a:pPr>
            <a:r>
              <a:rPr lang="es-ES" dirty="0"/>
              <a:t>3. Activar cada uno de los cuatro sensores. Sacar cada sensor de la caja (su luz estará blanco azulado), pasar por la zona de activación (Foto4) hasta que la luz se ponga verde, y comprobar que aparece en la aplicación </a:t>
            </a:r>
            <a:r>
              <a:rPr lang="es-ES" dirty="0" err="1"/>
              <a:t>Trigno</a:t>
            </a:r>
            <a:r>
              <a:rPr lang="es-ES" dirty="0"/>
              <a:t> y la luz del sensor parpadea verde/naranja. (Captura3) Repetir para cada uno de los cuatro sensores que se utilizan.</a:t>
            </a:r>
          </a:p>
        </p:txBody>
      </p:sp>
    </p:spTree>
    <p:extLst>
      <p:ext uri="{BB962C8B-B14F-4D97-AF65-F5344CB8AC3E}">
        <p14:creationId xmlns:p14="http://schemas.microsoft.com/office/powerpoint/2010/main" val="4145114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B831F1BD-EC2D-419E-BC79-6D984301982A}"/>
              </a:ext>
            </a:extLst>
          </p:cNvPr>
          <p:cNvSpPr>
            <a:spLocks noGrp="1"/>
          </p:cNvSpPr>
          <p:nvPr>
            <p:ph type="title"/>
          </p:nvPr>
        </p:nvSpPr>
        <p:spPr/>
        <p:txBody>
          <a:bodyPr/>
          <a:lstStyle/>
          <a:p>
            <a:r>
              <a:rPr lang="es-ES" dirty="0"/>
              <a:t>Colocación de los sensores </a:t>
            </a:r>
            <a:r>
              <a:rPr lang="es-ES" dirty="0" err="1"/>
              <a:t>Delsys</a:t>
            </a:r>
            <a:r>
              <a:rPr lang="es-ES" dirty="0"/>
              <a:t> </a:t>
            </a:r>
            <a:r>
              <a:rPr lang="es-ES" dirty="0" err="1"/>
              <a:t>Trigno</a:t>
            </a:r>
            <a:endParaRPr lang="es-ES" dirty="0"/>
          </a:p>
        </p:txBody>
      </p:sp>
      <p:sp>
        <p:nvSpPr>
          <p:cNvPr id="5" name="Marcador de texto 4">
            <a:extLst>
              <a:ext uri="{FF2B5EF4-FFF2-40B4-BE49-F238E27FC236}">
                <a16:creationId xmlns:a16="http://schemas.microsoft.com/office/drawing/2014/main" id="{433F0E9C-1D31-49E7-BEEA-4E2C72C12346}"/>
              </a:ext>
            </a:extLst>
          </p:cNvPr>
          <p:cNvSpPr>
            <a:spLocks noGrp="1"/>
          </p:cNvSpPr>
          <p:nvPr>
            <p:ph type="body" idx="1"/>
          </p:nvPr>
        </p:nvSpPr>
        <p:spPr/>
        <p:txBody>
          <a:bodyPr/>
          <a:lstStyle/>
          <a:p>
            <a:endParaRPr lang="es-ES"/>
          </a:p>
        </p:txBody>
      </p:sp>
    </p:spTree>
    <p:extLst>
      <p:ext uri="{BB962C8B-B14F-4D97-AF65-F5344CB8AC3E}">
        <p14:creationId xmlns:p14="http://schemas.microsoft.com/office/powerpoint/2010/main" val="765352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6BF5D6-BCB9-4DDE-87B2-D0F80767EC6A}"/>
              </a:ext>
            </a:extLst>
          </p:cNvPr>
          <p:cNvSpPr>
            <a:spLocks noGrp="1"/>
          </p:cNvSpPr>
          <p:nvPr>
            <p:ph type="title"/>
          </p:nvPr>
        </p:nvSpPr>
        <p:spPr/>
        <p:txBody>
          <a:bodyPr/>
          <a:lstStyle/>
          <a:p>
            <a:r>
              <a:rPr lang="es-ES" dirty="0"/>
              <a:t>Colocación de los sensores </a:t>
            </a:r>
            <a:r>
              <a:rPr lang="es-ES" dirty="0" err="1"/>
              <a:t>Delsys</a:t>
            </a:r>
            <a:r>
              <a:rPr lang="es-ES" dirty="0"/>
              <a:t> </a:t>
            </a:r>
            <a:r>
              <a:rPr lang="es-ES" dirty="0" err="1"/>
              <a:t>Trigno</a:t>
            </a:r>
            <a:endParaRPr lang="es-ES" dirty="0"/>
          </a:p>
        </p:txBody>
      </p:sp>
      <p:sp>
        <p:nvSpPr>
          <p:cNvPr id="3" name="Marcador de contenido 2">
            <a:extLst>
              <a:ext uri="{FF2B5EF4-FFF2-40B4-BE49-F238E27FC236}">
                <a16:creationId xmlns:a16="http://schemas.microsoft.com/office/drawing/2014/main" id="{E2623368-DCDE-438C-B1A0-65CBA28BADD6}"/>
              </a:ext>
            </a:extLst>
          </p:cNvPr>
          <p:cNvSpPr>
            <a:spLocks noGrp="1"/>
          </p:cNvSpPr>
          <p:nvPr>
            <p:ph idx="1"/>
          </p:nvPr>
        </p:nvSpPr>
        <p:spPr/>
        <p:txBody>
          <a:bodyPr/>
          <a:lstStyle/>
          <a:p>
            <a:r>
              <a:rPr lang="es-ES" dirty="0"/>
              <a:t>Cada sensor cuenta con una etiqueta con el número del sensor (Foto5). Se debe respetar la siguiente colocación de cada sensor para que las leyendas de las gráficas de </a:t>
            </a:r>
            <a:r>
              <a:rPr lang="es-ES" dirty="0" err="1"/>
              <a:t>RoboespasApp</a:t>
            </a:r>
            <a:r>
              <a:rPr lang="es-ES" dirty="0"/>
              <a:t> sean correctas:</a:t>
            </a:r>
          </a:p>
          <a:p>
            <a:pPr marL="0" indent="0">
              <a:buNone/>
            </a:pPr>
            <a:r>
              <a:rPr lang="es-ES" dirty="0"/>
              <a:t>	S1: </a:t>
            </a:r>
            <a:r>
              <a:rPr lang="es-ES" dirty="0" err="1"/>
              <a:t>Biceps</a:t>
            </a:r>
            <a:r>
              <a:rPr lang="es-ES" dirty="0"/>
              <a:t> </a:t>
            </a:r>
            <a:r>
              <a:rPr lang="es-ES" dirty="0" err="1"/>
              <a:t>Brachii</a:t>
            </a:r>
            <a:endParaRPr lang="es-ES" dirty="0"/>
          </a:p>
          <a:p>
            <a:pPr marL="0" indent="0">
              <a:buNone/>
            </a:pPr>
            <a:r>
              <a:rPr lang="es-ES" dirty="0"/>
              <a:t>	S2: </a:t>
            </a:r>
            <a:r>
              <a:rPr lang="es-ES" dirty="0" err="1"/>
              <a:t>Triceps</a:t>
            </a:r>
            <a:r>
              <a:rPr lang="es-ES" dirty="0"/>
              <a:t> Lateral Head</a:t>
            </a:r>
          </a:p>
          <a:p>
            <a:pPr marL="0" indent="0">
              <a:buNone/>
            </a:pPr>
            <a:r>
              <a:rPr lang="es-ES" dirty="0"/>
              <a:t>	S3: </a:t>
            </a:r>
            <a:r>
              <a:rPr lang="es-ES" dirty="0" err="1"/>
              <a:t>Brachioradialis</a:t>
            </a:r>
            <a:endParaRPr lang="es-ES" dirty="0"/>
          </a:p>
          <a:p>
            <a:pPr marL="0" indent="0">
              <a:buNone/>
            </a:pPr>
            <a:r>
              <a:rPr lang="es-ES" dirty="0"/>
              <a:t>	S4: Flexor </a:t>
            </a:r>
            <a:r>
              <a:rPr lang="es-ES" dirty="0" err="1"/>
              <a:t>carpi</a:t>
            </a:r>
            <a:r>
              <a:rPr lang="es-ES" dirty="0"/>
              <a:t> </a:t>
            </a:r>
            <a:r>
              <a:rPr lang="es-ES" dirty="0" err="1"/>
              <a:t>radialis</a:t>
            </a:r>
            <a:endParaRPr lang="es-ES" dirty="0"/>
          </a:p>
        </p:txBody>
      </p:sp>
    </p:spTree>
    <p:extLst>
      <p:ext uri="{BB962C8B-B14F-4D97-AF65-F5344CB8AC3E}">
        <p14:creationId xmlns:p14="http://schemas.microsoft.com/office/powerpoint/2010/main" val="242267733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TotalTime>
  <Words>3380</Words>
  <Application>Microsoft Office PowerPoint</Application>
  <PresentationFormat>Panorámica</PresentationFormat>
  <Paragraphs>170</Paragraphs>
  <Slides>47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47</vt:i4>
      </vt:variant>
    </vt:vector>
  </HeadingPairs>
  <TitlesOfParts>
    <vt:vector size="51" baseType="lpstr">
      <vt:lpstr>Arial</vt:lpstr>
      <vt:lpstr>Calibri</vt:lpstr>
      <vt:lpstr>Calibri Light</vt:lpstr>
      <vt:lpstr>Tema de Office</vt:lpstr>
      <vt:lpstr>RoboespasApp</vt:lpstr>
      <vt:lpstr>Resumen de dispositivos</vt:lpstr>
      <vt:lpstr>Indice</vt:lpstr>
      <vt:lpstr>Conexión de los sensores Delsys Trigno</vt:lpstr>
      <vt:lpstr>Conexión de Sensores Delsys Trigno</vt:lpstr>
      <vt:lpstr>Conexión de Sensores Delsys Trigno</vt:lpstr>
      <vt:lpstr>Conexión de Sensores Delsys Trigno</vt:lpstr>
      <vt:lpstr>Colocación de los sensores Delsys Trigno</vt:lpstr>
      <vt:lpstr>Colocación de los sensores Delsys Trigno</vt:lpstr>
      <vt:lpstr>Colocación de los sensores Delsys Trigno: S1 </vt:lpstr>
      <vt:lpstr>Colocación de los sensores Delsys Trigno: S1 </vt:lpstr>
      <vt:lpstr>Colocación de los sensores Delsys Trigno: S2 </vt:lpstr>
      <vt:lpstr>Colocación de los sensores Delsys Trigno: S2 </vt:lpstr>
      <vt:lpstr>Colocación de los sensores Delsys Trigno: S2 </vt:lpstr>
      <vt:lpstr>Colocación de los sensores Delsys Trigno: S2 </vt:lpstr>
      <vt:lpstr>Colocación de los sensores Delsys Trigno: S3 </vt:lpstr>
      <vt:lpstr>Colocación de los sensores Delsys Trigno: S3 </vt:lpstr>
      <vt:lpstr>Colocación de los sensores Delsys Trigno: S3 </vt:lpstr>
      <vt:lpstr>Colocación de los sensores Delsys Trigno: S4 </vt:lpstr>
      <vt:lpstr>Colocación de los sensores Delsys Trigno: S4 </vt:lpstr>
      <vt:lpstr>Colocación de los sensores Delsys Trigno: S4 </vt:lpstr>
      <vt:lpstr>Conexión del Sensor Fuerza-Par</vt:lpstr>
      <vt:lpstr>Conexión del Sensor Fuerza-Par</vt:lpstr>
      <vt:lpstr>Conexión del Sensor Fuerza-Par</vt:lpstr>
      <vt:lpstr>Conexión del Sensor Fuerza-Par</vt:lpstr>
      <vt:lpstr>Conexión del Sensor Fuerza-Par</vt:lpstr>
      <vt:lpstr>Conexión del IIWA utilizando iiwa_stack</vt:lpstr>
      <vt:lpstr>Conexión del IIWA utilizando iiwa_stack</vt:lpstr>
      <vt:lpstr>Conexión del IIWA utilizando iiwa_stack</vt:lpstr>
      <vt:lpstr>Conexión del IIWA utilizando iiwa_stack</vt:lpstr>
      <vt:lpstr>Conexión del IIWA utilizando iiwa_stack</vt:lpstr>
      <vt:lpstr>Conexión del IIWA utilizando FRI</vt:lpstr>
      <vt:lpstr>Conexión del IIWA utilizando FRI</vt:lpstr>
      <vt:lpstr>Conexión del IIWA utilizando iiwa_stack</vt:lpstr>
      <vt:lpstr>Conexión del IIWA utilizando iiwa_stack</vt:lpstr>
      <vt:lpstr>Conexión del IIWA utilizando iiwa_stack</vt:lpstr>
      <vt:lpstr>Interfaz RoboespasApp</vt:lpstr>
      <vt:lpstr>Interfaz RoboespasApp</vt:lpstr>
      <vt:lpstr>Interfaz RoboespasApp</vt:lpstr>
      <vt:lpstr>Interfaz RoboespasApp</vt:lpstr>
      <vt:lpstr>Interfaz RoboespasApp: Captura de una trayectoria</vt:lpstr>
      <vt:lpstr>Interfaz RoboespasApp : Captura de una trayectoria</vt:lpstr>
      <vt:lpstr>Interfaz RoboespasApp: Captura de una trayectoria</vt:lpstr>
      <vt:lpstr>Interfaz RoboespasApp: Captura de una trayectoria</vt:lpstr>
      <vt:lpstr>Interfaz RoboespasApp: Captura de una trayectoria</vt:lpstr>
      <vt:lpstr>Interfaz RoboespasApp: Reproducción de una trayectoria</vt:lpstr>
      <vt:lpstr>Interfaz RoboespasApp: Reproducción de una trayectoria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RoboespasApp</dc:title>
  <dc:creator>roboespas</dc:creator>
  <cp:lastModifiedBy>roboespas</cp:lastModifiedBy>
  <cp:revision>15</cp:revision>
  <dcterms:created xsi:type="dcterms:W3CDTF">2020-12-16T15:50:38Z</dcterms:created>
  <dcterms:modified xsi:type="dcterms:W3CDTF">2020-12-16T18:03:06Z</dcterms:modified>
</cp:coreProperties>
</file>