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0" r:id="rId8"/>
    <p:sldId id="265" r:id="rId9"/>
    <p:sldId id="266" r:id="rId10"/>
    <p:sldId id="267" r:id="rId11"/>
    <p:sldId id="276" r:id="rId12"/>
    <p:sldId id="273" r:id="rId13"/>
    <p:sldId id="274" r:id="rId14"/>
    <p:sldId id="275" r:id="rId15"/>
    <p:sldId id="284" r:id="rId16"/>
    <p:sldId id="277" r:id="rId17"/>
    <p:sldId id="278" r:id="rId18"/>
    <p:sldId id="279" r:id="rId19"/>
    <p:sldId id="280" r:id="rId20"/>
    <p:sldId id="281" r:id="rId21"/>
    <p:sldId id="283" r:id="rId22"/>
    <p:sldId id="285" r:id="rId23"/>
    <p:sldId id="282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68" r:id="rId33"/>
    <p:sldId id="297" r:id="rId34"/>
    <p:sldId id="298" r:id="rId35"/>
    <p:sldId id="269" r:id="rId36"/>
    <p:sldId id="271" r:id="rId37"/>
    <p:sldId id="270" r:id="rId38"/>
    <p:sldId id="272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95" r:id="rId47"/>
    <p:sldId id="294" r:id="rId48"/>
    <p:sldId id="296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2F15-45C6-87BD-ED1E-C592DC94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14C77-C3DF-7359-3575-C923713C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2A0C9-596A-95FB-F0D1-804AE9A2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628-EA48-4223-8C1F-5879CC3EBBB1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7740-27F8-F53D-A836-BBA48CBF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F5F6-16FF-7A0B-98BD-A750A2A1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BA0-CDAC-42D7-833C-A9C2263756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49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BD5-A817-6479-056D-1DFBF16B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6A8DE-8581-0897-5F42-7BC89C412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A9B0-913F-B2DC-096D-91A71D52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628-EA48-4223-8C1F-5879CC3EBBB1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799A-6790-BB05-0B17-874AB2B6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ED82-5802-4BEF-F260-230CCDF5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BA0-CDAC-42D7-833C-A9C2263756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57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0321D-9223-DDDA-409C-52FABD49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9E414-8BA2-8DD0-3815-EBCDF048B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EE951-68CB-64DE-5618-23DF2DE5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628-EA48-4223-8C1F-5879CC3EBBB1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6DC4-E1FD-8CEA-1E80-46909B14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36EB-02F4-546E-263E-A9ED70F1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BA0-CDAC-42D7-833C-A9C2263756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93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3EF0-72FD-76BD-71F9-1D53DA81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7024-2984-A29B-545A-79279D7C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F67B-D6BE-A27D-9091-863249E7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628-EA48-4223-8C1F-5879CC3EBBB1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4597-A7BE-BEE8-D0C7-1617AF41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F265F-0E1B-8AB5-E18D-B86ADD7A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BA0-CDAC-42D7-833C-A9C2263756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281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F350-8047-44B7-0D18-CDC62C60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45864-DED4-48AD-27A0-AAC15158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2C38-0DD3-ACBF-0ACE-199F0CD4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628-EA48-4223-8C1F-5879CC3EBBB1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CBF7-4DDC-6746-4FD7-44275819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1FCCD-23EA-6828-1853-B19D749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BA0-CDAC-42D7-833C-A9C2263756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219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33F9-8E42-3DB5-2D90-2E868805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7875-C3FC-ACA6-490D-E11D88642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8AEDB-7243-9BCF-22F6-CD1F70A50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B544C-1187-59D9-FF48-0ACC9ED8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628-EA48-4223-8C1F-5879CC3EBBB1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F41A9-9CFC-8288-4822-92F88F5B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6E7D5-C106-DB9A-2679-9C25C6BA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BA0-CDAC-42D7-833C-A9C2263756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507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4F6A-CDDA-EC7C-445D-15033D7A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F921-72CB-85CE-E006-4D011127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1B58-DB78-1CE1-D576-D69DD3DA2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7B393-2795-912F-9AAA-441E0DCBE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C9AE6-E6C8-D3A4-BB3D-673E44F16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12394-60B4-B83A-8989-5CB4A274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628-EA48-4223-8C1F-5879CC3EBBB1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CE8E5-2D13-896C-BB8A-8F04DC0C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14F6E-4638-41A4-1E27-B8024221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BA0-CDAC-42D7-833C-A9C2263756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701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6107-02E3-90D3-58B2-7C19CA20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57615-73AC-CB75-FCD2-1E5FE955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628-EA48-4223-8C1F-5879CC3EBBB1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799B4-C83D-62EB-ABF2-0AEC3ED1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346D9-916E-27C5-A737-DDBCEA2F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BA0-CDAC-42D7-833C-A9C2263756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144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103F0-A164-A5F1-312B-BFFB61FD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628-EA48-4223-8C1F-5879CC3EBBB1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1627D-2D2B-60F7-2482-41EBBF84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FA3A-6EF6-BD82-8868-0093A737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BA0-CDAC-42D7-833C-A9C2263756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312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EBA2-8A90-A9EC-1DD9-BBE30F62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825A-6E90-2B57-5BEA-879691CC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A38DB-762C-A088-1F20-C8DADBAA2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0C8FA-86C7-CD3B-7ACD-B94B00F6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628-EA48-4223-8C1F-5879CC3EBBB1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1B04E-995C-A7EB-E932-7D4180D5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B6935-BAA9-65F9-B19F-913F86C3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BA0-CDAC-42D7-833C-A9C2263756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831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BCA-B6A3-C772-093C-98872445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FC2B4-F839-42C9-D145-00D44820F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32006-EA2D-1808-5D01-68F71394D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6A1E3-9D33-BD0D-CCE4-989C92B0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3628-EA48-4223-8C1F-5879CC3EBBB1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6BDE9-E7FB-6AB7-CD9E-C7A01BBD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0FA6F-4C10-31E1-4CE6-3087505A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BA0-CDAC-42D7-833C-A9C2263756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667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20A5E-534C-FDBB-A1CA-0DFDB60C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E8A40-BCC9-5FF9-1DB0-428CEFC0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CD276-E709-C187-8806-402C94A61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3628-EA48-4223-8C1F-5879CC3EBBB1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3FF7-8EC0-D79B-7CDB-8EE2501A7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E585D-7692-007D-6027-817ABB221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7BA0-CDAC-42D7-833C-A9C2263756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606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74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34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37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7" Type="http://schemas.openxmlformats.org/officeDocument/2006/relationships/image" Target="../media/image40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2.png"/><Relationship Id="rId5" Type="http://schemas.openxmlformats.org/officeDocument/2006/relationships/image" Target="../media/image41.png"/><Relationship Id="rId4" Type="http://schemas.openxmlformats.org/officeDocument/2006/relationships/image" Target="../media/image3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800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82.png"/><Relationship Id="rId4" Type="http://schemas.openxmlformats.org/officeDocument/2006/relationships/image" Target="../media/image4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0.png"/><Relationship Id="rId4" Type="http://schemas.openxmlformats.org/officeDocument/2006/relationships/image" Target="../media/image7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0.png"/><Relationship Id="rId7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4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1.png"/><Relationship Id="rId5" Type="http://schemas.openxmlformats.org/officeDocument/2006/relationships/image" Target="../media/image391.png"/><Relationship Id="rId4" Type="http://schemas.openxmlformats.org/officeDocument/2006/relationships/image" Target="../media/image3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1.png"/><Relationship Id="rId5" Type="http://schemas.openxmlformats.org/officeDocument/2006/relationships/image" Target="../media/image391.png"/><Relationship Id="rId4" Type="http://schemas.openxmlformats.org/officeDocument/2006/relationships/image" Target="../media/image38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360.png"/><Relationship Id="rId7" Type="http://schemas.openxmlformats.org/officeDocument/2006/relationships/image" Target="../media/image4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3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360.png"/><Relationship Id="rId7" Type="http://schemas.openxmlformats.org/officeDocument/2006/relationships/image" Target="../media/image5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10" Type="http://schemas.openxmlformats.org/officeDocument/2006/relationships/image" Target="../media/image530.png"/><Relationship Id="rId4" Type="http://schemas.openxmlformats.org/officeDocument/2006/relationships/image" Target="../media/image370.png"/><Relationship Id="rId9" Type="http://schemas.openxmlformats.org/officeDocument/2006/relationships/image" Target="../media/image5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9.png"/><Relationship Id="rId7" Type="http://schemas.openxmlformats.org/officeDocument/2006/relationships/image" Target="../media/image10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58.png"/><Relationship Id="rId4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4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72.png"/><Relationship Id="rId4" Type="http://schemas.openxmlformats.org/officeDocument/2006/relationships/image" Target="../media/image10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ingbayesiandataanalysis.blogspot.com/2011/11/thinning-to-reduce-autocorrelation.html" TargetMode="External"/><Relationship Id="rId5" Type="http://schemas.openxmlformats.org/officeDocument/2006/relationships/hyperlink" Target="https://besjournals.onlinelibrary.wiley.com/doi/full/10.1111/j.2041-210X.2011.00131.x" TargetMode="External"/><Relationship Id="rId4" Type="http://schemas.openxmlformats.org/officeDocument/2006/relationships/image" Target="../media/image10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5" Type="http://schemas.openxmlformats.org/officeDocument/2006/relationships/image" Target="../media/image2.png"/><Relationship Id="rId4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2.png"/><Relationship Id="rId4" Type="http://schemas.openxmlformats.org/officeDocument/2006/relationships/image" Target="../media/image9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2.png"/><Relationship Id="rId4" Type="http://schemas.openxmlformats.org/officeDocument/2006/relationships/image" Target="../media/image11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2.png"/><Relationship Id="rId4" Type="http://schemas.openxmlformats.org/officeDocument/2006/relationships/image" Target="../media/image1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Rectangle 7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rogrammes and courses | Study at Wellington | Victoria University of  Wellington">
            <a:extLst>
              <a:ext uri="{FF2B5EF4-FFF2-40B4-BE49-F238E27FC236}">
                <a16:creationId xmlns:a16="http://schemas.microsoft.com/office/drawing/2014/main" id="{087F352A-9067-4A20-840B-9F5746489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 r="1" b="1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6EF4C4-5CC1-4D9D-A4EE-9A6C2CC6D81C}"/>
              </a:ext>
            </a:extLst>
          </p:cNvPr>
          <p:cNvSpPr txBox="1"/>
          <p:nvPr/>
        </p:nvSpPr>
        <p:spPr>
          <a:xfrm>
            <a:off x="3858329" y="913501"/>
            <a:ext cx="69234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35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 432 </a:t>
            </a:r>
            <a:br>
              <a:rPr kumimoji="0" lang="en-NZ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NZ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Statistics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15834-4C1C-48A4-9F77-1A195C7F3F70}"/>
              </a:ext>
            </a:extLst>
          </p:cNvPr>
          <p:cNvSpPr txBox="1"/>
          <p:nvPr/>
        </p:nvSpPr>
        <p:spPr>
          <a:xfrm>
            <a:off x="4038600" y="4646474"/>
            <a:ext cx="6923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9 – Metropolis Hastings Algorithm</a:t>
            </a:r>
          </a:p>
        </p:txBody>
      </p:sp>
    </p:spTree>
    <p:extLst>
      <p:ext uri="{BB962C8B-B14F-4D97-AF65-F5344CB8AC3E}">
        <p14:creationId xmlns:p14="http://schemas.microsoft.com/office/powerpoint/2010/main" val="247786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9.2 –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168429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9.2b – Description of the MH Algorithm: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973EEA1-0EE9-6342-5A73-7EE2EDF7D3E5}"/>
              </a:ext>
            </a:extLst>
          </p:cNvPr>
          <p:cNvSpPr txBox="1">
            <a:spLocks/>
          </p:cNvSpPr>
          <p:nvPr/>
        </p:nvSpPr>
        <p:spPr>
          <a:xfrm>
            <a:off x="319462" y="986652"/>
            <a:ext cx="1160868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For </a:t>
            </a:r>
            <a:r>
              <a:rPr kumimoji="1" lang="en-NZ" altLang="ja-JP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n = 1, 2, … , k 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(large) repeat Step 4a &amp; 4b shown below: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A6BA2-FFE8-81B7-087B-F0E654B47263}"/>
              </a:ext>
            </a:extLst>
          </p:cNvPr>
          <p:cNvSpPr txBox="1">
            <a:spLocks/>
          </p:cNvSpPr>
          <p:nvPr/>
        </p:nvSpPr>
        <p:spPr>
          <a:xfrm>
            <a:off x="319462" y="1680046"/>
            <a:ext cx="996287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4a: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1E6A644-4335-CD83-7BEE-FF476BC5A00D}"/>
              </a:ext>
            </a:extLst>
          </p:cNvPr>
          <p:cNvSpPr txBox="1">
            <a:spLocks/>
          </p:cNvSpPr>
          <p:nvPr/>
        </p:nvSpPr>
        <p:spPr>
          <a:xfrm>
            <a:off x="1315749" y="1680046"/>
            <a:ext cx="1034500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Proposal Stage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FCB7B2CD-05AF-AB02-B820-FA9167732E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5749" y="1992767"/>
                <a:ext cx="10345002" cy="78741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Propose a new state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where 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is drawn from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FCB7B2CD-05AF-AB02-B820-FA916773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49" y="1992767"/>
                <a:ext cx="10345002" cy="787417"/>
              </a:xfrm>
              <a:prstGeom prst="rect">
                <a:avLst/>
              </a:prstGeom>
              <a:blipFill>
                <a:blip r:embed="rId3"/>
                <a:stretch>
                  <a:fillRect l="-530" t="-310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F7169876-A170-0C40-043E-0FEB90AFE921}"/>
              </a:ext>
            </a:extLst>
          </p:cNvPr>
          <p:cNvSpPr txBox="1">
            <a:spLocks/>
          </p:cNvSpPr>
          <p:nvPr/>
        </p:nvSpPr>
        <p:spPr>
          <a:xfrm>
            <a:off x="319463" y="3374928"/>
            <a:ext cx="996287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4b: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31C0577-C17E-83DD-800C-D6F9C549D0D5}"/>
              </a:ext>
            </a:extLst>
          </p:cNvPr>
          <p:cNvSpPr txBox="1">
            <a:spLocks/>
          </p:cNvSpPr>
          <p:nvPr/>
        </p:nvSpPr>
        <p:spPr>
          <a:xfrm>
            <a:off x="1315750" y="3374928"/>
            <a:ext cx="1034500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Acceptance Stage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F976BDB-4B99-9980-6752-F50CB1B19D4D}"/>
              </a:ext>
            </a:extLst>
          </p:cNvPr>
          <p:cNvSpPr txBox="1">
            <a:spLocks/>
          </p:cNvSpPr>
          <p:nvPr/>
        </p:nvSpPr>
        <p:spPr>
          <a:xfrm>
            <a:off x="1315750" y="3740054"/>
            <a:ext cx="3542853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Define the acceptance probability</a:t>
            </a:r>
            <a:endParaRPr kumimoji="1" lang="en-NZ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">
                <a:extLst>
                  <a:ext uri="{FF2B5EF4-FFF2-40B4-BE49-F238E27FC236}">
                    <a16:creationId xmlns:a16="http://schemas.microsoft.com/office/drawing/2014/main" id="{E1D13A75-21D5-0153-0540-D9E08A92FA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5039" y="3557490"/>
                <a:ext cx="4854054" cy="81211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" name="Text Placeholder 5">
                <a:extLst>
                  <a:ext uri="{FF2B5EF4-FFF2-40B4-BE49-F238E27FC236}">
                    <a16:creationId xmlns:a16="http://schemas.microsoft.com/office/drawing/2014/main" id="{E1D13A75-21D5-0153-0540-D9E08A92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39" y="3557490"/>
                <a:ext cx="4854054" cy="812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79ECC517-3E12-7E6F-0C4D-FE16B134EAE8}"/>
              </a:ext>
            </a:extLst>
          </p:cNvPr>
          <p:cNvSpPr/>
          <p:nvPr/>
        </p:nvSpPr>
        <p:spPr>
          <a:xfrm rot="16200000">
            <a:off x="8305330" y="2815912"/>
            <a:ext cx="365124" cy="1118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33694A20-6FDD-4AC2-1626-B031A34AF911}"/>
              </a:ext>
            </a:extLst>
          </p:cNvPr>
          <p:cNvSpPr txBox="1">
            <a:spLocks/>
          </p:cNvSpPr>
          <p:nvPr/>
        </p:nvSpPr>
        <p:spPr>
          <a:xfrm>
            <a:off x="6716465" y="2936199"/>
            <a:ext cx="3542853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acceptance ratio (r)</a:t>
            </a:r>
            <a:endParaRPr kumimoji="1" lang="en-NZ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B3CE8EC1-3AAA-33C6-3356-0735BCB6A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5750" y="4208540"/>
                <a:ext cx="3542853" cy="41419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Define     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𝝁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𝑼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B3CE8EC1-3AAA-33C6-3356-0735BCB6A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50" y="4208540"/>
                <a:ext cx="3542853" cy="414194"/>
              </a:xfrm>
              <a:prstGeom prst="rect">
                <a:avLst/>
              </a:prstGeom>
              <a:blipFill>
                <a:blip r:embed="rId5"/>
                <a:stretch>
                  <a:fillRect l="-1549" t="-7353" b="-1176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05739AC-ABE2-8BC3-8214-0655583B0593}"/>
              </a:ext>
            </a:extLst>
          </p:cNvPr>
          <p:cNvSpPr txBox="1">
            <a:spLocks/>
          </p:cNvSpPr>
          <p:nvPr/>
        </p:nvSpPr>
        <p:spPr>
          <a:xfrm>
            <a:off x="1315750" y="4758950"/>
            <a:ext cx="908835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Define</a:t>
            </a:r>
            <a:endParaRPr kumimoji="1" lang="en-NZ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">
                <a:extLst>
                  <a:ext uri="{FF2B5EF4-FFF2-40B4-BE49-F238E27FC236}">
                    <a16:creationId xmlns:a16="http://schemas.microsoft.com/office/drawing/2014/main" id="{571477CA-9962-8A1B-4C11-5F46D2731A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651" y="4622734"/>
                <a:ext cx="3542853" cy="81211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</m:e>
                        <m:sup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𝜶</m:t>
                                </m:r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𝝁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𝜶</m:t>
                                </m:r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&lt;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" name="Text Placeholder 5">
                <a:extLst>
                  <a:ext uri="{FF2B5EF4-FFF2-40B4-BE49-F238E27FC236}">
                    <a16:creationId xmlns:a16="http://schemas.microsoft.com/office/drawing/2014/main" id="{571477CA-9962-8A1B-4C11-5F46D273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651" y="4622734"/>
                <a:ext cx="3542853" cy="8121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9CC2585C-747E-6365-DFCE-5B50B2661C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5749" y="5363966"/>
                <a:ext cx="10345002" cy="69833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 essence, in the Acceptance Stage we accept a transition from state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E6E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to state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E6E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</m:oMath>
                </a14:m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with probability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E6E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𝜶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E6E6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E6E6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E6E6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7E6E6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</m:oMath>
                </a14:m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  <a:b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Otherwise the chain remains at state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7E6E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</a:t>
                </a:r>
                <a:endParaRPr kumimoji="1" lang="en-NZ" altLang="ja-JP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9CC2585C-747E-6365-DFCE-5B50B2661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49" y="5363966"/>
                <a:ext cx="10345002" cy="698334"/>
              </a:xfrm>
              <a:prstGeom prst="rect">
                <a:avLst/>
              </a:prstGeom>
              <a:blipFill>
                <a:blip r:embed="rId7"/>
                <a:stretch>
                  <a:fillRect l="-530" t="-5263" b="-614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9" grpId="0"/>
      <p:bldP spid="20" grpId="0"/>
      <p:bldP spid="21" grpId="0"/>
      <p:bldP spid="22" grpId="0"/>
      <p:bldP spid="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9.2 –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9.2c – Acceptance Rates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2C7896BA-486C-0D8A-B439-34298BCCBA08}"/>
              </a:ext>
            </a:extLst>
          </p:cNvPr>
          <p:cNvSpPr txBox="1">
            <a:spLocks/>
          </p:cNvSpPr>
          <p:nvPr/>
        </p:nvSpPr>
        <p:spPr>
          <a:xfrm>
            <a:off x="291660" y="914840"/>
            <a:ext cx="11608680" cy="709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Looking at the acceptance ratio </a:t>
            </a:r>
            <a:endParaRPr kumimoji="1" lang="en-NZ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C3649C6E-ADFB-5043-270E-2E55E6A043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1338898"/>
                <a:ext cx="3653558" cy="81211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𝒓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𝒒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𝒒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C3649C6E-ADFB-5043-270E-2E55E6A0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1338898"/>
                <a:ext cx="3653558" cy="812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F340BF69-404B-21B2-D140-6516E1E32F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94328" y="1130558"/>
                <a:ext cx="7656902" cy="120855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it is not necessary to know the normalising constants for the densities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or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these will cancel each other out in the numerator and denominator </a:t>
                </a:r>
                <a:b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(assuming the normalising constant for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. )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is independent of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). </a:t>
                </a:r>
                <a:b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This often helps simplify the algebra and computations.</a:t>
                </a:r>
              </a:p>
            </p:txBody>
          </p:sp>
        </mc:Choice>
        <mc:Fallback xmlns="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F340BF69-404B-21B2-D140-6516E1E32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28" y="1130558"/>
                <a:ext cx="7656902" cy="1208552"/>
              </a:xfrm>
              <a:prstGeom prst="rect">
                <a:avLst/>
              </a:prstGeom>
              <a:blipFill>
                <a:blip r:embed="rId4"/>
                <a:stretch>
                  <a:fillRect l="-717" t="-2513" r="-159" b="-603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5BD77BD3-7C03-7BEF-0C62-EC35CF2BA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2976833"/>
                <a:ext cx="11608680" cy="1208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marR="0" lvl="0" indent="-2857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We define the acceptance rate as the proportion of times the proposed state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accepted, i.e.</a:t>
                </a: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</m:acc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</m:t>
                        </m:r>
                      </m:den>
                    </m:f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nary>
                      <m:naryPr>
                        <m:chr m:val="∑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</m:t>
                        </m:r>
                      </m:sup>
                      <m:e>
                        <m:sSub>
                          <m:sSub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 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where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=  </m:t>
                    </m:r>
                    <m:d>
                      <m:dPr>
                        <m:begChr m:val="{"/>
                        <m:endChr m:val="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𝒊𝒇</m:t>
                              </m:r>
                            </m:e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𝒊𝒔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𝒂𝒄𝒄𝒆𝒑𝒕𝒆𝒅</m:t>
                              </m:r>
                            </m:e>
                          </m:mr>
                          <m:m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𝒊𝒇</m:t>
                              </m:r>
                            </m:e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𝒊𝒔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𝒓𝒆𝒋𝒆𝒄𝒕𝒆𝒅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5BD77BD3-7C03-7BEF-0C62-EC35CF2B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2976833"/>
                <a:ext cx="11608680" cy="1208551"/>
              </a:xfrm>
              <a:prstGeom prst="rect">
                <a:avLst/>
              </a:prstGeom>
              <a:blipFill>
                <a:blip r:embed="rId5"/>
                <a:stretch>
                  <a:fillRect l="-368" t="-251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3ECAE528-4E8C-E48E-85FA-84D5FD7191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4334780"/>
                <a:ext cx="11608680" cy="88589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For Metropolis-Hastings algorithms with symmetric proposal densities and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-dimensional target distributions with </a:t>
                </a:r>
                <a:r>
                  <a:rPr kumimoji="1" lang="en-NZ" altLang="ja-JP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i.i.d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components, it has been shown theoretically that the asymptotic (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𝒅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→∞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) optimum acceptance rate is 23.4%.</a:t>
                </a:r>
                <a:b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r>
                  <a:rPr lang="en-NZ" altLang="ja-JP" sz="1800" dirty="0">
                    <a:solidFill>
                      <a:prstClr val="black"/>
                    </a:solidFill>
                  </a:rPr>
                  <a:t>The optimum acceptance rate for a univariate (</a:t>
                </a:r>
                <a14:m>
                  <m:oMath xmlns:m="http://schemas.openxmlformats.org/officeDocument/2006/math">
                    <m:r>
                      <a:rPr lang="en-NZ" altLang="ja-JP" sz="1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NZ" altLang="ja-JP" sz="1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NZ" altLang="ja-JP" sz="1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NZ" altLang="ja-JP" sz="1800" dirty="0">
                    <a:solidFill>
                      <a:prstClr val="black"/>
                    </a:solidFill>
                  </a:rPr>
                  <a:t>) normal distribution target density is 50%.</a:t>
                </a:r>
              </a:p>
            </p:txBody>
          </p:sp>
        </mc:Choice>
        <mc:Fallback xmlns=""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3ECAE528-4E8C-E48E-85FA-84D5FD719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4334780"/>
                <a:ext cx="11608680" cy="885893"/>
              </a:xfrm>
              <a:prstGeom prst="rect">
                <a:avLst/>
              </a:prstGeom>
              <a:blipFill>
                <a:blip r:embed="rId6"/>
                <a:stretch>
                  <a:fillRect l="-368" t="-3448" b="-1448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46AD6ED-B7E1-A12D-79C3-C3C1B8D6E824}"/>
              </a:ext>
            </a:extLst>
          </p:cNvPr>
          <p:cNvSpPr txBox="1">
            <a:spLocks/>
          </p:cNvSpPr>
          <p:nvPr/>
        </p:nvSpPr>
        <p:spPr>
          <a:xfrm>
            <a:off x="319463" y="5519102"/>
            <a:ext cx="11608680" cy="3651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For the purposes of Stat 432, we will want an acceptance</a:t>
            </a:r>
            <a:r>
              <a:rPr kumimoji="1" lang="en-NZ" altLang="ja-JP" sz="1800" b="0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rate somewhere between around 25% and 75%.</a:t>
            </a:r>
            <a:endParaRPr kumimoji="1" lang="en-NZ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5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9.2 –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496991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9.2d – Convergence &amp; Burn in: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900312"/>
                <a:ext cx="11608680" cy="113389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For a target density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,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the Metropolis-Hastings algorithm creates an irreducible, ergodic (positive recurrent and aperiodic) continuous state space Markov chain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b>
                      <m: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such that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→  </m:t>
                          </m:r>
                        </m:fName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𝒂𝒔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𝒏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→∞</m:t>
                      </m:r>
                    </m:oMath>
                  </m:oMathPara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900312"/>
                <a:ext cx="11608680" cy="1133892"/>
              </a:xfrm>
              <a:prstGeom prst="rect">
                <a:avLst/>
              </a:prstGeom>
              <a:blipFill>
                <a:blip r:embed="rId3"/>
                <a:stretch>
                  <a:fillRect l="-473" t="-3226" r="-53" b="-161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B0555DAA-6214-789A-5D58-BE60F310AA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2477347"/>
                <a:ext cx="11608680" cy="83570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Hence, after a sufficiently large number of transitions (say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 = N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), 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observations drawn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34" charset="-128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=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𝑵</m:t>
                        </m:r>
                      </m:sub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will be distributed according to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B0555DAA-6214-789A-5D58-BE60F310A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2477347"/>
                <a:ext cx="11608680" cy="835707"/>
              </a:xfrm>
              <a:prstGeom prst="rect">
                <a:avLst/>
              </a:prstGeom>
              <a:blipFill>
                <a:blip r:embed="rId4"/>
                <a:stretch>
                  <a:fillRect l="-473" t="-365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80095EB3-F8BB-2C5F-54EE-197432D09E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3820031"/>
                <a:ext cx="11608680" cy="83570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We call the early values of the chain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34" charset="-128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=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𝟎</m:t>
                        </m:r>
                      </m:sub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𝑵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−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the 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burn in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We disregard these early values of the chain as they have not yet converged to the targeted distribution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80095EB3-F8BB-2C5F-54EE-197432D09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3820031"/>
                <a:ext cx="11608680" cy="835707"/>
              </a:xfrm>
              <a:prstGeom prst="rect">
                <a:avLst/>
              </a:prstGeom>
              <a:blipFill>
                <a:blip r:embed="rId5"/>
                <a:stretch>
                  <a:fillRect l="-420" b="-510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667855F3-5D83-8E40-AABA-71CCA7161E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5191364"/>
                <a:ext cx="1160868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Unfortunately, in most cases it is impossible to determine the value of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N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such that we can say with certainty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for all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𝒕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Typically, we assess convergence of the chain to the target density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using 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time series plots...</a:t>
                </a:r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667855F3-5D83-8E40-AABA-71CCA7161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5191364"/>
                <a:ext cx="11608680" cy="675343"/>
              </a:xfrm>
              <a:prstGeom prst="rect">
                <a:avLst/>
              </a:prstGeom>
              <a:blipFill>
                <a:blip r:embed="rId6"/>
                <a:stretch>
                  <a:fillRect l="-420" t="-3636" b="-1181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64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9.2 –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1009494"/>
                <a:ext cx="11608680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Time series plots visually assess convergence to the target density by plotting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for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 = 0, 1, 2, … , k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(large)</a:t>
                </a:r>
              </a:p>
            </p:txBody>
          </p:sp>
        </mc:Choice>
        <mc:Fallback xmlns="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1009494"/>
                <a:ext cx="11608680" cy="365125"/>
              </a:xfrm>
              <a:prstGeom prst="rect">
                <a:avLst/>
              </a:prstGeom>
              <a:blipFill>
                <a:blip r:embed="rId3"/>
                <a:stretch>
                  <a:fillRect l="-473" t="-10169" b="-2881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E82B15-9F49-14FD-8605-8C9C06570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40" y="1799322"/>
            <a:ext cx="5339260" cy="3975553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860F4E8-1512-E210-3EC4-40698F61AB20}"/>
              </a:ext>
            </a:extLst>
          </p:cNvPr>
          <p:cNvSpPr txBox="1">
            <a:spLocks/>
          </p:cNvSpPr>
          <p:nvPr/>
        </p:nvSpPr>
        <p:spPr>
          <a:xfrm>
            <a:off x="756738" y="5929588"/>
            <a:ext cx="5339261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Transitions 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DC286172-1387-157F-16BF-9DE020275BD6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279831" y="3346977"/>
                <a:ext cx="1563713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p>
                          <m: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en-NZ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DC286172-1387-157F-16BF-9DE020275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79831" y="3346977"/>
                <a:ext cx="1563713" cy="3651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07ADCB-77BE-3143-5C71-84ACD60FB620}"/>
              </a:ext>
            </a:extLst>
          </p:cNvPr>
          <p:cNvCxnSpPr/>
          <p:nvPr/>
        </p:nvCxnSpPr>
        <p:spPr>
          <a:xfrm>
            <a:off x="2279175" y="2135719"/>
            <a:ext cx="0" cy="33027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7362174-2E7A-3C26-231B-6120C9625629}"/>
              </a:ext>
            </a:extLst>
          </p:cNvPr>
          <p:cNvSpPr txBox="1">
            <a:spLocks/>
          </p:cNvSpPr>
          <p:nvPr/>
        </p:nvSpPr>
        <p:spPr>
          <a:xfrm>
            <a:off x="1312748" y="2382558"/>
            <a:ext cx="76171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Burn 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682FCB-F32C-00AC-1F9C-720D5DC977F4}"/>
              </a:ext>
            </a:extLst>
          </p:cNvPr>
          <p:cNvCxnSpPr>
            <a:cxnSpLocks/>
          </p:cNvCxnSpPr>
          <p:nvPr/>
        </p:nvCxnSpPr>
        <p:spPr>
          <a:xfrm>
            <a:off x="1097950" y="2747683"/>
            <a:ext cx="118122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EF9BEF0A-4626-8EE8-F50B-A771EB98CE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0798" y="1662945"/>
                <a:ext cx="5617344" cy="97921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marR="0" lvl="0" indent="-2857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Once the chain has converged, the graph of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should look like white noise / random walk with no obvious pattern. </a:t>
                </a:r>
              </a:p>
            </p:txBody>
          </p:sp>
        </mc:Choice>
        <mc:Fallback xmlns="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EF9BEF0A-4626-8EE8-F50B-A771EB98C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98" y="1662945"/>
                <a:ext cx="5617344" cy="979217"/>
              </a:xfrm>
              <a:prstGeom prst="rect">
                <a:avLst/>
              </a:prstGeom>
              <a:blipFill>
                <a:blip r:embed="rId6"/>
                <a:stretch>
                  <a:fillRect l="-651" t="-3750" b="-375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5">
                <a:extLst>
                  <a:ext uri="{FF2B5EF4-FFF2-40B4-BE49-F238E27FC236}">
                    <a16:creationId xmlns:a16="http://schemas.microsoft.com/office/drawing/2014/main" id="{0DFA8A67-434C-F472-D16B-5970232CC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0798" y="2830524"/>
                <a:ext cx="5617344" cy="97921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marR="0" lvl="0" indent="-2857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Once the chain has converged, the graph of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should have a stable mean, i.e. the mean of the trace plot should be roughly horizontal </a:t>
                </a:r>
              </a:p>
            </p:txBody>
          </p:sp>
        </mc:Choice>
        <mc:Fallback xmlns="">
          <p:sp>
            <p:nvSpPr>
              <p:cNvPr id="25" name="Text Placeholder 5">
                <a:extLst>
                  <a:ext uri="{FF2B5EF4-FFF2-40B4-BE49-F238E27FC236}">
                    <a16:creationId xmlns:a16="http://schemas.microsoft.com/office/drawing/2014/main" id="{0DFA8A67-434C-F472-D16B-5970232CC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98" y="2830524"/>
                <a:ext cx="5617344" cy="979217"/>
              </a:xfrm>
              <a:prstGeom prst="rect">
                <a:avLst/>
              </a:prstGeom>
              <a:blipFill>
                <a:blip r:embed="rId7"/>
                <a:stretch>
                  <a:fillRect l="-651" t="-3106" b="-31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88BF12-9A92-E1ED-D9F6-7CDAACE814DA}"/>
              </a:ext>
            </a:extLst>
          </p:cNvPr>
          <p:cNvCxnSpPr>
            <a:cxnSpLocks/>
          </p:cNvCxnSpPr>
          <p:nvPr/>
        </p:nvCxnSpPr>
        <p:spPr>
          <a:xfrm>
            <a:off x="2383114" y="2747683"/>
            <a:ext cx="341718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7290C9B0-4C5B-C8B0-34C4-C096AE8129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0850" y="2382557"/>
                <a:ext cx="761712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NZ" altLang="ja-JP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p>
                          <m:r>
                            <a:rPr kumimoji="1" lang="en-NZ" altLang="ja-JP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1" lang="en-NZ" altLang="ja-JP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1" lang="en-NZ" altLang="ja-JP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~ </m:t>
                      </m:r>
                      <m:r>
                        <a:rPr kumimoji="1" lang="en-NZ" altLang="ja-JP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𝜋</m:t>
                      </m:r>
                    </m:oMath>
                  </m:oMathPara>
                </a14:m>
                <a:endParaRPr kumimoji="1" lang="en-NZ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7290C9B0-4C5B-C8B0-34C4-C096AE812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50" y="2382557"/>
                <a:ext cx="761712" cy="365125"/>
              </a:xfrm>
              <a:prstGeom prst="rect">
                <a:avLst/>
              </a:prstGeom>
              <a:blipFill>
                <a:blip r:embed="rId8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21A7182-CA6A-9034-C9D2-6B76E78AD0B6}"/>
              </a:ext>
            </a:extLst>
          </p:cNvPr>
          <p:cNvSpPr txBox="1">
            <a:spLocks/>
          </p:cNvSpPr>
          <p:nvPr/>
        </p:nvSpPr>
        <p:spPr>
          <a:xfrm>
            <a:off x="6310798" y="3991759"/>
            <a:ext cx="5617344" cy="102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Don’t be afraid to have a large burn-in (i.e. to throw away a large number of observations from earlier on in the chain). </a:t>
            </a: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D59A1C67-557A-27AD-32DE-E92CAE66E902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496991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9.2d – Convergence &amp; Burn in: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0C8294B-D696-7756-22C7-15C915E7EA38}"/>
              </a:ext>
            </a:extLst>
          </p:cNvPr>
          <p:cNvSpPr txBox="1">
            <a:spLocks/>
          </p:cNvSpPr>
          <p:nvPr/>
        </p:nvSpPr>
        <p:spPr>
          <a:xfrm>
            <a:off x="6310798" y="5195055"/>
            <a:ext cx="5617344" cy="8964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 is better to have a smaller number of observations that follow the target distribution than a large number of observations that don’t!</a:t>
            </a:r>
          </a:p>
        </p:txBody>
      </p:sp>
    </p:spTree>
    <p:extLst>
      <p:ext uri="{BB962C8B-B14F-4D97-AF65-F5344CB8AC3E}">
        <p14:creationId xmlns:p14="http://schemas.microsoft.com/office/powerpoint/2010/main" val="310503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5C208E-AC0A-D0FB-C251-09E07401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39" y="3131277"/>
            <a:ext cx="5264150" cy="3170855"/>
          </a:xfrm>
          <a:prstGeom prst="rect">
            <a:avLst/>
          </a:prstGeom>
        </p:spPr>
      </p:pic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9.2 –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496991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9.2e – Mixing of the Chain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76BE679B-8C99-7591-BB1E-3DA883214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2159000"/>
                <a:ext cx="11608680" cy="88317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Consequently, even when a chain has converged to the target distribution it may exhibit </a:t>
                </a:r>
                <a:r>
                  <a:rPr kumimoji="1" lang="en-NZ" altLang="ja-JP" sz="1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slow mixing</a:t>
                </a:r>
                <a:r>
                  <a:rPr kumimoji="1" lang="en-NZ" altLang="ja-JP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This occurs when the chain moves slowly around the support of the target distribution </a:t>
                </a:r>
                <a14:m>
                  <m:oMath xmlns:m="http://schemas.openxmlformats.org/officeDocument/2006/math">
                    <m:r>
                      <a:rPr kumimoji="1" lang="en-NZ" altLang="ja-JP" sz="17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, returning to the same region of the distribution only after a large number of transitions. In such instances, the graph of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NZ" altLang="ja-JP" sz="1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kumimoji="1" lang="en-NZ" altLang="ja-JP" sz="17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NZ" altLang="ja-JP" sz="17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NZ" altLang="ja-JP" sz="17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NZ" altLang="ja-JP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will show long term trends.</a:t>
                </a:r>
                <a:endParaRPr kumimoji="1" lang="en-NZ" altLang="ja-JP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76BE679B-8C99-7591-BB1E-3DA883214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2159000"/>
                <a:ext cx="11608680" cy="883178"/>
              </a:xfrm>
              <a:prstGeom prst="rect">
                <a:avLst/>
              </a:prstGeom>
              <a:blipFill>
                <a:blip r:embed="rId4"/>
                <a:stretch>
                  <a:fillRect l="-315" t="-2069" b="-758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BC25CBBB-4EE2-86B5-C605-D46E644739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804090"/>
                <a:ext cx="11608680" cy="135491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Note that the elements of the Markov chain produced within the Metropolis-Hastings algorithm are </a:t>
                </a:r>
                <a:r>
                  <a:rPr kumimoji="1" lang="en-NZ" altLang="ja-JP" sz="1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not independent</a:t>
                </a:r>
                <a:r>
                  <a:rPr kumimoji="1" lang="en-NZ" altLang="ja-JP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This is because at any stage of the chain:</a:t>
                </a:r>
              </a:p>
              <a:p>
                <a:pPr marL="1085793" marR="0" lvl="1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proposed state </a:t>
                </a:r>
                <a:r>
                  <a:rPr kumimoji="1" lang="en-NZ" altLang="ja-JP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y</a:t>
                </a: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may be dependent of the previous state </a:t>
                </a:r>
                <a:r>
                  <a:rPr kumimoji="1" lang="en-NZ" altLang="ja-JP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x </a:t>
                </a:r>
                <a:r>
                  <a:rPr kumimoji="1" lang="en-NZ" altLang="ja-JP" sz="16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(depending on your choice of proposal density)</a:t>
                </a: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</a:p>
              <a:p>
                <a:pPr marL="1085793" marR="0" lvl="1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If </a:t>
                </a:r>
                <a:r>
                  <a:rPr kumimoji="1" lang="en-NZ" altLang="ja-JP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y</a:t>
                </a: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is rejected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BC25CBBB-4EE2-86B5-C605-D46E64473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804090"/>
                <a:ext cx="11608680" cy="1354910"/>
              </a:xfrm>
              <a:prstGeom prst="rect">
                <a:avLst/>
              </a:prstGeom>
              <a:blipFill>
                <a:blip r:embed="rId5"/>
                <a:stretch>
                  <a:fillRect l="-315" t="-180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A5A008-24B4-3100-DFB5-B05BCF9650E8}"/>
              </a:ext>
            </a:extLst>
          </p:cNvPr>
          <p:cNvCxnSpPr>
            <a:cxnSpLocks/>
          </p:cNvCxnSpPr>
          <p:nvPr/>
        </p:nvCxnSpPr>
        <p:spPr>
          <a:xfrm>
            <a:off x="1491846" y="3283905"/>
            <a:ext cx="0" cy="266539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F54359D-2ECB-3987-6427-85C22A26E3A5}"/>
              </a:ext>
            </a:extLst>
          </p:cNvPr>
          <p:cNvSpPr txBox="1">
            <a:spLocks/>
          </p:cNvSpPr>
          <p:nvPr/>
        </p:nvSpPr>
        <p:spPr>
          <a:xfrm>
            <a:off x="629516" y="3856394"/>
            <a:ext cx="76171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Burn 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C7D09C-C463-6754-331B-AD76C6E16672}"/>
              </a:ext>
            </a:extLst>
          </p:cNvPr>
          <p:cNvCxnSpPr>
            <a:cxnSpLocks/>
          </p:cNvCxnSpPr>
          <p:nvPr/>
        </p:nvCxnSpPr>
        <p:spPr>
          <a:xfrm>
            <a:off x="528898" y="4133621"/>
            <a:ext cx="96294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ABC87-7262-319E-F021-F6DC1AF75A94}"/>
              </a:ext>
            </a:extLst>
          </p:cNvPr>
          <p:cNvCxnSpPr>
            <a:cxnSpLocks/>
          </p:cNvCxnSpPr>
          <p:nvPr/>
        </p:nvCxnSpPr>
        <p:spPr>
          <a:xfrm>
            <a:off x="1491846" y="4136520"/>
            <a:ext cx="35816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866AB78-2AB3-6210-037A-F540E9438F2B}"/>
              </a:ext>
            </a:extLst>
          </p:cNvPr>
          <p:cNvSpPr txBox="1">
            <a:spLocks/>
          </p:cNvSpPr>
          <p:nvPr/>
        </p:nvSpPr>
        <p:spPr>
          <a:xfrm>
            <a:off x="2692608" y="3856394"/>
            <a:ext cx="1180074" cy="346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Slow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60C470DC-2523-56CA-9E62-AC1E0ED3A82F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435521" y="4448389"/>
                <a:ext cx="1563713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p>
                          <m: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en-NZ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60C470DC-2523-56CA-9E62-AC1E0ED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35521" y="4448389"/>
                <a:ext cx="1563713" cy="3651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7A30B996-1E8C-0AC9-4F69-7DAE10057A2D}"/>
              </a:ext>
            </a:extLst>
          </p:cNvPr>
          <p:cNvSpPr txBox="1">
            <a:spLocks/>
          </p:cNvSpPr>
          <p:nvPr/>
        </p:nvSpPr>
        <p:spPr>
          <a:xfrm>
            <a:off x="528898" y="6295986"/>
            <a:ext cx="4981588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Transitions 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">
                <a:extLst>
                  <a:ext uri="{FF2B5EF4-FFF2-40B4-BE49-F238E27FC236}">
                    <a16:creationId xmlns:a16="http://schemas.microsoft.com/office/drawing/2014/main" id="{0DC0EF00-300C-50C0-D067-D0F0E8FB1B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0307" y="3712572"/>
                <a:ext cx="5092293" cy="170023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chain will have to be run for a long time (i.e. many transitions constructed) in order to ensure that the values produced are indeed representative of the target distribution </a:t>
                </a:r>
                <a14:m>
                  <m:oMath xmlns:m="http://schemas.openxmlformats.org/officeDocument/2006/math">
                    <m:r>
                      <a:rPr kumimoji="1" lang="en-NZ" altLang="ja-JP" sz="17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This may not be computationally feasible.</a:t>
                </a:r>
              </a:p>
            </p:txBody>
          </p:sp>
        </mc:Choice>
        <mc:Fallback xmlns="">
          <p:sp>
            <p:nvSpPr>
              <p:cNvPr id="29" name="Text Placeholder 5">
                <a:extLst>
                  <a:ext uri="{FF2B5EF4-FFF2-40B4-BE49-F238E27FC236}">
                    <a16:creationId xmlns:a16="http://schemas.microsoft.com/office/drawing/2014/main" id="{0DC0EF00-300C-50C0-D067-D0F0E8FB1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07" y="3712572"/>
                <a:ext cx="5092293" cy="1700236"/>
              </a:xfrm>
              <a:prstGeom prst="rect">
                <a:avLst/>
              </a:prstGeom>
              <a:blipFill>
                <a:blip r:embed="rId7"/>
                <a:stretch>
                  <a:fillRect l="-838" t="-1075" r="-719" b="-179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71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2" grpId="0"/>
      <p:bldP spid="23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5253D-3845-CC7B-7457-AAFA2507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00" y="3157145"/>
            <a:ext cx="3962398" cy="2625369"/>
          </a:xfrm>
          <a:prstGeom prst="rect">
            <a:avLst/>
          </a:prstGeom>
        </p:spPr>
      </p:pic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9.2 –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496991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9.2e – Mixing of the Chain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868910"/>
                <a:ext cx="11608680" cy="60720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Another way to test for slow mixing is by looking at the correlation between lagged and non-lagged values of the chain for different lag values, i.e. by plotting </a:t>
                </a:r>
                <a14:m>
                  <m:oMath xmlns:m="http://schemas.openxmlformats.org/officeDocument/2006/math">
                    <m:r>
                      <a:rPr kumimoji="1" lang="en-NZ" altLang="ja-JP" sz="17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𝒄𝒐𝒓𝒓</m:t>
                    </m:r>
                    <m:r>
                      <a:rPr kumimoji="1" lang="en-NZ" altLang="ja-JP" sz="17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1" lang="en-NZ" altLang="ja-JP" sz="17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7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NZ" altLang="ja-JP" sz="17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1" lang="en-NZ" altLang="ja-JP" sz="17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1" lang="en-NZ" altLang="ja-JP" sz="17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7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NZ" altLang="ja-JP" sz="17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7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NZ" altLang="ja-JP" sz="17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𝒋</m:t>
                        </m:r>
                      </m:sub>
                    </m:sSub>
                    <m:r>
                      <a:rPr kumimoji="1" lang="en-NZ" altLang="ja-JP" sz="17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NZ" altLang="ja-JP" sz="1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for </a:t>
                </a:r>
                <a:r>
                  <a:rPr kumimoji="1" lang="en-NZ" altLang="ja-JP" sz="17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j = 0, 1, 2, …</a:t>
                </a:r>
              </a:p>
            </p:txBody>
          </p:sp>
        </mc:Choice>
        <mc:Fallback xmlns="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868910"/>
                <a:ext cx="11608680" cy="607201"/>
              </a:xfrm>
              <a:prstGeom prst="rect">
                <a:avLst/>
              </a:prstGeom>
              <a:blipFill>
                <a:blip r:embed="rId4"/>
                <a:stretch>
                  <a:fillRect l="-368" t="-4040" b="-1515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50F0C65-9E87-116E-98F7-E0214A2D6F2C}"/>
              </a:ext>
            </a:extLst>
          </p:cNvPr>
          <p:cNvSpPr txBox="1">
            <a:spLocks/>
          </p:cNvSpPr>
          <p:nvPr/>
        </p:nvSpPr>
        <p:spPr>
          <a:xfrm rot="16200000">
            <a:off x="272981" y="4086161"/>
            <a:ext cx="1563713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Correlation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E65648A1-41A0-0921-20B4-D1297594C355}"/>
              </a:ext>
            </a:extLst>
          </p:cNvPr>
          <p:cNvSpPr txBox="1">
            <a:spLocks/>
          </p:cNvSpPr>
          <p:nvPr/>
        </p:nvSpPr>
        <p:spPr>
          <a:xfrm>
            <a:off x="2436742" y="5693445"/>
            <a:ext cx="1563713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Lag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4F71FEB-F390-EB00-29E6-43B8FED17C37}"/>
              </a:ext>
            </a:extLst>
          </p:cNvPr>
          <p:cNvSpPr txBox="1">
            <a:spLocks/>
          </p:cNvSpPr>
          <p:nvPr/>
        </p:nvSpPr>
        <p:spPr>
          <a:xfrm>
            <a:off x="1887366" y="2867948"/>
            <a:ext cx="2662466" cy="5067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Quick Mixing</a:t>
            </a:r>
            <a:endParaRPr kumimoji="1" lang="en-NZ" altLang="ja-JP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9A9B1-1F40-D540-BBA6-A6B3FCBAE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55" y="3157145"/>
            <a:ext cx="3962398" cy="2564496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A38D6B7-EB85-B82C-2BD1-A91C31CFEBA0}"/>
              </a:ext>
            </a:extLst>
          </p:cNvPr>
          <p:cNvSpPr txBox="1">
            <a:spLocks/>
          </p:cNvSpPr>
          <p:nvPr/>
        </p:nvSpPr>
        <p:spPr>
          <a:xfrm>
            <a:off x="7485221" y="2870735"/>
            <a:ext cx="2662466" cy="5067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Slow Mixing</a:t>
            </a:r>
            <a:endParaRPr kumimoji="1" lang="en-NZ" altLang="ja-JP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DDB3D51-ABE0-2659-4CC8-5C8B88B41C7B}"/>
              </a:ext>
            </a:extLst>
          </p:cNvPr>
          <p:cNvSpPr txBox="1">
            <a:spLocks/>
          </p:cNvSpPr>
          <p:nvPr/>
        </p:nvSpPr>
        <p:spPr>
          <a:xfrm rot="16200000">
            <a:off x="5870836" y="4062892"/>
            <a:ext cx="1563713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Correlation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ADF63A7-69DB-29E2-16EF-66025026C217}"/>
              </a:ext>
            </a:extLst>
          </p:cNvPr>
          <p:cNvSpPr txBox="1">
            <a:spLocks/>
          </p:cNvSpPr>
          <p:nvPr/>
        </p:nvSpPr>
        <p:spPr>
          <a:xfrm>
            <a:off x="8034597" y="5670176"/>
            <a:ext cx="1563713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Lag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768D487-6FF5-726E-FD7E-8B63D61F3909}"/>
              </a:ext>
            </a:extLst>
          </p:cNvPr>
          <p:cNvSpPr txBox="1">
            <a:spLocks/>
          </p:cNvSpPr>
          <p:nvPr/>
        </p:nvSpPr>
        <p:spPr>
          <a:xfrm>
            <a:off x="1054837" y="5973517"/>
            <a:ext cx="4452930" cy="613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 chain which mixes quickly will exhibit low </a:t>
            </a:r>
            <a:br>
              <a:rPr kumimoji="1" lang="en-NZ" altLang="ja-JP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NZ" altLang="ja-JP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levels of correlation for high lag values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14D4399-05B8-B911-58EB-E158FE2C2009}"/>
              </a:ext>
            </a:extLst>
          </p:cNvPr>
          <p:cNvSpPr txBox="1">
            <a:spLocks/>
          </p:cNvSpPr>
          <p:nvPr/>
        </p:nvSpPr>
        <p:spPr>
          <a:xfrm>
            <a:off x="6652692" y="5973517"/>
            <a:ext cx="4452930" cy="613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 chain which mixes slowly will exhibit high </a:t>
            </a:r>
            <a:br>
              <a:rPr kumimoji="1" lang="en-NZ" altLang="ja-JP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NZ" altLang="ja-JP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levels of correlation even for high lag values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084CEB8-6C7C-2D77-1DD3-2B83C0976C98}"/>
              </a:ext>
            </a:extLst>
          </p:cNvPr>
          <p:cNvSpPr txBox="1">
            <a:spLocks/>
          </p:cNvSpPr>
          <p:nvPr/>
        </p:nvSpPr>
        <p:spPr>
          <a:xfrm>
            <a:off x="291660" y="1536637"/>
            <a:ext cx="11608680" cy="12326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Autocorrelation plots </a:t>
            </a: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take each value of the chain and </a:t>
            </a:r>
            <a:r>
              <a:rPr kumimoji="1" lang="en-NZ" altLang="ja-JP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determe</a:t>
            </a: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their level of correlation with</a:t>
            </a:r>
          </a:p>
          <a:p>
            <a:pPr marL="1085793" marR="0" lvl="1" indent="-400050" algn="l" defTabSz="91432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Elements of the chain in the previous step.</a:t>
            </a:r>
          </a:p>
          <a:p>
            <a:pPr marL="1085793" marR="0" lvl="1" indent="-400050" algn="l" defTabSz="91432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Elements of the chain two-steps previously.</a:t>
            </a:r>
          </a:p>
          <a:p>
            <a:pPr marL="1085793" marR="0" lvl="1" indent="-400050" algn="l" defTabSz="91432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Elements of the chain three-steps previously…</a:t>
            </a:r>
          </a:p>
        </p:txBody>
      </p:sp>
    </p:spTree>
    <p:extLst>
      <p:ext uri="{BB962C8B-B14F-4D97-AF65-F5344CB8AC3E}">
        <p14:creationId xmlns:p14="http://schemas.microsoft.com/office/powerpoint/2010/main" val="25536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2" grpId="0"/>
      <p:bldP spid="15" grpId="0"/>
      <p:bldP spid="16" grpId="0"/>
      <p:bldP spid="17" grpId="0"/>
      <p:bldP spid="18" grpId="0"/>
      <p:bldP spid="20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Rectangle 7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4062D-E1C1-4F63-B0FD-D013BDA5782B}"/>
              </a:ext>
            </a:extLst>
          </p:cNvPr>
          <p:cNvSpPr txBox="1"/>
          <p:nvPr/>
        </p:nvSpPr>
        <p:spPr>
          <a:xfrm>
            <a:off x="43707" y="2690336"/>
            <a:ext cx="12104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9.3 – Simple Computational Examples of the </a:t>
            </a:r>
            <a:br>
              <a:rPr kumimoji="0" lang="en-NZ" sz="4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NZ" sz="4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Metropolis-Hastings Algorithm</a:t>
            </a:r>
          </a:p>
        </p:txBody>
      </p:sp>
      <p:pic>
        <p:nvPicPr>
          <p:cNvPr id="1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078A8151-9BD3-4B62-8210-A87BCD094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733"/>
            <a:ext cx="2185386" cy="7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62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9.3a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68127E24-45A1-A3CA-852A-3304E8BC6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2" y="2072642"/>
                <a:ext cx="11431767" cy="137183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Evaluate the integral </a:t>
                </a:r>
                <a:endParaRPr kumimoji="1" lang="en-NZ" altLang="ja-JP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  <a:p>
                <a:pPr lvl="0">
                  <a:lnSpc>
                    <a:spcPct val="10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nary>
                        <m:naryPr>
                          <m:limLoc m:val="undOvr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b>
                        <m:sup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𝟏𝟎𝟎</m:t>
                          </m:r>
                        </m:sup>
                        <m:e>
                          <m:sSub>
                            <m:sSubPr>
                              <m:ctrlP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altLang="ja-JP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NZ" altLang="ja-JP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NZ" altLang="ja-JP" sz="1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altLang="ja-JP" sz="1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𝑨</m:t>
                      </m:r>
                      <m:nary>
                        <m:naryPr>
                          <m:limLoc m:val="undOvr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lang="en-NZ" altLang="ja-JP" sz="1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NZ" altLang="ja-JP" sz="1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NZ" altLang="ja-JP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NZ" altLang="ja-JP" sz="1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NZ" altLang="ja-JP" sz="1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NZ" altLang="ja-JP" sz="1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sup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sup>
                          </m:sSup>
                        </m:e>
                      </m:nary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𝒅𝒙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68127E24-45A1-A3CA-852A-3304E8BC6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" y="2072642"/>
                <a:ext cx="11431767" cy="1371830"/>
              </a:xfrm>
              <a:prstGeom prst="rect">
                <a:avLst/>
              </a:prstGeom>
              <a:blipFill>
                <a:blip r:embed="rId3"/>
                <a:stretch>
                  <a:fillRect l="-426" t="-22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04F7802-790B-CA73-E569-3CB85B41FA17}"/>
              </a:ext>
            </a:extLst>
          </p:cNvPr>
          <p:cNvSpPr txBox="1">
            <a:spLocks/>
          </p:cNvSpPr>
          <p:nvPr/>
        </p:nvSpPr>
        <p:spPr>
          <a:xfrm>
            <a:off x="319461" y="3518531"/>
            <a:ext cx="10926293" cy="4165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With a little bit of algebra</a:t>
            </a:r>
            <a:r>
              <a:rPr kumimoji="1" lang="en-NZ" altLang="ja-JP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and using integration by parts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this integral can be evaluated analytically as follows:</a:t>
            </a:r>
            <a:endParaRPr kumimoji="1" lang="en-NZ" altLang="ja-JP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C8C9A68-384B-FBE4-AEF2-5EF56F373E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2" y="3809960"/>
                <a:ext cx="11431767" cy="43843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   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𝟐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𝟎𝟎𝟎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C8C9A68-384B-FBE4-AEF2-5EF56F373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" y="3809960"/>
                <a:ext cx="11431767" cy="438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22E20549-3F35-129F-8222-7B3B7F7D2251}"/>
              </a:ext>
            </a:extLst>
          </p:cNvPr>
          <p:cNvSpPr txBox="1">
            <a:spLocks/>
          </p:cNvSpPr>
          <p:nvPr/>
        </p:nvSpPr>
        <p:spPr>
          <a:xfrm>
            <a:off x="319461" y="4224296"/>
            <a:ext cx="8415104" cy="4165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Exercise – Prove this for yourself!*</a:t>
            </a:r>
            <a:endParaRPr kumimoji="1" lang="en-NZ" altLang="ja-JP" sz="18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 Math" panose="02040503050406030204" pitchFamily="18" charset="0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D4E2858-1991-C709-DFCF-6B8AFCA95637}"/>
              </a:ext>
            </a:extLst>
          </p:cNvPr>
          <p:cNvSpPr txBox="1">
            <a:spLocks/>
          </p:cNvSpPr>
          <p:nvPr/>
        </p:nvSpPr>
        <p:spPr>
          <a:xfrm>
            <a:off x="319461" y="4985526"/>
            <a:ext cx="11431766" cy="4165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Although the integral can be calculated analytically, we will approximate it using the Metropolis-Hastings algorithm in order to illustrate the technique.</a:t>
            </a:r>
            <a:endParaRPr kumimoji="1" lang="en-NZ" altLang="ja-JP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5">
                <a:extLst>
                  <a:ext uri="{FF2B5EF4-FFF2-40B4-BE49-F238E27FC236}">
                    <a16:creationId xmlns:a16="http://schemas.microsoft.com/office/drawing/2014/main" id="{CC052BAE-07AE-A930-6F26-83C94B983C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2" y="851853"/>
                <a:ext cx="11608680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NZ" altLang="ja-JP" sz="1800" dirty="0">
                    <a:solidFill>
                      <a:srgbClr val="002060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Consider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the random variable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𝑿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defined by the probability</a:t>
                </a:r>
                <a:r>
                  <a:rPr kumimoji="1" lang="en-NZ" altLang="ja-JP" sz="1800" i="0" u="none" strike="noStrike" kern="1200" cap="none" spc="0" normalizeH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density function</a:t>
                </a: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Text Placeholder 5">
                <a:extLst>
                  <a:ext uri="{FF2B5EF4-FFF2-40B4-BE49-F238E27FC236}">
                    <a16:creationId xmlns:a16="http://schemas.microsoft.com/office/drawing/2014/main" id="{CC052BAE-07AE-A930-6F26-83C94B98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" y="851853"/>
                <a:ext cx="11608680" cy="365125"/>
              </a:xfrm>
              <a:prstGeom prst="rect">
                <a:avLst/>
              </a:prstGeom>
              <a:blipFill>
                <a:blip r:embed="rId5"/>
                <a:stretch>
                  <a:fillRect l="-420" t="-10000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5">
                <a:extLst>
                  <a:ext uri="{FF2B5EF4-FFF2-40B4-BE49-F238E27FC236}">
                    <a16:creationId xmlns:a16="http://schemas.microsoft.com/office/drawing/2014/main" id="{14F3BA8D-984A-4C9C-0E0C-1243FEF8DC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3713" y="1216978"/>
                <a:ext cx="7904572" cy="7298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游ゴシック" panose="020B0400000000000000" pitchFamily="34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游ゴシック" panose="020B0400000000000000" pitchFamily="34" charset="-128"/>
                              <a:cs typeface="+mn-cs"/>
                            </a:rPr>
                            <m:t>𝒇</m:t>
                          </m:r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游ゴシック" panose="020B0400000000000000" pitchFamily="34" charset="-128"/>
                              <a:cs typeface="+mn-cs"/>
                            </a:rPr>
                            <m:t>𝑿</m:t>
                          </m:r>
                        </m:sub>
                      </m:sSub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(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) = 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游ゴシック" panose="020B0400000000000000" pitchFamily="34" charset="-128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游ゴシック" panose="020B0400000000000000" pitchFamily="34" charset="-128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𝑨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𝒙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  <m:t>𝒙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𝒊𝒇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𝒙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∈[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𝟏𝟎𝟎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𝒐𝒕𝒉𝒆𝒓𝒘𝒊𝒔𝒆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5">
                <a:extLst>
                  <a:ext uri="{FF2B5EF4-FFF2-40B4-BE49-F238E27FC236}">
                    <a16:creationId xmlns:a16="http://schemas.microsoft.com/office/drawing/2014/main" id="{14F3BA8D-984A-4C9C-0E0C-1243FEF8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713" y="1216978"/>
                <a:ext cx="7904572" cy="729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4D4DE17D-3BE2-5D97-BBFC-914FAAB804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0164" y="1358987"/>
                <a:ext cx="3599996" cy="54981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altLang="ja-JP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𝑨</m:t>
                      </m:r>
                      <m:r>
                        <a:rPr lang="en-NZ" altLang="ja-JP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=</m:t>
                      </m:r>
                      <m:d>
                        <m:dPr>
                          <m:ctrlPr>
                            <a:rPr lang="en-NZ" altLang="ja-JP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游ゴシック" panose="020B0400000000000000" pitchFamily="34" charset="-128"/>
                            </a:rPr>
                          </m:ctrlPr>
                        </m:dPr>
                        <m:e>
                          <m:r>
                            <a:rPr lang="en-NZ" altLang="ja-JP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游ゴシック" panose="020B0400000000000000" pitchFamily="34" charset="-128"/>
                            </a:rPr>
                            <m:t>𝟏</m:t>
                          </m:r>
                          <m:r>
                            <a:rPr lang="en-NZ" altLang="ja-JP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游ゴシック" panose="020B0400000000000000" pitchFamily="34" charset="-128"/>
                            </a:rPr>
                            <m:t> −</m:t>
                          </m:r>
                          <m:r>
                            <a:rPr lang="en-NZ" altLang="ja-JP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游ゴシック" panose="020B0400000000000000" pitchFamily="34" charset="-128"/>
                            </a:rPr>
                            <m:t>𝟏𝟎𝟏</m:t>
                          </m:r>
                          <m:sSup>
                            <m:sSupPr>
                              <m:ctrlPr>
                                <a:rPr lang="en-NZ" altLang="ja-JP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游ゴシック" panose="020B0400000000000000" pitchFamily="34" charset="-128"/>
                                </a:rPr>
                              </m:ctrlPr>
                            </m:sSupPr>
                            <m:e>
                              <m:r>
                                <a:rPr lang="en-NZ" altLang="ja-JP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游ゴシック" panose="020B0400000000000000" pitchFamily="34" charset="-128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NZ" altLang="ja-JP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游ゴシック" panose="020B0400000000000000" pitchFamily="34" charset="-128"/>
                                </a:rPr>
                                <m:t>−</m:t>
                              </m:r>
                              <m:r>
                                <a:rPr lang="en-NZ" altLang="ja-JP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游ゴシック" panose="020B0400000000000000" pitchFamily="34" charset="-128"/>
                                </a:rPr>
                                <m:t>𝟏𝟎𝟎</m:t>
                              </m:r>
                            </m:sup>
                          </m:sSup>
                        </m:e>
                      </m:d>
                      <m:r>
                        <a:rPr lang="en-NZ" altLang="ja-JP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 </m:t>
                      </m:r>
                      <m:r>
                        <a:rPr lang="en-NZ" altLang="ja-JP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NZ" altLang="ja-JP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</a:rPr>
                  <a:t> is a normalizing constant</a:t>
                </a:r>
              </a:p>
            </p:txBody>
          </p:sp>
        </mc:Choice>
        <mc:Fallback xmlns="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4D4DE17D-3BE2-5D97-BBFC-914FAAB80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164" y="1358987"/>
                <a:ext cx="3599996" cy="5498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3235295-BCEE-A712-4427-C91DA8BADAFD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9.3a 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6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A6BA2-FFE8-81B7-087B-F0E654B47263}"/>
              </a:ext>
            </a:extLst>
          </p:cNvPr>
          <p:cNvSpPr txBox="1">
            <a:spLocks/>
          </p:cNvSpPr>
          <p:nvPr/>
        </p:nvSpPr>
        <p:spPr>
          <a:xfrm>
            <a:off x="319464" y="977365"/>
            <a:ext cx="86789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41E6A644-4335-CD83-7BEE-FF476BC5A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6" y="977365"/>
                <a:ext cx="4408226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Define the target distribution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𝒇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  <m:r>
                      <a:rPr kumimoji="1" lang="en-NZ" altLang="ja-JP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→[</m:t>
                    </m:r>
                    <m:r>
                      <a:rPr kumimoji="1" lang="en-NZ" altLang="ja-JP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∞)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41E6A644-4335-CD83-7BEE-FF476BC5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6" y="977365"/>
                <a:ext cx="4408226" cy="365125"/>
              </a:xfrm>
              <a:prstGeom prst="rect">
                <a:avLst/>
              </a:prstGeom>
              <a:blipFill>
                <a:blip r:embed="rId3"/>
                <a:stretch>
                  <a:fillRect l="-1245" t="-8333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9D91295-D0D8-E954-D088-499FF77944B0}"/>
              </a:ext>
            </a:extLst>
          </p:cNvPr>
          <p:cNvSpPr txBox="1">
            <a:spLocks/>
          </p:cNvSpPr>
          <p:nvPr/>
        </p:nvSpPr>
        <p:spPr>
          <a:xfrm>
            <a:off x="319464" y="1882776"/>
            <a:ext cx="86789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2601FED8-1EFF-3F8A-1D30-E1F581B1F8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6" y="1877745"/>
                <a:ext cx="10345002" cy="161031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Define a proposal density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,  ⋅ 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: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  <m:r>
                      <a:rPr kumimoji="1" lang="en-NZ" altLang="ja-JP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→[</m:t>
                    </m:r>
                    <m:r>
                      <a:rPr kumimoji="1" lang="en-NZ" altLang="ja-JP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∞)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such that: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00050" marR="0" lvl="0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∀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00050" marR="0" lvl="0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sub>
                      <m:sup/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 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𝒅𝒚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e>
                    </m:nary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00050" marR="0" lvl="0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𝒔𝒖𝒑𝒑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≡ </m:t>
                    </m:r>
                    <m:d>
                      <m:dPr>
                        <m:begChr m:val="{"/>
                        <m:endChr m:val="}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| 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⊆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𝒔𝒖𝒑𝒑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≡ </m:t>
                    </m:r>
                    <m:d>
                      <m:dPr>
                        <m:begChr m:val="{"/>
                        <m:endChr m:val="}"/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| 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d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00050" marR="0" lvl="0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⋅ )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easy to sample from</a:t>
                </a:r>
              </a:p>
            </p:txBody>
          </p:sp>
        </mc:Choice>
        <mc:Fallback xmlns="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2601FED8-1EFF-3F8A-1D30-E1F581B1F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6" y="1877745"/>
                <a:ext cx="10345002" cy="1610317"/>
              </a:xfrm>
              <a:prstGeom prst="rect">
                <a:avLst/>
              </a:prstGeom>
              <a:blipFill>
                <a:blip r:embed="rId4"/>
                <a:stretch>
                  <a:fillRect l="-530" t="-1894" b="-1287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650BEB4-7C3A-C07F-EAF2-DA8D7A8CF383}"/>
              </a:ext>
            </a:extLst>
          </p:cNvPr>
          <p:cNvSpPr txBox="1">
            <a:spLocks/>
          </p:cNvSpPr>
          <p:nvPr/>
        </p:nvSpPr>
        <p:spPr>
          <a:xfrm>
            <a:off x="319463" y="5183616"/>
            <a:ext cx="86789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5">
                <a:extLst>
                  <a:ext uri="{FF2B5EF4-FFF2-40B4-BE49-F238E27FC236}">
                    <a16:creationId xmlns:a16="http://schemas.microsoft.com/office/drawing/2014/main" id="{6D2B71B0-60A5-AF98-4B3C-5F30ED53B0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6" y="5156890"/>
                <a:ext cx="10345002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Initialise the chain by 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𝒔𝒖𝒑𝒑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𝒇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" name="Text Placeholder 5">
                <a:extLst>
                  <a:ext uri="{FF2B5EF4-FFF2-40B4-BE49-F238E27FC236}">
                    <a16:creationId xmlns:a16="http://schemas.microsoft.com/office/drawing/2014/main" id="{6D2B71B0-60A5-AF98-4B3C-5F30ED53B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6" y="5156890"/>
                <a:ext cx="10345002" cy="365125"/>
              </a:xfrm>
              <a:prstGeom prst="rect">
                <a:avLst/>
              </a:prstGeom>
              <a:blipFill>
                <a:blip r:embed="rId5"/>
                <a:stretch>
                  <a:fillRect l="-530" t="-5000" b="-31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5182E2-2BA9-9709-F15D-D1C43753EC72}"/>
                  </a:ext>
                </a:extLst>
              </p:cNvPr>
              <p:cNvSpPr txBox="1"/>
              <p:nvPr/>
            </p:nvSpPr>
            <p:spPr>
              <a:xfrm>
                <a:off x="1187355" y="3623224"/>
                <a:ext cx="8366078" cy="836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游ゴシック" panose="020B0400000000000000" pitchFamily="34" charset="-128"/>
                    <a:cs typeface="+mn-cs"/>
                  </a:rPr>
                  <a:t>In this case let us choose the proposal density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0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𝝅</m:t>
                            </m:r>
                          </m:e>
                        </m:rad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𝝈</m:t>
                        </m:r>
                      </m:den>
                    </m:f>
                    <m:r>
                      <a:rPr kumimoji="0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𝒆</m:t>
                        </m:r>
                      </m:e>
                      <m:sup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den>
                        </m:f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 </m:t>
                        </m:r>
                        <m:sSup>
                          <m:sSupPr>
                            <m:ctrlP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 </m:t>
                            </m:r>
                          </m:e>
                          <m:sup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p>
                          <m:sSupPr>
                            <m:ctrlP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/ </m:t>
                            </m:r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𝝈</m:t>
                            </m:r>
                          </m:e>
                          <m:sup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i.e.   </a:t>
                </a:r>
                <a14:m>
                  <m:oMath xmlns:m="http://schemas.openxmlformats.org/officeDocument/2006/math"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𝒒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~ 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𝑵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 </m:t>
                    </m:r>
                    <m:sSup>
                      <m:sSupPr>
                        <m:ctrlP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kumimoji="0" lang="en-NZ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NZ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𝒏</m:t>
                            </m:r>
                          </m:e>
                        </m:d>
                      </m:sup>
                    </m:sSup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, </m:t>
                    </m:r>
                    <m:sSup>
                      <m:sSupPr>
                        <m:ctrlP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𝝈</m:t>
                        </m:r>
                      </m:e>
                      <m:sup>
                        <m: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)</m:t>
                    </m:r>
                  </m:oMath>
                </a14:m>
                <a:r>
                  <a:rPr kumimoji="0" lang="en-NZ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</a:t>
                </a:r>
                <a:r>
                  <a:rPr kumimoji="0" lang="en-NZ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where    </a:t>
                </a:r>
                <a14:m>
                  <m:oMath xmlns:m="http://schemas.openxmlformats.org/officeDocument/2006/math"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𝝈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𝟓</m:t>
                    </m:r>
                  </m:oMath>
                </a14:m>
                <a:r>
                  <a:rPr kumimoji="0" lang="en-NZ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5182E2-2BA9-9709-F15D-D1C43753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5" y="3623224"/>
                <a:ext cx="8366078" cy="836576"/>
              </a:xfrm>
              <a:prstGeom prst="rect">
                <a:avLst/>
              </a:prstGeom>
              <a:blipFill>
                <a:blip r:embed="rId6"/>
                <a:stretch>
                  <a:fillRect l="-656" t="-4348" b="-217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01C803D-B357-7662-A0CF-FED7F2D707C7}"/>
              </a:ext>
            </a:extLst>
          </p:cNvPr>
          <p:cNvSpPr txBox="1">
            <a:spLocks/>
          </p:cNvSpPr>
          <p:nvPr/>
        </p:nvSpPr>
        <p:spPr>
          <a:xfrm>
            <a:off x="753409" y="2170766"/>
            <a:ext cx="667161" cy="48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  <a:sym typeface="Wingdings" panose="05000000000000000000" pitchFamily="2" charset="2"/>
              </a:rPr>
              <a:t></a:t>
            </a:r>
            <a:endParaRPr kumimoji="1" lang="en-NZ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4C5A92-4EFC-7825-59BF-A6DAC1571B60}"/>
              </a:ext>
            </a:extLst>
          </p:cNvPr>
          <p:cNvSpPr txBox="1">
            <a:spLocks/>
          </p:cNvSpPr>
          <p:nvPr/>
        </p:nvSpPr>
        <p:spPr>
          <a:xfrm>
            <a:off x="753408" y="2496968"/>
            <a:ext cx="667161" cy="48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  <a:sym typeface="Wingdings" panose="05000000000000000000" pitchFamily="2" charset="2"/>
              </a:rPr>
              <a:t></a:t>
            </a:r>
            <a:endParaRPr kumimoji="1" lang="en-NZ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289D6B5-5515-1437-7EDE-69947AA0BAEC}"/>
              </a:ext>
            </a:extLst>
          </p:cNvPr>
          <p:cNvSpPr txBox="1">
            <a:spLocks/>
          </p:cNvSpPr>
          <p:nvPr/>
        </p:nvSpPr>
        <p:spPr>
          <a:xfrm>
            <a:off x="753408" y="2797904"/>
            <a:ext cx="667161" cy="48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  <a:sym typeface="Wingdings" panose="05000000000000000000" pitchFamily="2" charset="2"/>
              </a:rPr>
              <a:t></a:t>
            </a:r>
            <a:endParaRPr kumimoji="1" lang="en-NZ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9DDCA13E-8225-F1C5-0948-C2A61B57F1C4}"/>
              </a:ext>
            </a:extLst>
          </p:cNvPr>
          <p:cNvSpPr txBox="1">
            <a:spLocks/>
          </p:cNvSpPr>
          <p:nvPr/>
        </p:nvSpPr>
        <p:spPr>
          <a:xfrm>
            <a:off x="753407" y="3090806"/>
            <a:ext cx="667161" cy="48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  <a:sym typeface="Wingdings" panose="05000000000000000000" pitchFamily="2" charset="2"/>
              </a:rPr>
              <a:t></a:t>
            </a:r>
            <a:endParaRPr kumimoji="1" lang="en-NZ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C316D-F652-2F96-27CC-326AC10E6BCB}"/>
                  </a:ext>
                </a:extLst>
              </p:cNvPr>
              <p:cNvSpPr txBox="1"/>
              <p:nvPr/>
            </p:nvSpPr>
            <p:spPr>
              <a:xfrm>
                <a:off x="1187355" y="5590979"/>
                <a:ext cx="7069541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游ゴシック" panose="020B0400000000000000" pitchFamily="34" charset="-128"/>
                    <a:cs typeface="+mn-cs"/>
                  </a:rPr>
                  <a:t>Let’s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0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𝟐𝟓</m:t>
                    </m:r>
                  </m:oMath>
                </a14:m>
                <a:endParaRPr kumimoji="0" lang="en-NZ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C316D-F652-2F96-27CC-326AC10E6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5" y="5590979"/>
                <a:ext cx="7069541" cy="380810"/>
              </a:xfrm>
              <a:prstGeom prst="rect">
                <a:avLst/>
              </a:prstGeom>
              <a:blipFill>
                <a:blip r:embed="rId7"/>
                <a:stretch>
                  <a:fillRect l="-777" t="-7937" b="-2063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itle 6">
            <a:extLst>
              <a:ext uri="{FF2B5EF4-FFF2-40B4-BE49-F238E27FC236}">
                <a16:creationId xmlns:a16="http://schemas.microsoft.com/office/drawing/2014/main" id="{5F3475DE-352A-A1CC-D338-F6FFA59EFC12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9.3a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5">
                <a:extLst>
                  <a:ext uri="{FF2B5EF4-FFF2-40B4-BE49-F238E27FC236}">
                    <a16:creationId xmlns:a16="http://schemas.microsoft.com/office/drawing/2014/main" id="{D206D70F-A77E-181D-14D9-1120340CD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2367" y="833213"/>
                <a:ext cx="4408227" cy="72986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游ゴシック" panose="020B0400000000000000" pitchFamily="34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游ゴシック" panose="020B0400000000000000" pitchFamily="34" charset="-128"/>
                              <a:cs typeface="+mn-cs"/>
                            </a:rPr>
                            <m:t>𝒇</m:t>
                          </m:r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游ゴシック" panose="020B0400000000000000" pitchFamily="34" charset="-128"/>
                              <a:cs typeface="+mn-cs"/>
                            </a:rPr>
                            <m:t>𝑿</m:t>
                          </m:r>
                        </m:sub>
                      </m:sSub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(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) = 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游ゴシック" panose="020B0400000000000000" pitchFamily="34" charset="-128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游ゴシック" panose="020B0400000000000000" pitchFamily="34" charset="-128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𝑨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𝒙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  <m:t>𝒙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𝒊𝒇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𝒙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∈[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𝟏𝟎𝟎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𝒐𝒕𝒉𝒆𝒓𝒘𝒊𝒔𝒆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 Placeholder 5">
                <a:extLst>
                  <a:ext uri="{FF2B5EF4-FFF2-40B4-BE49-F238E27FC236}">
                    <a16:creationId xmlns:a16="http://schemas.microsoft.com/office/drawing/2014/main" id="{D206D70F-A77E-181D-14D9-1120340C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367" y="833213"/>
                <a:ext cx="4408227" cy="7298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F36984EF-006B-8904-07F1-B8BD87E2FD3F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9.3a 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EB56593-A3ED-124C-8E8F-6AFA60924D01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7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973EEA1-0EE9-6342-5A73-7EE2EDF7D3E5}"/>
              </a:ext>
            </a:extLst>
          </p:cNvPr>
          <p:cNvSpPr txBox="1">
            <a:spLocks/>
          </p:cNvSpPr>
          <p:nvPr/>
        </p:nvSpPr>
        <p:spPr>
          <a:xfrm>
            <a:off x="319462" y="863445"/>
            <a:ext cx="1160868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For </a:t>
            </a:r>
            <a:r>
              <a:rPr kumimoji="1" lang="en-NZ" altLang="ja-JP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n = 1, 2, … , k 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(large) repeat Step 4a &amp; 4b shown below: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A6BA2-FFE8-81B7-087B-F0E654B47263}"/>
              </a:ext>
            </a:extLst>
          </p:cNvPr>
          <p:cNvSpPr txBox="1">
            <a:spLocks/>
          </p:cNvSpPr>
          <p:nvPr/>
        </p:nvSpPr>
        <p:spPr>
          <a:xfrm>
            <a:off x="319462" y="1353171"/>
            <a:ext cx="996287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4a: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1E6A644-4335-CD83-7BEE-FF476BC5A00D}"/>
              </a:ext>
            </a:extLst>
          </p:cNvPr>
          <p:cNvSpPr txBox="1">
            <a:spLocks/>
          </p:cNvSpPr>
          <p:nvPr/>
        </p:nvSpPr>
        <p:spPr>
          <a:xfrm>
            <a:off x="1315749" y="1353171"/>
            <a:ext cx="5400716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Proposal Stage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FCB7B2CD-05AF-AB02-B820-FA9167732E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5749" y="1665892"/>
                <a:ext cx="10345002" cy="78741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Propose a new state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where 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is drawn from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FCB7B2CD-05AF-AB02-B820-FA916773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49" y="1665892"/>
                <a:ext cx="10345002" cy="787417"/>
              </a:xfrm>
              <a:prstGeom prst="rect">
                <a:avLst/>
              </a:prstGeom>
              <a:blipFill>
                <a:blip r:embed="rId3"/>
                <a:stretch>
                  <a:fillRect l="-530" t="-232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F7169876-A170-0C40-043E-0FEB90AFE921}"/>
              </a:ext>
            </a:extLst>
          </p:cNvPr>
          <p:cNvSpPr txBox="1">
            <a:spLocks/>
          </p:cNvSpPr>
          <p:nvPr/>
        </p:nvSpPr>
        <p:spPr>
          <a:xfrm>
            <a:off x="319463" y="2908646"/>
            <a:ext cx="996287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4b: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31C0577-C17E-83DD-800C-D6F9C549D0D5}"/>
              </a:ext>
            </a:extLst>
          </p:cNvPr>
          <p:cNvSpPr txBox="1">
            <a:spLocks/>
          </p:cNvSpPr>
          <p:nvPr/>
        </p:nvSpPr>
        <p:spPr>
          <a:xfrm>
            <a:off x="1315750" y="2908646"/>
            <a:ext cx="1034500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Acceptance Stage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F976BDB-4B99-9980-6752-F50CB1B19D4D}"/>
              </a:ext>
            </a:extLst>
          </p:cNvPr>
          <p:cNvSpPr txBox="1">
            <a:spLocks/>
          </p:cNvSpPr>
          <p:nvPr/>
        </p:nvSpPr>
        <p:spPr>
          <a:xfrm>
            <a:off x="240081" y="3520113"/>
            <a:ext cx="3542853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Define the acceptance probability</a:t>
            </a:r>
            <a:endParaRPr kumimoji="1" lang="en-NZ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">
                <a:extLst>
                  <a:ext uri="{FF2B5EF4-FFF2-40B4-BE49-F238E27FC236}">
                    <a16:creationId xmlns:a16="http://schemas.microsoft.com/office/drawing/2014/main" id="{E1D13A75-21D5-0153-0540-D9E08A92FA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080" y="3795318"/>
                <a:ext cx="11872538" cy="219447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0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NZ" altLang="ja-JP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NZ" altLang="ja-JP" sz="1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𝟐</m:t>
                                          </m:r>
                                          <m: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𝝅</m:t>
                                          </m:r>
                                          <m:r>
                                            <a:rPr kumimoji="1" lang="en-NZ" altLang="ja-JP" sz="18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 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NZ" altLang="ja-JP" sz="1800" b="1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206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NZ" altLang="ja-JP" sz="1800" b="1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206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𝝈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NZ" altLang="ja-JP" sz="1800" b="1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206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𝒚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/ </m:t>
                                  </m:r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𝟐</m:t>
                                          </m:r>
                                          <m: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𝝅</m:t>
                                          </m:r>
                                          <m:r>
                                            <a:rPr kumimoji="1" lang="en-NZ" altLang="ja-JP" sz="18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 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NZ" altLang="ja-JP" sz="1800" b="1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206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NZ" altLang="ja-JP" sz="1800" b="1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206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𝝈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NZ" altLang="ja-JP" sz="1800" b="1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206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(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𝒙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/ </m:t>
                                  </m:r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NZ" altLang="ja-JP" sz="1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NZ" altLang="ja-JP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" name="Text Placeholder 5">
                <a:extLst>
                  <a:ext uri="{FF2B5EF4-FFF2-40B4-BE49-F238E27FC236}">
                    <a16:creationId xmlns:a16="http://schemas.microsoft.com/office/drawing/2014/main" id="{E1D13A75-21D5-0153-0540-D9E08A92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80" y="3795318"/>
                <a:ext cx="11872538" cy="2194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B3CE8EC1-3AAA-33C6-3356-0735BCB6A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079" y="5005870"/>
                <a:ext cx="3542853" cy="41419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Define     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𝝁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𝑼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B3CE8EC1-3AAA-33C6-3356-0735BCB6A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79" y="5005870"/>
                <a:ext cx="3542853" cy="414194"/>
              </a:xfrm>
              <a:prstGeom prst="rect">
                <a:avLst/>
              </a:prstGeom>
              <a:blipFill>
                <a:blip r:embed="rId5"/>
                <a:stretch>
                  <a:fillRect l="-1375" t="-7353" b="-1176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05739AC-ABE2-8BC3-8214-0655583B0593}"/>
              </a:ext>
            </a:extLst>
          </p:cNvPr>
          <p:cNvSpPr txBox="1">
            <a:spLocks/>
          </p:cNvSpPr>
          <p:nvPr/>
        </p:nvSpPr>
        <p:spPr>
          <a:xfrm>
            <a:off x="231995" y="5549953"/>
            <a:ext cx="908835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Define</a:t>
            </a:r>
            <a:endParaRPr kumimoji="1" lang="en-NZ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">
                <a:extLst>
                  <a:ext uri="{FF2B5EF4-FFF2-40B4-BE49-F238E27FC236}">
                    <a16:creationId xmlns:a16="http://schemas.microsoft.com/office/drawing/2014/main" id="{571477CA-9962-8A1B-4C11-5F46D2731A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4896" y="5413737"/>
                <a:ext cx="3542853" cy="81211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</m:e>
                        <m:sup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𝜶</m:t>
                                </m:r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𝝁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𝜶</m:t>
                                </m:r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&lt;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" name="Text Placeholder 5">
                <a:extLst>
                  <a:ext uri="{FF2B5EF4-FFF2-40B4-BE49-F238E27FC236}">
                    <a16:creationId xmlns:a16="http://schemas.microsoft.com/office/drawing/2014/main" id="{571477CA-9962-8A1B-4C11-5F46D273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96" y="5413737"/>
                <a:ext cx="3542853" cy="8121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EE673E-8DF4-26C2-0398-C2F4F5586BA2}"/>
                  </a:ext>
                </a:extLst>
              </p:cNvPr>
              <p:cNvSpPr txBox="1"/>
              <p:nvPr/>
            </p:nvSpPr>
            <p:spPr>
              <a:xfrm>
                <a:off x="7166612" y="1176022"/>
                <a:ext cx="4705926" cy="1391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游ゴシック" panose="020B0400000000000000" pitchFamily="34" charset="-128"/>
                    <a:cs typeface="+mn-cs"/>
                  </a:rPr>
                  <a:t>Draw a proposed new state from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0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</m:e>
                          </m:rad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𝝈</m:t>
                          </m:r>
                        </m:den>
                      </m:f>
                      <m:r>
                        <a:rPr kumimoji="0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 </m:t>
                          </m:r>
                          <m:sSup>
                            <m:sSupPr>
                              <m:ctrlP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 </m:t>
                              </m:r>
                            </m:e>
                            <m:sup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/ </m:t>
                          </m:r>
                          <m:sSup>
                            <m:sSupPr>
                              <m:ctrlP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𝝈</m:t>
                              </m:r>
                            </m:e>
                            <m:sup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N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NZ" sz="200" b="1" dirty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NZ" sz="200" b="1" dirty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i.e. </a:t>
                </a:r>
                <a14:m>
                  <m:oMath xmlns:m="http://schemas.openxmlformats.org/officeDocument/2006/math">
                    <m:r>
                      <a:rPr kumimoji="0" lang="en-NZ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𝐲</m:t>
                    </m:r>
                    <m:r>
                      <a:rPr kumimoji="0" lang="en-NZ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~ 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𝑵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kumimoji="0" lang="en-NZ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NZ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𝒏</m:t>
                            </m:r>
                          </m:e>
                        </m:d>
                      </m:sup>
                    </m:sSup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𝝈</m:t>
                        </m:r>
                      </m:e>
                      <m:sup>
                        <m: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NZ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EE673E-8DF4-26C2-0398-C2F4F558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12" y="1176022"/>
                <a:ext cx="4705926" cy="1391086"/>
              </a:xfrm>
              <a:prstGeom prst="rect">
                <a:avLst/>
              </a:prstGeom>
              <a:blipFill>
                <a:blip r:embed="rId7"/>
                <a:stretch>
                  <a:fillRect t="-3070" b="-614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6">
            <a:extLst>
              <a:ext uri="{FF2B5EF4-FFF2-40B4-BE49-F238E27FC236}">
                <a16:creationId xmlns:a16="http://schemas.microsoft.com/office/drawing/2014/main" id="{036FB279-C3E0-2ACA-E20B-0D69392243F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9.3a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CB018BC-850B-FFF6-99DD-684257BEB1F3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9.3a 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52CFA-78A8-9703-D725-086345FB8CA3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7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4" grpId="0"/>
      <p:bldP spid="25" grpId="0"/>
      <p:bldP spid="26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Rectangle 7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4062D-E1C1-4F63-B0FD-D013BDA5782B}"/>
              </a:ext>
            </a:extLst>
          </p:cNvPr>
          <p:cNvSpPr txBox="1"/>
          <p:nvPr/>
        </p:nvSpPr>
        <p:spPr>
          <a:xfrm>
            <a:off x="43707" y="3036585"/>
            <a:ext cx="121045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9.1 – Monte Carlo Integration</a:t>
            </a:r>
          </a:p>
        </p:txBody>
      </p:sp>
      <p:pic>
        <p:nvPicPr>
          <p:cNvPr id="1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078A8151-9BD3-4B62-8210-A87BCD094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733"/>
            <a:ext cx="2185386" cy="7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326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F5467-A2A5-953C-DDAC-4BAB691DA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1" y="1674743"/>
            <a:ext cx="10716778" cy="4611194"/>
          </a:xfrm>
          <a:prstGeom prst="rect">
            <a:avLst/>
          </a:prstGeom>
        </p:spPr>
      </p:pic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7EEB26A8-6669-5017-510E-C78670BCC18A}"/>
              </a:ext>
            </a:extLst>
          </p:cNvPr>
          <p:cNvSpPr txBox="1">
            <a:spLocks/>
          </p:cNvSpPr>
          <p:nvPr/>
        </p:nvSpPr>
        <p:spPr>
          <a:xfrm>
            <a:off x="319462" y="863445"/>
            <a:ext cx="292870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Burn in = 1,000 iterations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71800B4-B599-7AB6-4C46-2277A7D983FC}"/>
              </a:ext>
            </a:extLst>
          </p:cNvPr>
          <p:cNvSpPr txBox="1">
            <a:spLocks/>
          </p:cNvSpPr>
          <p:nvPr/>
        </p:nvSpPr>
        <p:spPr>
          <a:xfrm>
            <a:off x="319461" y="1228570"/>
            <a:ext cx="449819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9,000 iterations performed after burn in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CAE90E-F318-C818-BAF8-64A6BC276393}"/>
              </a:ext>
            </a:extLst>
          </p:cNvPr>
          <p:cNvCxnSpPr>
            <a:cxnSpLocks/>
          </p:cNvCxnSpPr>
          <p:nvPr/>
        </p:nvCxnSpPr>
        <p:spPr>
          <a:xfrm>
            <a:off x="2616331" y="2563787"/>
            <a:ext cx="0" cy="3245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937657-8D47-9431-32E1-3020A8F13F9B}"/>
              </a:ext>
            </a:extLst>
          </p:cNvPr>
          <p:cNvCxnSpPr>
            <a:cxnSpLocks/>
          </p:cNvCxnSpPr>
          <p:nvPr/>
        </p:nvCxnSpPr>
        <p:spPr>
          <a:xfrm>
            <a:off x="1265516" y="3322782"/>
            <a:ext cx="13508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77E77A-BEB4-D6C6-0B9D-3AFB438053F4}"/>
              </a:ext>
            </a:extLst>
          </p:cNvPr>
          <p:cNvCxnSpPr>
            <a:cxnSpLocks/>
          </p:cNvCxnSpPr>
          <p:nvPr/>
        </p:nvCxnSpPr>
        <p:spPr>
          <a:xfrm>
            <a:off x="2616327" y="3322782"/>
            <a:ext cx="8260939" cy="5016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07936614-6EAF-FA69-814E-E278BE1B9D1E}"/>
              </a:ext>
            </a:extLst>
          </p:cNvPr>
          <p:cNvSpPr txBox="1">
            <a:spLocks/>
          </p:cNvSpPr>
          <p:nvPr/>
        </p:nvSpPr>
        <p:spPr>
          <a:xfrm>
            <a:off x="1325742" y="2739513"/>
            <a:ext cx="1350810" cy="633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Burn in</a:t>
            </a:r>
            <a:b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= 1,000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">
                <a:extLst>
                  <a:ext uri="{FF2B5EF4-FFF2-40B4-BE49-F238E27FC236}">
                    <a16:creationId xmlns:a16="http://schemas.microsoft.com/office/drawing/2014/main" id="{D4998F9D-0866-E140-21D4-3AC8EDDE2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6552" y="2423917"/>
                <a:ext cx="6387156" cy="36576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Assumed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  <m: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sSub>
                      <m:sSubPr>
                        <m:ctrlP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sub>
                    </m:sSub>
                    <m:r>
                      <a:rPr kumimoji="1" lang="en-NZ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1" lang="en-NZ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NZ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for all  </a:t>
                </a:r>
                <a14:m>
                  <m:oMath xmlns:m="http://schemas.openxmlformats.org/officeDocument/2006/math">
                    <m:r>
                      <a:rPr kumimoji="1" lang="en-NZ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1" lang="en-NZ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∈[1001, 10000]</m:t>
                    </m:r>
                  </m:oMath>
                </a14:m>
                <a:endParaRPr kumimoji="1" lang="en-NZ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7" name="Text Placeholder 5">
                <a:extLst>
                  <a:ext uri="{FF2B5EF4-FFF2-40B4-BE49-F238E27FC236}">
                    <a16:creationId xmlns:a16="http://schemas.microsoft.com/office/drawing/2014/main" id="{D4998F9D-0866-E140-21D4-3AC8EDDE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52" y="2423917"/>
                <a:ext cx="6387156" cy="365764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8A88894E-47FE-784B-EE7F-90AA2B5FB9E0}"/>
              </a:ext>
            </a:extLst>
          </p:cNvPr>
          <p:cNvSpPr txBox="1">
            <a:spLocks/>
          </p:cNvSpPr>
          <p:nvPr/>
        </p:nvSpPr>
        <p:spPr>
          <a:xfrm>
            <a:off x="3762689" y="2836658"/>
            <a:ext cx="4640556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Chain converges quickly to target density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FB74416C-FB37-C98F-872D-9DC9CB03F90E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9.3a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6699CB-4F2B-50AB-1A77-3553FBD0AD36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9.3a 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3966671-4E8D-E0CC-3D00-F069C43B9E06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53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AC98D-C821-8804-3178-A213AB35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7" y="1513883"/>
            <a:ext cx="8819048" cy="5085714"/>
          </a:xfrm>
          <a:prstGeom prst="rect">
            <a:avLst/>
          </a:prstGeom>
        </p:spPr>
      </p:pic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7EEB26A8-6669-5017-510E-C78670BCC18A}"/>
              </a:ext>
            </a:extLst>
          </p:cNvPr>
          <p:cNvSpPr txBox="1">
            <a:spLocks/>
          </p:cNvSpPr>
          <p:nvPr/>
        </p:nvSpPr>
        <p:spPr>
          <a:xfrm>
            <a:off x="319462" y="863445"/>
            <a:ext cx="292870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NZ" altLang="ja-JP" sz="1800" dirty="0">
                <a:solidFill>
                  <a:schemeClr val="tx1"/>
                </a:solidFill>
              </a:rPr>
              <a:t>Burn in = 1,000 iterations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71800B4-B599-7AB6-4C46-2277A7D983FC}"/>
              </a:ext>
            </a:extLst>
          </p:cNvPr>
          <p:cNvSpPr txBox="1">
            <a:spLocks/>
          </p:cNvSpPr>
          <p:nvPr/>
        </p:nvSpPr>
        <p:spPr>
          <a:xfrm>
            <a:off x="319461" y="1228570"/>
            <a:ext cx="449819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NZ" altLang="ja-JP" sz="1800" dirty="0">
                <a:solidFill>
                  <a:schemeClr val="tx1"/>
                </a:solidFill>
              </a:rPr>
              <a:t>9,000 iterations performed after burn 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">
                <a:extLst>
                  <a:ext uri="{FF2B5EF4-FFF2-40B4-BE49-F238E27FC236}">
                    <a16:creationId xmlns:a16="http://schemas.microsoft.com/office/drawing/2014/main" id="{8A88894E-47FE-784B-EE7F-90AA2B5FB9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42171" y="2825912"/>
                <a:ext cx="3198125" cy="21427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  <a:defRPr/>
                </a:pPr>
                <a:r>
                  <a:rPr lang="en-NZ" altLang="ja-JP" sz="1800" dirty="0">
                    <a:solidFill>
                      <a:srgbClr val="002060"/>
                    </a:solidFill>
                  </a:rPr>
                  <a:t>Autocorrelation plot for post burn-in elements of the chain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Z" altLang="ja-JP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NZ" altLang="ja-JP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NZ" altLang="ja-JP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NZ" altLang="ja-JP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NZ" altLang="ja-JP" sz="18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NZ" altLang="ja-JP" sz="18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NZ" altLang="ja-JP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NZ" altLang="ja-JP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NZ" altLang="ja-JP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NZ" altLang="ja-JP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NZ" altLang="ja-JP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𝟎𝟎𝟎</m:t>
                        </m:r>
                      </m:sub>
                      <m:sup>
                        <m:r>
                          <a:rPr lang="en-NZ" altLang="ja-JP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NZ" altLang="ja-JP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NZ" altLang="ja-JP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𝟎𝟎𝟎</m:t>
                        </m:r>
                      </m:sup>
                    </m:sSubSup>
                  </m:oMath>
                </a14:m>
                <a:endParaRPr lang="en-NZ" altLang="ja-JP" sz="1800" dirty="0">
                  <a:solidFill>
                    <a:srgbClr val="002060"/>
                  </a:solidFill>
                </a:endParaRPr>
              </a:p>
              <a:p>
                <a:pPr lvl="0" algn="ctr">
                  <a:lnSpc>
                    <a:spcPct val="100000"/>
                  </a:lnSpc>
                  <a:defRPr/>
                </a:pPr>
                <a:r>
                  <a:rPr lang="en-NZ" altLang="ja-JP" sz="1800" dirty="0">
                    <a:solidFill>
                      <a:srgbClr val="002060"/>
                    </a:solidFill>
                  </a:rPr>
                  <a:t>shows low levels of correlation for high lag values.</a:t>
                </a:r>
              </a:p>
              <a:p>
                <a:pPr lvl="0" algn="ctr">
                  <a:lnSpc>
                    <a:spcPct val="100000"/>
                  </a:lnSpc>
                  <a:defRPr/>
                </a:pPr>
                <a:endParaRPr lang="en-NZ" altLang="ja-JP" sz="1800" dirty="0">
                  <a:solidFill>
                    <a:srgbClr val="002060"/>
                  </a:solidFill>
                </a:endParaRPr>
              </a:p>
              <a:p>
                <a:pPr lvl="0" algn="ctr">
                  <a:lnSpc>
                    <a:spcPct val="100000"/>
                  </a:lnSpc>
                  <a:defRPr/>
                </a:pPr>
                <a:r>
                  <a:rPr lang="en-NZ" altLang="ja-JP" sz="1800" dirty="0">
                    <a:solidFill>
                      <a:srgbClr val="002060"/>
                    </a:solidFill>
                  </a:rPr>
                  <a:t>=&gt; Chain shows good mixing</a:t>
                </a:r>
              </a:p>
            </p:txBody>
          </p:sp>
        </mc:Choice>
        <mc:Fallback xmlns="">
          <p:sp>
            <p:nvSpPr>
              <p:cNvPr id="38" name="Text Placeholder 5">
                <a:extLst>
                  <a:ext uri="{FF2B5EF4-FFF2-40B4-BE49-F238E27FC236}">
                    <a16:creationId xmlns:a16="http://schemas.microsoft.com/office/drawing/2014/main" id="{8A88894E-47FE-784B-EE7F-90AA2B5FB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171" y="2825912"/>
                <a:ext cx="3198125" cy="2142726"/>
              </a:xfrm>
              <a:prstGeom prst="rect">
                <a:avLst/>
              </a:prstGeom>
              <a:blipFill>
                <a:blip r:embed="rId4"/>
                <a:stretch>
                  <a:fillRect t="-1709" r="-571" b="-598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6">
            <a:extLst>
              <a:ext uri="{FF2B5EF4-FFF2-40B4-BE49-F238E27FC236}">
                <a16:creationId xmlns:a16="http://schemas.microsoft.com/office/drawing/2014/main" id="{90F660A0-E1D2-8B39-5358-38A8638BA34F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u="sng" dirty="0">
                <a:solidFill>
                  <a:prstClr val="black"/>
                </a:solidFill>
                <a:latin typeface="Calibri" panose="020F0502020204030204"/>
                <a:ea typeface="游ゴシック Light" panose="020B0300000000000000" pitchFamily="34" charset="-128"/>
              </a:rPr>
              <a:t>9.3a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5CCB24-9309-4AD5-09B6-F27FEC4E7771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9.3a 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A09038B-5DE3-827B-C59C-64671BA73BF7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852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F0D1D-E19F-DACA-B7EC-3C7F0D97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3" y="1360660"/>
            <a:ext cx="8541118" cy="5073229"/>
          </a:xfrm>
          <a:prstGeom prst="rect">
            <a:avLst/>
          </a:prstGeom>
        </p:spPr>
      </p:pic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8A88894E-47FE-784B-EE7F-90AA2B5FB9E0}"/>
              </a:ext>
            </a:extLst>
          </p:cNvPr>
          <p:cNvSpPr txBox="1">
            <a:spLocks/>
          </p:cNvSpPr>
          <p:nvPr/>
        </p:nvSpPr>
        <p:spPr>
          <a:xfrm>
            <a:off x="8621531" y="2706081"/>
            <a:ext cx="3198125" cy="1445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defRPr/>
            </a:pPr>
            <a:r>
              <a:rPr lang="en-NZ" altLang="ja-JP" sz="1800" dirty="0">
                <a:solidFill>
                  <a:srgbClr val="002060"/>
                </a:solidFill>
              </a:rPr>
              <a:t>Histogram of the observations produced by the Metropolis-Hastings algorithm in relation to the actual target distribution.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0F660A0-E1D2-8B39-5358-38A8638BA34F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u="sng" dirty="0">
                <a:solidFill>
                  <a:prstClr val="black"/>
                </a:solidFill>
                <a:latin typeface="Calibri" panose="020F0502020204030204"/>
                <a:ea typeface="游ゴシック Light" panose="020B0300000000000000" pitchFamily="34" charset="-128"/>
              </a:rPr>
              <a:t>9.3a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11F129-0BC1-46E4-2C87-85234F592A97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9.3a 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A8D5B4F-8E1B-33D7-0B1C-1E728FF57C49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79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7EEB26A8-6669-5017-510E-C78670BCC18A}"/>
              </a:ext>
            </a:extLst>
          </p:cNvPr>
          <p:cNvSpPr txBox="1">
            <a:spLocks/>
          </p:cNvSpPr>
          <p:nvPr/>
        </p:nvSpPr>
        <p:spPr>
          <a:xfrm>
            <a:off x="319462" y="863445"/>
            <a:ext cx="292870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Burn in = 1,000 iterations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71800B4-B599-7AB6-4C46-2277A7D983FC}"/>
              </a:ext>
            </a:extLst>
          </p:cNvPr>
          <p:cNvSpPr txBox="1">
            <a:spLocks/>
          </p:cNvSpPr>
          <p:nvPr/>
        </p:nvSpPr>
        <p:spPr>
          <a:xfrm>
            <a:off x="319461" y="1228570"/>
            <a:ext cx="449819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9,000 iterations performed after burn 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08BE8D58-DF50-C3A3-926D-8BDA9CB7CF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1" y="2001592"/>
                <a:ext cx="11608680" cy="14506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Applying the Ergodic theorem to the 9,000 post-burn-in elements of the chain gives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NZ" altLang="ja-JP" sz="200" dirty="0">
                  <a:solidFill>
                    <a:schemeClr val="tx1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lvl="0">
                  <a:lnSpc>
                    <a:spcPct val="10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altLang="ja-JP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NZ" altLang="ja-JP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 </m:t>
                      </m:r>
                      <m:nary>
                        <m:naryPr>
                          <m:limLoc m:val="undOvr"/>
                          <m:ctrlP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sup>
                        <m:e>
                          <m:sSub>
                            <m:sSubPr>
                              <m:ctrlP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NZ" altLang="ja-JP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   </m:t>
                      </m:r>
                      <m:r>
                        <a:rPr lang="en-NZ" altLang="ja-JP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nary>
                        <m:naryPr>
                          <m:limLoc m:val="undOvr"/>
                          <m:ctrlP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sup>
                        <m:e>
                          <m:r>
                            <a:rPr lang="en-NZ" altLang="ja-JP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NZ" altLang="ja-JP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nary>
                      <m:r>
                        <a:rPr lang="en-NZ" altLang="ja-JP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NZ" altLang="ja-JP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08BE8D58-DF50-C3A3-926D-8BDA9CB7C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1" y="2001592"/>
                <a:ext cx="11608680" cy="1450651"/>
              </a:xfrm>
              <a:prstGeom prst="rect">
                <a:avLst/>
              </a:prstGeom>
              <a:blipFill>
                <a:blip r:embed="rId3"/>
                <a:stretch>
                  <a:fillRect l="-420" t="-210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F9EDCCAA-7C36-73C4-F2DC-6331C1F53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1" y="5281438"/>
                <a:ext cx="11376669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This is very close to the true value of the integral </a:t>
                </a:r>
                <a14:m>
                  <m:oMath xmlns:m="http://schemas.openxmlformats.org/officeDocument/2006/math">
                    <m:r>
                      <a:rPr kumimoji="1" lang="en-NZ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</m:oMath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F9EDCCAA-7C36-73C4-F2DC-6331C1F53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1" y="5281438"/>
                <a:ext cx="11376669" cy="365125"/>
              </a:xfrm>
              <a:prstGeom prst="rect">
                <a:avLst/>
              </a:prstGeom>
              <a:blipFill>
                <a:blip r:embed="rId4"/>
                <a:stretch>
                  <a:fillRect l="-428" t="-8333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6">
            <a:extLst>
              <a:ext uri="{FF2B5EF4-FFF2-40B4-BE49-F238E27FC236}">
                <a16:creationId xmlns:a16="http://schemas.microsoft.com/office/drawing/2014/main" id="{87304561-A2A9-FD1B-BB7B-6A5846D69AD4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9.3a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8873791-5D04-543D-715B-0E1EA14C3C85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9.3a 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46905-B10B-301F-550C-1DB301AB464E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CF958-93F3-E257-B13A-955C47A1235C}"/>
                  </a:ext>
                </a:extLst>
              </p:cNvPr>
              <p:cNvSpPr txBox="1"/>
              <p:nvPr/>
            </p:nvSpPr>
            <p:spPr>
              <a:xfrm>
                <a:off x="4120308" y="3350668"/>
                <a:ext cx="5825703" cy="877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  </m:t>
                      </m:r>
                      <m:f>
                        <m:fPr>
                          <m:ctrlPr>
                            <a:rPr lang="en-NZ" altLang="ja-JP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NZ" altLang="ja-JP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NZ" altLang="ja-JP" b="1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NZ" altLang="ja-JP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altLang="ja-JP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NZ" altLang="ja-JP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NZ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NZ" altLang="ja-JP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NZ" altLang="ja-JP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NZ" altLang="ja-JP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Z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altLang="ja-JP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NZ" altLang="ja-JP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NZ" altLang="ja-JP" b="1" i="1">
                          <a:latin typeface="Cambria Math" panose="02040503050406030204" pitchFamily="18" charset="0"/>
                        </a:rPr>
                        <m:t>  =   </m:t>
                      </m:r>
                      <m:f>
                        <m:fPr>
                          <m:ctrlPr>
                            <a:rPr kumimoji="1" lang="en-NZ" altLang="ja-JP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NZ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NZ" altLang="ja-JP" b="1" i="1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kumimoji="1" lang="en-NZ" altLang="ja-JP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NZ" altLang="ja-JP" b="1" i="1">
                              <a:latin typeface="Cambria Math" panose="02040503050406030204" pitchFamily="18" charset="0"/>
                            </a:rPr>
                            <m:t>𝟎𝟎𝟎</m:t>
                          </m:r>
                        </m:den>
                      </m:f>
                      <m:r>
                        <a:rPr kumimoji="1" lang="en-NZ" altLang="ja-JP" b="1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en-NZ" altLang="ja-JP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NZ" altLang="ja-JP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NZ" altLang="ja-JP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NZ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NZ" altLang="ja-JP" b="1" i="1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kumimoji="1" lang="en-NZ" altLang="ja-JP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NZ" altLang="ja-JP" b="1" i="1">
                              <a:latin typeface="Cambria Math" panose="02040503050406030204" pitchFamily="18" charset="0"/>
                            </a:rPr>
                            <m:t>𝟎𝟎𝟎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NZ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NZ" altLang="ja-JP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1" lang="en-NZ" altLang="ja-JP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kumimoji="1" lang="en-NZ" altLang="ja-JP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CF958-93F3-E257-B13A-955C47A12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08" y="3350668"/>
                <a:ext cx="5825703" cy="877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00C9D5-1638-506E-84FA-5E43C2F9A617}"/>
                  </a:ext>
                </a:extLst>
              </p:cNvPr>
              <p:cNvSpPr txBox="1"/>
              <p:nvPr/>
            </p:nvSpPr>
            <p:spPr>
              <a:xfrm>
                <a:off x="4120308" y="4438737"/>
                <a:ext cx="58257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𝟗𝟗𝟕𝟖𝟏𝟒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00C9D5-1638-506E-84FA-5E43C2F9A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08" y="4438737"/>
                <a:ext cx="58257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3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9.3b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F340BF69-404B-21B2-D140-6516E1E32F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2" y="1137650"/>
                <a:ext cx="11431767" cy="10231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Let  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𝑿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such that the probability density function associated to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X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is given by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√(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𝒆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den>
                        </m:f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p>
                          <m:sSup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Let  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𝒈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= </m:t>
                    </m:r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𝒆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den>
                        </m:f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p>
                          <m:sSup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𝟑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+  </m:t>
                    </m:r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𝒆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den>
                        </m:f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p>
                          <m:sSup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𝟔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F340BF69-404B-21B2-D140-6516E1E32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" y="1137650"/>
                <a:ext cx="11431767" cy="1023143"/>
              </a:xfrm>
              <a:prstGeom prst="rect">
                <a:avLst/>
              </a:prstGeom>
              <a:blipFill>
                <a:blip r:embed="rId3"/>
                <a:stretch>
                  <a:fillRect l="-426" b="-419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68127E24-45A1-A3CA-852A-3304E8BC6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2" y="2099574"/>
                <a:ext cx="11431767" cy="137183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Evaluate the integral </a:t>
                </a:r>
                <a:endParaRPr kumimoji="1" lang="en-NZ" altLang="ja-JP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nary>
                        <m:naryPr>
                          <m:supHide m:val="on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𝑹</m:t>
                          </m:r>
                        </m:sub>
                        <m:sup/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𝒅𝒙</m:t>
                          </m:r>
                        </m:e>
                      </m:nary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 </m:t>
                      </m:r>
                      <m:nary>
                        <m:naryPr>
                          <m:limLoc m:val="undOvr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lit/>
                              <m:brk m:alnAt="24"/>
                            </m:r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𝒙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𝟑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+  </m:t>
                              </m:r>
                              <m:sSup>
                                <m:sSup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𝒙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𝟔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√(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𝒅𝒙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68127E24-45A1-A3CA-852A-3304E8BC6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" y="2099574"/>
                <a:ext cx="11431767" cy="1371830"/>
              </a:xfrm>
              <a:prstGeom prst="rect">
                <a:avLst/>
              </a:prstGeom>
              <a:blipFill>
                <a:blip r:embed="rId4"/>
                <a:stretch>
                  <a:fillRect l="-426" t="-22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C8860D1-C299-4285-2626-AB2EFB9BEC1D}"/>
              </a:ext>
            </a:extLst>
          </p:cNvPr>
          <p:cNvSpPr txBox="1">
            <a:spLocks/>
          </p:cNvSpPr>
          <p:nvPr/>
        </p:nvSpPr>
        <p:spPr>
          <a:xfrm>
            <a:off x="319463" y="841153"/>
            <a:ext cx="3538813" cy="4165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Consider the following problem:</a:t>
            </a:r>
            <a:endParaRPr kumimoji="1" lang="en-NZ" altLang="ja-JP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04F7802-790B-CA73-E569-3CB85B41FA17}"/>
              </a:ext>
            </a:extLst>
          </p:cNvPr>
          <p:cNvSpPr txBox="1">
            <a:spLocks/>
          </p:cNvSpPr>
          <p:nvPr/>
        </p:nvSpPr>
        <p:spPr>
          <a:xfrm>
            <a:off x="319462" y="3518531"/>
            <a:ext cx="8415104" cy="4165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With a little bit of algebra, this integral can be evaluated analytically as follows:</a:t>
            </a:r>
            <a:endParaRPr kumimoji="1" lang="en-NZ" altLang="ja-JP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C8C9A68-384B-FBE4-AEF2-5EF56F373E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2" y="3809960"/>
                <a:ext cx="11431767" cy="101599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 </m:t>
                      </m:r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𝟗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/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𝟒</m:t>
                              </m:r>
                            </m:sup>
                          </m:sSup>
                        </m:num>
                        <m:den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√(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nary>
                        <m:naryPr>
                          <m:limLoc m:val="undOvr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𝒙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kumimoji="1" lang="en-NZ" altLang="ja-JP" sz="18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NZ" altLang="ja-JP" sz="18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𝟑</m:t>
                                          </m:r>
                                        </m:num>
                                        <m:den>
                                          <m:r>
                                            <a:rPr kumimoji="1" lang="en-NZ" altLang="ja-JP" sz="18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𝒅𝒙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+    </m:t>
                      </m:r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𝟗</m:t>
                              </m:r>
                            </m:sup>
                          </m:sSup>
                        </m:num>
                        <m:den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√(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nary>
                        <m:naryPr>
                          <m:limLoc m:val="undOvr"/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𝒙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𝒅𝒙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=    </m:t>
                      </m:r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√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den>
                      </m:f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𝟗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/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𝟒</m:t>
                              </m:r>
                            </m:sup>
                          </m:sSup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+</m:t>
                          </m:r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𝟗</m:t>
                              </m:r>
                            </m:sup>
                          </m:sSup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   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𝟎𝟕𝟒𝟔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C8C9A68-384B-FBE4-AEF2-5EF56F373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" y="3809960"/>
                <a:ext cx="11431767" cy="10159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22E20549-3F35-129F-8222-7B3B7F7D2251}"/>
              </a:ext>
            </a:extLst>
          </p:cNvPr>
          <p:cNvSpPr txBox="1">
            <a:spLocks/>
          </p:cNvSpPr>
          <p:nvPr/>
        </p:nvSpPr>
        <p:spPr>
          <a:xfrm>
            <a:off x="319462" y="4700814"/>
            <a:ext cx="8415104" cy="4165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Exercise – Prove this for yourself!</a:t>
            </a:r>
            <a:endParaRPr kumimoji="1" lang="en-NZ" altLang="ja-JP" sz="18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 Math" panose="02040503050406030204" pitchFamily="18" charset="0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D4E2858-1991-C709-DFCF-6B8AFCA95637}"/>
              </a:ext>
            </a:extLst>
          </p:cNvPr>
          <p:cNvSpPr txBox="1">
            <a:spLocks/>
          </p:cNvSpPr>
          <p:nvPr/>
        </p:nvSpPr>
        <p:spPr>
          <a:xfrm>
            <a:off x="319462" y="5555817"/>
            <a:ext cx="11431766" cy="4165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Although the integral can be calculated analytically, we will approximate it using the Metropolis-Hastings algorithm in order to illustrate the technique.</a:t>
            </a:r>
            <a:endParaRPr kumimoji="1" lang="en-NZ" altLang="ja-JP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9E3A5D6-43BE-6D39-1AF6-23E2DE0F40DE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9.3b 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F60F8-2EC5-145E-F3B7-BA625F2A8B83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4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A6BA2-FFE8-81B7-087B-F0E654B47263}"/>
              </a:ext>
            </a:extLst>
          </p:cNvPr>
          <p:cNvSpPr txBox="1">
            <a:spLocks/>
          </p:cNvSpPr>
          <p:nvPr/>
        </p:nvSpPr>
        <p:spPr>
          <a:xfrm>
            <a:off x="319464" y="977365"/>
            <a:ext cx="86789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41E6A644-4335-CD83-7BEE-FF476BC5A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6" y="977365"/>
                <a:ext cx="4408226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Define the target distribution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𝒇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  <m:r>
                      <a:rPr kumimoji="1" lang="en-NZ" altLang="ja-JP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→[</m:t>
                    </m:r>
                    <m:r>
                      <a:rPr kumimoji="1" lang="en-NZ" altLang="ja-JP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∞)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41E6A644-4335-CD83-7BEE-FF476BC5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6" y="977365"/>
                <a:ext cx="4408226" cy="365125"/>
              </a:xfrm>
              <a:prstGeom prst="rect">
                <a:avLst/>
              </a:prstGeom>
              <a:blipFill>
                <a:blip r:embed="rId3"/>
                <a:stretch>
                  <a:fillRect l="-1245" t="-8333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9D91295-D0D8-E954-D088-499FF77944B0}"/>
              </a:ext>
            </a:extLst>
          </p:cNvPr>
          <p:cNvSpPr txBox="1">
            <a:spLocks/>
          </p:cNvSpPr>
          <p:nvPr/>
        </p:nvSpPr>
        <p:spPr>
          <a:xfrm>
            <a:off x="319464" y="1882776"/>
            <a:ext cx="86789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2601FED8-1EFF-3F8A-1D30-E1F581B1F8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6" y="1877745"/>
                <a:ext cx="10345002" cy="161031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Define a proposal density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,  ⋅ 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: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  <m:r>
                      <a:rPr kumimoji="1" lang="en-NZ" altLang="ja-JP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→[</m:t>
                    </m:r>
                    <m:r>
                      <a:rPr kumimoji="1" lang="en-NZ" altLang="ja-JP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∞)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such that: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00050" marR="0" lvl="0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∀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00050" marR="0" lvl="0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sub>
                      <m:sup/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 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𝒅𝒚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e>
                    </m:nary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00050" marR="0" lvl="0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𝒔𝒖𝒑𝒑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≡ </m:t>
                    </m:r>
                    <m:d>
                      <m:dPr>
                        <m:begChr m:val="{"/>
                        <m:endChr m:val="}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| 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⊆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𝒔𝒖𝒑𝒑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≡ </m:t>
                    </m:r>
                    <m:d>
                      <m:dPr>
                        <m:begChr m:val="{"/>
                        <m:endChr m:val="}"/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| 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d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00050" marR="0" lvl="0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⋅ )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easy to sample from</a:t>
                </a:r>
              </a:p>
            </p:txBody>
          </p:sp>
        </mc:Choice>
        <mc:Fallback xmlns="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2601FED8-1EFF-3F8A-1D30-E1F581B1F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6" y="1877745"/>
                <a:ext cx="10345002" cy="1610317"/>
              </a:xfrm>
              <a:prstGeom prst="rect">
                <a:avLst/>
              </a:prstGeom>
              <a:blipFill>
                <a:blip r:embed="rId4"/>
                <a:stretch>
                  <a:fillRect l="-530" t="-1894" b="-1287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650BEB4-7C3A-C07F-EAF2-DA8D7A8CF383}"/>
              </a:ext>
            </a:extLst>
          </p:cNvPr>
          <p:cNvSpPr txBox="1">
            <a:spLocks/>
          </p:cNvSpPr>
          <p:nvPr/>
        </p:nvSpPr>
        <p:spPr>
          <a:xfrm>
            <a:off x="319463" y="5183616"/>
            <a:ext cx="86789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5">
                <a:extLst>
                  <a:ext uri="{FF2B5EF4-FFF2-40B4-BE49-F238E27FC236}">
                    <a16:creationId xmlns:a16="http://schemas.microsoft.com/office/drawing/2014/main" id="{6D2B71B0-60A5-AF98-4B3C-5F30ED53B0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6" y="5156890"/>
                <a:ext cx="10345002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Initialise the chain by 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𝒔𝒖𝒑𝒑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𝒇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" name="Text Placeholder 5">
                <a:extLst>
                  <a:ext uri="{FF2B5EF4-FFF2-40B4-BE49-F238E27FC236}">
                    <a16:creationId xmlns:a16="http://schemas.microsoft.com/office/drawing/2014/main" id="{6D2B71B0-60A5-AF98-4B3C-5F30ED53B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6" y="5156890"/>
                <a:ext cx="10345002" cy="365125"/>
              </a:xfrm>
              <a:prstGeom prst="rect">
                <a:avLst/>
              </a:prstGeom>
              <a:blipFill>
                <a:blip r:embed="rId5"/>
                <a:stretch>
                  <a:fillRect l="-530" t="-5000" b="-31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81F876-52FD-1369-E636-9580C9202D76}"/>
                  </a:ext>
                </a:extLst>
              </p:cNvPr>
              <p:cNvSpPr txBox="1"/>
              <p:nvPr/>
            </p:nvSpPr>
            <p:spPr>
              <a:xfrm>
                <a:off x="5854888" y="842436"/>
                <a:ext cx="3342123" cy="690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𝒇</m:t>
                          </m:r>
                        </m:e>
                        <m:sub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√(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0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NZ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81F876-52FD-1369-E636-9580C9202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88" y="842436"/>
                <a:ext cx="3342123" cy="6909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5182E2-2BA9-9709-F15D-D1C43753EC72}"/>
                  </a:ext>
                </a:extLst>
              </p:cNvPr>
              <p:cNvSpPr txBox="1"/>
              <p:nvPr/>
            </p:nvSpPr>
            <p:spPr>
              <a:xfrm>
                <a:off x="1187355" y="3623224"/>
                <a:ext cx="7069541" cy="859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游ゴシック" panose="020B0400000000000000" pitchFamily="34" charset="-128"/>
                    <a:cs typeface="+mn-cs"/>
                  </a:rPr>
                  <a:t>In this case let us choose the proposal density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0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√(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0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𝒆</m:t>
                        </m:r>
                      </m:e>
                      <m:sup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den>
                        </m:f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 </m:t>
                        </m:r>
                        <m:sSup>
                          <m:sSupPr>
                            <m:ctrlP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 </m:t>
                            </m:r>
                          </m:e>
                          <m:sup>
                            <m:r>
                              <a:rPr kumimoji="0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i.e.   </a:t>
                </a:r>
                <a14:m>
                  <m:oMath xmlns:m="http://schemas.openxmlformats.org/officeDocument/2006/math"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𝒒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~ 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𝑵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 </m:t>
                    </m:r>
                    <m:sSup>
                      <m:sSupPr>
                        <m:ctrlP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kumimoji="0" lang="en-NZ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NZ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𝒕</m:t>
                            </m:r>
                            <m:r>
                              <a:rPr kumimoji="0" lang="en-NZ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en-NZ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, 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)</m:t>
                    </m:r>
                  </m:oMath>
                </a14:m>
                <a:r>
                  <a:rPr kumimoji="0" lang="en-NZ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5182E2-2BA9-9709-F15D-D1C43753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5" y="3623224"/>
                <a:ext cx="7069541" cy="859723"/>
              </a:xfrm>
              <a:prstGeom prst="rect">
                <a:avLst/>
              </a:prstGeom>
              <a:blipFill>
                <a:blip r:embed="rId7"/>
                <a:stretch>
                  <a:fillRect l="-777" t="-425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01C803D-B357-7662-A0CF-FED7F2D707C7}"/>
              </a:ext>
            </a:extLst>
          </p:cNvPr>
          <p:cNvSpPr txBox="1">
            <a:spLocks/>
          </p:cNvSpPr>
          <p:nvPr/>
        </p:nvSpPr>
        <p:spPr>
          <a:xfrm>
            <a:off x="753409" y="2170766"/>
            <a:ext cx="667161" cy="48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  <a:sym typeface="Wingdings" panose="05000000000000000000" pitchFamily="2" charset="2"/>
              </a:rPr>
              <a:t></a:t>
            </a:r>
            <a:endParaRPr kumimoji="1" lang="en-NZ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4C5A92-4EFC-7825-59BF-A6DAC1571B60}"/>
              </a:ext>
            </a:extLst>
          </p:cNvPr>
          <p:cNvSpPr txBox="1">
            <a:spLocks/>
          </p:cNvSpPr>
          <p:nvPr/>
        </p:nvSpPr>
        <p:spPr>
          <a:xfrm>
            <a:off x="753408" y="2496968"/>
            <a:ext cx="667161" cy="48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  <a:sym typeface="Wingdings" panose="05000000000000000000" pitchFamily="2" charset="2"/>
              </a:rPr>
              <a:t></a:t>
            </a:r>
            <a:endParaRPr kumimoji="1" lang="en-NZ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289D6B5-5515-1437-7EDE-69947AA0BAEC}"/>
              </a:ext>
            </a:extLst>
          </p:cNvPr>
          <p:cNvSpPr txBox="1">
            <a:spLocks/>
          </p:cNvSpPr>
          <p:nvPr/>
        </p:nvSpPr>
        <p:spPr>
          <a:xfrm>
            <a:off x="753408" y="2797904"/>
            <a:ext cx="667161" cy="48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  <a:sym typeface="Wingdings" panose="05000000000000000000" pitchFamily="2" charset="2"/>
              </a:rPr>
              <a:t></a:t>
            </a:r>
            <a:endParaRPr kumimoji="1" lang="en-NZ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9DDCA13E-8225-F1C5-0948-C2A61B57F1C4}"/>
              </a:ext>
            </a:extLst>
          </p:cNvPr>
          <p:cNvSpPr txBox="1">
            <a:spLocks/>
          </p:cNvSpPr>
          <p:nvPr/>
        </p:nvSpPr>
        <p:spPr>
          <a:xfrm>
            <a:off x="753407" y="3090806"/>
            <a:ext cx="667161" cy="48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2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  <a:sym typeface="Wingdings" panose="05000000000000000000" pitchFamily="2" charset="2"/>
              </a:rPr>
              <a:t></a:t>
            </a:r>
            <a:endParaRPr kumimoji="1" lang="en-NZ" altLang="ja-JP" sz="25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C316D-F652-2F96-27CC-326AC10E6BCB}"/>
                  </a:ext>
                </a:extLst>
              </p:cNvPr>
              <p:cNvSpPr txBox="1"/>
              <p:nvPr/>
            </p:nvSpPr>
            <p:spPr>
              <a:xfrm>
                <a:off x="1187355" y="5590979"/>
                <a:ext cx="7069541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游ゴシック" panose="020B0400000000000000" pitchFamily="34" charset="-128"/>
                    <a:cs typeface="+mn-cs"/>
                  </a:rPr>
                  <a:t>Let’s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  <m:r>
                          <a:rPr kumimoji="0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0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𝟐𝟎</m:t>
                    </m:r>
                  </m:oMath>
                </a14:m>
                <a:endParaRPr kumimoji="0" lang="en-NZ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EC316D-F652-2F96-27CC-326AC10E6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5" y="5590979"/>
                <a:ext cx="7069541" cy="380810"/>
              </a:xfrm>
              <a:prstGeom prst="rect">
                <a:avLst/>
              </a:prstGeom>
              <a:blipFill>
                <a:blip r:embed="rId8"/>
                <a:stretch>
                  <a:fillRect l="-777" t="-7937" b="-2063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itle 6">
            <a:extLst>
              <a:ext uri="{FF2B5EF4-FFF2-40B4-BE49-F238E27FC236}">
                <a16:creationId xmlns:a16="http://schemas.microsoft.com/office/drawing/2014/main" id="{5F3475DE-352A-A1CC-D338-F6FFA59EFC12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9.3b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5CF929D-C517-B213-469E-0B04BF77D81C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</a:t>
            </a:r>
            <a:r>
              <a:rPr kumimoji="1" lang="en-NZ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= 9.3b </a:t>
            </a: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B833B-84EC-0A62-24A4-894786F2474F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2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973EEA1-0EE9-6342-5A73-7EE2EDF7D3E5}"/>
              </a:ext>
            </a:extLst>
          </p:cNvPr>
          <p:cNvSpPr txBox="1">
            <a:spLocks/>
          </p:cNvSpPr>
          <p:nvPr/>
        </p:nvSpPr>
        <p:spPr>
          <a:xfrm>
            <a:off x="319462" y="863445"/>
            <a:ext cx="1160868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For </a:t>
            </a:r>
            <a:r>
              <a:rPr kumimoji="1" lang="en-NZ" altLang="ja-JP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n = 1, 2, … , k 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(large) repeat Step 4a &amp; 4b shown below: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A6BA2-FFE8-81B7-087B-F0E654B47263}"/>
              </a:ext>
            </a:extLst>
          </p:cNvPr>
          <p:cNvSpPr txBox="1">
            <a:spLocks/>
          </p:cNvSpPr>
          <p:nvPr/>
        </p:nvSpPr>
        <p:spPr>
          <a:xfrm>
            <a:off x="319462" y="1353171"/>
            <a:ext cx="996287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4a: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1E6A644-4335-CD83-7BEE-FF476BC5A00D}"/>
              </a:ext>
            </a:extLst>
          </p:cNvPr>
          <p:cNvSpPr txBox="1">
            <a:spLocks/>
          </p:cNvSpPr>
          <p:nvPr/>
        </p:nvSpPr>
        <p:spPr>
          <a:xfrm>
            <a:off x="1315749" y="1353171"/>
            <a:ext cx="5400716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Proposal Stage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FCB7B2CD-05AF-AB02-B820-FA9167732E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5749" y="1665892"/>
                <a:ext cx="10345002" cy="78741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Propose a new state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where 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is drawn from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FCB7B2CD-05AF-AB02-B820-FA916773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49" y="1665892"/>
                <a:ext cx="10345002" cy="787417"/>
              </a:xfrm>
              <a:prstGeom prst="rect">
                <a:avLst/>
              </a:prstGeom>
              <a:blipFill>
                <a:blip r:embed="rId3"/>
                <a:stretch>
                  <a:fillRect l="-530" t="-232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F7169876-A170-0C40-043E-0FEB90AFE921}"/>
              </a:ext>
            </a:extLst>
          </p:cNvPr>
          <p:cNvSpPr txBox="1">
            <a:spLocks/>
          </p:cNvSpPr>
          <p:nvPr/>
        </p:nvSpPr>
        <p:spPr>
          <a:xfrm>
            <a:off x="319463" y="2908646"/>
            <a:ext cx="996287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4b: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31C0577-C17E-83DD-800C-D6F9C549D0D5}"/>
              </a:ext>
            </a:extLst>
          </p:cNvPr>
          <p:cNvSpPr txBox="1">
            <a:spLocks/>
          </p:cNvSpPr>
          <p:nvPr/>
        </p:nvSpPr>
        <p:spPr>
          <a:xfrm>
            <a:off x="1315750" y="2908646"/>
            <a:ext cx="1034500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Acceptance Stage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F976BDB-4B99-9980-6752-F50CB1B19D4D}"/>
              </a:ext>
            </a:extLst>
          </p:cNvPr>
          <p:cNvSpPr txBox="1">
            <a:spLocks/>
          </p:cNvSpPr>
          <p:nvPr/>
        </p:nvSpPr>
        <p:spPr>
          <a:xfrm>
            <a:off x="240081" y="3520113"/>
            <a:ext cx="3542853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Define the acceptance probability</a:t>
            </a:r>
            <a:endParaRPr kumimoji="1" lang="en-NZ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">
                <a:extLst>
                  <a:ext uri="{FF2B5EF4-FFF2-40B4-BE49-F238E27FC236}">
                    <a16:creationId xmlns:a16="http://schemas.microsoft.com/office/drawing/2014/main" id="{E1D13A75-21D5-0153-0540-D9E08A92FA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080" y="3795318"/>
                <a:ext cx="11872538" cy="11095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NZ" altLang="ja-JP" sz="18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8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𝟐</m:t>
                                          </m:r>
                                          <m:r>
                                            <a:rPr kumimoji="1" lang="en-NZ" altLang="ja-JP" sz="18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sup>
                              </m:sSup>
                              <m:sSup>
                                <m:sSup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𝟐</m:t>
                                          </m:r>
                                          <m: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𝒚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𝟐</m:t>
                                          </m:r>
                                          <m: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sup>
                              </m:sSup>
                              <m:sSup>
                                <m:sSup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𝟐</m:t>
                                          </m:r>
                                          <m:r>
                                            <a:rPr kumimoji="1" lang="en-NZ" altLang="ja-JP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206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(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NZ" altLang="ja-JP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𝒙</m:t>
                                      </m:r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NZ" altLang="ja-JP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</m:t>
                          </m:r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" name="Text Placeholder 5">
                <a:extLst>
                  <a:ext uri="{FF2B5EF4-FFF2-40B4-BE49-F238E27FC236}">
                    <a16:creationId xmlns:a16="http://schemas.microsoft.com/office/drawing/2014/main" id="{E1D13A75-21D5-0153-0540-D9E08A92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80" y="3795318"/>
                <a:ext cx="11872538" cy="1109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B3CE8EC1-3AAA-33C6-3356-0735BCB6A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081" y="4684578"/>
                <a:ext cx="3542853" cy="41419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Define     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𝝁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𝑼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1" lang="en-NZ" altLang="ja-JP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B3CE8EC1-3AAA-33C6-3356-0735BCB6A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81" y="4684578"/>
                <a:ext cx="3542853" cy="414194"/>
              </a:xfrm>
              <a:prstGeom prst="rect">
                <a:avLst/>
              </a:prstGeom>
              <a:blipFill>
                <a:blip r:embed="rId5"/>
                <a:stretch>
                  <a:fillRect l="-1375" t="-7353" b="-1176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05739AC-ABE2-8BC3-8214-0655583B0593}"/>
              </a:ext>
            </a:extLst>
          </p:cNvPr>
          <p:cNvSpPr txBox="1">
            <a:spLocks/>
          </p:cNvSpPr>
          <p:nvPr/>
        </p:nvSpPr>
        <p:spPr>
          <a:xfrm>
            <a:off x="240081" y="5234988"/>
            <a:ext cx="908835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Define</a:t>
            </a:r>
            <a:endParaRPr kumimoji="1" lang="en-NZ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">
                <a:extLst>
                  <a:ext uri="{FF2B5EF4-FFF2-40B4-BE49-F238E27FC236}">
                    <a16:creationId xmlns:a16="http://schemas.microsoft.com/office/drawing/2014/main" id="{571477CA-9962-8A1B-4C11-5F46D2731A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2982" y="5098772"/>
                <a:ext cx="3542853" cy="81211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</m:e>
                        <m:sup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𝜶</m:t>
                                </m:r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𝝁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𝜶</m:t>
                                </m:r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&lt;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" name="Text Placeholder 5">
                <a:extLst>
                  <a:ext uri="{FF2B5EF4-FFF2-40B4-BE49-F238E27FC236}">
                    <a16:creationId xmlns:a16="http://schemas.microsoft.com/office/drawing/2014/main" id="{571477CA-9962-8A1B-4C11-5F46D273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82" y="5098772"/>
                <a:ext cx="3542853" cy="8121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EE673E-8DF4-26C2-0398-C2F4F5586BA2}"/>
                  </a:ext>
                </a:extLst>
              </p:cNvPr>
              <p:cNvSpPr txBox="1"/>
              <p:nvPr/>
            </p:nvSpPr>
            <p:spPr>
              <a:xfrm>
                <a:off x="7166612" y="1176022"/>
                <a:ext cx="4705926" cy="126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游ゴシック" panose="020B0400000000000000" pitchFamily="34" charset="-128"/>
                    <a:cs typeface="+mn-cs"/>
                  </a:rPr>
                  <a:t>Draw a proposed new state from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0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√(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0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 </m:t>
                          </m:r>
                          <m:sSup>
                            <m:sSupPr>
                              <m:ctrlP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 </m:t>
                              </m:r>
                            </m:e>
                            <m:sup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N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i.e. </a:t>
                </a:r>
                <a14:m>
                  <m:oMath xmlns:m="http://schemas.openxmlformats.org/officeDocument/2006/math">
                    <m:r>
                      <a:rPr kumimoji="0" lang="en-NZ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𝐲</m:t>
                    </m:r>
                    <m:r>
                      <a:rPr kumimoji="0" lang="en-NZ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~ 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𝑵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NZ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kumimoji="0" lang="en-NZ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NZ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𝒏</m:t>
                            </m:r>
                          </m:e>
                        </m:d>
                      </m:sup>
                    </m:sSup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NZ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EE673E-8DF4-26C2-0398-C2F4F558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12" y="1176022"/>
                <a:ext cx="4705926" cy="1263551"/>
              </a:xfrm>
              <a:prstGeom prst="rect">
                <a:avLst/>
              </a:prstGeom>
              <a:blipFill>
                <a:blip r:embed="rId7"/>
                <a:stretch>
                  <a:fillRect t="-3382" b="-724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6">
            <a:extLst>
              <a:ext uri="{FF2B5EF4-FFF2-40B4-BE49-F238E27FC236}">
                <a16:creationId xmlns:a16="http://schemas.microsoft.com/office/drawing/2014/main" id="{036FB279-C3E0-2ACA-E20B-0D69392243F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9.3b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33297789-3A45-D396-55E2-264BFC401DAC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</a:t>
            </a:r>
            <a:r>
              <a:rPr kumimoji="1" lang="en-NZ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= 9.3b </a:t>
            </a: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DE5D1-1176-28D6-4520-EF713D63FA80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77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4" grpId="0"/>
      <p:bldP spid="25" grpId="0"/>
      <p:bldP spid="26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7EEB26A8-6669-5017-510E-C78670BCC18A}"/>
              </a:ext>
            </a:extLst>
          </p:cNvPr>
          <p:cNvSpPr txBox="1">
            <a:spLocks/>
          </p:cNvSpPr>
          <p:nvPr/>
        </p:nvSpPr>
        <p:spPr>
          <a:xfrm>
            <a:off x="319462" y="863445"/>
            <a:ext cx="292870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Burn in = 1,000 iterations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71800B4-B599-7AB6-4C46-2277A7D983FC}"/>
              </a:ext>
            </a:extLst>
          </p:cNvPr>
          <p:cNvSpPr txBox="1">
            <a:spLocks/>
          </p:cNvSpPr>
          <p:nvPr/>
        </p:nvSpPr>
        <p:spPr>
          <a:xfrm>
            <a:off x="319461" y="1228570"/>
            <a:ext cx="449819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9,000 iterations performed after burn 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8F1E7-E22A-1D7E-D65E-1D61F691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32" y="1548663"/>
            <a:ext cx="10522822" cy="444589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CAE90E-F318-C818-BAF8-64A6BC276393}"/>
              </a:ext>
            </a:extLst>
          </p:cNvPr>
          <p:cNvCxnSpPr>
            <a:cxnSpLocks/>
          </p:cNvCxnSpPr>
          <p:nvPr/>
        </p:nvCxnSpPr>
        <p:spPr>
          <a:xfrm>
            <a:off x="2702256" y="2115403"/>
            <a:ext cx="0" cy="3245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937657-8D47-9431-32E1-3020A8F13F9B}"/>
              </a:ext>
            </a:extLst>
          </p:cNvPr>
          <p:cNvCxnSpPr>
            <a:cxnSpLocks/>
          </p:cNvCxnSpPr>
          <p:nvPr/>
        </p:nvCxnSpPr>
        <p:spPr>
          <a:xfrm>
            <a:off x="1351445" y="2874399"/>
            <a:ext cx="13508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77E77A-BEB4-D6C6-0B9D-3AFB438053F4}"/>
              </a:ext>
            </a:extLst>
          </p:cNvPr>
          <p:cNvCxnSpPr>
            <a:cxnSpLocks/>
          </p:cNvCxnSpPr>
          <p:nvPr/>
        </p:nvCxnSpPr>
        <p:spPr>
          <a:xfrm>
            <a:off x="2702256" y="2874399"/>
            <a:ext cx="650761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07936614-6EAF-FA69-814E-E278BE1B9D1E}"/>
              </a:ext>
            </a:extLst>
          </p:cNvPr>
          <p:cNvSpPr txBox="1">
            <a:spLocks/>
          </p:cNvSpPr>
          <p:nvPr/>
        </p:nvSpPr>
        <p:spPr>
          <a:xfrm>
            <a:off x="1351442" y="2240960"/>
            <a:ext cx="1350810" cy="6334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Burn in</a:t>
            </a:r>
            <a:b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= 1,000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">
                <a:extLst>
                  <a:ext uri="{FF2B5EF4-FFF2-40B4-BE49-F238E27FC236}">
                    <a16:creationId xmlns:a16="http://schemas.microsoft.com/office/drawing/2014/main" id="{D4998F9D-0866-E140-21D4-3AC8EDDE2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2253" y="2240322"/>
                <a:ext cx="6387156" cy="36576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Assumed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  <m: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sSub>
                      <m:sSubPr>
                        <m:ctrlP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1" lang="en-NZ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sub>
                    </m:sSub>
                    <m:r>
                      <a:rPr kumimoji="1" lang="en-NZ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1" lang="en-NZ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NZ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for all  </a:t>
                </a:r>
                <a14:m>
                  <m:oMath xmlns:m="http://schemas.openxmlformats.org/officeDocument/2006/math">
                    <m:r>
                      <a:rPr kumimoji="1" lang="en-NZ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1" lang="en-NZ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∈[1001, 10000]</m:t>
                    </m:r>
                  </m:oMath>
                </a14:m>
                <a:endParaRPr kumimoji="1" lang="en-NZ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7" name="Text Placeholder 5">
                <a:extLst>
                  <a:ext uri="{FF2B5EF4-FFF2-40B4-BE49-F238E27FC236}">
                    <a16:creationId xmlns:a16="http://schemas.microsoft.com/office/drawing/2014/main" id="{D4998F9D-0866-E140-21D4-3AC8EDDE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253" y="2240322"/>
                <a:ext cx="6387156" cy="365764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8A88894E-47FE-784B-EE7F-90AA2B5FB9E0}"/>
              </a:ext>
            </a:extLst>
          </p:cNvPr>
          <p:cNvSpPr txBox="1">
            <a:spLocks/>
          </p:cNvSpPr>
          <p:nvPr/>
        </p:nvSpPr>
        <p:spPr>
          <a:xfrm>
            <a:off x="3702465" y="3101447"/>
            <a:ext cx="4640556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Chain converges quickly to target density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FB74416C-FB37-C98F-872D-9DC9CB03F90E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9.3b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9548D94-B64C-F861-62AC-F69B6BC0243B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</a:t>
            </a:r>
            <a:r>
              <a:rPr kumimoji="1" lang="en-NZ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= 9.3b </a:t>
            </a: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85BE2-DEE3-2B00-FE11-A8EFC06BF0F6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8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81D2C-E952-7854-A921-494A9A6B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141" y="1327500"/>
            <a:ext cx="7844193" cy="5015864"/>
          </a:xfrm>
          <a:prstGeom prst="rect">
            <a:avLst/>
          </a:prstGeom>
        </p:spPr>
      </p:pic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7EEB26A8-6669-5017-510E-C78670BCC18A}"/>
              </a:ext>
            </a:extLst>
          </p:cNvPr>
          <p:cNvSpPr txBox="1">
            <a:spLocks/>
          </p:cNvSpPr>
          <p:nvPr/>
        </p:nvSpPr>
        <p:spPr>
          <a:xfrm>
            <a:off x="319462" y="863445"/>
            <a:ext cx="292870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Burn in = 1,000 iterations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71800B4-B599-7AB6-4C46-2277A7D983FC}"/>
              </a:ext>
            </a:extLst>
          </p:cNvPr>
          <p:cNvSpPr txBox="1">
            <a:spLocks/>
          </p:cNvSpPr>
          <p:nvPr/>
        </p:nvSpPr>
        <p:spPr>
          <a:xfrm>
            <a:off x="319461" y="1228570"/>
            <a:ext cx="449819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9,000 iterations performed after burn 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">
                <a:extLst>
                  <a:ext uri="{FF2B5EF4-FFF2-40B4-BE49-F238E27FC236}">
                    <a16:creationId xmlns:a16="http://schemas.microsoft.com/office/drawing/2014/main" id="{8A88894E-47FE-784B-EE7F-90AA2B5FB9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3951" y="2764069"/>
                <a:ext cx="3198125" cy="21427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Autocorrelation plot for post burn-in elements of the chain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𝟎𝟎𝟎</m:t>
                        </m:r>
                      </m:sub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𝟏𝟎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𝟎𝟎𝟎</m:t>
                        </m:r>
                      </m:sup>
                    </m:sSubSup>
                  </m:oMath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shows low levels of correlation for high lag values.</a:t>
                </a: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=&gt; Chain shows good mixing</a:t>
                </a:r>
              </a:p>
            </p:txBody>
          </p:sp>
        </mc:Choice>
        <mc:Fallback xmlns="">
          <p:sp>
            <p:nvSpPr>
              <p:cNvPr id="38" name="Text Placeholder 5">
                <a:extLst>
                  <a:ext uri="{FF2B5EF4-FFF2-40B4-BE49-F238E27FC236}">
                    <a16:creationId xmlns:a16="http://schemas.microsoft.com/office/drawing/2014/main" id="{8A88894E-47FE-784B-EE7F-90AA2B5FB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951" y="2764069"/>
                <a:ext cx="3198125" cy="2142726"/>
              </a:xfrm>
              <a:prstGeom prst="rect">
                <a:avLst/>
              </a:prstGeom>
              <a:blipFill>
                <a:blip r:embed="rId4"/>
                <a:stretch>
                  <a:fillRect t="-1420" r="-571" b="-568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6">
            <a:extLst>
              <a:ext uri="{FF2B5EF4-FFF2-40B4-BE49-F238E27FC236}">
                <a16:creationId xmlns:a16="http://schemas.microsoft.com/office/drawing/2014/main" id="{90F660A0-E1D2-8B39-5358-38A8638BA34F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9.3b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084D6C1D-3035-02FF-22B0-3297AC44AF08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</a:t>
            </a:r>
            <a:r>
              <a:rPr kumimoji="1" lang="en-NZ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= 9.3b </a:t>
            </a: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7C05A34-F896-E8CC-41CA-52559EA01850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486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7EEB26A8-6669-5017-510E-C78670BCC18A}"/>
              </a:ext>
            </a:extLst>
          </p:cNvPr>
          <p:cNvSpPr txBox="1">
            <a:spLocks/>
          </p:cNvSpPr>
          <p:nvPr/>
        </p:nvSpPr>
        <p:spPr>
          <a:xfrm>
            <a:off x="319462" y="863445"/>
            <a:ext cx="292870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Burn in = 1,000 iterations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71800B4-B599-7AB6-4C46-2277A7D983FC}"/>
              </a:ext>
            </a:extLst>
          </p:cNvPr>
          <p:cNvSpPr txBox="1">
            <a:spLocks/>
          </p:cNvSpPr>
          <p:nvPr/>
        </p:nvSpPr>
        <p:spPr>
          <a:xfrm>
            <a:off x="319461" y="1228570"/>
            <a:ext cx="449819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9,000 iterations performed after burn 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08BE8D58-DF50-C3A3-926D-8BDA9CB7CF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1" y="2001593"/>
                <a:ext cx="11608680" cy="124657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Applying the Ergodic theorem to the 9,000 post-burn-in elements of the chain gives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≡  </m:t>
                      </m:r>
                      <m:nary>
                        <m:naryPr>
                          <m:supHide m:val="on"/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𝒅𝒙</m:t>
                          </m:r>
                        </m:e>
                      </m:nary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   </m:t>
                      </m:r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𝟗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𝟎𝟎𝟎</m:t>
                          </m:r>
                        </m:sub>
                      </m:sSub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≡  </m:t>
                      </m:r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𝟗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𝟎𝟎𝟎</m:t>
                          </m:r>
                        </m:den>
                      </m:f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𝟗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𝟎𝟎𝟎</m:t>
                          </m:r>
                        </m:sup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𝟎𝟕𝟕𝟕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08BE8D58-DF50-C3A3-926D-8BDA9CB7C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1" y="2001593"/>
                <a:ext cx="11608680" cy="1246574"/>
              </a:xfrm>
              <a:prstGeom prst="rect">
                <a:avLst/>
              </a:prstGeom>
              <a:blipFill>
                <a:blip r:embed="rId3"/>
                <a:stretch>
                  <a:fillRect l="-420" t="-243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F9EDCCAA-7C36-73C4-F2DC-6331C1F539F5}"/>
              </a:ext>
            </a:extLst>
          </p:cNvPr>
          <p:cNvSpPr txBox="1">
            <a:spLocks/>
          </p:cNvSpPr>
          <p:nvPr/>
        </p:nvSpPr>
        <p:spPr>
          <a:xfrm>
            <a:off x="319462" y="3656065"/>
            <a:ext cx="1137666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This is very close to the true value of the integral = 0.0746 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87304561-A2A9-FD1B-BB7B-6A5846D69AD4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9.3b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21363B5-49A6-B5D9-DBBD-77F5C6312445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</a:t>
            </a:r>
            <a:r>
              <a:rPr kumimoji="1" lang="en-NZ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= 9.3b </a:t>
            </a: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38508-0FBD-B7E8-BCE2-F9B1B5A5E8E4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16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9.1 – Monte Carlo Integration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168429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9.1a – Monte Carlo Integration: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65B06D6C-CCB3-4D8F-9171-6B4779FED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947578"/>
                <a:ext cx="11608680" cy="126335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Let </a:t>
                </a:r>
                <a:r>
                  <a:rPr kumimoji="1" lang="en-NZ" altLang="ja-JP" sz="18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X </a:t>
                </a:r>
                <a:r>
                  <a:rPr kumimoji="1" lang="en-NZ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be a (possibly multivariate) random variable that takes values in the state space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S.</a:t>
                </a:r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𝒇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𝑿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 :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𝑺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→[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 , ∞)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be the probability density function associated </a:t>
                </a:r>
                <a:r>
                  <a:rPr kumimoji="1" lang="en-NZ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to </a:t>
                </a:r>
                <a:r>
                  <a:rPr kumimoji="1" lang="en-NZ" altLang="ja-JP" sz="18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X</a:t>
                </a:r>
                <a:r>
                  <a:rPr kumimoji="1" lang="en-NZ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such that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1085793" marR="0" lvl="1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∀  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1085793" marR="0" lvl="1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𝒅𝒙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=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e>
                    </m:nary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65B06D6C-CCB3-4D8F-9171-6B4779FE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947578"/>
                <a:ext cx="11608680" cy="1263359"/>
              </a:xfrm>
              <a:prstGeom prst="rect">
                <a:avLst/>
              </a:prstGeom>
              <a:blipFill>
                <a:blip r:embed="rId3"/>
                <a:stretch>
                  <a:fillRect l="-420" t="-2404" b="-6490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3A82694E-7CC8-270D-A087-30F5AF2AE7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2559142"/>
                <a:ext cx="11608680" cy="126335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We define the expectation of a function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g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of the random variable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X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such that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≡  </m:t>
                      </m:r>
                      <m:nary>
                        <m:naryPr>
                          <m:supHide m:val="on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This is a probability weighted average of the outcomes of </a:t>
                </a:r>
                <a:r>
                  <a:rPr kumimoji="1" lang="en-US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X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under the image of </a:t>
                </a:r>
                <a:r>
                  <a:rPr kumimoji="1" lang="en-US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g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3A82694E-7CC8-270D-A087-30F5AF2A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2559142"/>
                <a:ext cx="11608680" cy="1263359"/>
              </a:xfrm>
              <a:prstGeom prst="rect">
                <a:avLst/>
              </a:prstGeom>
              <a:blipFill>
                <a:blip r:embed="rId4"/>
                <a:stretch>
                  <a:fillRect l="-420" t="-289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7E2CC45-84F2-9064-D862-7B25E6EF7BAC}"/>
              </a:ext>
            </a:extLst>
          </p:cNvPr>
          <p:cNvSpPr txBox="1">
            <a:spLocks/>
          </p:cNvSpPr>
          <p:nvPr/>
        </p:nvSpPr>
        <p:spPr>
          <a:xfrm>
            <a:off x="9236001" y="2977339"/>
            <a:ext cx="467557" cy="4269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(1)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DA1B831-6839-6A00-39C2-97712100769E}"/>
              </a:ext>
            </a:extLst>
          </p:cNvPr>
          <p:cNvSpPr txBox="1">
            <a:spLocks/>
          </p:cNvSpPr>
          <p:nvPr/>
        </p:nvSpPr>
        <p:spPr>
          <a:xfrm>
            <a:off x="319463" y="4232913"/>
            <a:ext cx="11608680" cy="6753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Calculation of expectation values / integrals of the form described by equation (1) are useful in many fields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(e.g. quantum mechanics, physical chemistry, economics). 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However, they may be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intractable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(too difficult / impossible to solve analytically).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96FFA1A-018E-EB22-940C-3E4DDE2D4C28}"/>
              </a:ext>
            </a:extLst>
          </p:cNvPr>
          <p:cNvSpPr txBox="1">
            <a:spLocks/>
          </p:cNvSpPr>
          <p:nvPr/>
        </p:nvSpPr>
        <p:spPr>
          <a:xfrm>
            <a:off x="291660" y="5544715"/>
            <a:ext cx="11608680" cy="439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In such instances, we may turn to </a:t>
            </a: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Monte Carlo integration 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to help </a:t>
            </a:r>
            <a:r>
              <a:rPr kumimoji="1" lang="en-NZ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 approximate 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integral.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91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7EEB26A8-6669-5017-510E-C78670BCC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2" y="863445"/>
                <a:ext cx="11322078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Note that in order to approximate the desired integral in this example we used the Metropolis-Hastings algorithm to create a sample of observations from the distribution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7EEB26A8-6669-5017-510E-C78670BC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" y="863445"/>
                <a:ext cx="11322078" cy="675343"/>
              </a:xfrm>
              <a:prstGeom prst="rect">
                <a:avLst/>
              </a:prstGeom>
              <a:blipFill>
                <a:blip r:embed="rId3"/>
                <a:stretch>
                  <a:fillRect l="-431" t="-5455" b="-10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9.3b – Simple Computational Example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B29AF7D-B172-EABC-E9BA-100E6EFD88CB}"/>
              </a:ext>
            </a:extLst>
          </p:cNvPr>
          <p:cNvSpPr txBox="1">
            <a:spLocks/>
          </p:cNvSpPr>
          <p:nvPr/>
        </p:nvSpPr>
        <p:spPr>
          <a:xfrm>
            <a:off x="319462" y="1589394"/>
            <a:ext cx="11322078" cy="3615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How does this sample compare to a similar sample of random numbers drawn from the </a:t>
            </a:r>
            <a:r>
              <a:rPr kumimoji="1" lang="en-NZ" altLang="ja-JP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rnorm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command?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6E9A9-4D26-19CD-6CC6-4BB892DFF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62" y="2108841"/>
            <a:ext cx="7152381" cy="388571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7D36411-7ED2-4423-D1C0-7A8CACE4531C}"/>
              </a:ext>
            </a:extLst>
          </p:cNvPr>
          <p:cNvSpPr txBox="1">
            <a:spLocks/>
          </p:cNvSpPr>
          <p:nvPr/>
        </p:nvSpPr>
        <p:spPr>
          <a:xfrm>
            <a:off x="7622500" y="2264114"/>
            <a:ext cx="4405727" cy="929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adjacent graphs show that the distributions of the two samples are very similar. 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3D83FE7-F47C-EC78-3342-505B45B7FA27}"/>
              </a:ext>
            </a:extLst>
          </p:cNvPr>
          <p:cNvSpPr txBox="1">
            <a:spLocks/>
          </p:cNvSpPr>
          <p:nvPr/>
        </p:nvSpPr>
        <p:spPr>
          <a:xfrm>
            <a:off x="7643775" y="3351637"/>
            <a:ext cx="4405727" cy="14820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Indeed, applying a two-sample Kolmogorov-Smirnov test yields no evidence against the null hypothesis that the two samples arise from the same distribution.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22F9EF44-D473-987D-4F3B-1A2998EE9DDE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</a:t>
            </a:r>
            <a:r>
              <a:rPr kumimoji="1" lang="en-NZ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= 9.3b </a:t>
            </a: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- Computational Example of the Metropolis Hastings Algorithm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89AF9A3-FF45-9D9D-E2B1-A6167E86DF17}"/>
              </a:ext>
            </a:extLst>
          </p:cNvPr>
          <p:cNvSpPr txBox="1">
            <a:spLocks/>
          </p:cNvSpPr>
          <p:nvPr/>
        </p:nvSpPr>
        <p:spPr>
          <a:xfrm>
            <a:off x="8447964" y="86139"/>
            <a:ext cx="364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9.3 – Simple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932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Rectangle 7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4062D-E1C1-4F63-B0FD-D013BDA5782B}"/>
              </a:ext>
            </a:extLst>
          </p:cNvPr>
          <p:cNvSpPr txBox="1"/>
          <p:nvPr/>
        </p:nvSpPr>
        <p:spPr>
          <a:xfrm>
            <a:off x="43707" y="2690336"/>
            <a:ext cx="12104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9.X – Why Does the Metropolis-Hastings</a:t>
            </a:r>
            <a:br>
              <a:rPr kumimoji="0" lang="en-NZ" sz="4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NZ" sz="4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 Work?</a:t>
            </a:r>
          </a:p>
        </p:txBody>
      </p:sp>
      <p:pic>
        <p:nvPicPr>
          <p:cNvPr id="1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078A8151-9BD3-4B62-8210-A87BCD094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733"/>
            <a:ext cx="2185386" cy="7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98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120418" y="86139"/>
            <a:ext cx="3968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9.X – Why Does the MH Algorithm Work?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496991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9.Xa – Why Does the MH Algorithm Work?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D973EEA1-0EE9-6342-5A73-7EE2EDF7D3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2" y="986652"/>
                <a:ext cx="1160868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Here we demonstrate the Markov chain produced by the Metropolis-Hastings algorithm has limiting distribution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  <a:b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To this end, note that the transition kernel for the chain is given by:</a:t>
                </a:r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D973EEA1-0EE9-6342-5A73-7EE2EDF7D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" y="986652"/>
                <a:ext cx="11608680" cy="675343"/>
              </a:xfrm>
              <a:prstGeom prst="rect">
                <a:avLst/>
              </a:prstGeom>
              <a:blipFill>
                <a:blip r:embed="rId3"/>
                <a:stretch>
                  <a:fillRect l="-420" t="-5405" b="-900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9C48504E-2DA7-22DD-0756-29578595C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1661995"/>
                <a:ext cx="1160868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=    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𝜹</m:t>
                          </m:r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−</m:t>
                          </m:r>
                          <m:nary>
                            <m:naryPr>
                              <m:supHide m:val="on"/>
                              <m:ctrlP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sub>
                            <m:sup/>
                            <m:e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𝜶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𝒅𝒚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9C48504E-2DA7-22DD-0756-29578595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1661995"/>
                <a:ext cx="11608680" cy="67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>
            <a:extLst>
              <a:ext uri="{FF2B5EF4-FFF2-40B4-BE49-F238E27FC236}">
                <a16:creationId xmlns:a16="http://schemas.microsoft.com/office/drawing/2014/main" id="{2114035B-24C6-028C-EB66-9107479CDAF3}"/>
              </a:ext>
            </a:extLst>
          </p:cNvPr>
          <p:cNvSpPr/>
          <p:nvPr/>
        </p:nvSpPr>
        <p:spPr>
          <a:xfrm rot="5400000">
            <a:off x="4191545" y="2040903"/>
            <a:ext cx="365124" cy="641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2EAC1E5-5178-6757-EBBE-D5D9BD96B67A}"/>
              </a:ext>
            </a:extLst>
          </p:cNvPr>
          <p:cNvSpPr txBox="1">
            <a:spLocks/>
          </p:cNvSpPr>
          <p:nvPr/>
        </p:nvSpPr>
        <p:spPr>
          <a:xfrm>
            <a:off x="3630022" y="2555846"/>
            <a:ext cx="1488170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Probability y </a:t>
            </a:r>
          </a:p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is proposed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8782D176-2764-B35D-FB4A-BC814D7B9B5D}"/>
              </a:ext>
            </a:extLst>
          </p:cNvPr>
          <p:cNvSpPr/>
          <p:nvPr/>
        </p:nvSpPr>
        <p:spPr>
          <a:xfrm rot="5400000">
            <a:off x="5094572" y="2059223"/>
            <a:ext cx="365124" cy="641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DAEE09E-C7A2-4A22-6073-3D199ED04D64}"/>
              </a:ext>
            </a:extLst>
          </p:cNvPr>
          <p:cNvSpPr txBox="1">
            <a:spLocks/>
          </p:cNvSpPr>
          <p:nvPr/>
        </p:nvSpPr>
        <p:spPr>
          <a:xfrm>
            <a:off x="4533049" y="2547282"/>
            <a:ext cx="1488170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Probability y </a:t>
            </a:r>
          </a:p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is accepted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A530CFB-5B08-BA86-859E-B9584B67085F}"/>
              </a:ext>
            </a:extLst>
          </p:cNvPr>
          <p:cNvSpPr/>
          <p:nvPr/>
        </p:nvSpPr>
        <p:spPr>
          <a:xfrm rot="5400000">
            <a:off x="8317767" y="1267602"/>
            <a:ext cx="277574" cy="2417046"/>
          </a:xfrm>
          <a:prstGeom prst="rightBrace">
            <a:avLst>
              <a:gd name="adj1" fmla="val 8333"/>
              <a:gd name="adj2" fmla="val 516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2DA7BC38-7253-B0FB-5570-69FC3120811D}"/>
              </a:ext>
            </a:extLst>
          </p:cNvPr>
          <p:cNvSpPr txBox="1">
            <a:spLocks/>
          </p:cNvSpPr>
          <p:nvPr/>
        </p:nvSpPr>
        <p:spPr>
          <a:xfrm>
            <a:off x="7712469" y="2695669"/>
            <a:ext cx="1488170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Probability of </a:t>
            </a:r>
          </a:p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Remaining </a:t>
            </a:r>
            <a:r>
              <a:rPr kumimoji="1" lang="en-NZ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at x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E956ED85-EFF6-68B2-311D-4557053B6CA0}"/>
              </a:ext>
            </a:extLst>
          </p:cNvPr>
          <p:cNvSpPr/>
          <p:nvPr/>
        </p:nvSpPr>
        <p:spPr>
          <a:xfrm rot="5400000">
            <a:off x="4649882" y="2454119"/>
            <a:ext cx="365124" cy="15308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1CB21808-A772-CA59-5F44-0A1A7600378C}"/>
              </a:ext>
            </a:extLst>
          </p:cNvPr>
          <p:cNvSpPr txBox="1">
            <a:spLocks/>
          </p:cNvSpPr>
          <p:nvPr/>
        </p:nvSpPr>
        <p:spPr>
          <a:xfrm>
            <a:off x="4109686" y="3377557"/>
            <a:ext cx="1488170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Probability of transitioning to y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97E555E-2BEE-5967-EEF8-457567D1AC7F}"/>
              </a:ext>
            </a:extLst>
          </p:cNvPr>
          <p:cNvSpPr/>
          <p:nvPr/>
        </p:nvSpPr>
        <p:spPr>
          <a:xfrm rot="5400000">
            <a:off x="6407840" y="2233398"/>
            <a:ext cx="312889" cy="520768"/>
          </a:xfrm>
          <a:prstGeom prst="rightBrace">
            <a:avLst>
              <a:gd name="adj1" fmla="val 8333"/>
              <a:gd name="adj2" fmla="val 516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">
                <a:extLst>
                  <a:ext uri="{FF2B5EF4-FFF2-40B4-BE49-F238E27FC236}">
                    <a16:creationId xmlns:a16="http://schemas.microsoft.com/office/drawing/2014/main" id="{9E06E8CB-7F82-7B8A-9886-DF6D242DD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7856" y="2650227"/>
                <a:ext cx="1991785" cy="41419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𝜹</m:t>
                          </m:r>
                        </m:e>
                        <m:sub>
                          <m: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sub>
                      </m:sSub>
                      <m:d>
                        <m:dPr>
                          <m:ctrlP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7E6E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NZ" altLang="ja-JP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7E6E6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𝒚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𝒐</m:t>
                                </m:r>
                              </m:e>
                              <m:e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𝒚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≠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NZ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8" name="Text Placeholder 5">
                <a:extLst>
                  <a:ext uri="{FF2B5EF4-FFF2-40B4-BE49-F238E27FC236}">
                    <a16:creationId xmlns:a16="http://schemas.microsoft.com/office/drawing/2014/main" id="{9E06E8CB-7F82-7B8A-9886-DF6D242D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856" y="2650227"/>
                <a:ext cx="1991785" cy="414194"/>
              </a:xfrm>
              <a:prstGeom prst="rect">
                <a:avLst/>
              </a:prstGeom>
              <a:blipFill>
                <a:blip r:embed="rId5"/>
                <a:stretch>
                  <a:fillRect t="-214706" b="-33529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2A7060C2-F44A-7EA1-4CF2-E3D7AC9495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2" y="4104888"/>
                <a:ext cx="11608680" cy="41419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So that the probability that the chain transitions from state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to the set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𝑨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⊆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given by</a:t>
                </a:r>
              </a:p>
            </p:txBody>
          </p:sp>
        </mc:Choice>
        <mc:Fallback xmlns="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2A7060C2-F44A-7EA1-4CF2-E3D7AC949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" y="4104888"/>
                <a:ext cx="11608680" cy="414194"/>
              </a:xfrm>
              <a:prstGeom prst="rect">
                <a:avLst/>
              </a:prstGeom>
              <a:blipFill>
                <a:blip r:embed="rId6"/>
                <a:stretch>
                  <a:fillRect l="-420" t="-7353" b="-1176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53910330-0F61-B985-5C59-A7BAC018E7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547" y="4490580"/>
                <a:ext cx="1160868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𝑷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 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𝑨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nary>
                        <m:naryPr>
                          <m:supHide m:val="on"/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𝒅𝒚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=   </m:t>
                      </m:r>
                      <m:nary>
                        <m:naryPr>
                          <m:supHide m:val="on"/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𝒒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 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𝜶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𝒅𝒚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+   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𝑰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𝑨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∗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−</m:t>
                          </m:r>
                          <m:nary>
                            <m:naryPr>
                              <m:supHide m:val="on"/>
                              <m:ctrlP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sub>
                            <m:sup/>
                            <m:e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𝜶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𝒅𝒚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53910330-0F61-B985-5C59-A7BAC018E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47" y="4490580"/>
                <a:ext cx="11608680" cy="6753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01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D973EEA1-0EE9-6342-5A73-7EE2EDF7D3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2" y="986652"/>
                <a:ext cx="1160868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Here we demonstrate the Markov chain produced by the Metropolis-Hastings algorithm has limiting distribution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  <a:b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To this end, note that the transition kernel for the chain is given by:</a:t>
                </a:r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D973EEA1-0EE9-6342-5A73-7EE2EDF7D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" y="986652"/>
                <a:ext cx="11608680" cy="675343"/>
              </a:xfrm>
              <a:prstGeom prst="rect">
                <a:avLst/>
              </a:prstGeom>
              <a:blipFill>
                <a:blip r:embed="rId3"/>
                <a:stretch>
                  <a:fillRect l="-420" t="-5405" b="-900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9C48504E-2DA7-22DD-0756-29578595C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1661995"/>
                <a:ext cx="1160868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=    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𝜹</m:t>
                          </m:r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−</m:t>
                          </m:r>
                          <m:nary>
                            <m:naryPr>
                              <m:supHide m:val="on"/>
                              <m:ctrlP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sub>
                            <m:sup/>
                            <m:e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𝜶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𝒅𝒚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9C48504E-2DA7-22DD-0756-29578595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1661995"/>
                <a:ext cx="11608680" cy="67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>
            <a:extLst>
              <a:ext uri="{FF2B5EF4-FFF2-40B4-BE49-F238E27FC236}">
                <a16:creationId xmlns:a16="http://schemas.microsoft.com/office/drawing/2014/main" id="{2114035B-24C6-028C-EB66-9107479CDAF3}"/>
              </a:ext>
            </a:extLst>
          </p:cNvPr>
          <p:cNvSpPr/>
          <p:nvPr/>
        </p:nvSpPr>
        <p:spPr>
          <a:xfrm rot="5400000">
            <a:off x="4191545" y="2040903"/>
            <a:ext cx="365124" cy="641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2EAC1E5-5178-6757-EBBE-D5D9BD96B67A}"/>
              </a:ext>
            </a:extLst>
          </p:cNvPr>
          <p:cNvSpPr txBox="1">
            <a:spLocks/>
          </p:cNvSpPr>
          <p:nvPr/>
        </p:nvSpPr>
        <p:spPr>
          <a:xfrm>
            <a:off x="3630022" y="2555846"/>
            <a:ext cx="1488170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Probability y </a:t>
            </a:r>
          </a:p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is proposed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8782D176-2764-B35D-FB4A-BC814D7B9B5D}"/>
              </a:ext>
            </a:extLst>
          </p:cNvPr>
          <p:cNvSpPr/>
          <p:nvPr/>
        </p:nvSpPr>
        <p:spPr>
          <a:xfrm rot="5400000">
            <a:off x="5094572" y="2059223"/>
            <a:ext cx="365124" cy="641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DAEE09E-C7A2-4A22-6073-3D199ED04D64}"/>
              </a:ext>
            </a:extLst>
          </p:cNvPr>
          <p:cNvSpPr txBox="1">
            <a:spLocks/>
          </p:cNvSpPr>
          <p:nvPr/>
        </p:nvSpPr>
        <p:spPr>
          <a:xfrm>
            <a:off x="4533049" y="2547282"/>
            <a:ext cx="1488170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Probability y </a:t>
            </a:r>
          </a:p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is accepted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A530CFB-5B08-BA86-859E-B9584B67085F}"/>
              </a:ext>
            </a:extLst>
          </p:cNvPr>
          <p:cNvSpPr/>
          <p:nvPr/>
        </p:nvSpPr>
        <p:spPr>
          <a:xfrm rot="5400000">
            <a:off x="8317767" y="1267602"/>
            <a:ext cx="277574" cy="2417046"/>
          </a:xfrm>
          <a:prstGeom prst="rightBrace">
            <a:avLst>
              <a:gd name="adj1" fmla="val 8333"/>
              <a:gd name="adj2" fmla="val 516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2DA7BC38-7253-B0FB-5570-69FC3120811D}"/>
              </a:ext>
            </a:extLst>
          </p:cNvPr>
          <p:cNvSpPr txBox="1">
            <a:spLocks/>
          </p:cNvSpPr>
          <p:nvPr/>
        </p:nvSpPr>
        <p:spPr>
          <a:xfrm>
            <a:off x="7712469" y="2695669"/>
            <a:ext cx="1488170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Probability of </a:t>
            </a:r>
          </a:p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Remaining </a:t>
            </a:r>
            <a:r>
              <a:rPr kumimoji="1" lang="en-NZ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at x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E956ED85-EFF6-68B2-311D-4557053B6CA0}"/>
              </a:ext>
            </a:extLst>
          </p:cNvPr>
          <p:cNvSpPr/>
          <p:nvPr/>
        </p:nvSpPr>
        <p:spPr>
          <a:xfrm rot="5400000">
            <a:off x="4649882" y="2454119"/>
            <a:ext cx="365124" cy="15308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1CB21808-A772-CA59-5F44-0A1A7600378C}"/>
              </a:ext>
            </a:extLst>
          </p:cNvPr>
          <p:cNvSpPr txBox="1">
            <a:spLocks/>
          </p:cNvSpPr>
          <p:nvPr/>
        </p:nvSpPr>
        <p:spPr>
          <a:xfrm>
            <a:off x="4109686" y="3377557"/>
            <a:ext cx="1488170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Probability of transitioning to y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97E555E-2BEE-5967-EEF8-457567D1AC7F}"/>
              </a:ext>
            </a:extLst>
          </p:cNvPr>
          <p:cNvSpPr/>
          <p:nvPr/>
        </p:nvSpPr>
        <p:spPr>
          <a:xfrm rot="5400000">
            <a:off x="6407840" y="2233398"/>
            <a:ext cx="312889" cy="520768"/>
          </a:xfrm>
          <a:prstGeom prst="rightBrace">
            <a:avLst>
              <a:gd name="adj1" fmla="val 8333"/>
              <a:gd name="adj2" fmla="val 516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">
                <a:extLst>
                  <a:ext uri="{FF2B5EF4-FFF2-40B4-BE49-F238E27FC236}">
                    <a16:creationId xmlns:a16="http://schemas.microsoft.com/office/drawing/2014/main" id="{9E06E8CB-7F82-7B8A-9886-DF6D242DD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7856" y="2650227"/>
                <a:ext cx="1991785" cy="41419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𝜹</m:t>
                          </m:r>
                        </m:e>
                        <m:sub>
                          <m: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sub>
                      </m:sSub>
                      <m:d>
                        <m:dPr>
                          <m:ctrlP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7E6E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NZ" altLang="ja-JP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7E6E6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𝒚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𝒐</m:t>
                                </m:r>
                              </m:e>
                              <m:e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𝒚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≠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NZ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8" name="Text Placeholder 5">
                <a:extLst>
                  <a:ext uri="{FF2B5EF4-FFF2-40B4-BE49-F238E27FC236}">
                    <a16:creationId xmlns:a16="http://schemas.microsoft.com/office/drawing/2014/main" id="{9E06E8CB-7F82-7B8A-9886-DF6D242D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856" y="2650227"/>
                <a:ext cx="1991785" cy="414194"/>
              </a:xfrm>
              <a:prstGeom prst="rect">
                <a:avLst/>
              </a:prstGeom>
              <a:blipFill>
                <a:blip r:embed="rId5"/>
                <a:stretch>
                  <a:fillRect t="-214706" b="-33529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1" y="4182991"/>
                <a:ext cx="11708765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We want to show that the transition kernel exhibits 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detailed balance / reversibility</a:t>
                </a:r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with respect to the target distribution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as this implies that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stationary and hence limiting distribution for the chain.</a:t>
                </a:r>
              </a:p>
            </p:txBody>
          </p:sp>
        </mc:Choice>
        <mc:Fallback xmlns="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1" y="4182991"/>
                <a:ext cx="11708765" cy="675343"/>
              </a:xfrm>
              <a:prstGeom prst="rect">
                <a:avLst/>
              </a:prstGeom>
              <a:blipFill>
                <a:blip r:embed="rId6"/>
                <a:stretch>
                  <a:fillRect l="-416" t="-4505" b="-900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B18ED-1B2B-885E-20D7-0DA9A75F61BE}"/>
              </a:ext>
            </a:extLst>
          </p:cNvPr>
          <p:cNvSpPr txBox="1">
            <a:spLocks/>
          </p:cNvSpPr>
          <p:nvPr/>
        </p:nvSpPr>
        <p:spPr>
          <a:xfrm>
            <a:off x="8120418" y="86139"/>
            <a:ext cx="3968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9.X – Why Does the MH Algorithm Work?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AAB128-E534-DB05-E769-E0D7526487BC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496991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9.Xa – Why Does the MH Algorithm Work?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9618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D973EEA1-0EE9-6342-5A73-7EE2EDF7D3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2" y="986652"/>
                <a:ext cx="1160868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Here we demonstrate the Markov chain produced by the Metropolis-Hastings algorithm has limiting distribution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  <a:b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To this end, note that the transition kernel for the chain is given by:</a:t>
                </a:r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D973EEA1-0EE9-6342-5A73-7EE2EDF7D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" y="986652"/>
                <a:ext cx="11608680" cy="675343"/>
              </a:xfrm>
              <a:prstGeom prst="rect">
                <a:avLst/>
              </a:prstGeom>
              <a:blipFill>
                <a:blip r:embed="rId3"/>
                <a:stretch>
                  <a:fillRect l="-420" t="-5405" b="-900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9C48504E-2DA7-22DD-0756-29578595C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1661995"/>
                <a:ext cx="1160868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=    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𝜹</m:t>
                          </m:r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−</m:t>
                          </m:r>
                          <m:nary>
                            <m:naryPr>
                              <m:supHide m:val="on"/>
                              <m:ctrlP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sub>
                            <m:sup/>
                            <m:e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𝜶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𝒅𝒚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9C48504E-2DA7-22DD-0756-29578595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1661995"/>
                <a:ext cx="11608680" cy="67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>
            <a:extLst>
              <a:ext uri="{FF2B5EF4-FFF2-40B4-BE49-F238E27FC236}">
                <a16:creationId xmlns:a16="http://schemas.microsoft.com/office/drawing/2014/main" id="{2114035B-24C6-028C-EB66-9107479CDAF3}"/>
              </a:ext>
            </a:extLst>
          </p:cNvPr>
          <p:cNvSpPr/>
          <p:nvPr/>
        </p:nvSpPr>
        <p:spPr>
          <a:xfrm rot="5400000">
            <a:off x="4191545" y="2040903"/>
            <a:ext cx="365124" cy="641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2EAC1E5-5178-6757-EBBE-D5D9BD96B67A}"/>
              </a:ext>
            </a:extLst>
          </p:cNvPr>
          <p:cNvSpPr txBox="1">
            <a:spLocks/>
          </p:cNvSpPr>
          <p:nvPr/>
        </p:nvSpPr>
        <p:spPr>
          <a:xfrm>
            <a:off x="3630022" y="2555846"/>
            <a:ext cx="1488170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Probability y </a:t>
            </a:r>
          </a:p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is proposed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8782D176-2764-B35D-FB4A-BC814D7B9B5D}"/>
              </a:ext>
            </a:extLst>
          </p:cNvPr>
          <p:cNvSpPr/>
          <p:nvPr/>
        </p:nvSpPr>
        <p:spPr>
          <a:xfrm rot="5400000">
            <a:off x="5094572" y="2059223"/>
            <a:ext cx="365124" cy="641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DAEE09E-C7A2-4A22-6073-3D199ED04D64}"/>
              </a:ext>
            </a:extLst>
          </p:cNvPr>
          <p:cNvSpPr txBox="1">
            <a:spLocks/>
          </p:cNvSpPr>
          <p:nvPr/>
        </p:nvSpPr>
        <p:spPr>
          <a:xfrm>
            <a:off x="4533049" y="2547282"/>
            <a:ext cx="1488170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Probability y </a:t>
            </a:r>
          </a:p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is accepted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A530CFB-5B08-BA86-859E-B9584B67085F}"/>
              </a:ext>
            </a:extLst>
          </p:cNvPr>
          <p:cNvSpPr/>
          <p:nvPr/>
        </p:nvSpPr>
        <p:spPr>
          <a:xfrm rot="5400000">
            <a:off x="8317767" y="1267602"/>
            <a:ext cx="277574" cy="2417046"/>
          </a:xfrm>
          <a:prstGeom prst="rightBrace">
            <a:avLst>
              <a:gd name="adj1" fmla="val 8333"/>
              <a:gd name="adj2" fmla="val 516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2DA7BC38-7253-B0FB-5570-69FC3120811D}"/>
              </a:ext>
            </a:extLst>
          </p:cNvPr>
          <p:cNvSpPr txBox="1">
            <a:spLocks/>
          </p:cNvSpPr>
          <p:nvPr/>
        </p:nvSpPr>
        <p:spPr>
          <a:xfrm>
            <a:off x="7712469" y="2695669"/>
            <a:ext cx="1488170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Probability of </a:t>
            </a:r>
          </a:p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Remaining </a:t>
            </a:r>
            <a:r>
              <a:rPr kumimoji="1" lang="en-NZ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at x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E956ED85-EFF6-68B2-311D-4557053B6CA0}"/>
              </a:ext>
            </a:extLst>
          </p:cNvPr>
          <p:cNvSpPr/>
          <p:nvPr/>
        </p:nvSpPr>
        <p:spPr>
          <a:xfrm rot="5400000">
            <a:off x="4649882" y="2454119"/>
            <a:ext cx="365124" cy="15308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1CB21808-A772-CA59-5F44-0A1A7600378C}"/>
              </a:ext>
            </a:extLst>
          </p:cNvPr>
          <p:cNvSpPr txBox="1">
            <a:spLocks/>
          </p:cNvSpPr>
          <p:nvPr/>
        </p:nvSpPr>
        <p:spPr>
          <a:xfrm>
            <a:off x="4109686" y="3377557"/>
            <a:ext cx="1488170" cy="414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Probability of transitioning to y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97E555E-2BEE-5967-EEF8-457567D1AC7F}"/>
              </a:ext>
            </a:extLst>
          </p:cNvPr>
          <p:cNvSpPr/>
          <p:nvPr/>
        </p:nvSpPr>
        <p:spPr>
          <a:xfrm rot="5400000">
            <a:off x="6407840" y="2233398"/>
            <a:ext cx="312889" cy="520768"/>
          </a:xfrm>
          <a:prstGeom prst="rightBrace">
            <a:avLst>
              <a:gd name="adj1" fmla="val 8333"/>
              <a:gd name="adj2" fmla="val 516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">
                <a:extLst>
                  <a:ext uri="{FF2B5EF4-FFF2-40B4-BE49-F238E27FC236}">
                    <a16:creationId xmlns:a16="http://schemas.microsoft.com/office/drawing/2014/main" id="{9E06E8CB-7F82-7B8A-9886-DF6D242DD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7856" y="2650227"/>
                <a:ext cx="1991785" cy="41419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𝜹</m:t>
                          </m:r>
                        </m:e>
                        <m:sub>
                          <m: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sub>
                      </m:sSub>
                      <m:d>
                        <m:dPr>
                          <m:ctrlP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7E6E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NZ" altLang="ja-JP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NZ" altLang="ja-JP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7E6E6">
                                      <a:lumMod val="50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𝒚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𝒐</m:t>
                                </m:r>
                              </m:e>
                              <m:e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𝒚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≠</m:t>
                                </m:r>
                                <m:r>
                                  <a:rPr kumimoji="1" lang="en-NZ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7E6E6">
                                        <a:lumMod val="50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NZ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8" name="Text Placeholder 5">
                <a:extLst>
                  <a:ext uri="{FF2B5EF4-FFF2-40B4-BE49-F238E27FC236}">
                    <a16:creationId xmlns:a16="http://schemas.microsoft.com/office/drawing/2014/main" id="{9E06E8CB-7F82-7B8A-9886-DF6D242D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856" y="2650227"/>
                <a:ext cx="1991785" cy="414194"/>
              </a:xfrm>
              <a:prstGeom prst="rect">
                <a:avLst/>
              </a:prstGeom>
              <a:blipFill>
                <a:blip r:embed="rId5"/>
                <a:stretch>
                  <a:fillRect t="-214706" b="-33529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2" y="4182991"/>
                <a:ext cx="1160868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If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y </a:t>
                </a:r>
                <a:r>
                  <a:rPr kumimoji="1" lang="en-NZ" altLang="ja-JP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= x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it is trivially true that the 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detailed balance equation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holds, i.e.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" y="4182991"/>
                <a:ext cx="11608680" cy="675343"/>
              </a:xfrm>
              <a:prstGeom prst="rect">
                <a:avLst/>
              </a:prstGeom>
              <a:blipFill>
                <a:blip r:embed="rId6"/>
                <a:stretch>
                  <a:fillRect l="-420" t="-4505" b="-270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CC53C-5BE6-FA65-4E0F-5B29C2EAF821}"/>
              </a:ext>
            </a:extLst>
          </p:cNvPr>
          <p:cNvSpPr txBox="1">
            <a:spLocks/>
          </p:cNvSpPr>
          <p:nvPr/>
        </p:nvSpPr>
        <p:spPr>
          <a:xfrm>
            <a:off x="8120418" y="86139"/>
            <a:ext cx="3968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9.X – Why Does the MH Algorithm Work?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B8A55E-25F6-1A3D-69B1-FBF077AB1846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496991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9.Xa – Why Does the MH Algorithm Work?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3224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9C48504E-2DA7-22DD-0756-29578595C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1333558"/>
                <a:ext cx="1160868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9C48504E-2DA7-22DD-0756-29578595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1333558"/>
                <a:ext cx="11608680" cy="675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074768"/>
                <a:ext cx="11608680" cy="40466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If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transition kernel simplifies to</a:t>
                </a:r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074768"/>
                <a:ext cx="11608680" cy="404666"/>
              </a:xfrm>
              <a:prstGeom prst="rect">
                <a:avLst/>
              </a:prstGeom>
              <a:blipFill>
                <a:blip r:embed="rId4"/>
                <a:stretch>
                  <a:fillRect l="-420" t="-7463" b="-134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E74E4F5E-1FD0-01BB-8D70-73978999E5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962245"/>
                <a:ext cx="11608680" cy="57612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So if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E74E4F5E-1FD0-01BB-8D70-73978999E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962245"/>
                <a:ext cx="11608680" cy="57612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F9E6DEA3-5E6E-CCED-BA34-35884EDB0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233" y="2578871"/>
                <a:ext cx="5986818" cy="81211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</m:t>
                      </m:r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𝒒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𝒒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F9E6DEA3-5E6E-CCED-BA34-35884EDB0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3" y="2578871"/>
                <a:ext cx="5986818" cy="812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5">
                <a:extLst>
                  <a:ext uri="{FF2B5EF4-FFF2-40B4-BE49-F238E27FC236}">
                    <a16:creationId xmlns:a16="http://schemas.microsoft.com/office/drawing/2014/main" id="{C03DCBE9-B5DC-F953-DAAF-9E437573D6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233" y="3443017"/>
                <a:ext cx="4171666" cy="40605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" name="Text Placeholder 5">
                <a:extLst>
                  <a:ext uri="{FF2B5EF4-FFF2-40B4-BE49-F238E27FC236}">
                    <a16:creationId xmlns:a16="http://schemas.microsoft.com/office/drawing/2014/main" id="{C03DCBE9-B5DC-F953-DAAF-9E437573D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3" y="3443017"/>
                <a:ext cx="4171666" cy="40605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">
                <a:extLst>
                  <a:ext uri="{FF2B5EF4-FFF2-40B4-BE49-F238E27FC236}">
                    <a16:creationId xmlns:a16="http://schemas.microsoft.com/office/drawing/2014/main" id="{637522A9-D517-AD79-12B3-01C45DFD4B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4031571"/>
                <a:ext cx="11608680" cy="57612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But if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1" lang="en-NZ" altLang="ja-JP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⇒  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NZ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1" lang="en-NZ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&gt;1    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𝜶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𝒎𝒊𝒏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,  </m:t>
                        </m:r>
                        <m:f>
                          <m:f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𝝅</m:t>
                            </m:r>
                            <m:d>
                              <m:dPr>
                                <m:ctrlP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</m:d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𝒒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))</m:t>
                            </m:r>
                          </m:num>
                          <m:den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𝝅</m:t>
                            </m:r>
                            <m:d>
                              <m:dPr>
                                <m:ctrlP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𝒚</m:t>
                                </m:r>
                              </m:e>
                            </m:d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𝒒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den>
                        </m:f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=  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</m:oMath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" name="Text Placeholder 5">
                <a:extLst>
                  <a:ext uri="{FF2B5EF4-FFF2-40B4-BE49-F238E27FC236}">
                    <a16:creationId xmlns:a16="http://schemas.microsoft.com/office/drawing/2014/main" id="{637522A9-D517-AD79-12B3-01C45DFD4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4031571"/>
                <a:ext cx="11608680" cy="576123"/>
              </a:xfrm>
              <a:prstGeom prst="rect">
                <a:avLst/>
              </a:prstGeom>
              <a:blipFill>
                <a:blip r:embed="rId8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FED79421-F358-503E-E2D5-53D3EE4A7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233" y="4982901"/>
                <a:ext cx="5167952" cy="40605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FED79421-F358-503E-E2D5-53D3EE4A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3" y="4982901"/>
                <a:ext cx="5167952" cy="40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69343AA7-C5D6-81E3-7078-2402B0072A3D}"/>
              </a:ext>
            </a:extLst>
          </p:cNvPr>
          <p:cNvSpPr/>
          <p:nvPr/>
        </p:nvSpPr>
        <p:spPr>
          <a:xfrm rot="16200000">
            <a:off x="4634815" y="4568181"/>
            <a:ext cx="365124" cy="641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AD32710-6476-7C38-9C53-1FA2ADF3FD50}"/>
              </a:ext>
            </a:extLst>
          </p:cNvPr>
          <p:cNvSpPr txBox="1">
            <a:spLocks/>
          </p:cNvSpPr>
          <p:nvPr/>
        </p:nvSpPr>
        <p:spPr>
          <a:xfrm>
            <a:off x="4141814" y="4476084"/>
            <a:ext cx="1488170" cy="2903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= 1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Placeholder 5">
                <a:extLst>
                  <a:ext uri="{FF2B5EF4-FFF2-40B4-BE49-F238E27FC236}">
                    <a16:creationId xmlns:a16="http://schemas.microsoft.com/office/drawing/2014/main" id="{D79DD77F-D7B8-1B55-19B8-36E6E0093C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234" y="5509947"/>
                <a:ext cx="3912358" cy="4174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0" name="Text Placeholder 5">
                <a:extLst>
                  <a:ext uri="{FF2B5EF4-FFF2-40B4-BE49-F238E27FC236}">
                    <a16:creationId xmlns:a16="http://schemas.microsoft.com/office/drawing/2014/main" id="{D79DD77F-D7B8-1B55-19B8-36E6E009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4" y="5509947"/>
                <a:ext cx="3912358" cy="4174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3F26E4A7-CC2C-8958-381F-3498487AF43A}"/>
              </a:ext>
            </a:extLst>
          </p:cNvPr>
          <p:cNvSpPr txBox="1">
            <a:spLocks/>
          </p:cNvSpPr>
          <p:nvPr/>
        </p:nvSpPr>
        <p:spPr>
          <a:xfrm>
            <a:off x="4244454" y="5555452"/>
            <a:ext cx="4913194" cy="4174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detailed balance holds</a:t>
            </a:r>
            <a:endParaRPr kumimoji="1" lang="en-NZ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68085-2415-A2C0-0751-C1B326A63A1E}"/>
              </a:ext>
            </a:extLst>
          </p:cNvPr>
          <p:cNvSpPr txBox="1">
            <a:spLocks/>
          </p:cNvSpPr>
          <p:nvPr/>
        </p:nvSpPr>
        <p:spPr>
          <a:xfrm>
            <a:off x="8120418" y="86139"/>
            <a:ext cx="3968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9.X – Why Does the MH Algorithm Work?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C9D976-5BC4-A500-8B2C-00D166A5AB51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496991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9.Xa – Why Does the MH Algorithm Work?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962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 animBg="1"/>
      <p:bldP spid="26" grpId="0"/>
      <p:bldP spid="40" grpId="0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9C48504E-2DA7-22DD-0756-29578595C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1333558"/>
                <a:ext cx="1160868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9C48504E-2DA7-22DD-0756-29578595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1333558"/>
                <a:ext cx="11608680" cy="675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074768"/>
                <a:ext cx="11608680" cy="40466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If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transition kernel simplifies to</a:t>
                </a:r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074768"/>
                <a:ext cx="11608680" cy="404666"/>
              </a:xfrm>
              <a:prstGeom prst="rect">
                <a:avLst/>
              </a:prstGeom>
              <a:blipFill>
                <a:blip r:embed="rId4"/>
                <a:stretch>
                  <a:fillRect l="-420" t="-7463" b="-134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E74E4F5E-1FD0-01BB-8D70-73978999E5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962245"/>
                <a:ext cx="11608680" cy="57612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So if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⇒  </m:t>
                    </m:r>
                    <m:f>
                      <m:fPr>
                        <m:ctrlPr>
                          <a:rPr kumimoji="1" lang="en-NZ" altLang="ja-JP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1" lang="en-NZ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E74E4F5E-1FD0-01BB-8D70-73978999E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962245"/>
                <a:ext cx="11608680" cy="57612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FED79421-F358-503E-E2D5-53D3EE4A7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232" y="3924327"/>
                <a:ext cx="5167952" cy="40605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FED79421-F358-503E-E2D5-53D3EE4A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2" y="3924327"/>
                <a:ext cx="5167952" cy="406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69343AA7-C5D6-81E3-7078-2402B0072A3D}"/>
              </a:ext>
            </a:extLst>
          </p:cNvPr>
          <p:cNvSpPr/>
          <p:nvPr/>
        </p:nvSpPr>
        <p:spPr>
          <a:xfrm rot="16200000">
            <a:off x="4634814" y="3509607"/>
            <a:ext cx="365124" cy="641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AD32710-6476-7C38-9C53-1FA2ADF3FD50}"/>
              </a:ext>
            </a:extLst>
          </p:cNvPr>
          <p:cNvSpPr txBox="1">
            <a:spLocks/>
          </p:cNvSpPr>
          <p:nvPr/>
        </p:nvSpPr>
        <p:spPr>
          <a:xfrm>
            <a:off x="4141813" y="3417510"/>
            <a:ext cx="1488170" cy="2903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= 1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5">
                <a:extLst>
                  <a:ext uri="{FF2B5EF4-FFF2-40B4-BE49-F238E27FC236}">
                    <a16:creationId xmlns:a16="http://schemas.microsoft.com/office/drawing/2014/main" id="{5FFDEAB7-2767-C661-7B1B-0427F993BF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232" y="2578871"/>
                <a:ext cx="9617123" cy="81211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" name="Text Placeholder 5">
                <a:extLst>
                  <a:ext uri="{FF2B5EF4-FFF2-40B4-BE49-F238E27FC236}">
                    <a16:creationId xmlns:a16="http://schemas.microsoft.com/office/drawing/2014/main" id="{5FFDEAB7-2767-C661-7B1B-0427F993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2" y="2578871"/>
                <a:ext cx="9617123" cy="8121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106B4B7A-C81C-8E00-F204-8356E11BEA29}"/>
              </a:ext>
            </a:extLst>
          </p:cNvPr>
          <p:cNvSpPr/>
          <p:nvPr/>
        </p:nvSpPr>
        <p:spPr>
          <a:xfrm rot="16200000">
            <a:off x="2402559" y="3511377"/>
            <a:ext cx="365124" cy="641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629429F3-00A1-7B3D-9355-688CBC105294}"/>
              </a:ext>
            </a:extLst>
          </p:cNvPr>
          <p:cNvSpPr txBox="1">
            <a:spLocks/>
          </p:cNvSpPr>
          <p:nvPr/>
        </p:nvSpPr>
        <p:spPr>
          <a:xfrm>
            <a:off x="1909558" y="3419280"/>
            <a:ext cx="1488170" cy="2903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= 1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A126F3BE-8B63-A077-A843-3D9679E90B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125" y="4608562"/>
                <a:ext cx="3912358" cy="4174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A126F3BE-8B63-A077-A843-3D9679E9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25" y="4608562"/>
                <a:ext cx="3912358" cy="4174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E038957-B1A9-5ED7-8B8C-92BFD6260352}"/>
              </a:ext>
            </a:extLst>
          </p:cNvPr>
          <p:cNvSpPr txBox="1">
            <a:spLocks/>
          </p:cNvSpPr>
          <p:nvPr/>
        </p:nvSpPr>
        <p:spPr>
          <a:xfrm>
            <a:off x="4237345" y="4654067"/>
            <a:ext cx="4913194" cy="4174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detailed balance holds</a:t>
            </a:r>
            <a:endParaRPr kumimoji="1" lang="en-NZ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4D3A7-CC35-0534-E29D-E3255DABB4C2}"/>
              </a:ext>
            </a:extLst>
          </p:cNvPr>
          <p:cNvSpPr txBox="1">
            <a:spLocks/>
          </p:cNvSpPr>
          <p:nvPr/>
        </p:nvSpPr>
        <p:spPr>
          <a:xfrm>
            <a:off x="8120418" y="86139"/>
            <a:ext cx="3968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9.X – Why Does the MH Algorithm Work?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B7A19D-EDE5-441B-7B44-478A19DDC048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496991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9.Xa – Why Does the MH Algorithm Work?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519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17" grpId="0"/>
      <p:bldP spid="18" grpId="0" animBg="1"/>
      <p:bldP spid="23" grpId="0"/>
      <p:bldP spid="27" grpId="0"/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9C48504E-2DA7-22DD-0756-29578595C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1333558"/>
                <a:ext cx="1160868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NZ" altLang="ja-JP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9C48504E-2DA7-22DD-0756-29578595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1333558"/>
                <a:ext cx="11608680" cy="675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074768"/>
                <a:ext cx="11608680" cy="40466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If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transition kernel simplifies to</a:t>
                </a:r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9" name="Text Placeholder 5">
                <a:extLst>
                  <a:ext uri="{FF2B5EF4-FFF2-40B4-BE49-F238E27FC236}">
                    <a16:creationId xmlns:a16="http://schemas.microsoft.com/office/drawing/2014/main" id="{2C7896BA-486C-0D8A-B439-34298BCC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074768"/>
                <a:ext cx="11608680" cy="404666"/>
              </a:xfrm>
              <a:prstGeom prst="rect">
                <a:avLst/>
              </a:prstGeom>
              <a:blipFill>
                <a:blip r:embed="rId4"/>
                <a:stretch>
                  <a:fillRect l="-420" t="-7463" b="-134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E74E4F5E-1FD0-01BB-8D70-73978999E5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962245"/>
                <a:ext cx="11608680" cy="57612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So if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⇒  </m:t>
                    </m:r>
                    <m:f>
                      <m:fPr>
                        <m:ctrlPr>
                          <a:rPr kumimoji="1" lang="en-NZ" altLang="ja-JP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1" lang="en-NZ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1" lang="en-NZ" altLang="ja-JP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E74E4F5E-1FD0-01BB-8D70-73978999E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962245"/>
                <a:ext cx="11608680" cy="576123"/>
              </a:xfrm>
              <a:prstGeom prst="rect">
                <a:avLst/>
              </a:prstGeom>
              <a:blipFill>
                <a:blip r:embed="rId5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F9E6DEA3-5E6E-CCED-BA34-35884EDB0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233" y="2578871"/>
                <a:ext cx="7228764" cy="81211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</m:t>
                      </m:r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𝒒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𝒒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F9E6DEA3-5E6E-CCED-BA34-35884EDB0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3" y="2578871"/>
                <a:ext cx="7228764" cy="812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5">
                <a:extLst>
                  <a:ext uri="{FF2B5EF4-FFF2-40B4-BE49-F238E27FC236}">
                    <a16:creationId xmlns:a16="http://schemas.microsoft.com/office/drawing/2014/main" id="{C03DCBE9-B5DC-F953-DAAF-9E437573D6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233" y="3443017"/>
                <a:ext cx="4171666" cy="40605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" name="Text Placeholder 5">
                <a:extLst>
                  <a:ext uri="{FF2B5EF4-FFF2-40B4-BE49-F238E27FC236}">
                    <a16:creationId xmlns:a16="http://schemas.microsoft.com/office/drawing/2014/main" id="{C03DCBE9-B5DC-F953-DAAF-9E437573D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3" y="3443017"/>
                <a:ext cx="4171666" cy="406057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">
                <a:extLst>
                  <a:ext uri="{FF2B5EF4-FFF2-40B4-BE49-F238E27FC236}">
                    <a16:creationId xmlns:a16="http://schemas.microsoft.com/office/drawing/2014/main" id="{637522A9-D517-AD79-12B3-01C45DFD4B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4031571"/>
                <a:ext cx="11608680" cy="57612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But if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1" lang="en-NZ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&gt;1    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𝜶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𝒎𝒊𝒏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,  </m:t>
                        </m:r>
                        <m:f>
                          <m:f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𝝅</m:t>
                            </m:r>
                            <m:d>
                              <m:dPr>
                                <m:ctrlP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𝒚</m:t>
                                </m:r>
                              </m:e>
                            </m:d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𝒒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𝝅</m:t>
                            </m:r>
                            <m:d>
                              <m:dPr>
                                <m:ctrlP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</m:d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𝒒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den>
                        </m:f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=  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</m:oMath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" name="Text Placeholder 5">
                <a:extLst>
                  <a:ext uri="{FF2B5EF4-FFF2-40B4-BE49-F238E27FC236}">
                    <a16:creationId xmlns:a16="http://schemas.microsoft.com/office/drawing/2014/main" id="{637522A9-D517-AD79-12B3-01C45DFD4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4031571"/>
                <a:ext cx="11608680" cy="576123"/>
              </a:xfrm>
              <a:prstGeom prst="rect">
                <a:avLst/>
              </a:prstGeom>
              <a:blipFill>
                <a:blip r:embed="rId8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FED79421-F358-503E-E2D5-53D3EE4A7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233" y="4982901"/>
                <a:ext cx="5167952" cy="40605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FED79421-F358-503E-E2D5-53D3EE4A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3" y="4982901"/>
                <a:ext cx="5167952" cy="406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69343AA7-C5D6-81E3-7078-2402B0072A3D}"/>
              </a:ext>
            </a:extLst>
          </p:cNvPr>
          <p:cNvSpPr/>
          <p:nvPr/>
        </p:nvSpPr>
        <p:spPr>
          <a:xfrm rot="16200000">
            <a:off x="4634815" y="4568181"/>
            <a:ext cx="365124" cy="641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AD32710-6476-7C38-9C53-1FA2ADF3FD50}"/>
              </a:ext>
            </a:extLst>
          </p:cNvPr>
          <p:cNvSpPr txBox="1">
            <a:spLocks/>
          </p:cNvSpPr>
          <p:nvPr/>
        </p:nvSpPr>
        <p:spPr>
          <a:xfrm>
            <a:off x="4141814" y="4476084"/>
            <a:ext cx="1488170" cy="2903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= 1</a:t>
            </a:r>
            <a:endParaRPr kumimoji="1" lang="en-NZ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Placeholder 5">
                <a:extLst>
                  <a:ext uri="{FF2B5EF4-FFF2-40B4-BE49-F238E27FC236}">
                    <a16:creationId xmlns:a16="http://schemas.microsoft.com/office/drawing/2014/main" id="{D79DD77F-D7B8-1B55-19B8-36E6E0093C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234" y="5509947"/>
                <a:ext cx="3912358" cy="4174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0" name="Text Placeholder 5">
                <a:extLst>
                  <a:ext uri="{FF2B5EF4-FFF2-40B4-BE49-F238E27FC236}">
                    <a16:creationId xmlns:a16="http://schemas.microsoft.com/office/drawing/2014/main" id="{D79DD77F-D7B8-1B55-19B8-36E6E009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4" y="5509947"/>
                <a:ext cx="3912358" cy="4174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3F26E4A7-CC2C-8958-381F-3498487AF43A}"/>
              </a:ext>
            </a:extLst>
          </p:cNvPr>
          <p:cNvSpPr txBox="1">
            <a:spLocks/>
          </p:cNvSpPr>
          <p:nvPr/>
        </p:nvSpPr>
        <p:spPr>
          <a:xfrm>
            <a:off x="4244454" y="5555452"/>
            <a:ext cx="4913194" cy="4174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detailed balance holds</a:t>
            </a:r>
            <a:endParaRPr kumimoji="1" lang="en-NZ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98E94-9736-1107-E730-9E49FE1CECD0}"/>
              </a:ext>
            </a:extLst>
          </p:cNvPr>
          <p:cNvSpPr txBox="1">
            <a:spLocks/>
          </p:cNvSpPr>
          <p:nvPr/>
        </p:nvSpPr>
        <p:spPr>
          <a:xfrm>
            <a:off x="8120418" y="86139"/>
            <a:ext cx="3968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9.X – Why Does the MH Algorithm Work?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A62BF1-C0BA-C8CD-70A1-6DBAD489E792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496991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9.Xa – Why Does the MH Algorithm Work?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35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 animBg="1"/>
      <p:bldP spid="26" grpId="0"/>
      <p:bldP spid="40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2C7896BA-486C-0D8A-B439-34298BCCBA08}"/>
              </a:ext>
            </a:extLst>
          </p:cNvPr>
          <p:cNvSpPr txBox="1">
            <a:spLocks/>
          </p:cNvSpPr>
          <p:nvPr/>
        </p:nvSpPr>
        <p:spPr>
          <a:xfrm>
            <a:off x="319463" y="1074768"/>
            <a:ext cx="11608680" cy="4046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In all cases the detailed balance equation holds:</a:t>
            </a:r>
            <a:endParaRPr kumimoji="1" lang="en-NZ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5">
                <a:extLst>
                  <a:ext uri="{FF2B5EF4-FFF2-40B4-BE49-F238E27FC236}">
                    <a16:creationId xmlns:a16="http://schemas.microsoft.com/office/drawing/2014/main" id="{522570B5-32D0-EE1E-564D-52D1A8720B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9821" y="1685513"/>
                <a:ext cx="3912358" cy="4174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𝒌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" name="Text Placeholder 5">
                <a:extLst>
                  <a:ext uri="{FF2B5EF4-FFF2-40B4-BE49-F238E27FC236}">
                    <a16:creationId xmlns:a16="http://schemas.microsoft.com/office/drawing/2014/main" id="{522570B5-32D0-EE1E-564D-52D1A872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21" y="1685513"/>
                <a:ext cx="3912358" cy="417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330A0571-6083-FB14-EC36-04CCC57F1E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1313" y="2173722"/>
                <a:ext cx="6564573" cy="4174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  </m:t>
                      </m:r>
                      <m:nary>
                        <m:naryPr>
                          <m:supHide m:val="on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𝒅𝒙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nary>
                        <m:naryPr>
                          <m:supHide m:val="on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330A0571-6083-FB14-EC36-04CCC57F1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313" y="2173722"/>
                <a:ext cx="6564573" cy="417425"/>
              </a:xfrm>
              <a:prstGeom prst="rect">
                <a:avLst/>
              </a:prstGeom>
              <a:blipFill>
                <a:blip r:embed="rId4"/>
                <a:stretch>
                  <a:fillRect b="-485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EF8D1328-5633-0DB3-1923-FF4103D47D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1313" y="2864335"/>
                <a:ext cx="6564573" cy="4174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  </m:t>
                      </m:r>
                      <m:nary>
                        <m:naryPr>
                          <m:supHide m:val="on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𝒅𝒙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EF8D1328-5633-0DB3-1923-FF4103D47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313" y="2864335"/>
                <a:ext cx="6564573" cy="417425"/>
              </a:xfrm>
              <a:prstGeom prst="rect">
                <a:avLst/>
              </a:prstGeom>
              <a:blipFill>
                <a:blip r:embed="rId5"/>
                <a:stretch>
                  <a:fillRect b="-485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4E4BC201-58DF-DF01-5D17-B01BE980A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1313" y="3554948"/>
                <a:ext cx="6564573" cy="4174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  </m:t>
                      </m:r>
                      <m:nary>
                        <m:naryPr>
                          <m:supHide m:val="on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𝒅𝒙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𝝅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4E4BC201-58DF-DF01-5D17-B01BE980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313" y="3554948"/>
                <a:ext cx="6564573" cy="417425"/>
              </a:xfrm>
              <a:prstGeom prst="rect">
                <a:avLst/>
              </a:prstGeom>
              <a:blipFill>
                <a:blip r:embed="rId6"/>
                <a:stretch>
                  <a:fillRect b="-4637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">
                <a:extLst>
                  <a:ext uri="{FF2B5EF4-FFF2-40B4-BE49-F238E27FC236}">
                    <a16:creationId xmlns:a16="http://schemas.microsoft.com/office/drawing/2014/main" id="{B5C95497-0347-446D-FD87-BDF3B4B63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4552730"/>
                <a:ext cx="11608680" cy="10167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This implies that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a stationary and hence limiting distribution for the chain. Thus,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→  </m:t>
                          </m:r>
                        </m:fName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𝒂𝒔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→∞</m:t>
                      </m:r>
                    </m:oMath>
                  </m:oMathPara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as  required.</a:t>
                </a:r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" name="Text Placeholder 5">
                <a:extLst>
                  <a:ext uri="{FF2B5EF4-FFF2-40B4-BE49-F238E27FC236}">
                    <a16:creationId xmlns:a16="http://schemas.microsoft.com/office/drawing/2014/main" id="{B5C95497-0347-446D-FD87-BDF3B4B63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4552730"/>
                <a:ext cx="11608680" cy="1016790"/>
              </a:xfrm>
              <a:prstGeom prst="rect">
                <a:avLst/>
              </a:prstGeom>
              <a:blipFill>
                <a:blip r:embed="rId7"/>
                <a:stretch>
                  <a:fillRect l="-420" t="-3593" b="-119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485EF-0E7D-2090-0710-7B2F501A1B06}"/>
              </a:ext>
            </a:extLst>
          </p:cNvPr>
          <p:cNvSpPr txBox="1">
            <a:spLocks/>
          </p:cNvSpPr>
          <p:nvPr/>
        </p:nvSpPr>
        <p:spPr>
          <a:xfrm>
            <a:off x="8120418" y="86139"/>
            <a:ext cx="3968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9.X – Why Does the MH Algorithm Work?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09A7705-7734-98CC-1A6C-6A1E7B436BF6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496991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9.Xa – Why Does the MH Algorithm Work?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950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7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Rectangle 7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4062D-E1C1-4F63-B0FD-D013BDA5782B}"/>
              </a:ext>
            </a:extLst>
          </p:cNvPr>
          <p:cNvSpPr txBox="1"/>
          <p:nvPr/>
        </p:nvSpPr>
        <p:spPr>
          <a:xfrm>
            <a:off x="43707" y="2844225"/>
            <a:ext cx="121045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9.4 – Tuning the Metropolis-Hastings Algorithm</a:t>
            </a:r>
          </a:p>
        </p:txBody>
      </p:sp>
      <p:pic>
        <p:nvPicPr>
          <p:cNvPr id="1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078A8151-9BD3-4B62-8210-A87BCD094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733"/>
            <a:ext cx="2185386" cy="7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12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65B06D6C-CCB3-4D8F-9171-6B4779FED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276612"/>
                <a:ext cx="11608680" cy="179413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Let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X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be a random variable that takes values in the state space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S.</a:t>
                </a:r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𝒇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𝑿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 :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𝑺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→[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 , ∞)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be the probability density function associated to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X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: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ℝ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be a real valued, integrable (‘nice’) function.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, </m:t>
                    </m:r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, …, </m:t>
                    </m:r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be a random sample of observations of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X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≡  </m:t>
                      </m:r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den>
                      </m:f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p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−−→      </m:t>
                      </m:r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≡  </m:t>
                      </m:r>
                      <m:nary>
                        <m:naryPr>
                          <m:supHide m:val="on"/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65B06D6C-CCB3-4D8F-9171-6B4779FE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276612"/>
                <a:ext cx="11608680" cy="1794134"/>
              </a:xfrm>
              <a:prstGeom prst="rect">
                <a:avLst/>
              </a:prstGeom>
              <a:blipFill>
                <a:blip r:embed="rId2"/>
                <a:stretch>
                  <a:fillRect l="-420" t="-1695" b="-576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9.1 – Monte Carlo Integration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168429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9.1b – The Ergodic Theorem: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4979B70-EEA5-651D-4362-FC5CC64AE3D7}"/>
              </a:ext>
            </a:extLst>
          </p:cNvPr>
          <p:cNvSpPr txBox="1">
            <a:spLocks/>
          </p:cNvSpPr>
          <p:nvPr/>
        </p:nvSpPr>
        <p:spPr>
          <a:xfrm>
            <a:off x="319463" y="829590"/>
            <a:ext cx="1224313" cy="447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Theorem:</a:t>
            </a:r>
          </a:p>
          <a:p>
            <a:pPr marL="0" marR="0" lvl="0" indent="0" algn="just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644D681-8326-41B5-77DB-31E499EB1759}"/>
              </a:ext>
            </a:extLst>
          </p:cNvPr>
          <p:cNvSpPr txBox="1">
            <a:spLocks/>
          </p:cNvSpPr>
          <p:nvPr/>
        </p:nvSpPr>
        <p:spPr>
          <a:xfrm>
            <a:off x="5164419" y="2499668"/>
            <a:ext cx="931581" cy="3936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almost surely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707524C9-5896-8A14-A9E4-0549044A45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4418" y="2893326"/>
                <a:ext cx="931581" cy="39365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𝑛</m:t>
                      </m:r>
                      <m:r>
                        <a:rPr kumimoji="1" lang="en-NZ" altLang="ja-JP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→∞</m:t>
                      </m:r>
                    </m:oMath>
                  </m:oMathPara>
                </a14:m>
                <a:endPara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707524C9-5896-8A14-A9E4-0549044A4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18" y="2893326"/>
                <a:ext cx="931581" cy="393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5B5D71C2-448C-94ED-E9EC-833A7A4099DA}"/>
              </a:ext>
            </a:extLst>
          </p:cNvPr>
          <p:cNvSpPr txBox="1">
            <a:spLocks/>
          </p:cNvSpPr>
          <p:nvPr/>
        </p:nvSpPr>
        <p:spPr>
          <a:xfrm>
            <a:off x="319463" y="3429000"/>
            <a:ext cx="908835" cy="447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Proof:</a:t>
            </a:r>
          </a:p>
          <a:p>
            <a:pPr marL="0" marR="0" lvl="0" indent="0" algn="just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FD3D509C-0CA7-C383-720F-B86BAC962C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857" y="3711304"/>
                <a:ext cx="11608680" cy="79136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𝑬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den>
                          </m:f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sup>
                            <m:e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 </m:t>
                      </m:r>
                      <m:f>
                        <m:fPr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num>
                        <m:den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den>
                      </m:f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𝑬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</m:t>
                      </m:r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𝑬</m:t>
                      </m:r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FD3D509C-0CA7-C383-720F-B86BAC962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57" y="3711304"/>
                <a:ext cx="11608680" cy="7913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A86CED4-0A47-5B51-C59E-150A55650F92}"/>
              </a:ext>
            </a:extLst>
          </p:cNvPr>
          <p:cNvSpPr txBox="1">
            <a:spLocks/>
          </p:cNvSpPr>
          <p:nvPr/>
        </p:nvSpPr>
        <p:spPr>
          <a:xfrm>
            <a:off x="293240" y="3914296"/>
            <a:ext cx="191422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First note that:</a:t>
            </a:r>
            <a:endParaRPr kumimoji="1" lang="en-NZ" altLang="ja-JP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just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93DC0E6-DCF6-914D-FBEC-909171172175}"/>
              </a:ext>
            </a:extLst>
          </p:cNvPr>
          <p:cNvSpPr txBox="1">
            <a:spLocks/>
          </p:cNvSpPr>
          <p:nvPr/>
        </p:nvSpPr>
        <p:spPr>
          <a:xfrm>
            <a:off x="9449815" y="3924424"/>
            <a:ext cx="63588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(A)</a:t>
            </a:r>
          </a:p>
          <a:p>
            <a:pPr marL="0" marR="0" lvl="0" indent="0" algn="just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">
                <a:extLst>
                  <a:ext uri="{FF2B5EF4-FFF2-40B4-BE49-F238E27FC236}">
                    <a16:creationId xmlns:a16="http://schemas.microsoft.com/office/drawing/2014/main" id="{7B8F534D-4E22-F68F-B3E9-4EDCDB6DDC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856" y="4561865"/>
                <a:ext cx="6805684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Next</a:t>
                </a: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, for  </a:t>
                </a:r>
                <a14:m>
                  <m:oMath xmlns:m="http://schemas.openxmlformats.org/officeDocument/2006/math"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𝒅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&gt;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𝟎</m:t>
                    </m:r>
                  </m:oMath>
                </a14:m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let  </a:t>
                </a:r>
                <a14:m>
                  <m:oMath xmlns:m="http://schemas.openxmlformats.org/officeDocument/2006/math"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𝑩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 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𝒙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∈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𝑺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  |  </m:t>
                        </m:r>
                        <m:sSup>
                          <m:sSupPr>
                            <m:ctrlPr>
                              <a:rPr kumimoji="1" lang="en-NZ" altLang="ja-JP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NZ" altLang="ja-JP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1" lang="en-NZ" altLang="ja-JP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kumimoji="1" lang="en-NZ" altLang="ja-JP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kumimoji="1" lang="en-NZ" altLang="ja-JP" sz="16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NZ" altLang="ja-JP" sz="16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NZ" altLang="ja-JP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NZ" altLang="ja-JP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𝑿</m:t>
                                    </m:r>
                                  </m:e>
                                </m:d>
                                <m:r>
                                  <a:rPr kumimoji="1" lang="en-NZ" altLang="ja-JP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−</m:t>
                                </m:r>
                                <m:r>
                                  <a:rPr kumimoji="1" lang="en-NZ" altLang="ja-JP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𝑬</m:t>
                                </m:r>
                                <m:r>
                                  <a:rPr kumimoji="1" lang="en-NZ" altLang="ja-JP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NZ" altLang="ja-JP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kumimoji="1" lang="en-NZ" altLang="ja-JP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kumimoji="1" lang="en-NZ" altLang="ja-JP" sz="16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NZ" altLang="ja-JP" sz="16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𝑿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kumimoji="1" lang="en-NZ" altLang="ja-JP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 </m:t>
                                </m:r>
                              </m:e>
                            </m:d>
                          </m:e>
                          <m:sup>
                            <m:r>
                              <a:rPr kumimoji="1" lang="en-NZ" altLang="ja-JP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≥</m:t>
                        </m:r>
                        <m:sSup>
                          <m:sSupPr>
                            <m:ctrlPr>
                              <a:rPr kumimoji="1" lang="en-NZ" altLang="ja-JP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NZ" altLang="ja-JP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𝒅</m:t>
                            </m:r>
                          </m:e>
                          <m:sup>
                            <m:r>
                              <a:rPr kumimoji="1" lang="en-NZ" altLang="ja-JP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 Placeholder 5">
                <a:extLst>
                  <a:ext uri="{FF2B5EF4-FFF2-40B4-BE49-F238E27FC236}">
                    <a16:creationId xmlns:a16="http://schemas.microsoft.com/office/drawing/2014/main" id="{7B8F534D-4E22-F68F-B3E9-4EDCDB6DD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56" y="4561865"/>
                <a:ext cx="6805684" cy="365125"/>
              </a:xfrm>
              <a:prstGeom prst="rect">
                <a:avLst/>
              </a:prstGeom>
              <a:blipFill>
                <a:blip r:embed="rId6"/>
                <a:stretch>
                  <a:fillRect l="-448" b="-183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EF4C17A2-1AEF-FCF8-6836-76664829C8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4959717"/>
                <a:ext cx="6750078" cy="59629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𝑬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−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𝑬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1" lang="en-NZ" altLang="ja-JP" sz="16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  <m:d>
                                        <m:dPr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</m:e>
                      </m:d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</m:t>
                      </m:r>
                      <m:nary>
                        <m:naryPr>
                          <m:supHide m:val="on"/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−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𝑬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  <m:d>
                                        <m:dPr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  <m:sSub>
                            <m:sSubPr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EF4C17A2-1AEF-FCF8-6836-76664829C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4959717"/>
                <a:ext cx="6750078" cy="596292"/>
              </a:xfrm>
              <a:prstGeom prst="rect">
                <a:avLst/>
              </a:prstGeom>
              <a:blipFill>
                <a:blip r:embed="rId7"/>
                <a:stretch>
                  <a:fillRect t="-169072" b="-24433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62DC2B70-770D-99EA-E1F6-76571B64AA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1689" y="5505438"/>
                <a:ext cx="8461612" cy="59629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 </m:t>
                      </m:r>
                      <m:nary>
                        <m:naryPr>
                          <m:supHide m:val="on"/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−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𝑬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  <m:d>
                                        <m:dPr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  <m:sSub>
                            <m:sSubPr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𝒅𝒙</m:t>
                          </m:r>
                        </m:e>
                      </m:nary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+</m:t>
                      </m:r>
                      <m:nary>
                        <m:naryPr>
                          <m:supHide m:val="on"/>
                          <m:ctrlP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𝒄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−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𝑬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  <m:d>
                                        <m:dPr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  <m:sSub>
                            <m:sSub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62DC2B70-770D-99EA-E1F6-76571B64A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89" y="5505438"/>
                <a:ext cx="8461612" cy="596292"/>
              </a:xfrm>
              <a:prstGeom prst="rect">
                <a:avLst/>
              </a:prstGeom>
              <a:blipFill>
                <a:blip r:embed="rId8"/>
                <a:stretch>
                  <a:fillRect l="-5616" t="-167347" b="-24081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5">
                <a:extLst>
                  <a:ext uri="{FF2B5EF4-FFF2-40B4-BE49-F238E27FC236}">
                    <a16:creationId xmlns:a16="http://schemas.microsoft.com/office/drawing/2014/main" id="{FB64D420-A489-5FA9-AA09-52661B1592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1689" y="6142294"/>
                <a:ext cx="8461612" cy="59629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≥  </m:t>
                      </m:r>
                      <m:sSup>
                        <m:sSupPr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</m:t>
                          </m:r>
                        </m:e>
                        <m:sup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  <m:nary>
                        <m:naryPr>
                          <m:supHide m:val="on"/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  <m:sup/>
                        <m:e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  <m:sSub>
                            <m:sSubPr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𝒅𝒙</m:t>
                          </m:r>
                        </m:e>
                      </m:nary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</m:t>
                      </m:r>
                      <m:sSup>
                        <m:sSupPr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</m:t>
                          </m:r>
                        </m:e>
                        <m:sup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𝑷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−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𝑬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  <m:d>
                                        <m:dPr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≥</m:t>
                          </m:r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𝒅</m:t>
                              </m:r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 Placeholder 5">
                <a:extLst>
                  <a:ext uri="{FF2B5EF4-FFF2-40B4-BE49-F238E27FC236}">
                    <a16:creationId xmlns:a16="http://schemas.microsoft.com/office/drawing/2014/main" id="{FB64D420-A489-5FA9-AA09-52661B15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89" y="6142294"/>
                <a:ext cx="8461612" cy="596292"/>
              </a:xfrm>
              <a:prstGeom prst="rect">
                <a:avLst/>
              </a:prstGeom>
              <a:blipFill>
                <a:blip r:embed="rId9"/>
                <a:stretch>
                  <a:fillRect l="-2520" t="-169072" b="-24433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3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9.4 – Tuning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7EEB26A8-6669-5017-510E-C78670BCC18A}"/>
              </a:ext>
            </a:extLst>
          </p:cNvPr>
          <p:cNvSpPr txBox="1">
            <a:spLocks/>
          </p:cNvSpPr>
          <p:nvPr/>
        </p:nvSpPr>
        <p:spPr>
          <a:xfrm>
            <a:off x="319462" y="957747"/>
            <a:ext cx="11322078" cy="6753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Like most Markov Chain Monte Carlo methods, the Metropolis-Hastings algorithm does not tend to work well ‘</a:t>
            </a:r>
            <a:r>
              <a:rPr kumimoji="1" lang="en-NZ" altLang="ja-JP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straight out of the box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’. In most case we must tune the algorithm by modifying one or more of the following:</a:t>
            </a: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NZ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9.4 – Tuning the Algorithm: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CC446C73-3F6F-02C9-D145-C8FFF4F139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300" y="2004550"/>
                <a:ext cx="10287400" cy="262482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marR="0" lvl="0" indent="-45720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starting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  <a:b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endParaRPr kumimoji="1" lang="en-NZ" altLang="ja-JP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57200" marR="0" lvl="0" indent="-45720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burn-in period.</a:t>
                </a:r>
                <a:b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endParaRPr kumimoji="1" lang="en-NZ" altLang="ja-JP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57200" marR="0" lvl="0" indent="-45720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Thinning.</a:t>
                </a:r>
                <a:b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endParaRPr kumimoji="1" lang="en-NZ" altLang="ja-JP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57200" marR="0" lvl="0" indent="-45720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choice of proposal density.</a:t>
                </a:r>
                <a:b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endParaRPr kumimoji="1" lang="en-NZ" altLang="ja-JP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57200" marR="0" lvl="0" indent="-45720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width (or standard deviation) of the proposal density. </a:t>
                </a:r>
              </a:p>
            </p:txBody>
          </p:sp>
        </mc:Choice>
        <mc:Fallback xmlns="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CC446C73-3F6F-02C9-D145-C8FFF4F13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0" y="2004550"/>
                <a:ext cx="10287400" cy="2624821"/>
              </a:xfrm>
              <a:prstGeom prst="rect">
                <a:avLst/>
              </a:prstGeom>
              <a:blipFill>
                <a:blip r:embed="rId3"/>
                <a:stretch>
                  <a:fillRect l="-474" t="-930" b="-186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47BEB0C-5839-EA94-CA38-BDA3F0A2A2E3}"/>
              </a:ext>
            </a:extLst>
          </p:cNvPr>
          <p:cNvSpPr txBox="1">
            <a:spLocks/>
          </p:cNvSpPr>
          <p:nvPr/>
        </p:nvSpPr>
        <p:spPr>
          <a:xfrm>
            <a:off x="319462" y="4954136"/>
            <a:ext cx="11417614" cy="965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most important aspects to tune are those relating to the proposal density. This is because </a:t>
            </a:r>
            <a:b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relationship between the proposal density and the target distribution strongly affects the rate at which </a:t>
            </a:r>
            <a:b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chain converges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5">
                <a:extLst>
                  <a:ext uri="{FF2B5EF4-FFF2-40B4-BE49-F238E27FC236}">
                    <a16:creationId xmlns:a16="http://schemas.microsoft.com/office/drawing/2014/main" id="{DA91A312-A9C9-233C-AD6F-32C5B5305C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300" y="2004549"/>
                <a:ext cx="10287400" cy="262482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marR="0" lvl="0" indent="-45720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starting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  <a:b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endParaRPr kumimoji="1" lang="en-NZ" altLang="ja-JP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57200" marR="0" lvl="0" indent="-45720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burn-in period.</a:t>
                </a:r>
                <a:b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endParaRPr kumimoji="1" lang="en-NZ" altLang="ja-JP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57200" marR="0" lvl="0" indent="-45720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Thinning.</a:t>
                </a:r>
                <a:b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endParaRPr kumimoji="1" lang="en-NZ" altLang="ja-JP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57200" marR="0" lvl="0" indent="-45720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choice of proposal density.</a:t>
                </a:r>
                <a:b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endParaRPr kumimoji="1" lang="en-NZ" altLang="ja-JP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57200" marR="0" lvl="0" indent="-45720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arenR"/>
                  <a:tabLst/>
                  <a:defRPr/>
                </a:pPr>
                <a:r>
                  <a:rPr kumimoji="1" lang="en-NZ" altLang="ja-JP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width (or standard deviation) of the proposal density. </a:t>
                </a:r>
              </a:p>
            </p:txBody>
          </p:sp>
        </mc:Choice>
        <mc:Fallback xmlns="">
          <p:sp>
            <p:nvSpPr>
              <p:cNvPr id="2" name="Text Placeholder 5">
                <a:extLst>
                  <a:ext uri="{FF2B5EF4-FFF2-40B4-BE49-F238E27FC236}">
                    <a16:creationId xmlns:a16="http://schemas.microsoft.com/office/drawing/2014/main" id="{DA91A312-A9C9-233C-AD6F-32C5B5305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0" y="2004549"/>
                <a:ext cx="10287400" cy="2624821"/>
              </a:xfrm>
              <a:prstGeom prst="rect">
                <a:avLst/>
              </a:prstGeom>
              <a:blipFill>
                <a:blip r:embed="rId4"/>
                <a:stretch>
                  <a:fillRect l="-474" t="-930" b="-186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24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9.4 – Tuning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7EEB26A8-6669-5017-510E-C78670BCC18A}"/>
              </a:ext>
            </a:extLst>
          </p:cNvPr>
          <p:cNvSpPr txBox="1">
            <a:spLocks/>
          </p:cNvSpPr>
          <p:nvPr/>
        </p:nvSpPr>
        <p:spPr>
          <a:xfrm>
            <a:off x="319462" y="957747"/>
            <a:ext cx="11322078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choice of starting value can effect the speed at which the chain converges to the target distribution.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6">
                <a:extLst>
                  <a:ext uri="{FF2B5EF4-FFF2-40B4-BE49-F238E27FC236}">
                    <a16:creationId xmlns:a16="http://schemas.microsoft.com/office/drawing/2014/main" id="{140AAA20-8590-0F08-CBD3-C72FC6ABAE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96889"/>
                <a:ext cx="9233970" cy="607201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>
                <a:lvl1pPr algn="l" defTabSz="914324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360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324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36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 Light" panose="020B0300000000000000" pitchFamily="34" charset="-128"/>
                    <a:cs typeface="+mj-cs"/>
                  </a:rPr>
                  <a:t>9.4a – The Starting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3600" b="1" i="1" u="sng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 Light" panose="020B0300000000000000" pitchFamily="34" charset="-128"/>
                            <a:cs typeface="+mj-cs"/>
                          </a:rPr>
                        </m:ctrlPr>
                      </m:sSupPr>
                      <m:e>
                        <m:r>
                          <a:rPr kumimoji="1" lang="en-NZ" altLang="ja-JP" sz="3600" b="1" i="1" u="sng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 Light" panose="020B0300000000000000" pitchFamily="34" charset="-128"/>
                            <a:cs typeface="+mj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3600" b="1" i="1" u="sng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 Light" panose="020B0300000000000000" pitchFamily="34" charset="-128"/>
                            <a:cs typeface="+mj-cs"/>
                          </a:rPr>
                          <m:t>(</m:t>
                        </m:r>
                        <m:r>
                          <a:rPr kumimoji="1" lang="en-NZ" altLang="ja-JP" sz="3600" b="1" i="1" u="sng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 Light" panose="020B0300000000000000" pitchFamily="34" charset="-128"/>
                            <a:cs typeface="+mj-cs"/>
                          </a:rPr>
                          <m:t>𝟎</m:t>
                        </m:r>
                        <m:r>
                          <a:rPr kumimoji="1" lang="en-NZ" altLang="ja-JP" sz="3600" b="1" i="1" u="sng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 Light" panose="020B0300000000000000" pitchFamily="34" charset="-128"/>
                            <a:cs typeface="+mj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ja-JP" sz="36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 Light" panose="020B0300000000000000" pitchFamily="34" charset="-128"/>
                    <a:cs typeface="+mj-cs"/>
                  </a:rPr>
                  <a:t>:</a:t>
                </a:r>
                <a:endParaRPr kumimoji="1" lang="ja-JP" altLang="en-US" sz="3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 Light" panose="020B0300000000000000" pitchFamily="34" charset="-128"/>
                  <a:cs typeface="+mj-cs"/>
                </a:endParaRPr>
              </a:p>
            </p:txBody>
          </p:sp>
        </mc:Choice>
        <mc:Fallback xmlns="">
          <p:sp>
            <p:nvSpPr>
              <p:cNvPr id="11" name="Title 6">
                <a:extLst>
                  <a:ext uri="{FF2B5EF4-FFF2-40B4-BE49-F238E27FC236}">
                    <a16:creationId xmlns:a16="http://schemas.microsoft.com/office/drawing/2014/main" id="{140AAA20-8590-0F08-CBD3-C72FC6ABA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96889"/>
                <a:ext cx="9233970" cy="607201"/>
              </a:xfrm>
              <a:prstGeom prst="rect">
                <a:avLst/>
              </a:prstGeom>
              <a:blipFill>
                <a:blip r:embed="rId3"/>
                <a:stretch>
                  <a:fillRect l="-1980" t="-20000" b="-38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5">
                <a:extLst>
                  <a:ext uri="{FF2B5EF4-FFF2-40B4-BE49-F238E27FC236}">
                    <a16:creationId xmlns:a16="http://schemas.microsoft.com/office/drawing/2014/main" id="{333545C7-5FF3-216F-423E-03471826AA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2" y="1476529"/>
                <a:ext cx="11322078" cy="103465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 the previous example, when using the Metropolis-Hastings algorithm to construct a sample of observations drawn from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, we chose the starting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𝟐𝟎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This value was chosen simply so we could visually show the chain ‘burning-in’ to target distribution.</a:t>
                </a:r>
              </a:p>
            </p:txBody>
          </p:sp>
        </mc:Choice>
        <mc:Fallback xmlns="">
          <p:sp>
            <p:nvSpPr>
              <p:cNvPr id="9" name="Text Placeholder 5">
                <a:extLst>
                  <a:ext uri="{FF2B5EF4-FFF2-40B4-BE49-F238E27FC236}">
                    <a16:creationId xmlns:a16="http://schemas.microsoft.com/office/drawing/2014/main" id="{333545C7-5FF3-216F-423E-03471826A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" y="1476529"/>
                <a:ext cx="11322078" cy="1034659"/>
              </a:xfrm>
              <a:prstGeom prst="rect">
                <a:avLst/>
              </a:prstGeom>
              <a:blipFill>
                <a:blip r:embed="rId4"/>
                <a:stretch>
                  <a:fillRect l="-431" t="-2941" r="-16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8E08331-24D1-2981-7179-FB02665DA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62" y="2511188"/>
            <a:ext cx="5044107" cy="27481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CD95C9-9CBB-26C2-B58F-92927C80825E}"/>
              </a:ext>
            </a:extLst>
          </p:cNvPr>
          <p:cNvCxnSpPr>
            <a:cxnSpLocks/>
          </p:cNvCxnSpPr>
          <p:nvPr/>
        </p:nvCxnSpPr>
        <p:spPr>
          <a:xfrm>
            <a:off x="1214649" y="2745512"/>
            <a:ext cx="0" cy="21492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B19B6-F872-4396-2950-3F59DB395F5A}"/>
              </a:ext>
            </a:extLst>
          </p:cNvPr>
          <p:cNvCxnSpPr>
            <a:cxnSpLocks/>
          </p:cNvCxnSpPr>
          <p:nvPr/>
        </p:nvCxnSpPr>
        <p:spPr>
          <a:xfrm>
            <a:off x="627797" y="3502964"/>
            <a:ext cx="58685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BAB61EA-0491-83C8-C7D9-88A1663D6BBF}"/>
              </a:ext>
            </a:extLst>
          </p:cNvPr>
          <p:cNvSpPr txBox="1">
            <a:spLocks/>
          </p:cNvSpPr>
          <p:nvPr/>
        </p:nvSpPr>
        <p:spPr>
          <a:xfrm>
            <a:off x="473800" y="3035882"/>
            <a:ext cx="860030" cy="4547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Burn in</a:t>
            </a:r>
            <a:br>
              <a:rPr kumimoji="1" lang="en-NZ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NZ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= 1,000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2A549F49-8FDA-DEA4-1DBA-2856607C77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648" y="3174730"/>
                <a:ext cx="3862318" cy="36576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Assumed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p>
                        <m:r>
                          <a:rPr kumimoji="1" lang="en-NZ" altLang="ja-JP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  <m:r>
                          <a:rPr kumimoji="1" lang="en-NZ" altLang="ja-JP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  <m:d>
                      <m:dPr>
                        <m:ctrlPr>
                          <a:rPr kumimoji="1" lang="en-NZ" altLang="ja-JP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0,1</m:t>
                        </m:r>
                      </m:e>
                    </m:d>
                  </m:oMath>
                </a14:m>
                <a:r>
                  <a:rPr kumimoji="1" lang="en-NZ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for all  </a:t>
                </a:r>
                <a14:m>
                  <m:oMath xmlns:m="http://schemas.openxmlformats.org/officeDocument/2006/math">
                    <m:r>
                      <a:rPr kumimoji="1" lang="en-NZ" altLang="ja-JP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1" lang="en-NZ" altLang="ja-JP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∈[1001, 10000]</m:t>
                    </m:r>
                  </m:oMath>
                </a14:m>
                <a:endParaRPr kumimoji="1" lang="en-NZ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2A549F49-8FDA-DEA4-1DBA-2856607C7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648" y="3174730"/>
                <a:ext cx="3862318" cy="365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64469A-D953-6536-CB78-091D81B5CF2B}"/>
              </a:ext>
            </a:extLst>
          </p:cNvPr>
          <p:cNvCxnSpPr>
            <a:cxnSpLocks/>
          </p:cNvCxnSpPr>
          <p:nvPr/>
        </p:nvCxnSpPr>
        <p:spPr>
          <a:xfrm>
            <a:off x="1214649" y="3502964"/>
            <a:ext cx="386231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4BC33E1B-05F5-18D5-A136-40CF1AF4F7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0651" y="2548949"/>
                <a:ext cx="6235031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Many </a:t>
                </a:r>
                <a:r>
                  <a:rPr kumimoji="1" lang="en-NZ" altLang="ja-JP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adhoc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methods exist for selecting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These include:</a:t>
                </a:r>
              </a:p>
            </p:txBody>
          </p:sp>
        </mc:Choice>
        <mc:Fallback xmlns="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4BC33E1B-05F5-18D5-A136-40CF1AF4F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51" y="2548949"/>
                <a:ext cx="6235031" cy="365125"/>
              </a:xfrm>
              <a:prstGeom prst="rect">
                <a:avLst/>
              </a:prstGeom>
              <a:blipFill>
                <a:blip r:embed="rId7"/>
                <a:stretch>
                  <a:fillRect l="-880" t="-3333" b="-31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CE408AE-2500-5B1C-1EA1-EC4B35F12CD9}"/>
              </a:ext>
            </a:extLst>
          </p:cNvPr>
          <p:cNvSpPr txBox="1">
            <a:spLocks/>
          </p:cNvSpPr>
          <p:nvPr/>
        </p:nvSpPr>
        <p:spPr>
          <a:xfrm>
            <a:off x="5825297" y="2951835"/>
            <a:ext cx="4395297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Sampling directly from the target distribution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BE88B32-EACA-1BCE-8A00-A85EE33E39B4}"/>
              </a:ext>
            </a:extLst>
          </p:cNvPr>
          <p:cNvSpPr txBox="1">
            <a:spLocks/>
          </p:cNvSpPr>
          <p:nvPr/>
        </p:nvSpPr>
        <p:spPr>
          <a:xfrm>
            <a:off x="5825297" y="3320401"/>
            <a:ext cx="4395297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Applying MLE estimates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23E429D8-0945-1B31-902D-0935B1191E95}"/>
              </a:ext>
            </a:extLst>
          </p:cNvPr>
          <p:cNvSpPr txBox="1">
            <a:spLocks/>
          </p:cNvSpPr>
          <p:nvPr/>
        </p:nvSpPr>
        <p:spPr>
          <a:xfrm>
            <a:off x="5825296" y="3702684"/>
            <a:ext cx="5625176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Sampling from near a known mode of the target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52C328C7-8989-9136-6F7C-DF97FD808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5296" y="4105570"/>
                <a:ext cx="5900386" cy="92335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marR="0" lvl="0" indent="-2857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kumimoji="1" lang="en-NZ" altLang="ja-JP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𝑬</m:t>
                        </m:r>
                      </m:e>
                      <m:sub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</m:sub>
                    </m:sSub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𝑿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where </a:t>
                </a:r>
                <a:r>
                  <a:rPr kumimoji="1" lang="en-NZ" altLang="ja-JP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f</a:t>
                </a: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is the target distribution</a:t>
                </a:r>
                <a:b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(in our previous example this would have meant 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kumimoji="1" lang="en-NZ" altLang="ja-JP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) </a:t>
                </a:r>
              </a:p>
            </p:txBody>
          </p:sp>
        </mc:Choice>
        <mc:Fallback xmlns="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52C328C7-8989-9136-6F7C-DF97FD80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296" y="4105570"/>
                <a:ext cx="5900386" cy="923352"/>
              </a:xfrm>
              <a:prstGeom prst="rect">
                <a:avLst/>
              </a:prstGeom>
              <a:blipFill>
                <a:blip r:embed="rId8"/>
                <a:stretch>
                  <a:fillRect l="-413" r="-124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B06C05E0-4DBF-64D3-AD78-0DFF58BB969B}"/>
              </a:ext>
            </a:extLst>
          </p:cNvPr>
          <p:cNvSpPr txBox="1">
            <a:spLocks/>
          </p:cNvSpPr>
          <p:nvPr/>
        </p:nvSpPr>
        <p:spPr>
          <a:xfrm>
            <a:off x="473800" y="5515153"/>
            <a:ext cx="11167740" cy="6753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One strategy is to generate a number of parallel chains with different starting values, assessing whether they all converge to the same distribution, then </a:t>
            </a:r>
            <a:r>
              <a:rPr kumimoji="1" lang="en-NZ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to choose 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one that converges fastest. </a:t>
            </a:r>
          </a:p>
        </p:txBody>
      </p:sp>
    </p:spTree>
    <p:extLst>
      <p:ext uri="{BB962C8B-B14F-4D97-AF65-F5344CB8AC3E}">
        <p14:creationId xmlns:p14="http://schemas.microsoft.com/office/powerpoint/2010/main" val="37672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9.4 – Tuning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9.4b – The </a:t>
            </a: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Burn-in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">
                <a:extLst>
                  <a:ext uri="{FF2B5EF4-FFF2-40B4-BE49-F238E27FC236}">
                    <a16:creationId xmlns:a16="http://schemas.microsoft.com/office/drawing/2014/main" id="{8BAC00D6-5557-B9CE-B2D8-13F50542F5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900312"/>
                <a:ext cx="11608680" cy="113389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As we have eluded to previously, for a target density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,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the Metropolis-Hastings algorithm creates an irreducible, ergodic (positive recurrent and aperiodic) continuous state space Markov chain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b>
                      <m: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such that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→  </m:t>
                          </m:r>
                        </m:fName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𝒂𝒔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𝒏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→∞</m:t>
                      </m:r>
                    </m:oMath>
                  </m:oMathPara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" name="Text Placeholder 5">
                <a:extLst>
                  <a:ext uri="{FF2B5EF4-FFF2-40B4-BE49-F238E27FC236}">
                    <a16:creationId xmlns:a16="http://schemas.microsoft.com/office/drawing/2014/main" id="{8BAC00D6-5557-B9CE-B2D8-13F50542F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900312"/>
                <a:ext cx="11608680" cy="1133892"/>
              </a:xfrm>
              <a:prstGeom prst="rect">
                <a:avLst/>
              </a:prstGeom>
              <a:blipFill>
                <a:blip r:embed="rId3"/>
                <a:stretch>
                  <a:fillRect l="-473" t="-3226" b="-161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">
                <a:extLst>
                  <a:ext uri="{FF2B5EF4-FFF2-40B4-BE49-F238E27FC236}">
                    <a16:creationId xmlns:a16="http://schemas.microsoft.com/office/drawing/2014/main" id="{22133E97-575D-55D8-9876-1CF65E0DAC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660" y="2107938"/>
                <a:ext cx="11608680" cy="83570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After a large number of transitions (say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 = N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), observations drawn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34" charset="-128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=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𝑵</m:t>
                        </m:r>
                      </m:sub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will be distributed according to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29" name="Text Placeholder 5">
                <a:extLst>
                  <a:ext uri="{FF2B5EF4-FFF2-40B4-BE49-F238E27FC236}">
                    <a16:creationId xmlns:a16="http://schemas.microsoft.com/office/drawing/2014/main" id="{22133E97-575D-55D8-9876-1CF65E0DA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60" y="2107938"/>
                <a:ext cx="11608680" cy="835707"/>
              </a:xfrm>
              <a:prstGeom prst="rect">
                <a:avLst/>
              </a:prstGeom>
              <a:blipFill>
                <a:blip r:embed="rId4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5">
                <a:extLst>
                  <a:ext uri="{FF2B5EF4-FFF2-40B4-BE49-F238E27FC236}">
                    <a16:creationId xmlns:a16="http://schemas.microsoft.com/office/drawing/2014/main" id="{C65A7E8E-F08B-01D4-22DF-407A4DD3E0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1713" y="2773070"/>
                <a:ext cx="6242932" cy="83570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We call the early values of the chain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34" charset="-128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=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𝟎</m:t>
                        </m:r>
                      </m:sub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𝑵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−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the 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burn in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We disregard these early values of the chain as they have not yet converged to the targeted limiting distribution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30" name="Text Placeholder 5">
                <a:extLst>
                  <a:ext uri="{FF2B5EF4-FFF2-40B4-BE49-F238E27FC236}">
                    <a16:creationId xmlns:a16="http://schemas.microsoft.com/office/drawing/2014/main" id="{C65A7E8E-F08B-01D4-22DF-407A4DD3E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713" y="2773070"/>
                <a:ext cx="6242932" cy="835707"/>
              </a:xfrm>
              <a:prstGeom prst="rect">
                <a:avLst/>
              </a:prstGeom>
              <a:blipFill>
                <a:blip r:embed="rId5"/>
                <a:stretch>
                  <a:fillRect l="-780" b="-379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5">
                <a:extLst>
                  <a:ext uri="{FF2B5EF4-FFF2-40B4-BE49-F238E27FC236}">
                    <a16:creationId xmlns:a16="http://schemas.microsoft.com/office/drawing/2014/main" id="{0B2E022F-F5CE-7243-ADB5-F6087EB7D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1713" y="4044628"/>
                <a:ext cx="599052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Unfortunately, in most cases it is impossible to determine the value of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N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such that we can say with certainty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1" name="Text Placeholder 5">
                <a:extLst>
                  <a:ext uri="{FF2B5EF4-FFF2-40B4-BE49-F238E27FC236}">
                    <a16:creationId xmlns:a16="http://schemas.microsoft.com/office/drawing/2014/main" id="{0B2E022F-F5CE-7243-ADB5-F6087EB7D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713" y="4044628"/>
                <a:ext cx="5990520" cy="675343"/>
              </a:xfrm>
              <a:prstGeom prst="rect">
                <a:avLst/>
              </a:prstGeom>
              <a:blipFill>
                <a:blip r:embed="rId6"/>
                <a:stretch>
                  <a:fillRect l="-814" t="-4505" b="-1081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FF7D7281-999D-929F-3711-B070549A3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356" y="2678335"/>
            <a:ext cx="4690921" cy="349280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83A18-EAB4-2814-A34F-5544ACA30981}"/>
              </a:ext>
            </a:extLst>
          </p:cNvPr>
          <p:cNvCxnSpPr>
            <a:cxnSpLocks/>
          </p:cNvCxnSpPr>
          <p:nvPr/>
        </p:nvCxnSpPr>
        <p:spPr>
          <a:xfrm>
            <a:off x="2079791" y="3014732"/>
            <a:ext cx="1" cy="27243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6C96A6B7-F4D5-ACE4-FABE-BE01018388CF}"/>
              </a:ext>
            </a:extLst>
          </p:cNvPr>
          <p:cNvSpPr txBox="1">
            <a:spLocks/>
          </p:cNvSpPr>
          <p:nvPr/>
        </p:nvSpPr>
        <p:spPr>
          <a:xfrm>
            <a:off x="1031974" y="3261571"/>
            <a:ext cx="816949" cy="2524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Burn in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1E926F-18D8-E4DF-2C20-0B85E60A634C}"/>
              </a:ext>
            </a:extLst>
          </p:cNvPr>
          <p:cNvCxnSpPr>
            <a:cxnSpLocks/>
          </p:cNvCxnSpPr>
          <p:nvPr/>
        </p:nvCxnSpPr>
        <p:spPr>
          <a:xfrm>
            <a:off x="898566" y="3626696"/>
            <a:ext cx="1037790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28389D-922B-399D-902C-C16D661A9A83}"/>
              </a:ext>
            </a:extLst>
          </p:cNvPr>
          <p:cNvCxnSpPr>
            <a:cxnSpLocks/>
          </p:cNvCxnSpPr>
          <p:nvPr/>
        </p:nvCxnSpPr>
        <p:spPr>
          <a:xfrm>
            <a:off x="2183730" y="3626696"/>
            <a:ext cx="285229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">
                <a:extLst>
                  <a:ext uri="{FF2B5EF4-FFF2-40B4-BE49-F238E27FC236}">
                    <a16:creationId xmlns:a16="http://schemas.microsoft.com/office/drawing/2014/main" id="{535C417E-3E6B-0D2F-825E-2B0C3D4CF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1466" y="3261571"/>
                <a:ext cx="669218" cy="3207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NZ" altLang="ja-JP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p>
                          <m:r>
                            <a:rPr kumimoji="1" lang="en-NZ" altLang="ja-JP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1" lang="en-NZ" altLang="ja-JP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1" lang="en-NZ" altLang="ja-JP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~ </m:t>
                      </m:r>
                      <m:r>
                        <a:rPr kumimoji="1" lang="en-NZ" altLang="ja-JP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𝜋</m:t>
                      </m:r>
                    </m:oMath>
                  </m:oMathPara>
                </a14:m>
                <a:endParaRPr kumimoji="1" lang="en-NZ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7" name="Text Placeholder 5">
                <a:extLst>
                  <a:ext uri="{FF2B5EF4-FFF2-40B4-BE49-F238E27FC236}">
                    <a16:creationId xmlns:a16="http://schemas.microsoft.com/office/drawing/2014/main" id="{535C417E-3E6B-0D2F-825E-2B0C3D4CF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466" y="3261571"/>
                <a:ext cx="669218" cy="320788"/>
              </a:xfrm>
              <a:prstGeom prst="rect">
                <a:avLst/>
              </a:prstGeom>
              <a:blipFill>
                <a:blip r:embed="rId8"/>
                <a:stretch>
                  <a:fillRect l="-818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A1DF6FA4-33D2-FB7B-AB5C-C767437CF3DC}"/>
              </a:ext>
            </a:extLst>
          </p:cNvPr>
          <p:cNvSpPr txBox="1">
            <a:spLocks/>
          </p:cNvSpPr>
          <p:nvPr/>
        </p:nvSpPr>
        <p:spPr>
          <a:xfrm>
            <a:off x="5391712" y="4952543"/>
            <a:ext cx="5990520" cy="14093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 such, most Metropolis-Hastings algorithms are constructed in such a way that the user can easily discard enough early values of the chain to be reasonable certain that the chain has converged.</a:t>
            </a:r>
          </a:p>
        </p:txBody>
      </p:sp>
    </p:spTree>
    <p:extLst>
      <p:ext uri="{BB962C8B-B14F-4D97-AF65-F5344CB8AC3E}">
        <p14:creationId xmlns:p14="http://schemas.microsoft.com/office/powerpoint/2010/main" val="288972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9.4 – Tuning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9.4c – </a:t>
            </a: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Thinning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BAC00D6-5557-B9CE-B2D8-13F50542F5B8}"/>
              </a:ext>
            </a:extLst>
          </p:cNvPr>
          <p:cNvSpPr txBox="1">
            <a:spLocks/>
          </p:cNvSpPr>
          <p:nvPr/>
        </p:nvSpPr>
        <p:spPr>
          <a:xfrm>
            <a:off x="291660" y="967780"/>
            <a:ext cx="11608680" cy="9671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If a chain mixes slowly, this may require the chain to be run for a long time (i.e. a large number of transitions constructed) in order that it traverses the state space a sufficient number of times and provides a good representation of the target distribution. If the algorithm is complex / multi-dimensional / involves multiple chains this may use up a lot of memory.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99B32A-3EE9-A1F1-AC61-56356AB58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8" y="2207716"/>
            <a:ext cx="5264150" cy="317085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7299C2-001C-8DB2-912E-2A6A4FC7458D}"/>
              </a:ext>
            </a:extLst>
          </p:cNvPr>
          <p:cNvCxnSpPr>
            <a:cxnSpLocks/>
          </p:cNvCxnSpPr>
          <p:nvPr/>
        </p:nvCxnSpPr>
        <p:spPr>
          <a:xfrm>
            <a:off x="1524225" y="2360344"/>
            <a:ext cx="0" cy="266539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3CED4D2-E8C4-EE6D-4E18-2CC7C681743B}"/>
              </a:ext>
            </a:extLst>
          </p:cNvPr>
          <p:cNvSpPr txBox="1">
            <a:spLocks/>
          </p:cNvSpPr>
          <p:nvPr/>
        </p:nvSpPr>
        <p:spPr>
          <a:xfrm>
            <a:off x="661895" y="2932833"/>
            <a:ext cx="76171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Burn 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33046B-FE3E-CE95-F633-8B6215DD7509}"/>
              </a:ext>
            </a:extLst>
          </p:cNvPr>
          <p:cNvCxnSpPr>
            <a:cxnSpLocks/>
          </p:cNvCxnSpPr>
          <p:nvPr/>
        </p:nvCxnSpPr>
        <p:spPr>
          <a:xfrm>
            <a:off x="561277" y="3210060"/>
            <a:ext cx="96294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8A0A3A-F8E1-20A5-DB09-448A7E447618}"/>
              </a:ext>
            </a:extLst>
          </p:cNvPr>
          <p:cNvCxnSpPr>
            <a:cxnSpLocks/>
          </p:cNvCxnSpPr>
          <p:nvPr/>
        </p:nvCxnSpPr>
        <p:spPr>
          <a:xfrm>
            <a:off x="1524225" y="3212959"/>
            <a:ext cx="35816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DFEBBD1-EF5A-BC8C-FD46-5D454D459156}"/>
              </a:ext>
            </a:extLst>
          </p:cNvPr>
          <p:cNvSpPr txBox="1">
            <a:spLocks/>
          </p:cNvSpPr>
          <p:nvPr/>
        </p:nvSpPr>
        <p:spPr>
          <a:xfrm>
            <a:off x="2724987" y="2932833"/>
            <a:ext cx="1180074" cy="346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Slow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712AD0B5-BECD-8A69-DF04-CC021BD87543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403142" y="3524828"/>
                <a:ext cx="1563713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p>
                          <m: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1" lang="en-NZ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>
                                  <a:lumMod val="5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en-NZ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712AD0B5-BECD-8A69-DF04-CC021BD8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03142" y="3524828"/>
                <a:ext cx="1563713" cy="365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2D509018-D61E-58EC-4C55-875E8D8BAB25}"/>
              </a:ext>
            </a:extLst>
          </p:cNvPr>
          <p:cNvSpPr txBox="1">
            <a:spLocks/>
          </p:cNvSpPr>
          <p:nvPr/>
        </p:nvSpPr>
        <p:spPr>
          <a:xfrm>
            <a:off x="561277" y="5372425"/>
            <a:ext cx="4981588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Transitions (t)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2607258-A043-F25D-69AA-60031230B04B}"/>
              </a:ext>
            </a:extLst>
          </p:cNvPr>
          <p:cNvSpPr txBox="1">
            <a:spLocks/>
          </p:cNvSpPr>
          <p:nvPr/>
        </p:nvSpPr>
        <p:spPr>
          <a:xfrm>
            <a:off x="5558608" y="2395082"/>
            <a:ext cx="6250674" cy="57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technique of </a:t>
            </a: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thinning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, whereby only every </a:t>
            </a:r>
            <a:r>
              <a:rPr kumimoji="1" lang="en-NZ" altLang="ja-JP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</a:t>
            </a:r>
            <a:r>
              <a:rPr kumimoji="1" lang="en-NZ" altLang="ja-JP" sz="18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NZ" altLang="ja-JP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value of the chain (after burn-in) is retained is designed to: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159FE02-0EA2-E520-87EE-EE943B58D57A}"/>
              </a:ext>
            </a:extLst>
          </p:cNvPr>
          <p:cNvSpPr txBox="1">
            <a:spLocks/>
          </p:cNvSpPr>
          <p:nvPr/>
        </p:nvSpPr>
        <p:spPr>
          <a:xfrm>
            <a:off x="5903368" y="3169639"/>
            <a:ext cx="5905914" cy="1234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4000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Reduce computer memory usage.</a:t>
            </a:r>
          </a:p>
          <a:p>
            <a:pPr marL="400050" marR="0" lvl="0" indent="-4000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Reduce the level of auto-correlation within the chain such that the elements of the sample produced are closer to being independent.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1AFE40F-11AE-94B8-638E-796915C80FAA}"/>
              </a:ext>
            </a:extLst>
          </p:cNvPr>
          <p:cNvSpPr txBox="1">
            <a:spLocks/>
          </p:cNvSpPr>
          <p:nvPr/>
        </p:nvSpPr>
        <p:spPr>
          <a:xfrm>
            <a:off x="382718" y="5810377"/>
            <a:ext cx="11122345" cy="573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However, this technique has come in for a lot of criticism in recent times (see 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  <a:hlinkClick r:id="rId5"/>
              </a:rPr>
              <a:t>here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&amp; 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  <a:hlinkClick r:id="rId6"/>
              </a:rPr>
              <a:t>here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573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4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9.4 – Tuning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9.4c – </a:t>
            </a: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Thinning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BAC00D6-5557-B9CE-B2D8-13F50542F5B8}"/>
              </a:ext>
            </a:extLst>
          </p:cNvPr>
          <p:cNvSpPr txBox="1">
            <a:spLocks/>
          </p:cNvSpPr>
          <p:nvPr/>
        </p:nvSpPr>
        <p:spPr>
          <a:xfrm>
            <a:off x="291660" y="914840"/>
            <a:ext cx="1160868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general argument against thinning can be expressed as follows: 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21A9ECC1-31D5-E991-5BB0-88F003390D26}"/>
              </a:ext>
            </a:extLst>
          </p:cNvPr>
          <p:cNvSpPr txBox="1">
            <a:spLocks/>
          </p:cNvSpPr>
          <p:nvPr/>
        </p:nvSpPr>
        <p:spPr>
          <a:xfrm>
            <a:off x="750627" y="1390715"/>
            <a:ext cx="11177516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Consider a chain that is strongly auto-correlated and so mixes slowly.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F30C6B8-0ADB-F377-ADBF-0F7E4C17BF15}"/>
              </a:ext>
            </a:extLst>
          </p:cNvPr>
          <p:cNvSpPr txBox="1">
            <a:spLocks/>
          </p:cNvSpPr>
          <p:nvPr/>
        </p:nvSpPr>
        <p:spPr>
          <a:xfrm>
            <a:off x="750627" y="1866590"/>
            <a:ext cx="11177516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Auto-correlation produces ‘clumpy’ samples which, in the short run, are not representative of the target distribution.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DFAFACB-46F8-601D-B40D-758B518D6918}"/>
              </a:ext>
            </a:extLst>
          </p:cNvPr>
          <p:cNvSpPr txBox="1">
            <a:spLocks/>
          </p:cNvSpPr>
          <p:nvPr/>
        </p:nvSpPr>
        <p:spPr>
          <a:xfrm>
            <a:off x="750627" y="2386026"/>
            <a:ext cx="11177516" cy="10429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One way to decrease this auto-correlation is to keep only every </a:t>
            </a:r>
            <a:r>
              <a:rPr kumimoji="1" lang="en-NZ" altLang="ja-JP" sz="17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</a:t>
            </a:r>
            <a:r>
              <a:rPr kumimoji="1" lang="en-NZ" altLang="ja-JP" sz="17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NZ" altLang="ja-JP" sz="1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value in the chain.</a:t>
            </a:r>
            <a:b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If we keep 50,000 ‘thinned’ values with small auto-correlation, this gives us a better representation of the target distribution that a sample of 50,000 ‘un-thinned’ values with large auto-correlation.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0BF8F72C-1F47-15D9-1416-945C0171CAAE}"/>
              </a:ext>
            </a:extLst>
          </p:cNvPr>
          <p:cNvSpPr txBox="1">
            <a:spLocks/>
          </p:cNvSpPr>
          <p:nvPr/>
        </p:nvSpPr>
        <p:spPr>
          <a:xfrm>
            <a:off x="750627" y="3416657"/>
            <a:ext cx="11177516" cy="104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problem is… </a:t>
            </a:r>
            <a:b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To get 50,000 ‘thinned’ values you have to generate </a:t>
            </a:r>
            <a:r>
              <a:rPr kumimoji="1" lang="en-NZ" altLang="ja-JP" sz="17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 * 50,000</a:t>
            </a: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values. </a:t>
            </a:r>
            <a:b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With such a long chain, the auto-correlation has probably been averaged out anyway.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5E30DDF8-28FC-279B-72CA-87C40C294D25}"/>
              </a:ext>
            </a:extLst>
          </p:cNvPr>
          <p:cNvSpPr txBox="1">
            <a:spLocks/>
          </p:cNvSpPr>
          <p:nvPr/>
        </p:nvSpPr>
        <p:spPr>
          <a:xfrm>
            <a:off x="750627" y="4416410"/>
            <a:ext cx="11177516" cy="104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NZ" altLang="ja-JP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Indeed, the longer ‘un-thinned’ chain usually yields a better representation of the target distribution than the shorter ‘thinned’ chain.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D78971D0-DF78-A5B7-4197-3C4B0E3680E1}"/>
              </a:ext>
            </a:extLst>
          </p:cNvPr>
          <p:cNvSpPr txBox="1">
            <a:spLocks/>
          </p:cNvSpPr>
          <p:nvPr/>
        </p:nvSpPr>
        <p:spPr>
          <a:xfrm>
            <a:off x="319463" y="5460503"/>
            <a:ext cx="1160868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moral of the story is… (unless </a:t>
            </a:r>
            <a:r>
              <a:rPr lang="en-NZ" altLang="ja-JP" sz="18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memory space is a major issue) 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use thinning sparingly.</a:t>
            </a:r>
          </a:p>
        </p:txBody>
      </p:sp>
    </p:spTree>
    <p:extLst>
      <p:ext uri="{BB962C8B-B14F-4D97-AF65-F5344CB8AC3E}">
        <p14:creationId xmlns:p14="http://schemas.microsoft.com/office/powerpoint/2010/main" val="10854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9.4 – Tuning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9.4d – </a:t>
            </a: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Choice of Proposal Density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C72266E-1C32-FD7E-C8C4-25D579208286}"/>
              </a:ext>
            </a:extLst>
          </p:cNvPr>
          <p:cNvSpPr txBox="1">
            <a:spLocks/>
          </p:cNvSpPr>
          <p:nvPr/>
        </p:nvSpPr>
        <p:spPr>
          <a:xfrm>
            <a:off x="319463" y="914840"/>
            <a:ext cx="11417614" cy="7774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relationship between the proposal density </a:t>
            </a:r>
            <a:r>
              <a:rPr kumimoji="1" lang="en-NZ" altLang="ja-JP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q</a:t>
            </a: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and the target distribution </a:t>
            </a:r>
            <a:r>
              <a:rPr kumimoji="1" lang="en-NZ" altLang="ja-JP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f 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strongly affects the rate at which </a:t>
            </a:r>
            <a:b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chain converges. Thus, the choice of proposal density is important.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8EDCBE16-07C0-68A5-FF18-8FA03D3251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834034"/>
                <a:ext cx="10345002" cy="161031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We must choose a proposal density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,  ⋅ 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: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  <m:r>
                      <a:rPr kumimoji="1" lang="en-NZ" altLang="ja-JP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→[</m:t>
                    </m:r>
                    <m:r>
                      <a:rPr kumimoji="1" lang="en-NZ" altLang="ja-JP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∞)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such that: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1085793" lvl="1" indent="-4000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romanLcPeriod"/>
                  <a:defRPr/>
                </a:pP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∀ 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</m:oMath>
                </a14:m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1085793" lvl="1" indent="-4000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romanLcPeriod"/>
                  <a:defRPr/>
                </a:pP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sub>
                      <m:sup/>
                      <m:e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d>
                          <m:dPr>
                            <m:ctrlPr>
                              <a:rPr kumimoji="1" lang="en-NZ" altLang="ja-JP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 </m:t>
                            </m:r>
                            <m:r>
                              <a:rPr kumimoji="1" lang="en-NZ" altLang="ja-JP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𝒅𝒚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e>
                    </m:nary>
                  </m:oMath>
                </a14:m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1085793" lvl="1" indent="-4000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romanLcPeriod"/>
                  <a:defRPr/>
                </a:pP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𝒔𝒖𝒑𝒑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</m:e>
                    </m:d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≡ </m:t>
                    </m:r>
                    <m:d>
                      <m:dPr>
                        <m:begChr m:val="{"/>
                        <m:endChr m:val="}"/>
                        <m:ctrlP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| 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  <m:d>
                          <m:dPr>
                            <m:ctrlPr>
                              <a:rPr kumimoji="1" lang="en-NZ" altLang="ja-JP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d>
                    <m:r>
                      <a:rPr kumimoji="1" lang="en-NZ" altLang="ja-JP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⊆</m:t>
                    </m:r>
                    <m:r>
                      <a:rPr kumimoji="1" lang="en-NZ" altLang="ja-JP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𝒔𝒖𝒑𝒑</m:t>
                    </m:r>
                    <m:r>
                      <a:rPr kumimoji="1" lang="en-NZ" altLang="ja-JP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1" lang="en-NZ" altLang="ja-JP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</m:d>
                    <m:r>
                      <a:rPr kumimoji="1" lang="en-NZ" altLang="ja-JP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≡ </m:t>
                    </m:r>
                    <m:d>
                      <m:dPr>
                        <m:begChr m:val="{"/>
                        <m:endChr m:val="}"/>
                        <m:ctrlPr>
                          <a:rPr kumimoji="1" lang="en-NZ" altLang="ja-JP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1" lang="en-NZ" altLang="ja-JP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  <m:r>
                          <a:rPr kumimoji="1" lang="en-NZ" altLang="ja-JP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| </m:t>
                        </m:r>
                        <m:r>
                          <a:rPr kumimoji="1" lang="en-NZ" altLang="ja-JP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d>
                          <m:dPr>
                            <m:ctrlPr>
                              <a:rPr kumimoji="1" lang="en-NZ" altLang="ja-JP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1" lang="en-NZ" altLang="ja-JP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a:rPr kumimoji="1" lang="en-NZ" altLang="ja-JP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d>
                  </m:oMath>
                </a14:m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1085793" lvl="1" indent="-4000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romanLcPeriod"/>
                  <a:defRPr/>
                </a:pP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⋅ )</m:t>
                    </m:r>
                  </m:oMath>
                </a14:m>
                <a:r>
                  <a:rPr kumimoji="1" lang="en-NZ" altLang="ja-JP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easy to sample from</a:t>
                </a:r>
              </a:p>
            </p:txBody>
          </p:sp>
        </mc:Choice>
        <mc:Fallback xmlns="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8EDCBE16-07C0-68A5-FF18-8FA03D32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834034"/>
                <a:ext cx="10345002" cy="1610317"/>
              </a:xfrm>
              <a:prstGeom prst="rect">
                <a:avLst/>
              </a:prstGeom>
              <a:blipFill>
                <a:blip r:embed="rId3"/>
                <a:stretch>
                  <a:fillRect l="-471" t="-2273" b="-227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FF1DE644-E8C3-3627-197F-23BCF42BD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577" y="3731088"/>
                <a:ext cx="10345002" cy="115766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proposal density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,  ⋅ </m:t>
                        </m:r>
                      </m:e>
                    </m:d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performs two functions:</a:t>
                </a:r>
              </a:p>
              <a:p>
                <a:pPr marL="1085793" marR="0" lvl="1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It proposes a new state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1085793" marR="0" lvl="1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It helps determine whether the proposed state is accepted via the acceptance probability</a:t>
                </a:r>
              </a:p>
            </p:txBody>
          </p:sp>
        </mc:Choice>
        <mc:Fallback xmlns="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FF1DE644-E8C3-3627-197F-23BCF42BD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7" y="3731088"/>
                <a:ext cx="10345002" cy="1157660"/>
              </a:xfrm>
              <a:prstGeom prst="rect">
                <a:avLst/>
              </a:prstGeom>
              <a:blipFill>
                <a:blip r:embed="rId4"/>
                <a:stretch>
                  <a:fillRect l="-530" t="-263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DF3637D8-BE40-FC7D-B178-DC6A8B1DC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3051" y="4759405"/>
                <a:ext cx="4854054" cy="81211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DF3637D8-BE40-FC7D-B178-DC6A8B1D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1" y="4759405"/>
                <a:ext cx="4854054" cy="812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E0941DA-42FD-0593-FB35-8A1C96E37D96}"/>
              </a:ext>
            </a:extLst>
          </p:cNvPr>
          <p:cNvSpPr txBox="1">
            <a:spLocks/>
          </p:cNvSpPr>
          <p:nvPr/>
        </p:nvSpPr>
        <p:spPr>
          <a:xfrm>
            <a:off x="319463" y="5730245"/>
            <a:ext cx="10939940" cy="3736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There are two types of proposal density that occur often in practice.</a:t>
            </a:r>
          </a:p>
        </p:txBody>
      </p:sp>
    </p:spTree>
    <p:extLst>
      <p:ext uri="{BB962C8B-B14F-4D97-AF65-F5344CB8AC3E}">
        <p14:creationId xmlns:p14="http://schemas.microsoft.com/office/powerpoint/2010/main" val="136867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9.4 – Tuning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9.4d – </a:t>
            </a: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Choice of Proposal Density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C72266E-1C32-FD7E-C8C4-25D579208286}"/>
              </a:ext>
            </a:extLst>
          </p:cNvPr>
          <p:cNvSpPr txBox="1">
            <a:spLocks/>
          </p:cNvSpPr>
          <p:nvPr/>
        </p:nvSpPr>
        <p:spPr>
          <a:xfrm>
            <a:off x="319463" y="914840"/>
            <a:ext cx="11417614" cy="3716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Random Walk Proposal Densities: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DF3637D8-BE40-FC7D-B178-DC6A8B1DC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7611" y="5079924"/>
                <a:ext cx="9316778" cy="81211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  <m:r>
                        <a:rPr kumimoji="1" lang="en-NZ" altLang="ja-JP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DF3637D8-BE40-FC7D-B178-DC6A8B1D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11" y="5079924"/>
                <a:ext cx="9316778" cy="812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B4DCDF18-B23C-620C-3907-01627DD393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345766"/>
                <a:ext cx="11708764" cy="13019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Random walk proposal densities are proposal densities of the form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+  </m:t>
                    </m:r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is a random noise term.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As such, proposed states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are local to the current state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 Typical examples include</a:t>
                </a: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+  </m:t>
                    </m:r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  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where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𝝈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+  </m:t>
                    </m:r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  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where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𝑼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(−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𝜹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𝜹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B4DCDF18-B23C-620C-3907-01627DD39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345766"/>
                <a:ext cx="11708764" cy="1301900"/>
              </a:xfrm>
              <a:prstGeom prst="rect">
                <a:avLst/>
              </a:prstGeom>
              <a:blipFill>
                <a:blip r:embed="rId4"/>
                <a:stretch>
                  <a:fillRect l="-416" t="-1878" b="-28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81815D9D-8C35-F719-8B67-9BCA431C22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4329054"/>
                <a:ext cx="11417614" cy="69943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is symmetric about zero, then proposal density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q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symmetric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 this case the acceptance probability used in the Metropolis-Hastings algorithm simplifies to:</a:t>
                </a:r>
              </a:p>
            </p:txBody>
          </p:sp>
        </mc:Choice>
        <mc:Fallback xmlns="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81815D9D-8C35-F719-8B67-9BCA431C2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4329054"/>
                <a:ext cx="11417614" cy="699430"/>
              </a:xfrm>
              <a:prstGeom prst="rect">
                <a:avLst/>
              </a:prstGeom>
              <a:blipFill>
                <a:blip r:embed="rId5"/>
                <a:stretch>
                  <a:fillRect l="-427" t="-4348" b="-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3F9E587D-C737-0A81-B8EA-067A91A47F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2843241"/>
                <a:ext cx="11708764" cy="13019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Herein, the proposal density has the form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For instance, the proposal density we used in 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Section 3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was an example of a normal random walk proposal density whereby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 </m:t>
                      </m:r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√(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 </m:t>
                          </m:r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 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1" lang="en-NZ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3F9E587D-C737-0A81-B8EA-067A91A47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2843241"/>
                <a:ext cx="11708764" cy="1301900"/>
              </a:xfrm>
              <a:prstGeom prst="rect">
                <a:avLst/>
              </a:prstGeom>
              <a:blipFill>
                <a:blip r:embed="rId6"/>
                <a:stretch>
                  <a:fillRect l="-416" t="-2336" r="-10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3805CB1-3E73-F8D5-0B47-961978A842B7}"/>
              </a:ext>
            </a:extLst>
          </p:cNvPr>
          <p:cNvSpPr txBox="1">
            <a:spLocks/>
          </p:cNvSpPr>
          <p:nvPr/>
        </p:nvSpPr>
        <p:spPr>
          <a:xfrm>
            <a:off x="319462" y="5887231"/>
            <a:ext cx="7350579" cy="6131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Random walk proposal densities are often called </a:t>
            </a: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Random Walk Samplers.</a:t>
            </a:r>
            <a:endParaRPr kumimoji="1" lang="en-NZ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05E2D8B9-3658-92A3-AB5A-4836E4F16CCE}"/>
              </a:ext>
            </a:extLst>
          </p:cNvPr>
          <p:cNvSpPr txBox="1">
            <a:spLocks/>
          </p:cNvSpPr>
          <p:nvPr/>
        </p:nvSpPr>
        <p:spPr>
          <a:xfrm>
            <a:off x="1665027" y="6369622"/>
            <a:ext cx="9680305" cy="448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For symmetric q, the Markov chain associated with q is a random walk. However,  the overall </a:t>
            </a:r>
            <a:br>
              <a:rPr kumimoji="1" lang="en-NZ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r>
              <a:rPr kumimoji="1" lang="en-NZ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Metropolis-Hastings chain is not a random walk due to the acceptance-rejection step</a:t>
            </a:r>
          </a:p>
        </p:txBody>
      </p:sp>
    </p:spTree>
    <p:extLst>
      <p:ext uri="{BB962C8B-B14F-4D97-AF65-F5344CB8AC3E}">
        <p14:creationId xmlns:p14="http://schemas.microsoft.com/office/powerpoint/2010/main" val="27999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5" grpId="0"/>
      <p:bldP spid="23" grpId="0"/>
      <p:bldP spid="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9.4 – Tuning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9.4d – </a:t>
            </a: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Choice of Proposal Density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C72266E-1C32-FD7E-C8C4-25D579208286}"/>
              </a:ext>
            </a:extLst>
          </p:cNvPr>
          <p:cNvSpPr txBox="1">
            <a:spLocks/>
          </p:cNvSpPr>
          <p:nvPr/>
        </p:nvSpPr>
        <p:spPr>
          <a:xfrm>
            <a:off x="319463" y="914840"/>
            <a:ext cx="11417614" cy="3716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Independent Proposal Densities: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DF3637D8-BE40-FC7D-B178-DC6A8B1DC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816" y="2724227"/>
                <a:ext cx="9316778" cy="81211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  <m:r>
                        <a:rPr kumimoji="1" lang="en-NZ" altLang="ja-JP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DF3637D8-BE40-FC7D-B178-DC6A8B1D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6" y="2724227"/>
                <a:ext cx="9316778" cy="812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B4DCDF18-B23C-620C-3907-01627DD393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415614"/>
                <a:ext cx="11417614" cy="71210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 proposal density is 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independent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if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≡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endChr m:val="|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, 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i.e. if the proposed state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y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has no dependence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B4DCDF18-B23C-620C-3907-01627DD39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415614"/>
                <a:ext cx="11417614" cy="712104"/>
              </a:xfrm>
              <a:prstGeom prst="rect">
                <a:avLst/>
              </a:prstGeom>
              <a:blipFill>
                <a:blip r:embed="rId4"/>
                <a:stretch>
                  <a:fillRect l="-427" t="-4274" b="-512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0B5A99-ADB5-DA39-8B9F-78F081F946C8}"/>
                  </a:ext>
                </a:extLst>
              </p:cNvPr>
              <p:cNvSpPr txBox="1"/>
              <p:nvPr/>
            </p:nvSpPr>
            <p:spPr>
              <a:xfrm>
                <a:off x="2186706" y="4359277"/>
                <a:ext cx="7069541" cy="690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0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≡  </m:t>
                      </m:r>
                      <m:r>
                        <a:rPr kumimoji="0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0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  </m:t>
                      </m:r>
                      <m:f>
                        <m:f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√(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0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0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NZ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0B5A99-ADB5-DA39-8B9F-78F081F94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706" y="4359277"/>
                <a:ext cx="7069541" cy="6909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1815D9D-8C35-F719-8B67-9BCA431C222D}"/>
              </a:ext>
            </a:extLst>
          </p:cNvPr>
          <p:cNvSpPr txBox="1">
            <a:spLocks/>
          </p:cNvSpPr>
          <p:nvPr/>
        </p:nvSpPr>
        <p:spPr>
          <a:xfrm>
            <a:off x="319463" y="2332839"/>
            <a:ext cx="11417614" cy="4456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If the proposal density is independent then the acceptance probability simplifies to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C412D2D-CB7F-D152-C280-2196C0E1E18D}"/>
              </a:ext>
            </a:extLst>
          </p:cNvPr>
          <p:cNvSpPr txBox="1">
            <a:spLocks/>
          </p:cNvSpPr>
          <p:nvPr/>
        </p:nvSpPr>
        <p:spPr>
          <a:xfrm>
            <a:off x="319463" y="3946947"/>
            <a:ext cx="11417614" cy="4456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If we replaced the proposal density we used in </a:t>
            </a: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Section 3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with…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92285F-694F-C29D-8CD6-170D0EA13AB3}"/>
                  </a:ext>
                </a:extLst>
              </p:cNvPr>
              <p:cNvSpPr txBox="1"/>
              <p:nvPr/>
            </p:nvSpPr>
            <p:spPr>
              <a:xfrm>
                <a:off x="7717809" y="4108310"/>
                <a:ext cx="3882788" cy="1218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i.e. proposed states are sampled from  </a:t>
                </a:r>
                <a14:m>
                  <m:oMath xmlns:m="http://schemas.openxmlformats.org/officeDocument/2006/math">
                    <m:r>
                      <a:rPr kumimoji="0" lang="en-NZ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𝐲</m:t>
                    </m:r>
                    <m:r>
                      <a:rPr kumimoji="0" lang="en-NZ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~ 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𝑵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</m:t>
                    </m:r>
                    <m:r>
                      <a:rPr kumimoji="0" lang="en-NZ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br>
                  <a: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instead of being sampled from</a:t>
                </a:r>
                <a:br>
                  <a: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N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N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~ </m:t>
                      </m:r>
                      <m:r>
                        <a:rPr kumimoji="0" lang="en-NZ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𝑵</m:t>
                      </m:r>
                      <m:r>
                        <a:rPr kumimoji="0" lang="en-NZ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NZ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NZ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ctrlPr>
                                <a:rPr kumimoji="0" lang="en-NZ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NZ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r>
                        <a:rPr kumimoji="0" lang="en-NZ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NZ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NZ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NZ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NZ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NZ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92285F-694F-C29D-8CD6-170D0EA1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809" y="4108310"/>
                <a:ext cx="3882788" cy="1218923"/>
              </a:xfrm>
              <a:prstGeom prst="rect">
                <a:avLst/>
              </a:prstGeom>
              <a:blipFill>
                <a:blip r:embed="rId6"/>
                <a:stretch>
                  <a:fillRect t="-3000" r="-1570" b="-3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1127974-C2C5-E75B-D260-1F227C8C7DD9}"/>
              </a:ext>
            </a:extLst>
          </p:cNvPr>
          <p:cNvSpPr txBox="1">
            <a:spLocks/>
          </p:cNvSpPr>
          <p:nvPr/>
        </p:nvSpPr>
        <p:spPr>
          <a:xfrm>
            <a:off x="390766" y="5104958"/>
            <a:ext cx="11417614" cy="4456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… this would have been an example of a</a:t>
            </a:r>
            <a:r>
              <a:rPr kumimoji="1" lang="en-NZ" altLang="ja-JP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normal independence sampler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5A663BB-00F4-1FFB-5D64-3EA641499E50}"/>
              </a:ext>
            </a:extLst>
          </p:cNvPr>
          <p:cNvSpPr txBox="1">
            <a:spLocks/>
          </p:cNvSpPr>
          <p:nvPr/>
        </p:nvSpPr>
        <p:spPr>
          <a:xfrm>
            <a:off x="390766" y="5762473"/>
            <a:ext cx="11417614" cy="4456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Independent proposal densities are often called </a:t>
            </a: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independence samplers.</a:t>
            </a:r>
            <a:endParaRPr kumimoji="1" lang="en-NZ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7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14" grpId="0"/>
      <p:bldP spid="15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9.4 – Tuning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9.4e – </a:t>
            </a: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The Width of the Proposal Density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C72266E-1C32-FD7E-C8C4-25D579208286}"/>
              </a:ext>
            </a:extLst>
          </p:cNvPr>
          <p:cNvSpPr txBox="1">
            <a:spLocks/>
          </p:cNvSpPr>
          <p:nvPr/>
        </p:nvSpPr>
        <p:spPr>
          <a:xfrm>
            <a:off x="319463" y="914838"/>
            <a:ext cx="11417614" cy="722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If the width (or standard deviation) of the proposal density is too large or too small, this will affect the rate at which the</a:t>
            </a: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chain converges to the target distribution and the speed at which it traverses the state space (mixes). In particular: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A43B22A9-3216-B517-5FE3-2516C23018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637731"/>
                <a:ext cx="11417614" cy="179126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71493" marR="0" lvl="1" indent="-285750" algn="l" defTabSz="914324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Proposal densities with small width will propose small changes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  <a:b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Such chains will have high acceptance rates but will only traverse the state space slowly (slow mixing).</a:t>
                </a:r>
              </a:p>
              <a:p>
                <a:pPr marL="685743" marR="0" lvl="1" indent="0" algn="l" defTabSz="914324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971493" marR="0" lvl="1" indent="-285750" algn="l" defTabSz="914324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Proposal densities with large width will propose large changes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,</a:t>
                </a:r>
                <a:b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i.e. they will often propose moves from the body of the target distribution to tails of the distribution.</a:t>
                </a:r>
                <a:b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</a:b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This will reduce auto-correlation in the chain, but low acceptance rates can again result in slow mixing. </a:t>
                </a:r>
              </a:p>
            </p:txBody>
          </p:sp>
        </mc:Choice>
        <mc:Fallback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A43B22A9-3216-B517-5FE3-2516C2301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637731"/>
                <a:ext cx="11417614" cy="1791269"/>
              </a:xfrm>
              <a:prstGeom prst="rect">
                <a:avLst/>
              </a:prstGeom>
              <a:blipFill>
                <a:blip r:embed="rId3"/>
                <a:stretch>
                  <a:fillRect t="-136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EFCCF77-D927-BE07-79E2-65A4B4F21024}"/>
              </a:ext>
            </a:extLst>
          </p:cNvPr>
          <p:cNvSpPr txBox="1">
            <a:spLocks/>
          </p:cNvSpPr>
          <p:nvPr/>
        </p:nvSpPr>
        <p:spPr>
          <a:xfrm>
            <a:off x="319463" y="3619955"/>
            <a:ext cx="11417614" cy="3924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This is best illustrated by example.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D6A841F1-E637-ED07-90B2-31881B7044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4185881"/>
                <a:ext cx="11417614" cy="3924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Consider the problem of generating a sample of observations from the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𝑿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𝑩𝒆𝒕𝒂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𝟐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distribution</a:t>
                </a:r>
              </a:p>
            </p:txBody>
          </p:sp>
        </mc:Choice>
        <mc:Fallback xmlns=""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D6A841F1-E637-ED07-90B2-31881B704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4185881"/>
                <a:ext cx="11417614" cy="392488"/>
              </a:xfrm>
              <a:prstGeom prst="rect">
                <a:avLst/>
              </a:prstGeom>
              <a:blipFill>
                <a:blip r:embed="rId4"/>
                <a:stretch>
                  <a:fillRect l="-427" t="-9375" b="-1875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D4EDBF95-4E87-F4B2-3511-5C12F23E5E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193" y="4628257"/>
                <a:ext cx="11417614" cy="126378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𝒇</m:t>
                          </m:r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 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NZ" altLang="ja-JP" sz="18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𝚪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𝚪</m:t>
                                    </m:r>
                                    <m:d>
                                      <m:dPr>
                                        <m:ctrlPr>
                                          <a:rPr kumimoji="1" lang="en-NZ" altLang="ja-JP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NZ" altLang="ja-JP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kumimoji="1" lang="en-NZ" altLang="ja-JP" sz="18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𝚪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NZ" altLang="ja-JP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NZ" altLang="ja-JP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1" lang="en-NZ" altLang="ja-JP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−</m:t>
                                        </m:r>
                                        <m:r>
                                          <a:rPr kumimoji="1" lang="en-NZ" altLang="ja-JP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𝒃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∈[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∉[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]</m:t>
                                </m:r>
                              </m:e>
                            </m:mr>
                          </m:m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=   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𝟐𝟎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kumimoji="1" lang="en-NZ" altLang="ja-JP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NZ" altLang="ja-JP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NZ" altLang="ja-JP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kumimoji="1" lang="en-NZ" altLang="ja-JP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NZ" altLang="ja-JP" sz="1800" b="1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NZ" altLang="ja-JP" sz="1800" b="1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𝟏</m:t>
                                            </m:r>
                                            <m:r>
                                              <a:rPr kumimoji="1" lang="en-NZ" altLang="ja-JP" sz="1800" b="1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 −</m:t>
                                            </m:r>
                                            <m:r>
                                              <a:rPr kumimoji="1" lang="en-NZ" altLang="ja-JP" sz="1800" b="1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NZ" altLang="ja-JP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𝒊𝒇</m:t>
                                    </m:r>
                                  </m:e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∈[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𝟎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𝒊𝒇</m:t>
                                    </m:r>
                                  </m:e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∉[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𝟎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D4EDBF95-4E87-F4B2-3511-5C12F23E5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93" y="4628257"/>
                <a:ext cx="11417614" cy="1263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5">
                <a:extLst>
                  <a:ext uri="{FF2B5EF4-FFF2-40B4-BE49-F238E27FC236}">
                    <a16:creationId xmlns:a16="http://schemas.microsoft.com/office/drawing/2014/main" id="{B55965D6-B6D3-8060-CA7C-DA1C37EBC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5819851"/>
                <a:ext cx="11417614" cy="3924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our target distribution.</a:t>
                </a:r>
              </a:p>
            </p:txBody>
          </p:sp>
        </mc:Choice>
        <mc:Fallback xmlns="">
          <p:sp>
            <p:nvSpPr>
              <p:cNvPr id="21" name="Text Placeholder 5">
                <a:extLst>
                  <a:ext uri="{FF2B5EF4-FFF2-40B4-BE49-F238E27FC236}">
                    <a16:creationId xmlns:a16="http://schemas.microsoft.com/office/drawing/2014/main" id="{B55965D6-B6D3-8060-CA7C-DA1C37EBC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5819851"/>
                <a:ext cx="11417614" cy="392488"/>
              </a:xfrm>
              <a:prstGeom prst="rect">
                <a:avLst/>
              </a:prstGeom>
              <a:blipFill>
                <a:blip r:embed="rId6"/>
                <a:stretch>
                  <a:fillRect l="-427" t="-9375" b="-1875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7F765E0-12D0-674B-798E-37F6BB8649FD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9.4 – Beta Distribution (Tuning the Width of the Proposal Density)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44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0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9.4 – Tuning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9.4e – </a:t>
            </a: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The Width of the Proposal Density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DC72266E-1C32-FD7E-C8C4-25D5792082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914838"/>
                <a:ext cx="11417614" cy="95490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For this problem we will use a random walk sampler, i.e. proposed states will be generated according to…</a:t>
                </a: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+  </m:t>
                    </m:r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  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where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𝝈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   such that      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=   </m:t>
                    </m:r>
                    <m:f>
                      <m:f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𝝅</m:t>
                                </m:r>
                              </m:e>
                            </m:d>
                          </m:e>
                          <m:sup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/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𝝈</m:t>
                        </m:r>
                      </m:den>
                    </m:f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𝒆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den>
                        </m:f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 </m:t>
                        </m:r>
                        <m:sSup>
                          <m:sSup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 </m:t>
                            </m:r>
                          </m:e>
                          <m:sup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/ </m:t>
                        </m:r>
                        <m:sSup>
                          <m:sSup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𝝈</m:t>
                            </m:r>
                          </m:e>
                          <m:sup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DC72266E-1C32-FD7E-C8C4-25D579208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914838"/>
                <a:ext cx="11417614" cy="954905"/>
              </a:xfrm>
              <a:prstGeom prst="rect">
                <a:avLst/>
              </a:prstGeom>
              <a:blipFill>
                <a:blip r:embed="rId3"/>
                <a:stretch>
                  <a:fillRect l="-427" t="-318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7F765E0-12D0-674B-798E-37F6BB8649FD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9.4 – Beta Distribution (Tuning the Width of the Proposal Density)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9C1559C7-54DD-8D70-DD40-D7C70F6598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2036745"/>
                <a:ext cx="11417614" cy="117047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We will investigate the effects of setting…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𝟎𝟏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       	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𝝈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𝟏𝟎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		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𝝈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𝟓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… on the rate at which the chain converges to the target distribution and on how well it mixes. 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9C1559C7-54DD-8D70-DD40-D7C70F659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2036745"/>
                <a:ext cx="11417614" cy="1170479"/>
              </a:xfrm>
              <a:prstGeom prst="rect">
                <a:avLst/>
              </a:prstGeom>
              <a:blipFill>
                <a:blip r:embed="rId4"/>
                <a:stretch>
                  <a:fillRect l="-427" t="-260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A725C17E-E704-6196-377E-2FB2CE3AB9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3447997"/>
                <a:ext cx="11417614" cy="117047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Note that since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symmetric about zero, the proposal density is also symmetric since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 </m:t>
                      </m:r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𝝅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/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𝝈</m:t>
                          </m:r>
                        </m:den>
                      </m:f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 </m:t>
                          </m:r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 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/ </m:t>
                          </m:r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𝝈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=   </m:t>
                      </m:r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𝝅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/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𝝈</m:t>
                          </m:r>
                        </m:den>
                      </m:f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(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 </m:t>
                          </m:r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 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/ </m:t>
                          </m:r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𝝈</m:t>
                              </m:r>
                            </m:e>
                            <m:sup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A725C17E-E704-6196-377E-2FB2CE3A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3447997"/>
                <a:ext cx="11417614" cy="1170479"/>
              </a:xfrm>
              <a:prstGeom prst="rect">
                <a:avLst/>
              </a:prstGeom>
              <a:blipFill>
                <a:blip r:embed="rId5"/>
                <a:stretch>
                  <a:fillRect l="-427" t="-312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474E5FEF-74EB-E073-642F-0E0B173A34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4618476"/>
                <a:ext cx="11417614" cy="145477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As such, the acceptance probability simplifies to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  <m:r>
                        <a:rPr kumimoji="1" lang="en-NZ" altLang="ja-JP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</a:t>
                </a:r>
                <a:r>
                  <a:rPr kumimoji="1" lang="en-NZ" altLang="ja-JP" sz="1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dbeta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(</a:t>
                </a:r>
                <a:r>
                  <a:rPr kumimoji="1" lang="en-NZ" altLang="ja-JP" sz="1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x,a,b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)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command in R can be used to easily obtain the value of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𝒇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and hence the quotient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</m:num>
                      <m:den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</a:t>
                </a:r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474E5FEF-74EB-E073-642F-0E0B173A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4618476"/>
                <a:ext cx="11417614" cy="1454778"/>
              </a:xfrm>
              <a:prstGeom prst="rect">
                <a:avLst/>
              </a:prstGeom>
              <a:blipFill>
                <a:blip r:embed="rId6"/>
                <a:stretch>
                  <a:fillRect l="-427" t="-2521" b="-924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9.1 – Monte Carlo Integration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168429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9.1b – The Ergodic Theorem: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F0214AD-FC11-BFD9-743F-D7147BF629BB}"/>
              </a:ext>
            </a:extLst>
          </p:cNvPr>
          <p:cNvSpPr txBox="1">
            <a:spLocks/>
          </p:cNvSpPr>
          <p:nvPr/>
        </p:nvSpPr>
        <p:spPr>
          <a:xfrm>
            <a:off x="319463" y="1013447"/>
            <a:ext cx="6805684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Rearranging the last line gives</a:t>
            </a:r>
            <a:endParaRPr kumimoji="1" lang="en-NZ" altLang="ja-JP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just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">
                <a:extLst>
                  <a:ext uri="{FF2B5EF4-FFF2-40B4-BE49-F238E27FC236}">
                    <a16:creationId xmlns:a16="http://schemas.microsoft.com/office/drawing/2014/main" id="{B746E145-EBB1-8317-8CE4-F91CF4B037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275" y="1378572"/>
                <a:ext cx="8461612" cy="59629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𝑷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−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𝑬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  <m:d>
                                        <m:dPr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≥</m:t>
                          </m:r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𝒅</m:t>
                              </m:r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≤   </m:t>
                      </m:r>
                      <m:f>
                        <m:fPr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𝒅</m:t>
                              </m:r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𝑬</m:t>
                      </m:r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−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𝑬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  <m:d>
                                        <m:dPr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 Placeholder 5">
                <a:extLst>
                  <a:ext uri="{FF2B5EF4-FFF2-40B4-BE49-F238E27FC236}">
                    <a16:creationId xmlns:a16="http://schemas.microsoft.com/office/drawing/2014/main" id="{B746E145-EBB1-8317-8CE4-F91CF4B03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5" y="1378572"/>
                <a:ext cx="8461612" cy="596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E3F3F583-4D4D-1798-DF55-7A1F2A926C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3259" y="1953054"/>
                <a:ext cx="5322627" cy="59629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  </m:t>
                      </m:r>
                      <m:f>
                        <m:fPr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𝒅</m:t>
                              </m:r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𝑬</m:t>
                      </m:r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−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𝑬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NZ" altLang="ja-JP" sz="16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NZ" altLang="ja-JP" sz="16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𝒈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  <m:r>
                                        <a:rPr kumimoji="1" lang="en-NZ" altLang="ja-JP" sz="16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E3F3F583-4D4D-1798-DF55-7A1F2A926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59" y="1953054"/>
                <a:ext cx="5322627" cy="5962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114F3060-EEFE-55B6-793E-B1F6EAD979B5}"/>
              </a:ext>
            </a:extLst>
          </p:cNvPr>
          <p:cNvSpPr txBox="1">
            <a:spLocks/>
          </p:cNvSpPr>
          <p:nvPr/>
        </p:nvSpPr>
        <p:spPr>
          <a:xfrm>
            <a:off x="7712751" y="2079542"/>
            <a:ext cx="1550281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From (A)</a:t>
            </a:r>
          </a:p>
          <a:p>
            <a:pPr marL="0" marR="0" lvl="0" indent="0" algn="just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">
                <a:extLst>
                  <a:ext uri="{FF2B5EF4-FFF2-40B4-BE49-F238E27FC236}">
                    <a16:creationId xmlns:a16="http://schemas.microsoft.com/office/drawing/2014/main" id="{856D9B18-309B-FB0B-6484-C4C8A32BD9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3259" y="2571155"/>
                <a:ext cx="5322627" cy="59629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  </m:t>
                      </m:r>
                      <m:f>
                        <m:fPr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𝒅</m:t>
                              </m:r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𝑽𝒂𝒓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9" name="Text Placeholder 5">
                <a:extLst>
                  <a:ext uri="{FF2B5EF4-FFF2-40B4-BE49-F238E27FC236}">
                    <a16:creationId xmlns:a16="http://schemas.microsoft.com/office/drawing/2014/main" id="{856D9B18-309B-FB0B-6484-C4C8A32BD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59" y="2571155"/>
                <a:ext cx="5322627" cy="596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5">
                <a:extLst>
                  <a:ext uri="{FF2B5EF4-FFF2-40B4-BE49-F238E27FC236}">
                    <a16:creationId xmlns:a16="http://schemas.microsoft.com/office/drawing/2014/main" id="{CB4B1037-03E4-74D0-6F19-A97F01CE2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3259" y="3215425"/>
                <a:ext cx="5322627" cy="8575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≡   </m:t>
                      </m:r>
                      <m:f>
                        <m:fPr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𝒅</m:t>
                              </m:r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𝑽𝒂𝒓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f>
                            <m:f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den>
                          </m:f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sup>
                            <m:e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</m:t>
                      </m:r>
                      <m:f>
                        <m:fPr>
                          <m:ctrlP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𝒅</m:t>
                              </m:r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den>
                      </m:f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𝑽𝒂𝒓</m:t>
                      </m:r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→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 Placeholder 5">
                <a:extLst>
                  <a:ext uri="{FF2B5EF4-FFF2-40B4-BE49-F238E27FC236}">
                    <a16:creationId xmlns:a16="http://schemas.microsoft.com/office/drawing/2014/main" id="{CB4B1037-03E4-74D0-6F19-A97F01CE2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59" y="3215425"/>
                <a:ext cx="5322627" cy="8575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Placeholder 5">
                <a:extLst>
                  <a:ext uri="{FF2B5EF4-FFF2-40B4-BE49-F238E27FC236}">
                    <a16:creationId xmlns:a16="http://schemas.microsoft.com/office/drawing/2014/main" id="{A23E94A9-3C9C-3AF0-BAD2-7D46C51A37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0132" y="3429000"/>
                <a:ext cx="1633182" cy="39365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as</a:t>
                </a:r>
                <a:r>
                  <a:rPr kumimoji="1" lang="en-NZ" altLang="ja-JP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𝒏</m:t>
                    </m:r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→∞</m:t>
                    </m:r>
                  </m:oMath>
                </a14:m>
                <a:endPara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2" name="Text Placeholder 5">
                <a:extLst>
                  <a:ext uri="{FF2B5EF4-FFF2-40B4-BE49-F238E27FC236}">
                    <a16:creationId xmlns:a16="http://schemas.microsoft.com/office/drawing/2014/main" id="{A23E94A9-3C9C-3AF0-BAD2-7D46C51A3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132" y="3429000"/>
                <a:ext cx="1633182" cy="393658"/>
              </a:xfrm>
              <a:prstGeom prst="rect">
                <a:avLst/>
              </a:prstGeom>
              <a:blipFill>
                <a:blip r:embed="rId7"/>
                <a:stretch>
                  <a:fillRect t="-4688" b="-468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Placeholder 5">
                <a:extLst>
                  <a:ext uri="{FF2B5EF4-FFF2-40B4-BE49-F238E27FC236}">
                    <a16:creationId xmlns:a16="http://schemas.microsoft.com/office/drawing/2014/main" id="{AB683274-9A10-31A7-55B6-FB3342FB31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694" y="4636621"/>
                <a:ext cx="11238612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⇒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𝑷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−</m:t>
                              </m:r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𝑬</m:t>
                              </m:r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NZ" altLang="ja-JP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 </m:t>
                              </m:r>
                            </m:e>
                          </m:d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≥  </m:t>
                          </m:r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</m:t>
                          </m:r>
                          <m: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= 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𝑷</m:t>
                      </m:r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−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𝑬</m:t>
                                  </m:r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1" lang="en-NZ" altLang="ja-JP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𝒈</m:t>
                                      </m:r>
                                      <m:d>
                                        <m:dPr>
                                          <m:ctrlP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NZ" altLang="ja-JP" sz="16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1" lang="en-NZ" altLang="ja-JP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 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≥</m:t>
                          </m:r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𝒅</m:t>
                              </m:r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kumimoji="1" lang="en-NZ" altLang="ja-JP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≤  </m:t>
                      </m:r>
                      <m:f>
                        <m:fPr>
                          <m:ctrlP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𝒅</m:t>
                              </m:r>
                            </m:e>
                            <m:sup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den>
                      </m:f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𝑽𝒂𝒓</m:t>
                      </m:r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→</m:t>
                      </m:r>
                      <m:r>
                        <a:rPr kumimoji="1" lang="en-NZ" altLang="ja-JP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 Placeholder 5">
                <a:extLst>
                  <a:ext uri="{FF2B5EF4-FFF2-40B4-BE49-F238E27FC236}">
                    <a16:creationId xmlns:a16="http://schemas.microsoft.com/office/drawing/2014/main" id="{AB683274-9A10-31A7-55B6-FB3342FB3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94" y="4636621"/>
                <a:ext cx="11238612" cy="6753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EA639878-DF18-26AD-E1A4-4D225CC16823}"/>
              </a:ext>
            </a:extLst>
          </p:cNvPr>
          <p:cNvSpPr txBox="1">
            <a:spLocks/>
          </p:cNvSpPr>
          <p:nvPr/>
        </p:nvSpPr>
        <p:spPr>
          <a:xfrm>
            <a:off x="10220594" y="3391842"/>
            <a:ext cx="1550281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(B)</a:t>
            </a:r>
          </a:p>
          <a:p>
            <a:pPr marL="0" marR="0" lvl="0" indent="0" algn="just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ADAF22D-D050-C400-FE86-54CCB9F04267}"/>
              </a:ext>
            </a:extLst>
          </p:cNvPr>
          <p:cNvSpPr txBox="1">
            <a:spLocks/>
          </p:cNvSpPr>
          <p:nvPr/>
        </p:nvSpPr>
        <p:spPr>
          <a:xfrm>
            <a:off x="9766479" y="4741300"/>
            <a:ext cx="1550281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From (B)</a:t>
            </a:r>
          </a:p>
          <a:p>
            <a:pPr marL="0" marR="0" lvl="0" indent="0" algn="just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">
                <a:extLst>
                  <a:ext uri="{FF2B5EF4-FFF2-40B4-BE49-F238E27FC236}">
                    <a16:creationId xmlns:a16="http://schemas.microsoft.com/office/drawing/2014/main" id="{66E9E423-43F0-CB59-AF8B-F6D71C1E08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5382185"/>
                <a:ext cx="6805684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Since </a:t>
                </a:r>
                <a14:m>
                  <m:oMath xmlns:m="http://schemas.openxmlformats.org/officeDocument/2006/math">
                    <m:r>
                      <a:rPr kumimoji="1" lang="en-NZ" altLang="ja-JP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  <a:cs typeface="+mn-cs"/>
                      </a:rPr>
                      <m:t>𝒅</m:t>
                    </m:r>
                  </m:oMath>
                </a14:m>
                <a:r>
                  <a:rPr kumimoji="1" lang="en-NZ" altLang="ja-JP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can be made arbitrarily small this completes the proof.</a:t>
                </a: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 Placeholder 5">
                <a:extLst>
                  <a:ext uri="{FF2B5EF4-FFF2-40B4-BE49-F238E27FC236}">
                    <a16:creationId xmlns:a16="http://schemas.microsoft.com/office/drawing/2014/main" id="{66E9E423-43F0-CB59-AF8B-F6D71C1E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5382185"/>
                <a:ext cx="6805684" cy="365125"/>
              </a:xfrm>
              <a:prstGeom prst="rect">
                <a:avLst/>
              </a:prstGeom>
              <a:blipFill>
                <a:blip r:embed="rId9"/>
                <a:stretch>
                  <a:fillRect l="-448" t="-5000" b="-80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449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835D0D-6B09-70D8-ADAC-F00495AF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30" y="872877"/>
            <a:ext cx="5143600" cy="2630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F95A5-504F-689E-84DA-B580CF28C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547" y="872877"/>
            <a:ext cx="5061266" cy="2630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6F7F81-4119-D880-9028-A12379EEC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586" y="3507423"/>
            <a:ext cx="5275608" cy="3122751"/>
          </a:xfrm>
          <a:prstGeom prst="rect">
            <a:avLst/>
          </a:prstGeom>
        </p:spPr>
      </p:pic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9.4 – Tuning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9.4e – </a:t>
            </a: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The Width of the Proposal Density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DC72266E-1C32-FD7E-C8C4-25D5792082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6817" y="3575216"/>
                <a:ext cx="2191725" cy="3651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Setting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𝟎𝟏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DC72266E-1C32-FD7E-C8C4-25D579208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" y="3575216"/>
                <a:ext cx="2191725" cy="365126"/>
              </a:xfrm>
              <a:prstGeom prst="rect">
                <a:avLst/>
              </a:prstGeom>
              <a:blipFill>
                <a:blip r:embed="rId6"/>
                <a:stretch>
                  <a:fillRect l="-2222" t="-8333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7F765E0-12D0-674B-798E-37F6BB8649FD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9.4 – Beta Distribution (Tuning the Width of the Proposal Density)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EEDFA62-B78E-6E82-D58C-F4C1F047E351}"/>
              </a:ext>
            </a:extLst>
          </p:cNvPr>
          <p:cNvSpPr txBox="1">
            <a:spLocks/>
          </p:cNvSpPr>
          <p:nvPr/>
        </p:nvSpPr>
        <p:spPr>
          <a:xfrm>
            <a:off x="407022" y="3940342"/>
            <a:ext cx="5275608" cy="2158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Acceptance rate = </a:t>
            </a:r>
            <a:r>
              <a:rPr kumimoji="1" lang="en-NZ" altLang="ja-JP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98%</a:t>
            </a: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 (very high).</a:t>
            </a:r>
            <a:b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endParaRPr kumimoji="1" lang="en-NZ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Chain makes small steps =&gt; Slow mixing</a:t>
            </a:r>
            <a:b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endParaRPr kumimoji="1" lang="en-NZ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High level of autocorrelation even for high lag values</a:t>
            </a: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NZ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Sample of observations produced from</a:t>
            </a:r>
            <a:r>
              <a:rPr lang="en-NZ" altLang="ja-JP" sz="16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the last 5,000 iterations of the chain </a:t>
            </a: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is not a good representation of the </a:t>
            </a:r>
            <a:r>
              <a:rPr kumimoji="1" lang="en-NZ" altLang="ja-JP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beta(2,4) </a:t>
            </a: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distribution.</a:t>
            </a:r>
          </a:p>
        </p:txBody>
      </p:sp>
    </p:spTree>
    <p:extLst>
      <p:ext uri="{BB962C8B-B14F-4D97-AF65-F5344CB8AC3E}">
        <p14:creationId xmlns:p14="http://schemas.microsoft.com/office/powerpoint/2010/main" val="839251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82092C6-8B16-159E-4EBD-BD056FEB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585" y="3503070"/>
            <a:ext cx="5275608" cy="3127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4D4F2-4626-7277-032D-4D2975EC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547" y="888534"/>
            <a:ext cx="5023683" cy="2590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24344-8674-E113-D376-2D2F6BA2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21" y="872878"/>
            <a:ext cx="5143600" cy="2630193"/>
          </a:xfrm>
          <a:prstGeom prst="rect">
            <a:avLst/>
          </a:prstGeom>
        </p:spPr>
      </p:pic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9.4 – Tuning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9.4e – </a:t>
            </a: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The Width of the Proposal Density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DC72266E-1C32-FD7E-C8C4-25D5792082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6817" y="3575216"/>
                <a:ext cx="2191725" cy="3651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Setting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𝟏𝟎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DC72266E-1C32-FD7E-C8C4-25D579208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" y="3575216"/>
                <a:ext cx="2191725" cy="365126"/>
              </a:xfrm>
              <a:prstGeom prst="rect">
                <a:avLst/>
              </a:prstGeom>
              <a:blipFill>
                <a:blip r:embed="rId6"/>
                <a:stretch>
                  <a:fillRect l="-2222" t="-8333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7F765E0-12D0-674B-798E-37F6BB8649FD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9.4 – Beta Distribution (Tuning the Width of the Proposal Density)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EEDFA62-B78E-6E82-D58C-F4C1F047E351}"/>
              </a:ext>
            </a:extLst>
          </p:cNvPr>
          <p:cNvSpPr txBox="1">
            <a:spLocks/>
          </p:cNvSpPr>
          <p:nvPr/>
        </p:nvSpPr>
        <p:spPr>
          <a:xfrm>
            <a:off x="407022" y="3891509"/>
            <a:ext cx="5307599" cy="2158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Acceptance rate = </a:t>
            </a:r>
            <a:r>
              <a:rPr kumimoji="1" lang="en-NZ" altLang="ja-JP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2%</a:t>
            </a: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 (very low).</a:t>
            </a:r>
            <a:b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endParaRPr kumimoji="1" lang="en-NZ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Chain stationary for long periods then makes large jumps from body of the target distribution to the tails.</a:t>
            </a: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NZ" altLang="ja-JP" sz="20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NZ" altLang="ja-JP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NZ" altLang="ja-JP" sz="20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NZ" altLang="ja-JP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NZ" altLang="ja-JP" sz="20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NZ" altLang="ja-JP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High level of autocorrelation even for high lag values</a:t>
            </a: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NZ" altLang="ja-JP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NZ" altLang="ja-JP" sz="20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NZ" altLang="ja-JP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NZ" altLang="ja-JP" sz="20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NZ" altLang="ja-JP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NZ" altLang="ja-JP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Sample of observations produced from the last 5,000 iterations of the chain is not a good representation of the </a:t>
            </a:r>
            <a:r>
              <a:rPr kumimoji="1" lang="en-NZ" altLang="ja-JP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beta(2,4) </a:t>
            </a: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distribution.</a:t>
            </a:r>
          </a:p>
        </p:txBody>
      </p:sp>
    </p:spTree>
    <p:extLst>
      <p:ext uri="{BB962C8B-B14F-4D97-AF65-F5344CB8AC3E}">
        <p14:creationId xmlns:p14="http://schemas.microsoft.com/office/powerpoint/2010/main" val="3900485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374034-31A8-700B-BABD-330709CD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071" y="3542040"/>
            <a:ext cx="5307600" cy="3119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AB187-EE54-4CBC-9586-026D6119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83" y="872879"/>
            <a:ext cx="5143599" cy="2630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1D63E4-E51B-1D19-16B7-D03C4A7FA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21" y="872879"/>
            <a:ext cx="5143599" cy="2702338"/>
          </a:xfrm>
          <a:prstGeom prst="rect">
            <a:avLst/>
          </a:prstGeom>
        </p:spPr>
      </p:pic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9.4 – Tuning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9.4e – </a:t>
            </a: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The Width of the Proposal Density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DC72266E-1C32-FD7E-C8C4-25D5792082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6817" y="3575216"/>
                <a:ext cx="2191725" cy="3651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Setting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𝟓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DC72266E-1C32-FD7E-C8C4-25D579208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" y="3575216"/>
                <a:ext cx="2191725" cy="365126"/>
              </a:xfrm>
              <a:prstGeom prst="rect">
                <a:avLst/>
              </a:prstGeom>
              <a:blipFill>
                <a:blip r:embed="rId6"/>
                <a:stretch>
                  <a:fillRect l="-2222" t="-8333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7F765E0-12D0-674B-798E-37F6BB8649FD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9.4 – Beta Distribution (Tuning the Width of the Proposal Density)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EEDFA62-B78E-6E82-D58C-F4C1F047E351}"/>
              </a:ext>
            </a:extLst>
          </p:cNvPr>
          <p:cNvSpPr txBox="1">
            <a:spLocks/>
          </p:cNvSpPr>
          <p:nvPr/>
        </p:nvSpPr>
        <p:spPr>
          <a:xfrm>
            <a:off x="407021" y="3940342"/>
            <a:ext cx="5307599" cy="2158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Acceptance rate = </a:t>
            </a:r>
            <a:r>
              <a:rPr kumimoji="1" lang="en-NZ" altLang="ja-JP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40%</a:t>
            </a: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 (good).</a:t>
            </a:r>
            <a:b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endParaRPr kumimoji="1" lang="en-NZ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Chain converges quickly, traverses state space quickly</a:t>
            </a:r>
            <a:b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endParaRPr kumimoji="1" lang="en-NZ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Low level of autocorrelation for high lag values</a:t>
            </a: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NZ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Sample of observations produced from the last 5,000 iterations of the chain is a decent representation of the </a:t>
            </a:r>
            <a:r>
              <a:rPr kumimoji="1" lang="en-NZ" altLang="ja-JP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beta(2,4) </a:t>
            </a: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distribution.</a:t>
            </a:r>
          </a:p>
        </p:txBody>
      </p:sp>
    </p:spTree>
    <p:extLst>
      <p:ext uri="{BB962C8B-B14F-4D97-AF65-F5344CB8AC3E}">
        <p14:creationId xmlns:p14="http://schemas.microsoft.com/office/powerpoint/2010/main" val="854266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Rectangle 7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4062D-E1C1-4F63-B0FD-D013BDA5782B}"/>
              </a:ext>
            </a:extLst>
          </p:cNvPr>
          <p:cNvSpPr txBox="1"/>
          <p:nvPr/>
        </p:nvSpPr>
        <p:spPr>
          <a:xfrm>
            <a:off x="43707" y="2844225"/>
            <a:ext cx="121045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9.5 – Further Computational Examples</a:t>
            </a:r>
          </a:p>
        </p:txBody>
      </p:sp>
      <p:pic>
        <p:nvPicPr>
          <p:cNvPr id="1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078A8151-9BD3-4B62-8210-A87BCD094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733"/>
            <a:ext cx="2185386" cy="7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6847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8B90EA5-7172-4490-890C-88C27182ACD8}"/>
              </a:ext>
            </a:extLst>
          </p:cNvPr>
          <p:cNvSpPr txBox="1">
            <a:spLocks/>
          </p:cNvSpPr>
          <p:nvPr/>
        </p:nvSpPr>
        <p:spPr>
          <a:xfrm>
            <a:off x="8570794" y="86139"/>
            <a:ext cx="3518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9.5 – Further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140AAA20-8590-0F08-CBD3-C72FC6ABAECA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9.5 – Further Computational Examples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50CEA25-D512-223E-6026-5411CB465029}"/>
              </a:ext>
            </a:extLst>
          </p:cNvPr>
          <p:cNvSpPr txBox="1">
            <a:spLocks/>
          </p:cNvSpPr>
          <p:nvPr/>
        </p:nvSpPr>
        <p:spPr>
          <a:xfrm>
            <a:off x="319463" y="914838"/>
            <a:ext cx="11417614" cy="9549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NZ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E7772577-8477-1903-F771-E2DA05F986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193" y="921969"/>
                <a:ext cx="11128734" cy="160286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 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Section 9.4e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we used a normal random walk sampler to generate sampled observations from a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Beta(2,4)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distribution which has the following pdf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𝒇</m:t>
                          </m:r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𝟐𝟎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NZ" altLang="ja-JP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NZ" altLang="ja-JP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1" lang="en-NZ" altLang="ja-JP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−</m:t>
                                        </m:r>
                                        <m:r>
                                          <a:rPr kumimoji="1" lang="en-NZ" altLang="ja-JP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NZ" altLang="ja-JP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206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∈[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𝒊𝒇</m:t>
                                </m:r>
                              </m:e>
                              <m:e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∉[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  <m:r>
                                  <a:rPr kumimoji="1" lang="en-NZ" altLang="ja-JP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15" name="Text Placeholder 5">
                <a:extLst>
                  <a:ext uri="{FF2B5EF4-FFF2-40B4-BE49-F238E27FC236}">
                    <a16:creationId xmlns:a16="http://schemas.microsoft.com/office/drawing/2014/main" id="{E7772577-8477-1903-F771-E2DA05F9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93" y="921969"/>
                <a:ext cx="11128734" cy="1602867"/>
              </a:xfrm>
              <a:prstGeom prst="rect">
                <a:avLst/>
              </a:prstGeom>
              <a:blipFill>
                <a:blip r:embed="rId3"/>
                <a:stretch>
                  <a:fillRect l="-493" t="-190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EF2B9E13-03E1-C517-D19B-494C95B2EF62}"/>
              </a:ext>
            </a:extLst>
          </p:cNvPr>
          <p:cNvSpPr txBox="1">
            <a:spLocks/>
          </p:cNvSpPr>
          <p:nvPr/>
        </p:nvSpPr>
        <p:spPr>
          <a:xfrm>
            <a:off x="387193" y="2781982"/>
            <a:ext cx="11128734" cy="1602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In this section we will generate sampled observations from the same distribution but using:</a:t>
            </a:r>
          </a:p>
          <a:p>
            <a:pPr marL="1028643" marR="0" lvl="1" indent="-342900" algn="l" defTabSz="91432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 uniform random walk sampler.</a:t>
            </a:r>
          </a:p>
          <a:p>
            <a:pPr marL="1028643" marR="0" lvl="1" indent="-342900" algn="l" defTabSz="91432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 uniform independence sampler.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0704F6B-5510-D8D6-CA84-5B1EDBDEED84}"/>
              </a:ext>
            </a:extLst>
          </p:cNvPr>
          <p:cNvSpPr txBox="1">
            <a:spLocks/>
          </p:cNvSpPr>
          <p:nvPr/>
        </p:nvSpPr>
        <p:spPr>
          <a:xfrm>
            <a:off x="2438850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 9.5b – Beta Distribution (Independence Sampler Uniform Proposal Density)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D5E35831-6E14-E4F0-11B7-4D8F9C580D9C}"/>
              </a:ext>
            </a:extLst>
          </p:cNvPr>
          <p:cNvSpPr txBox="1">
            <a:spLocks/>
          </p:cNvSpPr>
          <p:nvPr/>
        </p:nvSpPr>
        <p:spPr>
          <a:xfrm>
            <a:off x="2438850" y="6212036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9.5a – Beta Distribution (RW with Uniform Proposal Density)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0374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7F765E0-12D0-674B-798E-37F6BB8649FD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9.5a – Beta Distribution (RW with Uniform Proposal Density)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4E168BF4-27AB-28CA-102F-FAB7B4AC8A4D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9.5a – Uniform Random Walk Sampler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73789FE-2D67-6649-7F28-6889013AB89D}"/>
              </a:ext>
            </a:extLst>
          </p:cNvPr>
          <p:cNvSpPr txBox="1">
            <a:spLocks/>
          </p:cNvSpPr>
          <p:nvPr/>
        </p:nvSpPr>
        <p:spPr>
          <a:xfrm>
            <a:off x="8570794" y="86139"/>
            <a:ext cx="3518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9.5 – Further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0DFABC16-6BC3-46B5-AEF6-7855FE7E6F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914838"/>
                <a:ext cx="11417614" cy="95490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 this example proposed states will be generated according to…</a:t>
                </a: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+  </m:t>
                    </m:r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  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where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𝑼</m:t>
                    </m:r>
                    <m:d>
                      <m:dPr>
                        <m:begChr m:val="["/>
                        <m:endChr m:val="]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𝒅</m:t>
                            </m:r>
                          </m:num>
                          <m:den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den>
                        </m:f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,</m:t>
                        </m:r>
                        <m:f>
                          <m:fPr>
                            <m:type m:val="skw"/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𝒅</m:t>
                            </m:r>
                          </m:num>
                          <m:den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  such that      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=  </m:t>
                    </m:r>
                    <m:f>
                      <m:f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𝒅</m:t>
                        </m:r>
                      </m:den>
                    </m:f>
                  </m:oMath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0DFABC16-6BC3-46B5-AEF6-7855FE7E6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914838"/>
                <a:ext cx="11417614" cy="954905"/>
              </a:xfrm>
              <a:prstGeom prst="rect">
                <a:avLst/>
              </a:prstGeom>
              <a:blipFill>
                <a:blip r:embed="rId3"/>
                <a:stretch>
                  <a:fillRect l="-427" t="-9554" b="-4267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B29AD852-EF11-790F-282B-FD6FDA58A5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2435638"/>
                <a:ext cx="11417614" cy="117047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Note that since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symmetric about zero, the proposal density is also symmetric since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</m:t>
                      </m:r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</m:t>
                          </m:r>
                        </m:den>
                      </m:f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" name="Text Placeholder 5">
                <a:extLst>
                  <a:ext uri="{FF2B5EF4-FFF2-40B4-BE49-F238E27FC236}">
                    <a16:creationId xmlns:a16="http://schemas.microsoft.com/office/drawing/2014/main" id="{B29AD852-EF11-790F-282B-FD6FDA58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2435638"/>
                <a:ext cx="11417614" cy="1170479"/>
              </a:xfrm>
              <a:prstGeom prst="rect">
                <a:avLst/>
              </a:prstGeom>
              <a:blipFill>
                <a:blip r:embed="rId4"/>
                <a:stretch>
                  <a:fillRect l="-427" t="-312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985D0847-8C21-DBF0-7FD5-262E714A42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3837122"/>
                <a:ext cx="11417614" cy="127988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As such, the acceptance probability simplifies to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  <m:r>
                        <a:rPr kumimoji="1" lang="en-NZ" altLang="ja-JP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" name="Text Placeholder 5">
                <a:extLst>
                  <a:ext uri="{FF2B5EF4-FFF2-40B4-BE49-F238E27FC236}">
                    <a16:creationId xmlns:a16="http://schemas.microsoft.com/office/drawing/2014/main" id="{985D0847-8C21-DBF0-7FD5-262E714A4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3837122"/>
                <a:ext cx="11417614" cy="1279882"/>
              </a:xfrm>
              <a:prstGeom prst="rect">
                <a:avLst/>
              </a:prstGeom>
              <a:blipFill>
                <a:blip r:embed="rId5"/>
                <a:stretch>
                  <a:fillRect l="-427" t="-238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8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01D7D61-2E74-AA03-CACA-055B4C1E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529" y="3587517"/>
            <a:ext cx="5329141" cy="3073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AB123C-C9BF-C8A4-73DC-349681661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13" y="816390"/>
            <a:ext cx="5286058" cy="2758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5397A-B3D7-4152-F515-05D2085A7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21" y="856339"/>
            <a:ext cx="5122057" cy="2718878"/>
          </a:xfrm>
          <a:prstGeom prst="rect">
            <a:avLst/>
          </a:prstGeom>
        </p:spPr>
      </p:pic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7F765E0-12D0-674B-798E-37F6BB8649FD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9.5a – Beta Distribution (RW with Uniform Proposal Density)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EEDFA62-B78E-6E82-D58C-F4C1F047E351}"/>
              </a:ext>
            </a:extLst>
          </p:cNvPr>
          <p:cNvSpPr txBox="1">
            <a:spLocks/>
          </p:cNvSpPr>
          <p:nvPr/>
        </p:nvSpPr>
        <p:spPr>
          <a:xfrm>
            <a:off x="407021" y="3940342"/>
            <a:ext cx="5307599" cy="2158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Acceptance rate = </a:t>
            </a:r>
            <a:r>
              <a:rPr kumimoji="1" lang="en-NZ" altLang="ja-JP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53%</a:t>
            </a: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 (good).</a:t>
            </a:r>
            <a:b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endParaRPr kumimoji="1" lang="en-NZ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Chain converges quickly, traverses state space quickly</a:t>
            </a:r>
            <a:b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endParaRPr kumimoji="1" lang="en-NZ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Low level of autocorrelation for high lag values</a:t>
            </a: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NZ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Sample of observations produced from the last 5,000 iterations of the chain is a decent representation of the </a:t>
            </a:r>
            <a:r>
              <a:rPr kumimoji="1" lang="en-NZ" altLang="ja-JP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beta(2,4) </a:t>
            </a: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distribution.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4E168BF4-27AB-28CA-102F-FAB7B4AC8A4D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9.5a – Uniform Random Walk Sampler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73789FE-2D67-6649-7F28-6889013AB89D}"/>
              </a:ext>
            </a:extLst>
          </p:cNvPr>
          <p:cNvSpPr txBox="1">
            <a:spLocks/>
          </p:cNvSpPr>
          <p:nvPr/>
        </p:nvSpPr>
        <p:spPr>
          <a:xfrm>
            <a:off x="8570794" y="86139"/>
            <a:ext cx="3518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9.5 – Further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8F421591-1352-FEFE-3F5C-7D61714803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6817" y="3575216"/>
                <a:ext cx="2191725" cy="36512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Setting </a:t>
                </a:r>
                <a14:m>
                  <m:oMath xmlns:m="http://schemas.openxmlformats.org/officeDocument/2006/math">
                    <m:r>
                      <a:rPr kumimoji="1" lang="en-NZ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1" lang="en-NZ" altLang="ja-JP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8F421591-1352-FEFE-3F5C-7D617148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" y="3575216"/>
                <a:ext cx="2191725" cy="365126"/>
              </a:xfrm>
              <a:prstGeom prst="rect">
                <a:avLst/>
              </a:prstGeom>
              <a:blipFill>
                <a:blip r:embed="rId6"/>
                <a:stretch>
                  <a:fillRect l="-2222" t="-8333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651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7F765E0-12D0-674B-798E-37F6BB8649FD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 9.5b – Beta Distribution (Independence Sampler Uniform Proposal Density)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4E168BF4-27AB-28CA-102F-FAB7B4AC8A4D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9.5b – Uniform Independence Sampler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73789FE-2D67-6649-7F28-6889013AB89D}"/>
              </a:ext>
            </a:extLst>
          </p:cNvPr>
          <p:cNvSpPr txBox="1">
            <a:spLocks/>
          </p:cNvSpPr>
          <p:nvPr/>
        </p:nvSpPr>
        <p:spPr>
          <a:xfrm>
            <a:off x="8570794" y="86139"/>
            <a:ext cx="3518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9.5 – Further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3E8CEA66-4CBF-2605-9857-770BD4D1B5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914838"/>
                <a:ext cx="11769902" cy="109463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As in rejection sampling, it is important that the tails of the proposal density dominate those of the target distribution. 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For target distributions where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=[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we can generate proposals from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𝑼</m:t>
                    </m:r>
                    <m:d>
                      <m:dPr>
                        <m:begChr m:val="["/>
                        <m:endChr m:val="]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Proposal densities for independence samplers don’t need to be uniform, but they do need to be able to generate proposals from the entire range of the target distribution.</a:t>
                </a:r>
              </a:p>
            </p:txBody>
          </p:sp>
        </mc:Choice>
        <mc:Fallback xmlns="">
          <p:sp>
            <p:nvSpPr>
              <p:cNvPr id="11" name="Text Placeholder 5">
                <a:extLst>
                  <a:ext uri="{FF2B5EF4-FFF2-40B4-BE49-F238E27FC236}">
                    <a16:creationId xmlns:a16="http://schemas.microsoft.com/office/drawing/2014/main" id="{3E8CEA66-4CBF-2605-9857-770BD4D1B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914838"/>
                <a:ext cx="11769902" cy="1094635"/>
              </a:xfrm>
              <a:prstGeom prst="rect">
                <a:avLst/>
              </a:prstGeom>
              <a:blipFill>
                <a:blip r:embed="rId3"/>
                <a:stretch>
                  <a:fillRect l="-414" t="-2778" b="-10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1A296891-E2C3-DC68-151E-0D338D5E8B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3547044"/>
                <a:ext cx="11417614" cy="94125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Note that (in this case), the proposal density is also symmetric since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= 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𝒒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1A296891-E2C3-DC68-151E-0D338D5E8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3547044"/>
                <a:ext cx="11417614" cy="941258"/>
              </a:xfrm>
              <a:prstGeom prst="rect">
                <a:avLst/>
              </a:prstGeom>
              <a:blipFill>
                <a:blip r:embed="rId4"/>
                <a:stretch>
                  <a:fillRect l="-427" t="-389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5">
                <a:extLst>
                  <a:ext uri="{FF2B5EF4-FFF2-40B4-BE49-F238E27FC236}">
                    <a16:creationId xmlns:a16="http://schemas.microsoft.com/office/drawing/2014/main" id="{E4BBE041-D9A6-7528-D21D-A80AE1E674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4604404"/>
                <a:ext cx="11417614" cy="145477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As such, the acceptance probability simplifies to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  <m:r>
                        <a:rPr kumimoji="1" lang="en-NZ" altLang="ja-JP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𝒎𝒊𝒏</m:t>
                      </m:r>
                      <m:r>
                        <a:rPr kumimoji="1" lang="en-NZ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,  </m:t>
                          </m:r>
                          <m:f>
                            <m:f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" name="Text Placeholder 5">
                <a:extLst>
                  <a:ext uri="{FF2B5EF4-FFF2-40B4-BE49-F238E27FC236}">
                    <a16:creationId xmlns:a16="http://schemas.microsoft.com/office/drawing/2014/main" id="{E4BBE041-D9A6-7528-D21D-A80AE1E67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4604404"/>
                <a:ext cx="11417614" cy="1454778"/>
              </a:xfrm>
              <a:prstGeom prst="rect">
                <a:avLst/>
              </a:prstGeom>
              <a:blipFill>
                <a:blip r:embed="rId5"/>
                <a:stretch>
                  <a:fillRect l="-427" t="-209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694639AD-0BC7-E574-D78F-F5BFC152CD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2369616"/>
                <a:ext cx="11769902" cy="73301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 this example proposed states will be uniformly generated over the interval 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[0,1]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, i.e.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ctr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~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𝑼</m:t>
                    </m:r>
                    <m:d>
                      <m:dPr>
                        <m:begChr m:val="["/>
                        <m:endChr m:val="]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,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  such that      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=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=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</m:oMath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694639AD-0BC7-E574-D78F-F5BFC15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2369616"/>
                <a:ext cx="11769902" cy="733013"/>
              </a:xfrm>
              <a:prstGeom prst="rect">
                <a:avLst/>
              </a:prstGeom>
              <a:blipFill>
                <a:blip r:embed="rId6"/>
                <a:stretch>
                  <a:fillRect l="-414" t="-5000" b="-91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71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03C73E3-A423-E352-379F-F4623B99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070" y="3587516"/>
            <a:ext cx="5307600" cy="3074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9A42B-60FF-3E62-440F-CB8974EB9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528" y="840844"/>
            <a:ext cx="5329142" cy="286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BA79E-6F6B-1553-2CC7-77A7286A1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21" y="856528"/>
            <a:ext cx="5122057" cy="2730990"/>
          </a:xfrm>
          <a:prstGeom prst="rect">
            <a:avLst/>
          </a:prstGeom>
        </p:spPr>
      </p:pic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7F765E0-12D0-674B-798E-37F6BB8649FD}"/>
              </a:ext>
            </a:extLst>
          </p:cNvPr>
          <p:cNvSpPr txBox="1">
            <a:spLocks/>
          </p:cNvSpPr>
          <p:nvPr/>
        </p:nvSpPr>
        <p:spPr>
          <a:xfrm>
            <a:off x="2345361" y="6488487"/>
            <a:ext cx="7501278" cy="2833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Associated Code = 9.5b – Beta Distribution (Independence Sampler Uniform Proposal Density)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EEDFA62-B78E-6E82-D58C-F4C1F047E351}"/>
              </a:ext>
            </a:extLst>
          </p:cNvPr>
          <p:cNvSpPr txBox="1">
            <a:spLocks/>
          </p:cNvSpPr>
          <p:nvPr/>
        </p:nvSpPr>
        <p:spPr>
          <a:xfrm>
            <a:off x="407021" y="3940342"/>
            <a:ext cx="5307599" cy="2158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Acceptance rate = </a:t>
            </a:r>
            <a:r>
              <a:rPr kumimoji="1" lang="en-NZ" altLang="ja-JP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56%</a:t>
            </a: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 (good).</a:t>
            </a:r>
            <a:b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endParaRPr kumimoji="1" lang="en-NZ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Chain converges quickly, traverses state space quickly</a:t>
            </a:r>
            <a:b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</a:br>
            <a:endParaRPr kumimoji="1" lang="en-NZ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Low level of autocorrelation for high lag values</a:t>
            </a: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NZ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Sample of observations produced from the last 5,000 iterations of the chain is a decent representation of the </a:t>
            </a:r>
            <a:r>
              <a:rPr kumimoji="1" lang="en-NZ" altLang="ja-JP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beta(2,4) </a:t>
            </a:r>
            <a:r>
              <a:rPr kumimoji="1" lang="en-NZ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distribution.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4E168BF4-27AB-28CA-102F-FAB7B4AC8A4D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9233970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NZ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9.5b – Uniform Independence Sampler</a:t>
            </a: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73789FE-2D67-6649-7F28-6889013AB89D}"/>
              </a:ext>
            </a:extLst>
          </p:cNvPr>
          <p:cNvSpPr txBox="1">
            <a:spLocks/>
          </p:cNvSpPr>
          <p:nvPr/>
        </p:nvSpPr>
        <p:spPr>
          <a:xfrm>
            <a:off x="8570794" y="86139"/>
            <a:ext cx="3518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9.5 – Further computational Examples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18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9.1 – Monte Carlo Integration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168429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9.1b – The Ergodic Theorem: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D973EEA1-0EE9-6342-5A73-7EE2EDF7D3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257928"/>
                <a:ext cx="11608680" cy="30684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Ergodic theorem says…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If you want to evaluate  </a:t>
                </a:r>
                <a:endParaRPr kumimoji="1" lang="en-NZ" altLang="ja-JP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≡  </m:t>
                      </m:r>
                      <m:nary>
                        <m:naryPr>
                          <m:supHide m:val="on"/>
                          <m:ctrlP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this can be approximated by taking a large number of observations of </a:t>
                </a:r>
                <a:r>
                  <a:rPr kumimoji="1" lang="en-US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X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distributed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and calculating</a:t>
                </a: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US" altLang="ja-JP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US" altLang="ja-JP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</m:e>
                      </m:d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≡  </m:t>
                      </m:r>
                      <m:f>
                        <m:f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den>
                      </m:f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p>
                        <m:e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kumimoji="1" lang="en-NZ" altLang="ja-JP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D973EEA1-0EE9-6342-5A73-7EE2EDF7D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257928"/>
                <a:ext cx="11608680" cy="3068412"/>
              </a:xfrm>
              <a:prstGeom prst="rect">
                <a:avLst/>
              </a:prstGeom>
              <a:blipFill>
                <a:blip r:embed="rId3"/>
                <a:stretch>
                  <a:fillRect l="-420" t="-99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">
                <a:extLst>
                  <a:ext uri="{FF2B5EF4-FFF2-40B4-BE49-F238E27FC236}">
                    <a16:creationId xmlns:a16="http://schemas.microsoft.com/office/drawing/2014/main" id="{734B861E-47E7-E3EA-EC1F-A7B2B2629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4553104"/>
                <a:ext cx="11608680" cy="78317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To obtain a large number of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observations of </a:t>
                </a:r>
                <a:r>
                  <a:rPr kumimoji="1" lang="en-US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X</a:t>
                </a: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distributed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we will use the convergence properties of Markov chains.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US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just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US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" name="Text Placeholder 5">
                <a:extLst>
                  <a:ext uri="{FF2B5EF4-FFF2-40B4-BE49-F238E27FC236}">
                    <a16:creationId xmlns:a16="http://schemas.microsoft.com/office/drawing/2014/main" id="{734B861E-47E7-E3EA-EC1F-A7B2B2629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4553104"/>
                <a:ext cx="11608680" cy="783171"/>
              </a:xfrm>
              <a:prstGeom prst="rect">
                <a:avLst/>
              </a:prstGeom>
              <a:blipFill>
                <a:blip r:embed="rId4"/>
                <a:stretch>
                  <a:fillRect l="-420" b="-625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54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Rectangle 7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4062D-E1C1-4F63-B0FD-D013BDA5782B}"/>
              </a:ext>
            </a:extLst>
          </p:cNvPr>
          <p:cNvSpPr txBox="1"/>
          <p:nvPr/>
        </p:nvSpPr>
        <p:spPr>
          <a:xfrm>
            <a:off x="43707" y="3036585"/>
            <a:ext cx="121045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9.2 – The Metropolis Hastings Algorithm</a:t>
            </a:r>
          </a:p>
        </p:txBody>
      </p:sp>
      <p:pic>
        <p:nvPicPr>
          <p:cNvPr id="1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078A8151-9BD3-4B62-8210-A87BCD094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733"/>
            <a:ext cx="2185386" cy="7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9.2 –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168429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9.2a – Markov Chain Monte Carlo: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D973EEA1-0EE9-6342-5A73-7EE2EDF7D3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1235183"/>
                <a:ext cx="11608680" cy="6753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Suppose that in order </a:t>
                </a:r>
                <a:r>
                  <a:rPr kumimoji="1" lang="en-NZ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to approximate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integral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𝑬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𝑿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≡  </m:t>
                    </m:r>
                    <m:nary>
                      <m:naryPr>
                        <m:supHide m:val="on"/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sub>
                      <m:sup/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𝝅</m:t>
                            </m:r>
                          </m:e>
                          <m:sub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𝑿</m:t>
                            </m:r>
                          </m:sub>
                        </m:sSub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𝒅𝒙</m:t>
                        </m:r>
                      </m:e>
                    </m:nary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 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you wish to obtain a sequence of observations </a:t>
                </a:r>
                <a:r>
                  <a:rPr kumimoji="1" lang="en-NZ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of </a:t>
                </a:r>
                <a:r>
                  <a:rPr kumimoji="1" lang="en-NZ" altLang="ja-JP" sz="18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X</a:t>
                </a:r>
                <a:r>
                  <a:rPr kumimoji="1" lang="en-NZ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distributed according to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D973EEA1-0EE9-6342-5A73-7EE2EDF7D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1235183"/>
                <a:ext cx="11608680" cy="675343"/>
              </a:xfrm>
              <a:prstGeom prst="rect">
                <a:avLst/>
              </a:prstGeom>
              <a:blipFill>
                <a:blip r:embed="rId3"/>
                <a:stretch>
                  <a:fillRect l="-420" t="-81818" b="-80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5">
                <a:extLst>
                  <a:ext uri="{FF2B5EF4-FFF2-40B4-BE49-F238E27FC236}">
                    <a16:creationId xmlns:a16="http://schemas.microsoft.com/office/drawing/2014/main" id="{63AE311C-F493-5132-8E97-47432B0642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266" y="2475017"/>
                <a:ext cx="11608680" cy="11155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The idea of 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Markov Chain Monte Carlo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is to construct an irreducible, ergodic (positive recurrent and aperiodic) continuous state space Markov chain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34" charset="-128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=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𝟎</m:t>
                        </m:r>
                      </m:sub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that has </a:t>
                </a:r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limiting distribution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such that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NZ" altLang="ja-JP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NZ" altLang="ja-JP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NZ" altLang="ja-JP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→  </m:t>
                          </m:r>
                        </m:fName>
                        <m:e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1" lang="en-NZ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𝒂𝒔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𝒏</m:t>
                      </m:r>
                      <m:r>
                        <a:rPr kumimoji="1" lang="en-NZ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→∞.</m:t>
                      </m:r>
                    </m:oMath>
                  </m:oMathPara>
                </a14:m>
                <a:endParaRPr kumimoji="1" lang="en-NZ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Text Placeholder 5">
                <a:extLst>
                  <a:ext uri="{FF2B5EF4-FFF2-40B4-BE49-F238E27FC236}">
                    <a16:creationId xmlns:a16="http://schemas.microsoft.com/office/drawing/2014/main" id="{63AE311C-F493-5132-8E97-47432B064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66" y="2475017"/>
                <a:ext cx="11608680" cy="1115543"/>
              </a:xfrm>
              <a:prstGeom prst="rect">
                <a:avLst/>
              </a:prstGeom>
              <a:blipFill>
                <a:blip r:embed="rId4"/>
                <a:stretch>
                  <a:fillRect l="-473" t="-2732" r="-52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5">
                <a:extLst>
                  <a:ext uri="{FF2B5EF4-FFF2-40B4-BE49-F238E27FC236}">
                    <a16:creationId xmlns:a16="http://schemas.microsoft.com/office/drawing/2014/main" id="{9D032A7D-89A7-ACC7-E16D-618E4530F3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463" y="3995602"/>
                <a:ext cx="11608680" cy="67534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Hence, after a sufficiently large number of transitions (say </a:t>
                </a:r>
                <a:r>
                  <a:rPr kumimoji="1" lang="en-NZ" altLang="ja-JP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t = N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), 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observations drawn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游ゴシック" panose="020B0400000000000000" pitchFamily="34" charset="-128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NZ" altLang="ja-JP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34" charset="-128"/>
                                    <a:cs typeface="+mn-cs"/>
                                  </a:rPr>
                                  <m:t>𝑿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NZ" altLang="ja-JP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34" charset="-128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𝒕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=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𝑵</m:t>
                        </m:r>
                      </m:sub>
                      <m:sup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will be distributed according to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 Placeholder 5">
                <a:extLst>
                  <a:ext uri="{FF2B5EF4-FFF2-40B4-BE49-F238E27FC236}">
                    <a16:creationId xmlns:a16="http://schemas.microsoft.com/office/drawing/2014/main" id="{9D032A7D-89A7-ACC7-E16D-618E4530F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3" y="3995602"/>
                <a:ext cx="11608680" cy="675344"/>
              </a:xfrm>
              <a:prstGeom prst="rect">
                <a:avLst/>
              </a:prstGeom>
              <a:blipFill>
                <a:blip r:embed="rId5"/>
                <a:stretch>
                  <a:fillRect l="-420" t="-4505" b="-1801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7EDD5B-5A2A-F8F0-D1B7-4F57CC325340}"/>
              </a:ext>
            </a:extLst>
          </p:cNvPr>
          <p:cNvSpPr txBox="1">
            <a:spLocks/>
          </p:cNvSpPr>
          <p:nvPr/>
        </p:nvSpPr>
        <p:spPr>
          <a:xfrm>
            <a:off x="347266" y="5142188"/>
            <a:ext cx="11608680" cy="5334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</a:t>
            </a: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Metropolis-Hastings algorithm </a:t>
            </a: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is one class of Markov Chain Monte Carlo algorithms that facilitates the above.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153D9CE-6C67-4AED-E273-3CDFD2A584AF}"/>
              </a:ext>
            </a:extLst>
          </p:cNvPr>
          <p:cNvSpPr txBox="1">
            <a:spLocks/>
          </p:cNvSpPr>
          <p:nvPr/>
        </p:nvSpPr>
        <p:spPr>
          <a:xfrm>
            <a:off x="8188600" y="2990912"/>
            <a:ext cx="2031994" cy="5334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Recall Theorem 8 of the chapter on ‘Markov Chains’</a:t>
            </a:r>
          </a:p>
        </p:txBody>
      </p:sp>
    </p:spTree>
    <p:extLst>
      <p:ext uri="{BB962C8B-B14F-4D97-AF65-F5344CB8AC3E}">
        <p14:creationId xmlns:p14="http://schemas.microsoft.com/office/powerpoint/2010/main" val="29225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 Herenga Waka—Victoria University of Wellington | Universities New  Zealand - Te Pōkai Tara">
            <a:extLst>
              <a:ext uri="{FF2B5EF4-FFF2-40B4-BE49-F238E27FC236}">
                <a16:creationId xmlns:a16="http://schemas.microsoft.com/office/drawing/2014/main" id="{B1142CEC-3289-4C4A-9152-123B7089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864"/>
            <a:ext cx="1807633" cy="61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1CF9-2501-4656-A309-CB7129AD346F}"/>
              </a:ext>
            </a:extLst>
          </p:cNvPr>
          <p:cNvSpPr txBox="1">
            <a:spLocks/>
          </p:cNvSpPr>
          <p:nvPr/>
        </p:nvSpPr>
        <p:spPr>
          <a:xfrm>
            <a:off x="10220594" y="6182657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4000" kern="12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D89C-DF1E-4948-B597-5DD47B34A9CA}" type="slidenum"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575454">
                    <a:lumMod val="20000"/>
                    <a:lumOff val="80000"/>
                  </a:srgbClr>
                </a:solidFill>
                <a:effectLst/>
                <a:uLnTx/>
                <a:uFillTx/>
                <a:latin typeface="Coo Hew"/>
                <a:ea typeface="游ゴシック" panose="020B0400000000000000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75454">
                  <a:lumMod val="20000"/>
                  <a:lumOff val="80000"/>
                </a:srgbClr>
              </a:solidFill>
              <a:effectLst/>
              <a:uLnTx/>
              <a:uFillTx/>
              <a:latin typeface="Coo Hew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01D7A31-5FF0-43DC-9F4D-F2B96A58DE6A}"/>
              </a:ext>
            </a:extLst>
          </p:cNvPr>
          <p:cNvSpPr txBox="1">
            <a:spLocks/>
          </p:cNvSpPr>
          <p:nvPr/>
        </p:nvSpPr>
        <p:spPr>
          <a:xfrm>
            <a:off x="8993875" y="86139"/>
            <a:ext cx="309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DEDDDD"/>
                </a:solidFill>
                <a:effectLst/>
                <a:uLnTx/>
                <a:uFillTx/>
                <a:latin typeface="Gidole"/>
                <a:ea typeface="游ゴシック" panose="020B0400000000000000" pitchFamily="34" charset="-128"/>
                <a:cs typeface="+mn-cs"/>
              </a:rPr>
              <a:t>9.2 – The MH Algorithm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EDDDD"/>
              </a:solidFill>
              <a:effectLst/>
              <a:uLnTx/>
              <a:uFillTx/>
              <a:latin typeface="Gidole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3E9ADB-6AEC-42EA-808B-5A433C8B4560}"/>
              </a:ext>
            </a:extLst>
          </p:cNvPr>
          <p:cNvSpPr txBox="1">
            <a:spLocks/>
          </p:cNvSpPr>
          <p:nvPr/>
        </p:nvSpPr>
        <p:spPr>
          <a:xfrm>
            <a:off x="319463" y="196889"/>
            <a:ext cx="8168429" cy="6072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 Light" panose="020B0300000000000000" pitchFamily="34" charset="-128"/>
                <a:cs typeface="+mj-cs"/>
              </a:rPr>
              <a:t>9.2b – Description of the MH Algorithm:</a:t>
            </a:r>
            <a:endParaRPr kumimoji="1" lang="ja-JP" alt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 Light" panose="020B0300000000000000" pitchFamily="34" charset="-128"/>
              <a:cs typeface="+mj-cs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973EEA1-0EE9-6342-5A73-7EE2EDF7D3E5}"/>
              </a:ext>
            </a:extLst>
          </p:cNvPr>
          <p:cNvSpPr txBox="1">
            <a:spLocks/>
          </p:cNvSpPr>
          <p:nvPr/>
        </p:nvSpPr>
        <p:spPr>
          <a:xfrm>
            <a:off x="319463" y="907637"/>
            <a:ext cx="1160868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The Metropolis-Hastings algorithm proceeds according to the following steps.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A6BA2-FFE8-81B7-087B-F0E654B47263}"/>
              </a:ext>
            </a:extLst>
          </p:cNvPr>
          <p:cNvSpPr txBox="1">
            <a:spLocks/>
          </p:cNvSpPr>
          <p:nvPr/>
        </p:nvSpPr>
        <p:spPr>
          <a:xfrm>
            <a:off x="319464" y="1546572"/>
            <a:ext cx="86789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41E6A644-4335-CD83-7BEE-FF476BC5A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6" y="1546572"/>
                <a:ext cx="10345002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Define the target distribution </a:t>
                </a:r>
                <a14:m>
                  <m:oMath xmlns:m="http://schemas.openxmlformats.org/officeDocument/2006/math">
                    <m:r>
                      <a:rPr kumimoji="1" lang="en-NZ" altLang="ja-JP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𝛑</m:t>
                    </m:r>
                    <m:r>
                      <a:rPr kumimoji="1" lang="en-NZ" altLang="ja-JP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:</m:t>
                    </m:r>
                    <m:r>
                      <a:rPr kumimoji="1" lang="en-NZ" altLang="ja-JP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𝐒</m:t>
                    </m:r>
                    <m:r>
                      <a:rPr kumimoji="1" lang="en-NZ" altLang="ja-JP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→[</m:t>
                    </m:r>
                    <m:r>
                      <a:rPr kumimoji="1" lang="en-NZ" altLang="ja-JP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∞)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41E6A644-4335-CD83-7BEE-FF476BC5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6" y="1546572"/>
                <a:ext cx="10345002" cy="365125"/>
              </a:xfrm>
              <a:prstGeom prst="rect">
                <a:avLst/>
              </a:prstGeom>
              <a:blipFill>
                <a:blip r:embed="rId3"/>
                <a:stretch>
                  <a:fillRect l="-530" t="-10000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9D91295-D0D8-E954-D088-499FF77944B0}"/>
              </a:ext>
            </a:extLst>
          </p:cNvPr>
          <p:cNvSpPr txBox="1">
            <a:spLocks/>
          </p:cNvSpPr>
          <p:nvPr/>
        </p:nvSpPr>
        <p:spPr>
          <a:xfrm>
            <a:off x="319464" y="2329624"/>
            <a:ext cx="86789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2601FED8-1EFF-3F8A-1D30-E1F581B1F8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6" y="2324593"/>
                <a:ext cx="10345002" cy="161031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Define a proposal density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,  ⋅ 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: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  <m:r>
                      <a:rPr kumimoji="1" lang="en-NZ" altLang="ja-JP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→[</m:t>
                    </m:r>
                    <m:r>
                      <a:rPr kumimoji="1" lang="en-NZ" altLang="ja-JP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∞)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such that:</a:t>
                </a: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NZ" altLang="ja-JP" sz="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00050" marR="0" lvl="0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∀ 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𝑺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00050" marR="0" lvl="0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sub>
                      <m:sup/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 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𝒅𝒚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e>
                    </m:nary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00050" marR="0" lvl="0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𝒔𝒖𝒑𝒑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≡ </m:t>
                    </m:r>
                    <m:d>
                      <m:dPr>
                        <m:begChr m:val="{"/>
                        <m:endChr m:val="}"/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| 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𝝅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⊆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𝒔𝒖𝒑𝒑</m:t>
                    </m:r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</m:d>
                    <m:r>
                      <a:rPr kumimoji="1" lang="en-NZ" altLang="ja-JP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≡ </m:t>
                    </m:r>
                    <m:d>
                      <m:dPr>
                        <m:begChr m:val="{"/>
                        <m:endChr m:val="}"/>
                        <m:ctrlP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| </m:t>
                        </m:r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1" lang="en-NZ" altLang="ja-JP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d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a:rPr kumimoji="1" lang="en-NZ" altLang="ja-JP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e>
                    </m:d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400050" marR="0" lvl="0" indent="-40005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⋅ )</m:t>
                    </m:r>
                  </m:oMath>
                </a14:m>
                <a:r>
                  <a:rPr kumimoji="1" lang="en-NZ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easy to sample from</a:t>
                </a:r>
              </a:p>
            </p:txBody>
          </p:sp>
        </mc:Choice>
        <mc:Fallback xmlns="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2601FED8-1EFF-3F8A-1D30-E1F581B1F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6" y="2324593"/>
                <a:ext cx="10345002" cy="1610317"/>
              </a:xfrm>
              <a:prstGeom prst="rect">
                <a:avLst/>
              </a:prstGeom>
              <a:blipFill>
                <a:blip r:embed="rId4"/>
                <a:stretch>
                  <a:fillRect l="-530" t="-1894" b="-1287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650BEB4-7C3A-C07F-EAF2-DA8D7A8CF383}"/>
              </a:ext>
            </a:extLst>
          </p:cNvPr>
          <p:cNvSpPr txBox="1">
            <a:spLocks/>
          </p:cNvSpPr>
          <p:nvPr/>
        </p:nvSpPr>
        <p:spPr>
          <a:xfrm>
            <a:off x="319463" y="4367634"/>
            <a:ext cx="867892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NZ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Step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5">
                <a:extLst>
                  <a:ext uri="{FF2B5EF4-FFF2-40B4-BE49-F238E27FC236}">
                    <a16:creationId xmlns:a16="http://schemas.microsoft.com/office/drawing/2014/main" id="{6D2B71B0-60A5-AF98-4B3C-5F30ED53B0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6" y="4340908"/>
                <a:ext cx="10345002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l" defTabSz="914324" rtl="0" eaLnBrk="1" latinLnBrk="0" hangingPunct="1">
                  <a:lnSpc>
                    <a:spcPct val="16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kumimoji="1" sz="1067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74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0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67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29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90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53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14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76" indent="-228581" algn="l" defTabSz="91432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2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NZ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Initialise the chain by 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NZ" altLang="ja-JP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NZ" altLang="ja-JP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𝒔𝒖𝒑𝒑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kumimoji="1" lang="en-NZ" altLang="ja-JP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NZ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" name="Text Placeholder 5">
                <a:extLst>
                  <a:ext uri="{FF2B5EF4-FFF2-40B4-BE49-F238E27FC236}">
                    <a16:creationId xmlns:a16="http://schemas.microsoft.com/office/drawing/2014/main" id="{6D2B71B0-60A5-AF98-4B3C-5F30ED53B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6" y="4340908"/>
                <a:ext cx="10345002" cy="365125"/>
              </a:xfrm>
              <a:prstGeom prst="rect">
                <a:avLst/>
              </a:prstGeom>
              <a:blipFill>
                <a:blip r:embed="rId5"/>
                <a:stretch>
                  <a:fillRect l="-530" t="-3333" b="-31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5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6513</Words>
  <Application>Microsoft Office PowerPoint</Application>
  <PresentationFormat>Widescreen</PresentationFormat>
  <Paragraphs>740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Coo Hew</vt:lpstr>
      <vt:lpstr>Gidole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Ward</dc:creator>
  <cp:lastModifiedBy>Adam Ward</cp:lastModifiedBy>
  <cp:revision>21</cp:revision>
  <dcterms:created xsi:type="dcterms:W3CDTF">2022-10-02T04:40:43Z</dcterms:created>
  <dcterms:modified xsi:type="dcterms:W3CDTF">2022-10-06T13:09:45Z</dcterms:modified>
</cp:coreProperties>
</file>