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44"/>
  </p:notesMasterIdLst>
  <p:sldIdLst>
    <p:sldId id="256" r:id="rId2"/>
    <p:sldId id="259" r:id="rId3"/>
    <p:sldId id="290" r:id="rId4"/>
    <p:sldId id="278" r:id="rId5"/>
    <p:sldId id="265" r:id="rId6"/>
    <p:sldId id="281" r:id="rId7"/>
    <p:sldId id="277" r:id="rId8"/>
    <p:sldId id="258" r:id="rId9"/>
    <p:sldId id="261" r:id="rId10"/>
    <p:sldId id="262" r:id="rId11"/>
    <p:sldId id="264" r:id="rId12"/>
    <p:sldId id="266" r:id="rId13"/>
    <p:sldId id="279" r:id="rId14"/>
    <p:sldId id="280" r:id="rId15"/>
    <p:sldId id="276" r:id="rId16"/>
    <p:sldId id="263" r:id="rId17"/>
    <p:sldId id="272" r:id="rId18"/>
    <p:sldId id="273" r:id="rId19"/>
    <p:sldId id="286" r:id="rId20"/>
    <p:sldId id="274" r:id="rId21"/>
    <p:sldId id="275" r:id="rId22"/>
    <p:sldId id="268" r:id="rId23"/>
    <p:sldId id="283" r:id="rId24"/>
    <p:sldId id="284" r:id="rId25"/>
    <p:sldId id="288" r:id="rId26"/>
    <p:sldId id="289" r:id="rId27"/>
    <p:sldId id="285" r:id="rId28"/>
    <p:sldId id="282" r:id="rId29"/>
    <p:sldId id="271" r:id="rId30"/>
    <p:sldId id="291" r:id="rId31"/>
    <p:sldId id="292" r:id="rId32"/>
    <p:sldId id="297" r:id="rId33"/>
    <p:sldId id="298" r:id="rId34"/>
    <p:sldId id="294" r:id="rId35"/>
    <p:sldId id="269" r:id="rId36"/>
    <p:sldId id="293" r:id="rId37"/>
    <p:sldId id="267" r:id="rId38"/>
    <p:sldId id="299" r:id="rId39"/>
    <p:sldId id="301" r:id="rId40"/>
    <p:sldId id="302" r:id="rId41"/>
    <p:sldId id="303" r:id="rId42"/>
    <p:sldId id="287" r:id="rId4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76" autoAdjust="0"/>
    <p:restoredTop sz="94660"/>
  </p:normalViewPr>
  <p:slideViewPr>
    <p:cSldViewPr snapToGrid="0">
      <p:cViewPr varScale="1">
        <p:scale>
          <a:sx n="94" d="100"/>
          <a:sy n="94" d="100"/>
        </p:scale>
        <p:origin x="-108" y="-4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-3822" y="-8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C78193-740C-4AD5-AF11-D2FC9BF37948}" type="datetimeFigureOut">
              <a:rPr lang="zh-TW" altLang="en-US" smtClean="0"/>
              <a:pPr/>
              <a:t>2016/1/24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53D952-F02B-44A6-93AA-BB7815C2553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426996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798E-6CC9-4EAE-86F9-102E5EF0369A}" type="datetimeFigureOut">
              <a:rPr lang="zh-TW" altLang="en-US" smtClean="0"/>
              <a:pPr/>
              <a:t>2016/1/24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AD72627-7EE2-4387-8F3A-A2BD1EF0E10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532854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798E-6CC9-4EAE-86F9-102E5EF0369A}" type="datetimeFigureOut">
              <a:rPr lang="zh-TW" altLang="en-US" smtClean="0"/>
              <a:pPr/>
              <a:t>2016/1/24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AD72627-7EE2-4387-8F3A-A2BD1EF0E10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053123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798E-6CC9-4EAE-86F9-102E5EF0369A}" type="datetimeFigureOut">
              <a:rPr lang="zh-TW" altLang="en-US" smtClean="0"/>
              <a:pPr/>
              <a:t>2016/1/24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AD72627-7EE2-4387-8F3A-A2BD1EF0E10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11618781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798E-6CC9-4EAE-86F9-102E5EF0369A}" type="datetimeFigureOut">
              <a:rPr lang="zh-TW" altLang="en-US" smtClean="0"/>
              <a:pPr/>
              <a:t>2016/1/24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AD72627-7EE2-4387-8F3A-A2BD1EF0E10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6531226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798E-6CC9-4EAE-86F9-102E5EF0369A}" type="datetimeFigureOut">
              <a:rPr lang="zh-TW" altLang="en-US" smtClean="0"/>
              <a:pPr/>
              <a:t>2016/1/24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AD72627-7EE2-4387-8F3A-A2BD1EF0E10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16460088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798E-6CC9-4EAE-86F9-102E5EF0369A}" type="datetimeFigureOut">
              <a:rPr lang="zh-TW" altLang="en-US" smtClean="0"/>
              <a:pPr/>
              <a:t>2016/1/24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AD72627-7EE2-4387-8F3A-A2BD1EF0E10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0002418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798E-6CC9-4EAE-86F9-102E5EF0369A}" type="datetimeFigureOut">
              <a:rPr lang="zh-TW" altLang="en-US" smtClean="0"/>
              <a:pPr/>
              <a:t>2016/1/24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72627-7EE2-4387-8F3A-A2BD1EF0E10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7510423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798E-6CC9-4EAE-86F9-102E5EF0369A}" type="datetimeFigureOut">
              <a:rPr lang="zh-TW" altLang="en-US" smtClean="0"/>
              <a:pPr/>
              <a:t>2016/1/24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72627-7EE2-4387-8F3A-A2BD1EF0E10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218961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4245" y="624110"/>
            <a:ext cx="8911687" cy="128089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8820" y="2097024"/>
            <a:ext cx="8915400" cy="377762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798E-6CC9-4EAE-86F9-102E5EF0369A}" type="datetimeFigureOut">
              <a:rPr lang="zh-TW" altLang="en-US" smtClean="0"/>
              <a:pPr/>
              <a:t>2016/1/24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72627-7EE2-4387-8F3A-A2BD1EF0E10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6982671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798E-6CC9-4EAE-86F9-102E5EF0369A}" type="datetimeFigureOut">
              <a:rPr lang="zh-TW" altLang="en-US" smtClean="0"/>
              <a:pPr/>
              <a:t>2016/1/24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AD72627-7EE2-4387-8F3A-A2BD1EF0E10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519279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798E-6CC9-4EAE-86F9-102E5EF0369A}" type="datetimeFigureOut">
              <a:rPr lang="zh-TW" altLang="en-US" smtClean="0"/>
              <a:pPr/>
              <a:t>2016/1/24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AD72627-7EE2-4387-8F3A-A2BD1EF0E10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813282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798E-6CC9-4EAE-86F9-102E5EF0369A}" type="datetimeFigureOut">
              <a:rPr lang="zh-TW" altLang="en-US" smtClean="0"/>
              <a:pPr/>
              <a:t>2016/1/24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AD72627-7EE2-4387-8F3A-A2BD1EF0E10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470762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798E-6CC9-4EAE-86F9-102E5EF0369A}" type="datetimeFigureOut">
              <a:rPr lang="zh-TW" altLang="en-US" smtClean="0"/>
              <a:pPr/>
              <a:t>2016/1/24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72627-7EE2-4387-8F3A-A2BD1EF0E10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4235962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798E-6CC9-4EAE-86F9-102E5EF0369A}" type="datetimeFigureOut">
              <a:rPr lang="zh-TW" altLang="en-US" smtClean="0"/>
              <a:pPr/>
              <a:t>2016/1/24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72627-7EE2-4387-8F3A-A2BD1EF0E10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927660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798E-6CC9-4EAE-86F9-102E5EF0369A}" type="datetimeFigureOut">
              <a:rPr lang="zh-TW" altLang="en-US" smtClean="0"/>
              <a:pPr/>
              <a:t>2016/1/24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72627-7EE2-4387-8F3A-A2BD1EF0E10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874359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798E-6CC9-4EAE-86F9-102E5EF0369A}" type="datetimeFigureOut">
              <a:rPr lang="zh-TW" altLang="en-US" smtClean="0"/>
              <a:pPr/>
              <a:t>2016/1/24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AD72627-7EE2-4387-8F3A-A2BD1EF0E10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263322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13416" y="648753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13416" y="2083438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E7798E-6CC9-4EAE-86F9-102E5EF0369A}" type="datetimeFigureOut">
              <a:rPr lang="zh-TW" altLang="en-US" smtClean="0"/>
              <a:pPr/>
              <a:t>2016/1/24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AD72627-7EE2-4387-8F3A-A2BD1EF0E10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942235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tags/default.asp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cssref/css_selectors.asp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.com.cn/cssref/index.asp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hyperlink" Target="http://www.w3schools.com/jsref/dom_obj_all.asp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ezardyeh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hyperlink" Target="https://github.com/LezardYeh/f2e-ccu-speech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tags/default.asp" TargetMode="External"/><Relationship Id="rId2" Type="http://schemas.openxmlformats.org/officeDocument/2006/relationships/hyperlink" Target="https://commons.wikimedia.org/wiki/File:DOM-model.sv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zh.wikipedia.org/wiki/JQuery" TargetMode="External"/><Relationship Id="rId4" Type="http://schemas.openxmlformats.org/officeDocument/2006/relationships/hyperlink" Target="http://www.w3school.com.cn/cssref/index.asp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淺談網頁前端工</a:t>
            </a:r>
            <a:r>
              <a:rPr lang="zh-TW" altLang="en-US" dirty="0"/>
              <a:t>程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講</a:t>
            </a:r>
            <a:r>
              <a:rPr lang="zh-TW" altLang="en-US" dirty="0" smtClean="0"/>
              <a:t>者：葉世一 </a:t>
            </a:r>
            <a:r>
              <a:rPr lang="en-US" altLang="zh-TW" dirty="0" smtClean="0"/>
              <a:t>(Cosmo)</a:t>
            </a:r>
          </a:p>
          <a:p>
            <a:r>
              <a:rPr lang="en-US" altLang="zh-TW" dirty="0" smtClean="0"/>
              <a:t>2016/01/25</a:t>
            </a:r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159389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後</a:t>
            </a:r>
            <a:r>
              <a:rPr lang="zh-TW" altLang="en-US" dirty="0"/>
              <a:t>端</a:t>
            </a:r>
            <a:r>
              <a:rPr lang="zh-TW" altLang="en-US" dirty="0" smtClean="0"/>
              <a:t>工程特性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通常與畫面上的操作無關，只負責產生最後的結果</a:t>
            </a:r>
            <a:endParaRPr lang="en-US" altLang="zh-TW" dirty="0" smtClean="0"/>
          </a:p>
          <a:p>
            <a:r>
              <a:rPr lang="zh-TW" altLang="en-US" dirty="0" smtClean="0"/>
              <a:t>僅依照接收到的</a:t>
            </a:r>
            <a:r>
              <a:rPr lang="en-US" altLang="zh-TW" dirty="0" smtClean="0"/>
              <a:t>HTTP</a:t>
            </a:r>
            <a:r>
              <a:rPr lang="zh-TW" altLang="en-US" dirty="0" smtClean="0"/>
              <a:t>請求，回傳相對應的結果</a:t>
            </a:r>
            <a:endParaRPr lang="en-US" altLang="zh-TW" dirty="0" smtClean="0"/>
          </a:p>
          <a:p>
            <a:r>
              <a:rPr lang="zh-TW" altLang="en-US" dirty="0" smtClean="0"/>
              <a:t>後端工程與瀏覽器互動，而不是直接與使用者互動</a:t>
            </a:r>
            <a:r>
              <a:rPr lang="en-US" altLang="zh-TW" dirty="0" smtClean="0"/>
              <a:t>(</a:t>
            </a:r>
            <a:r>
              <a:rPr lang="zh-TW" altLang="en-US" dirty="0" smtClean="0"/>
              <a:t>必須透過前端工程</a:t>
            </a:r>
            <a:r>
              <a:rPr lang="en-US" altLang="zh-TW" dirty="0" smtClean="0"/>
              <a:t>)</a:t>
            </a:r>
          </a:p>
        </p:txBody>
      </p:sp>
    </p:spTree>
    <p:extLst>
      <p:ext uri="{BB962C8B-B14F-4D97-AF65-F5344CB8AC3E}">
        <p14:creationId xmlns="" xmlns:p14="http://schemas.microsoft.com/office/powerpoint/2010/main" val="344410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12100" y="578389"/>
            <a:ext cx="10379900" cy="2878507"/>
          </a:xfrm>
        </p:spPr>
        <p:txBody>
          <a:bodyPr>
            <a:normAutofit fontScale="90000"/>
          </a:bodyPr>
          <a:lstStyle/>
          <a:p>
            <a:r>
              <a:rPr lang="zh-TW" altLang="en-US" strike="sngStrike" dirty="0" smtClean="0"/>
              <a:t>除了「協助組出」</a:t>
            </a:r>
            <a:r>
              <a:rPr lang="en-US" altLang="zh-TW" strike="sngStrike" dirty="0" smtClean="0"/>
              <a:t>HTML</a:t>
            </a:r>
            <a:r>
              <a:rPr lang="zh-TW" altLang="en-US" strike="sngStrike" dirty="0" smtClean="0"/>
              <a:t>基本頁面外</a:t>
            </a:r>
            <a:r>
              <a:rPr lang="en-US" altLang="zh-TW" strike="sngStrike" dirty="0" smtClean="0"/>
              <a:t/>
            </a:r>
            <a:br>
              <a:rPr lang="en-US" altLang="zh-TW" strike="sngStrike" dirty="0" smtClean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/>
              <a:t>後</a:t>
            </a:r>
            <a:r>
              <a:rPr lang="zh-TW" altLang="en-US" dirty="0" smtClean="0"/>
              <a:t>端工程與使用者的距離總是遠遠的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儘管使用者看不到、摸不到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任何操作後的結果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可都是完全仰賴後端工程呢！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6670" y="3762768"/>
            <a:ext cx="3518154" cy="264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21380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66806" y="1461018"/>
            <a:ext cx="9706809" cy="3389951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進入前端議題之前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試試看把</a:t>
            </a:r>
            <a:r>
              <a:rPr lang="en-US" altLang="zh-TW" dirty="0" smtClean="0"/>
              <a:t>Facebook</a:t>
            </a:r>
            <a:r>
              <a:rPr lang="zh-TW" altLang="en-US" dirty="0" smtClean="0"/>
              <a:t>的</a:t>
            </a:r>
            <a:r>
              <a:rPr lang="en-US" altLang="zh-TW" dirty="0" smtClean="0"/>
              <a:t>CSS</a:t>
            </a:r>
            <a:r>
              <a:rPr lang="zh-TW" altLang="en-US" dirty="0" smtClean="0"/>
              <a:t>和</a:t>
            </a:r>
            <a:r>
              <a:rPr lang="en-US" altLang="zh-TW" dirty="0" smtClean="0"/>
              <a:t>JavaScript</a:t>
            </a:r>
            <a:r>
              <a:rPr lang="zh-TW" altLang="en-US" dirty="0" smtClean="0"/>
              <a:t>抽掉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感受一下缺乏前端的世界</a:t>
            </a:r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169481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150" y="1235971"/>
            <a:ext cx="8143875" cy="46386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35544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245" y="1415603"/>
            <a:ext cx="8881049" cy="461009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93955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33389" y="724694"/>
            <a:ext cx="9425391" cy="1280890"/>
          </a:xfrm>
        </p:spPr>
        <p:txBody>
          <a:bodyPr>
            <a:normAutofit/>
          </a:bodyPr>
          <a:lstStyle/>
          <a:p>
            <a:r>
              <a:rPr lang="zh-TW" altLang="en-US" dirty="0"/>
              <a:t>延伸</a:t>
            </a:r>
            <a:r>
              <a:rPr lang="zh-TW" altLang="en-US" dirty="0" smtClean="0"/>
              <a:t>討論：前</a:t>
            </a:r>
            <a:r>
              <a:rPr lang="zh-TW" altLang="en-US" dirty="0"/>
              <a:t>端</a:t>
            </a:r>
            <a:r>
              <a:rPr lang="zh-TW" altLang="en-US" dirty="0" smtClean="0"/>
              <a:t>工程</a:t>
            </a:r>
            <a:r>
              <a:rPr lang="en-US" altLang="zh-TW" dirty="0"/>
              <a:t> </a:t>
            </a:r>
            <a:r>
              <a:rPr lang="zh-TW" altLang="en-US" dirty="0"/>
              <a:t>等於</a:t>
            </a:r>
            <a:r>
              <a:rPr lang="en-US" altLang="zh-TW" dirty="0" smtClean="0"/>
              <a:t> </a:t>
            </a:r>
            <a:r>
              <a:rPr lang="zh-TW" altLang="en-US" dirty="0"/>
              <a:t>美編</a:t>
            </a:r>
            <a:r>
              <a:rPr lang="en-US" altLang="zh-TW" dirty="0" smtClean="0"/>
              <a:t>/</a:t>
            </a:r>
            <a:r>
              <a:rPr lang="zh-TW" altLang="en-US" dirty="0" smtClean="0"/>
              <a:t>美工</a:t>
            </a:r>
            <a:r>
              <a:rPr lang="en-US" altLang="zh-TW" dirty="0" smtClean="0"/>
              <a:t>/</a:t>
            </a:r>
            <a:r>
              <a:rPr lang="zh-TW" altLang="en-US" dirty="0" smtClean="0"/>
              <a:t>設計 嗎</a:t>
            </a:r>
            <a:endParaRPr lang="zh-TW" altLang="en-US" dirty="0"/>
          </a:p>
        </p:txBody>
      </p:sp>
      <p:sp>
        <p:nvSpPr>
          <p:cNvPr id="4" name="AutoShape 2" descr="https://pixabay.com/static/uploads/photo/2015/10/30/12/24/questions-1014060_960_72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5" name="AutoShape 4" descr="https://pixabay.com/static/uploads/photo/2015/10/30/12/24/questions-1014060_960_720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6398" y="1909857"/>
            <a:ext cx="4137221" cy="4137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08611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前端工程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結構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Html</a:t>
            </a:r>
            <a:r>
              <a:rPr lang="zh-TW" altLang="en-US" dirty="0" smtClean="0"/>
              <a:t> </a:t>
            </a:r>
            <a:r>
              <a:rPr lang="en-US" altLang="zh-TW" dirty="0" smtClean="0"/>
              <a:t>/</a:t>
            </a:r>
            <a:r>
              <a:rPr lang="zh-TW" altLang="en-US" dirty="0" smtClean="0"/>
              <a:t> </a:t>
            </a:r>
            <a:r>
              <a:rPr lang="en-US" altLang="zh-TW" dirty="0" smtClean="0"/>
              <a:t>Dom</a:t>
            </a:r>
          </a:p>
          <a:p>
            <a:r>
              <a:rPr lang="zh-TW" altLang="en-US" dirty="0" smtClean="0"/>
              <a:t>視覺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CSS</a:t>
            </a:r>
          </a:p>
          <a:p>
            <a:r>
              <a:rPr lang="zh-TW" altLang="en-US" dirty="0" smtClean="0"/>
              <a:t>操作、行為及特效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Javascript</a:t>
            </a:r>
            <a:endParaRPr lang="en-US" altLang="zh-TW" dirty="0" smtClean="0"/>
          </a:p>
        </p:txBody>
      </p:sp>
    </p:spTree>
    <p:extLst>
      <p:ext uri="{BB962C8B-B14F-4D97-AF65-F5344CB8AC3E}">
        <p14:creationId xmlns="" xmlns:p14="http://schemas.microsoft.com/office/powerpoint/2010/main" val="131615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55065" y="624110"/>
            <a:ext cx="9849548" cy="1280890"/>
          </a:xfrm>
        </p:spPr>
        <p:txBody>
          <a:bodyPr/>
          <a:lstStyle/>
          <a:p>
            <a:r>
              <a:rPr lang="zh-TW" altLang="en-US" dirty="0" smtClean="0"/>
              <a:t>結構：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 </a:t>
            </a:r>
            <a:r>
              <a:rPr lang="en-US" altLang="zh-TW" dirty="0" smtClean="0"/>
              <a:t>&amp;</a:t>
            </a:r>
            <a:r>
              <a:rPr lang="zh-TW" altLang="en-US" dirty="0" smtClean="0"/>
              <a:t> </a:t>
            </a:r>
            <a:r>
              <a:rPr lang="en-US" altLang="zh-TW" dirty="0" smtClean="0"/>
              <a:t>DOM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81912" y="2133600"/>
            <a:ext cx="9922700" cy="3777622"/>
          </a:xfrm>
        </p:spPr>
        <p:txBody>
          <a:bodyPr/>
          <a:lstStyle/>
          <a:p>
            <a:r>
              <a:rPr lang="en-US" altLang="zh-TW" dirty="0" smtClean="0"/>
              <a:t>HTML(</a:t>
            </a:r>
            <a:r>
              <a:rPr lang="en-US" altLang="zh-TW" dirty="0" err="1" smtClean="0"/>
              <a:t>HyperText</a:t>
            </a:r>
            <a:r>
              <a:rPr lang="en-US" altLang="zh-TW" dirty="0" smtClean="0"/>
              <a:t> </a:t>
            </a:r>
            <a:r>
              <a:rPr lang="en-US" altLang="zh-TW" dirty="0"/>
              <a:t>Mark-up </a:t>
            </a:r>
            <a:r>
              <a:rPr lang="en-US" altLang="zh-TW" dirty="0" smtClean="0"/>
              <a:t>Language)</a:t>
            </a:r>
          </a:p>
          <a:p>
            <a:pPr lvl="1"/>
            <a:r>
              <a:rPr lang="zh-TW" altLang="en-US" dirty="0" smtClean="0"/>
              <a:t>一種瀏覽器能夠解讀的語言</a:t>
            </a:r>
            <a:r>
              <a:rPr lang="en-US" altLang="zh-TW" dirty="0" smtClean="0"/>
              <a:t>/</a:t>
            </a:r>
            <a:r>
              <a:rPr lang="zh-TW" altLang="en-US" dirty="0" smtClean="0"/>
              <a:t>格式，用標籤、屬性及內容描述出一份文件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注意：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僅僅描述一種格式標準，我們所看到</a:t>
            </a:r>
            <a:r>
              <a:rPr lang="zh-TW" altLang="en-US" dirty="0"/>
              <a:t>的</a:t>
            </a:r>
            <a:r>
              <a:rPr lang="zh-TW" altLang="en-US" dirty="0" smtClean="0"/>
              <a:t>網頁，是瀏覽器對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處理後的結果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DOM(Document Object Model)</a:t>
            </a:r>
          </a:p>
          <a:p>
            <a:pPr lvl="1"/>
            <a:r>
              <a:rPr lang="zh-TW" altLang="en-US" dirty="0" smtClean="0"/>
              <a:t>網頁內容</a:t>
            </a:r>
            <a:r>
              <a:rPr lang="en-US" altLang="zh-TW" dirty="0" smtClean="0"/>
              <a:t>(HTML)</a:t>
            </a:r>
            <a:r>
              <a:rPr lang="zh-TW" altLang="en-US" dirty="0" smtClean="0"/>
              <a:t>經過瀏覽器處理後，每個標籤都被物件化的結果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物件化後，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內容以物件形式受</a:t>
            </a:r>
            <a:r>
              <a:rPr lang="en-US" altLang="zh-TW" dirty="0" err="1" smtClean="0"/>
              <a:t>Javascript</a:t>
            </a:r>
            <a:r>
              <a:rPr lang="en-US" altLang="zh-TW" dirty="0" smtClean="0"/>
              <a:t> / </a:t>
            </a:r>
            <a:r>
              <a:rPr lang="en-US" altLang="zh-TW" dirty="0" err="1" smtClean="0"/>
              <a:t>Css</a:t>
            </a:r>
            <a:r>
              <a:rPr lang="zh-TW" altLang="en-US" dirty="0" smtClean="0"/>
              <a:t> 控制，呈現各種效果</a:t>
            </a:r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152889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HTML</a:t>
            </a:r>
            <a:r>
              <a:rPr lang="zh-TW" altLang="en-US" dirty="0" smtClean="0"/>
              <a:t>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網頁原始碼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5485" y="2009566"/>
            <a:ext cx="6930580" cy="4050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90148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DOM</a:t>
            </a:r>
            <a:r>
              <a:rPr lang="zh-TW" altLang="en-US" dirty="0" smtClean="0"/>
              <a:t> 是依照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產生的物件樹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28" name="Picture 4" descr="https://upload.wikimedia.org/wikipedia/commons/thumb/5/5a/DOM-model.svg/500px-DOM-model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8191" y="1533144"/>
            <a:ext cx="4762500" cy="49339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35152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學習目標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建立正確的網頁前端、後端觀念</a:t>
            </a:r>
            <a:endParaRPr lang="en-US" altLang="zh-TW" dirty="0" smtClean="0"/>
          </a:p>
          <a:p>
            <a:r>
              <a:rPr lang="zh-TW" altLang="en-US" dirty="0" smtClean="0"/>
              <a:t>應用前端工程</a:t>
            </a:r>
            <a:r>
              <a:rPr lang="zh-TW" altLang="en-US" dirty="0"/>
              <a:t>技巧</a:t>
            </a:r>
            <a:r>
              <a:rPr lang="zh-TW" altLang="en-US" dirty="0" smtClean="0"/>
              <a:t>解決問題</a:t>
            </a:r>
            <a:endParaRPr lang="en-US" altLang="zh-TW" dirty="0" smtClean="0"/>
          </a:p>
        </p:txBody>
      </p:sp>
      <p:sp>
        <p:nvSpPr>
          <p:cNvPr id="4" name="AutoShape 2" descr="https://pixabay.com/static/uploads/photo/2015/05/19/07/44/browser-773215_960_720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1336" y="2543874"/>
            <a:ext cx="3733800" cy="37338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2361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DOM</a:t>
            </a:r>
            <a:r>
              <a:rPr lang="zh-TW" altLang="en-US" dirty="0" smtClean="0"/>
              <a:t> </a:t>
            </a:r>
            <a:r>
              <a:rPr lang="en-US" altLang="zh-TW" dirty="0" smtClean="0"/>
              <a:t>+</a:t>
            </a:r>
            <a:r>
              <a:rPr lang="zh-TW" altLang="en-US" dirty="0" smtClean="0"/>
              <a:t> </a:t>
            </a:r>
            <a:r>
              <a:rPr lang="en-US" altLang="zh-TW" dirty="0" smtClean="0"/>
              <a:t>CSS</a:t>
            </a:r>
            <a:r>
              <a:rPr lang="zh-TW" altLang="en-US" dirty="0" smtClean="0"/>
              <a:t> 的</a:t>
            </a:r>
            <a:r>
              <a:rPr lang="en-US" altLang="zh-TW" dirty="0" smtClean="0"/>
              <a:t>3D</a:t>
            </a:r>
            <a:r>
              <a:rPr lang="zh-TW" altLang="en-US" dirty="0" smtClean="0"/>
              <a:t>結構圖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632" y="2258624"/>
            <a:ext cx="7726680" cy="4024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511325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HTML </a:t>
            </a:r>
            <a:r>
              <a:rPr lang="zh-TW" altLang="en-US" dirty="0" smtClean="0"/>
              <a:t>使用時的建議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結構越簡單越</a:t>
            </a:r>
            <a:r>
              <a:rPr lang="zh-TW" altLang="en-US" dirty="0" smtClean="0"/>
              <a:t>好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Javascript</a:t>
            </a:r>
            <a:r>
              <a:rPr lang="en-US" altLang="zh-TW" dirty="0" smtClean="0"/>
              <a:t> / </a:t>
            </a:r>
            <a:r>
              <a:rPr lang="en-US" altLang="zh-TW" dirty="0" err="1" smtClean="0"/>
              <a:t>Css</a:t>
            </a:r>
            <a:r>
              <a:rPr lang="zh-TW" altLang="en-US" dirty="0" smtClean="0"/>
              <a:t>與</a:t>
            </a:r>
            <a:r>
              <a:rPr lang="en-US" altLang="zh-TW" dirty="0" smtClean="0"/>
              <a:t>DOM</a:t>
            </a:r>
            <a:r>
              <a:rPr lang="zh-TW" altLang="en-US" dirty="0" smtClean="0"/>
              <a:t>互動過程越快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檔案較小</a:t>
            </a:r>
            <a:endParaRPr lang="en-US" altLang="zh-TW" dirty="0" smtClean="0"/>
          </a:p>
          <a:p>
            <a:r>
              <a:rPr lang="zh-TW" altLang="en-US" dirty="0" smtClean="0"/>
              <a:t>撰寫</a:t>
            </a:r>
            <a:r>
              <a:rPr lang="zh-TW" altLang="en-US" dirty="0"/>
              <a:t>有</a:t>
            </a:r>
            <a:r>
              <a:rPr lang="zh-TW" altLang="en-US" dirty="0" smtClean="0"/>
              <a:t>語意的</a:t>
            </a:r>
            <a:r>
              <a:rPr lang="en-US" altLang="zh-TW" dirty="0" smtClean="0"/>
              <a:t>HTML</a:t>
            </a:r>
          </a:p>
          <a:p>
            <a:pPr lvl="1"/>
            <a:r>
              <a:rPr lang="en-US" altLang="zh-TW" dirty="0" smtClean="0">
                <a:hlinkClick r:id="rId2"/>
              </a:rPr>
              <a:t>HTML</a:t>
            </a:r>
            <a:r>
              <a:rPr lang="zh-TW" altLang="en-US" dirty="0" smtClean="0">
                <a:hlinkClick r:id="rId2"/>
              </a:rPr>
              <a:t> 語意</a:t>
            </a:r>
            <a:r>
              <a:rPr lang="zh-TW" altLang="en-US" dirty="0">
                <a:hlinkClick r:id="rId2"/>
              </a:rPr>
              <a:t>參考</a:t>
            </a:r>
            <a:r>
              <a:rPr lang="zh-TW" altLang="en-US" dirty="0" smtClean="0">
                <a:hlinkClick r:id="rId2"/>
              </a:rPr>
              <a:t>：</a:t>
            </a:r>
            <a:r>
              <a:rPr lang="en-US" altLang="zh-TW" dirty="0" smtClean="0">
                <a:hlinkClick r:id="rId2"/>
              </a:rPr>
              <a:t>http</a:t>
            </a:r>
            <a:r>
              <a:rPr lang="en-US" altLang="zh-TW" dirty="0">
                <a:hlinkClick r:id="rId2"/>
              </a:rPr>
              <a:t>://www.w3schools.com/tags/default.asp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有助於</a:t>
            </a:r>
            <a:r>
              <a:rPr lang="en-US" altLang="zh-TW" dirty="0" smtClean="0"/>
              <a:t>SEO</a:t>
            </a:r>
          </a:p>
          <a:p>
            <a:pPr lvl="1"/>
            <a:r>
              <a:rPr lang="zh-TW" altLang="en-US" dirty="0" smtClean="0"/>
              <a:t>從原始碼就能了解內容，容易除錯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 </a:t>
            </a:r>
            <a:r>
              <a:rPr lang="zh-TW" altLang="en-US" dirty="0" smtClean="0"/>
              <a:t>用</a:t>
            </a:r>
            <a:r>
              <a:rPr lang="en-US" altLang="zh-TW" dirty="0" smtClean="0"/>
              <a:t>table</a:t>
            </a:r>
            <a:r>
              <a:rPr lang="zh-TW" altLang="en-US" dirty="0" smtClean="0"/>
              <a:t>來排版，缺乏語意且結構複雜，程式碼非常難修改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153081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CSS</a:t>
            </a:r>
            <a:r>
              <a:rPr lang="zh-TW" altLang="en-US" dirty="0" smtClean="0"/>
              <a:t> 網頁</a:t>
            </a:r>
            <a:r>
              <a:rPr lang="zh-TW" altLang="en-US" dirty="0"/>
              <a:t>的</a:t>
            </a:r>
            <a:r>
              <a:rPr lang="zh-TW" altLang="en-US" dirty="0" smtClean="0"/>
              <a:t>美容師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28508" y="2033016"/>
            <a:ext cx="8915400" cy="3777622"/>
          </a:xfrm>
        </p:spPr>
        <p:txBody>
          <a:bodyPr>
            <a:normAutofit/>
          </a:bodyPr>
          <a:lstStyle/>
          <a:p>
            <a:r>
              <a:rPr lang="en-US" altLang="zh-TW" dirty="0"/>
              <a:t>CSS ( Cascading Style Sheets ) </a:t>
            </a:r>
            <a:r>
              <a:rPr lang="zh-TW" altLang="en-US" dirty="0" smtClean="0"/>
              <a:t>定義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的樣式</a:t>
            </a:r>
            <a:endParaRPr lang="en-US" altLang="zh-TW" dirty="0" smtClean="0"/>
          </a:p>
          <a:p>
            <a:r>
              <a:rPr lang="zh-TW" altLang="en-US" dirty="0" smtClean="0"/>
              <a:t>三種使用方法：</a:t>
            </a:r>
            <a:endParaRPr lang="en-US" altLang="zh-TW" dirty="0" smtClean="0"/>
          </a:p>
          <a:p>
            <a:pPr lvl="1"/>
            <a:r>
              <a:rPr lang="zh-TW" altLang="en-US" dirty="0"/>
              <a:t>直接寫在</a:t>
            </a:r>
            <a:r>
              <a:rPr lang="en-US" altLang="zh-TW" dirty="0"/>
              <a:t>style</a:t>
            </a:r>
            <a:r>
              <a:rPr lang="zh-TW" altLang="en-US" dirty="0" smtClean="0"/>
              <a:t>中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&lt;div style=“width:100px;”&gt;&lt;/div&gt;</a:t>
            </a:r>
          </a:p>
          <a:p>
            <a:pPr lvl="1"/>
            <a:r>
              <a:rPr lang="zh-TW" altLang="en-US" dirty="0" smtClean="0"/>
              <a:t>寫在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的</a:t>
            </a:r>
            <a:r>
              <a:rPr lang="en-US" altLang="zh-TW" dirty="0" smtClean="0"/>
              <a:t>&lt;style&gt;&lt;/style&gt;</a:t>
            </a:r>
            <a:r>
              <a:rPr lang="zh-TW" altLang="en-US" dirty="0" smtClean="0"/>
              <a:t>中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外部</a:t>
            </a:r>
            <a:r>
              <a:rPr lang="zh-TW" altLang="en-US" dirty="0"/>
              <a:t>引用</a:t>
            </a:r>
            <a:endParaRPr lang="en-US" altLang="zh-TW" dirty="0"/>
          </a:p>
          <a:p>
            <a:pPr lvl="2"/>
            <a:r>
              <a:rPr lang="en-US" altLang="zh-TW" dirty="0"/>
              <a:t>&lt;link </a:t>
            </a:r>
            <a:r>
              <a:rPr lang="en-US" altLang="zh-TW" dirty="0" err="1"/>
              <a:t>rel</a:t>
            </a:r>
            <a:r>
              <a:rPr lang="en-US" altLang="zh-TW" dirty="0"/>
              <a:t>=“</a:t>
            </a:r>
            <a:r>
              <a:rPr lang="en-US" altLang="zh-TW" dirty="0" err="1"/>
              <a:t>stylesheet</a:t>
            </a:r>
            <a:r>
              <a:rPr lang="en-US" altLang="zh-TW" dirty="0"/>
              <a:t>” </a:t>
            </a:r>
            <a:r>
              <a:rPr lang="en-US" altLang="zh-TW" dirty="0" err="1"/>
              <a:t>href</a:t>
            </a:r>
            <a:r>
              <a:rPr lang="en-US" altLang="zh-TW" dirty="0"/>
              <a:t>=“style.css</a:t>
            </a:r>
            <a:r>
              <a:rPr lang="en-US" altLang="zh-TW" dirty="0" smtClean="0"/>
              <a:t>”&gt;</a:t>
            </a:r>
          </a:p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7205472" y="2692801"/>
            <a:ext cx="4014216" cy="175432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lvl="2"/>
            <a:r>
              <a:rPr lang="en-US" altLang="zh-TW" b="1" dirty="0" smtClean="0">
                <a:solidFill>
                  <a:schemeClr val="bg1"/>
                </a:solidFill>
              </a:rPr>
              <a:t>CSS</a:t>
            </a:r>
            <a:r>
              <a:rPr lang="zh-TW" altLang="en-US" b="1" dirty="0">
                <a:solidFill>
                  <a:schemeClr val="bg1"/>
                </a:solidFill>
              </a:rPr>
              <a:t> </a:t>
            </a:r>
            <a:r>
              <a:rPr lang="zh-TW" altLang="en-US" b="1" dirty="0" smtClean="0">
                <a:solidFill>
                  <a:schemeClr val="bg1"/>
                </a:solidFill>
              </a:rPr>
              <a:t>基本語法</a:t>
            </a:r>
            <a:endParaRPr lang="en-US" altLang="zh-TW" b="1" dirty="0" smtClean="0">
              <a:solidFill>
                <a:schemeClr val="bg1"/>
              </a:solidFill>
            </a:endParaRPr>
          </a:p>
          <a:p>
            <a:pPr lvl="2"/>
            <a:endParaRPr lang="en-US" altLang="zh-TW" b="1" dirty="0" smtClean="0">
              <a:solidFill>
                <a:schemeClr val="bg1"/>
              </a:solidFill>
            </a:endParaRPr>
          </a:p>
          <a:p>
            <a:pPr lvl="2"/>
            <a:r>
              <a:rPr lang="en-US" altLang="zh-TW" b="1" dirty="0" smtClean="0">
                <a:solidFill>
                  <a:srgbClr val="FFFF00"/>
                </a:solidFill>
              </a:rPr>
              <a:t>selector</a:t>
            </a:r>
            <a:r>
              <a:rPr lang="en-US" altLang="zh-TW" b="1" dirty="0" smtClean="0">
                <a:solidFill>
                  <a:schemeClr val="bg1"/>
                </a:solidFill>
              </a:rPr>
              <a:t>{</a:t>
            </a:r>
            <a:endParaRPr lang="en-US" altLang="zh-TW" b="1" dirty="0">
              <a:solidFill>
                <a:schemeClr val="bg1"/>
              </a:solidFill>
            </a:endParaRPr>
          </a:p>
          <a:p>
            <a:pPr lvl="3"/>
            <a:r>
              <a:rPr lang="en-US" altLang="zh-TW" b="1" dirty="0">
                <a:solidFill>
                  <a:srgbClr val="FFFF00"/>
                </a:solidFill>
              </a:rPr>
              <a:t>property</a:t>
            </a:r>
            <a:r>
              <a:rPr lang="en-US" altLang="zh-TW" b="1" dirty="0">
                <a:solidFill>
                  <a:schemeClr val="bg1"/>
                </a:solidFill>
              </a:rPr>
              <a:t>:</a:t>
            </a:r>
            <a:r>
              <a:rPr lang="zh-TW" altLang="en-US" b="1" dirty="0">
                <a:solidFill>
                  <a:schemeClr val="bg1"/>
                </a:solidFill>
              </a:rPr>
              <a:t> </a:t>
            </a:r>
            <a:r>
              <a:rPr lang="en-US" altLang="zh-TW" b="1" dirty="0">
                <a:solidFill>
                  <a:srgbClr val="FFFF00"/>
                </a:solidFill>
              </a:rPr>
              <a:t>value</a:t>
            </a:r>
            <a:r>
              <a:rPr lang="en-US" altLang="zh-TW" b="1" dirty="0">
                <a:solidFill>
                  <a:schemeClr val="bg1"/>
                </a:solidFill>
              </a:rPr>
              <a:t>;</a:t>
            </a:r>
          </a:p>
          <a:p>
            <a:pPr lvl="2"/>
            <a:r>
              <a:rPr lang="en-US" altLang="zh-TW" b="1" dirty="0" smtClean="0">
                <a:solidFill>
                  <a:schemeClr val="bg1"/>
                </a:solidFill>
              </a:rPr>
              <a:t>}</a:t>
            </a:r>
          </a:p>
          <a:p>
            <a:pPr lvl="2"/>
            <a:endParaRPr lang="en-US" altLang="zh-TW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65523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常用的</a:t>
            </a:r>
            <a:r>
              <a:rPr lang="en-US" altLang="zh-TW" dirty="0" smtClean="0"/>
              <a:t>CSS</a:t>
            </a:r>
            <a:r>
              <a:rPr lang="zh-TW" altLang="en-US" dirty="0" smtClean="0"/>
              <a:t> </a:t>
            </a:r>
            <a:r>
              <a:rPr lang="en-US" altLang="zh-TW" dirty="0" smtClean="0"/>
              <a:t>Selector</a:t>
            </a:r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254038776"/>
              </p:ext>
            </p:extLst>
          </p:nvPr>
        </p:nvGraphicFramePr>
        <p:xfrm>
          <a:off x="1481328" y="2174240"/>
          <a:ext cx="9994392" cy="431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9424"/>
                <a:gridCol w="1975104"/>
                <a:gridCol w="2245360"/>
                <a:gridCol w="3524504"/>
              </a:tblGrid>
              <a:tr h="27669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符號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意義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範例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解說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元素名稱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所有相符的元素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取得所有的</a:t>
                      </a:r>
                      <a:r>
                        <a:rPr lang="en-US" altLang="zh-TW" dirty="0" smtClean="0"/>
                        <a:t>&lt;p&gt;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*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所有元素</a:t>
                      </a:r>
                    </a:p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 *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&lt;p&gt;</a:t>
                      </a:r>
                      <a:r>
                        <a:rPr lang="zh-TW" altLang="en-US" dirty="0" smtClean="0"/>
                        <a:t>底下所有元素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#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表示元素</a:t>
                      </a:r>
                      <a:r>
                        <a:rPr lang="en-US" altLang="zh-TW" dirty="0" smtClean="0"/>
                        <a:t>id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#main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取得</a:t>
                      </a:r>
                      <a:r>
                        <a:rPr lang="en-US" altLang="zh-TW" dirty="0" smtClean="0"/>
                        <a:t>id=main</a:t>
                      </a:r>
                      <a:r>
                        <a:rPr lang="zh-TW" altLang="en-US" dirty="0" smtClean="0"/>
                        <a:t>的元素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.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表示</a:t>
                      </a:r>
                      <a:r>
                        <a:rPr lang="en-US" altLang="zh-TW" dirty="0" smtClean="0"/>
                        <a:t>class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.</a:t>
                      </a:r>
                      <a:r>
                        <a:rPr lang="en-US" altLang="zh-TW" dirty="0" err="1" smtClean="0"/>
                        <a:t>nav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取得</a:t>
                      </a:r>
                      <a:r>
                        <a:rPr lang="en-US" altLang="zh-TW" dirty="0" smtClean="0"/>
                        <a:t>class</a:t>
                      </a:r>
                      <a:r>
                        <a:rPr lang="zh-TW" altLang="en-US" dirty="0" smtClean="0"/>
                        <a:t>包含</a:t>
                      </a:r>
                      <a:r>
                        <a:rPr lang="en-US" altLang="zh-TW" dirty="0" err="1" smtClean="0"/>
                        <a:t>nav</a:t>
                      </a:r>
                      <a:r>
                        <a:rPr lang="zh-TW" altLang="en-US" dirty="0" smtClean="0"/>
                        <a:t>的元素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,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和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#main, .</a:t>
                      </a:r>
                      <a:r>
                        <a:rPr lang="en-US" altLang="zh-TW" dirty="0" err="1" smtClean="0"/>
                        <a:t>nav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取得</a:t>
                      </a:r>
                      <a:r>
                        <a:rPr lang="en-US" altLang="zh-TW" dirty="0" smtClean="0"/>
                        <a:t>id=main</a:t>
                      </a:r>
                      <a:r>
                        <a:rPr lang="zh-TW" altLang="en-US" dirty="0" smtClean="0"/>
                        <a:t>的元素</a:t>
                      </a:r>
                    </a:p>
                    <a:p>
                      <a:r>
                        <a:rPr lang="zh-TW" altLang="en-US" dirty="0" smtClean="0"/>
                        <a:t>和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class</a:t>
                      </a:r>
                      <a:r>
                        <a:rPr lang="zh-TW" altLang="en-US" dirty="0" smtClean="0"/>
                        <a:t>包含</a:t>
                      </a:r>
                      <a:r>
                        <a:rPr lang="en-US" altLang="zh-TW" dirty="0" err="1" smtClean="0"/>
                        <a:t>nav</a:t>
                      </a:r>
                      <a:r>
                        <a:rPr lang="zh-TW" altLang="en-US" dirty="0" smtClean="0"/>
                        <a:t>的元素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sz="1200" dirty="0" err="1" smtClean="0"/>
                        <a:t>AttributeName</a:t>
                      </a:r>
                      <a:r>
                        <a:rPr lang="en-US" altLang="zh-TW" sz="1200" dirty="0" smtClean="0"/>
                        <a:t>=Value</a:t>
                      </a:r>
                      <a:r>
                        <a:rPr lang="zh-TW" altLang="en-US" sz="1200" dirty="0" smtClean="0"/>
                        <a:t> </a:t>
                      </a:r>
                      <a:r>
                        <a:rPr lang="en-US" altLang="zh-TW" dirty="0" smtClean="0"/>
                        <a:t>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對應屬性及值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a[target=_blank]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元素</a:t>
                      </a:r>
                      <a:r>
                        <a:rPr lang="en-US" altLang="zh-TW" dirty="0" smtClean="0"/>
                        <a:t>&lt;a&gt;</a:t>
                      </a:r>
                      <a:r>
                        <a:rPr lang="zh-TW" altLang="en-US" dirty="0" smtClean="0"/>
                        <a:t>有</a:t>
                      </a:r>
                      <a:r>
                        <a:rPr lang="en-US" altLang="zh-TW" dirty="0" smtClean="0"/>
                        <a:t>target</a:t>
                      </a:r>
                      <a:r>
                        <a:rPr lang="zh-TW" altLang="en-US" dirty="0" smtClean="0"/>
                        <a:t>屬性，且值為</a:t>
                      </a:r>
                      <a:r>
                        <a:rPr lang="en-US" altLang="zh-TW" dirty="0" smtClean="0"/>
                        <a:t>_blank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空格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階層關係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#main</a:t>
                      </a:r>
                      <a:r>
                        <a:rPr lang="zh-TW" altLang="en-US" baseline="0" dirty="0" smtClean="0"/>
                        <a:t>  </a:t>
                      </a:r>
                      <a:r>
                        <a:rPr lang="en-US" altLang="zh-TW" dirty="0" smtClean="0"/>
                        <a:t>.</a:t>
                      </a:r>
                      <a:r>
                        <a:rPr lang="en-US" altLang="zh-TW" dirty="0" err="1" smtClean="0"/>
                        <a:t>nav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取得</a:t>
                      </a:r>
                      <a:r>
                        <a:rPr lang="en-US" altLang="zh-TW" dirty="0" smtClean="0"/>
                        <a:t>id=main</a:t>
                      </a:r>
                      <a:r>
                        <a:rPr lang="zh-TW" altLang="en-US" dirty="0" smtClean="0"/>
                        <a:t>的元素</a:t>
                      </a:r>
                      <a:r>
                        <a:rPr lang="zh-TW" altLang="en-US" baseline="0" dirty="0" smtClean="0"/>
                        <a:t> 底下，</a:t>
                      </a:r>
                      <a:r>
                        <a:rPr lang="en-US" altLang="zh-TW" dirty="0" smtClean="0"/>
                        <a:t>class</a:t>
                      </a:r>
                      <a:r>
                        <a:rPr lang="zh-TW" altLang="en-US" dirty="0" smtClean="0"/>
                        <a:t>包含</a:t>
                      </a:r>
                      <a:r>
                        <a:rPr lang="en-US" altLang="zh-TW" dirty="0" err="1" smtClean="0"/>
                        <a:t>nav</a:t>
                      </a:r>
                      <a:r>
                        <a:rPr lang="zh-TW" altLang="en-US" dirty="0" smtClean="0"/>
                        <a:t>的元素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1463040" y="1755648"/>
            <a:ext cx="808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Selector</a:t>
            </a:r>
            <a:r>
              <a:rPr lang="zh-TW" altLang="en-US" dirty="0" smtClean="0"/>
              <a:t> 用來描述如何選取到目標</a:t>
            </a:r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28239001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常用</a:t>
            </a:r>
            <a:r>
              <a:rPr lang="en-US" altLang="zh-TW" dirty="0" smtClean="0"/>
              <a:t>Selector</a:t>
            </a:r>
            <a:r>
              <a:rPr lang="zh-TW" altLang="en-US" dirty="0" smtClean="0"/>
              <a:t> 範例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div </a:t>
            </a:r>
          </a:p>
          <a:p>
            <a:pPr lvl="1"/>
            <a:r>
              <a:rPr lang="zh-TW" altLang="en-US" dirty="0" smtClean="0"/>
              <a:t>所有</a:t>
            </a:r>
            <a:r>
              <a:rPr lang="en-US" altLang="zh-TW" dirty="0"/>
              <a:t>div</a:t>
            </a:r>
            <a:r>
              <a:rPr lang="zh-TW" altLang="en-US" dirty="0"/>
              <a:t>元素</a:t>
            </a:r>
            <a:endParaRPr lang="en-US" altLang="zh-TW" dirty="0" smtClean="0"/>
          </a:p>
          <a:p>
            <a:r>
              <a:rPr lang="en-US" altLang="zh-TW" dirty="0" smtClean="0"/>
              <a:t>.content</a:t>
            </a:r>
          </a:p>
          <a:p>
            <a:pPr lvl="1"/>
            <a:r>
              <a:rPr lang="zh-TW" altLang="en-US" dirty="0" smtClean="0"/>
              <a:t>所有</a:t>
            </a:r>
            <a:r>
              <a:rPr lang="en-US" altLang="zh-TW" dirty="0" smtClean="0"/>
              <a:t>class=content</a:t>
            </a:r>
            <a:r>
              <a:rPr lang="zh-TW" altLang="en-US" dirty="0" smtClean="0"/>
              <a:t>的元素</a:t>
            </a:r>
            <a:endParaRPr lang="en-US" altLang="zh-TW" dirty="0" smtClean="0"/>
          </a:p>
          <a:p>
            <a:r>
              <a:rPr lang="en-US" altLang="zh-TW" dirty="0" smtClean="0"/>
              <a:t>#main  .content</a:t>
            </a:r>
          </a:p>
          <a:p>
            <a:pPr lvl="1"/>
            <a:r>
              <a:rPr lang="zh-TW" altLang="en-US" dirty="0" smtClean="0"/>
              <a:t>在 </a:t>
            </a:r>
            <a:r>
              <a:rPr lang="en-US" altLang="zh-TW" dirty="0" smtClean="0"/>
              <a:t>Id=main</a:t>
            </a:r>
            <a:r>
              <a:rPr lang="zh-TW" altLang="en-US" dirty="0" smtClean="0"/>
              <a:t> 下的 </a:t>
            </a:r>
            <a:r>
              <a:rPr lang="en-US" altLang="zh-TW" dirty="0" smtClean="0"/>
              <a:t>class=content</a:t>
            </a:r>
            <a:r>
              <a:rPr lang="zh-TW" altLang="en-US" dirty="0" smtClean="0"/>
              <a:t> 的元素</a:t>
            </a:r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4" name="文字方塊 3"/>
          <p:cNvSpPr txBox="1"/>
          <p:nvPr/>
        </p:nvSpPr>
        <p:spPr>
          <a:xfrm>
            <a:off x="7516368" y="2528209"/>
            <a:ext cx="4425696" cy="23083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&lt;div id=“</a:t>
            </a:r>
            <a:r>
              <a:rPr lang="en-US" altLang="zh-TW" b="1" i="1" dirty="0" smtClean="0">
                <a:solidFill>
                  <a:srgbClr val="FFFF00"/>
                </a:solidFill>
              </a:rPr>
              <a:t>main</a:t>
            </a:r>
            <a:r>
              <a:rPr lang="en-US" altLang="zh-TW" dirty="0" smtClean="0">
                <a:solidFill>
                  <a:schemeClr val="bg1"/>
                </a:solidFill>
              </a:rPr>
              <a:t>”&gt;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	</a:t>
            </a:r>
            <a:r>
              <a:rPr lang="en-US" altLang="zh-TW" dirty="0" smtClean="0">
                <a:solidFill>
                  <a:schemeClr val="bg1"/>
                </a:solidFill>
              </a:rPr>
              <a:t>&lt;div class=“</a:t>
            </a:r>
            <a:r>
              <a:rPr lang="en-US" altLang="zh-TW" b="1" i="1" dirty="0" smtClean="0">
                <a:solidFill>
                  <a:srgbClr val="FFFF00"/>
                </a:solidFill>
              </a:rPr>
              <a:t>content</a:t>
            </a:r>
            <a:r>
              <a:rPr lang="en-US" altLang="zh-TW" dirty="0" smtClean="0">
                <a:solidFill>
                  <a:schemeClr val="bg1"/>
                </a:solidFill>
              </a:rPr>
              <a:t>”&gt;&lt;/div&gt;</a:t>
            </a:r>
          </a:p>
          <a:p>
            <a:r>
              <a:rPr lang="en-US" altLang="zh-TW" dirty="0" smtClean="0">
                <a:solidFill>
                  <a:schemeClr val="bg1"/>
                </a:solidFill>
              </a:rPr>
              <a:t>&lt;/div&gt;</a:t>
            </a:r>
          </a:p>
          <a:p>
            <a:endParaRPr lang="en-US" altLang="zh-TW" dirty="0">
              <a:solidFill>
                <a:schemeClr val="bg1"/>
              </a:solidFill>
            </a:endParaRPr>
          </a:p>
          <a:p>
            <a:r>
              <a:rPr lang="en-US" altLang="zh-TW" dirty="0">
                <a:solidFill>
                  <a:schemeClr val="bg1"/>
                </a:solidFill>
              </a:rPr>
              <a:t>&lt;div id</a:t>
            </a:r>
            <a:r>
              <a:rPr lang="en-US" altLang="zh-TW" dirty="0" smtClean="0">
                <a:solidFill>
                  <a:schemeClr val="bg1"/>
                </a:solidFill>
              </a:rPr>
              <a:t>=“</a:t>
            </a:r>
            <a:r>
              <a:rPr lang="en-US" altLang="zh-TW" b="1" i="1" dirty="0" err="1" smtClean="0">
                <a:solidFill>
                  <a:srgbClr val="FFFF00"/>
                </a:solidFill>
              </a:rPr>
              <a:t>nav</a:t>
            </a:r>
            <a:r>
              <a:rPr lang="en-US" altLang="zh-TW" dirty="0" smtClean="0">
                <a:solidFill>
                  <a:schemeClr val="bg1"/>
                </a:solidFill>
              </a:rPr>
              <a:t>”&gt;</a:t>
            </a:r>
            <a:endParaRPr lang="en-US" altLang="zh-TW" dirty="0">
              <a:solidFill>
                <a:schemeClr val="bg1"/>
              </a:solidFill>
            </a:endParaRPr>
          </a:p>
          <a:p>
            <a:r>
              <a:rPr lang="en-US" altLang="zh-TW" dirty="0">
                <a:solidFill>
                  <a:schemeClr val="bg1"/>
                </a:solidFill>
              </a:rPr>
              <a:t>	&lt;div class=“</a:t>
            </a:r>
            <a:r>
              <a:rPr lang="en-US" altLang="zh-TW" b="1" i="1" dirty="0">
                <a:solidFill>
                  <a:srgbClr val="FFFF00"/>
                </a:solidFill>
              </a:rPr>
              <a:t>content</a:t>
            </a:r>
            <a:r>
              <a:rPr lang="en-US" altLang="zh-TW" dirty="0">
                <a:solidFill>
                  <a:schemeClr val="bg1"/>
                </a:solidFill>
              </a:rPr>
              <a:t>”&gt;&lt;/div&gt;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&lt;/div&gt;</a:t>
            </a:r>
            <a:endParaRPr lang="zh-TW" altLang="en-US" dirty="0">
              <a:solidFill>
                <a:schemeClr val="bg1"/>
              </a:solidFill>
            </a:endParaRPr>
          </a:p>
          <a:p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551123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偽</a:t>
            </a:r>
            <a:r>
              <a:rPr lang="zh-TW" altLang="en-US" dirty="0"/>
              <a:t>類</a:t>
            </a:r>
            <a:r>
              <a:rPr lang="en-US" altLang="zh-TW" dirty="0"/>
              <a:t>(Pseudo-classes)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對</a:t>
            </a:r>
            <a:r>
              <a:rPr lang="zh-TW" altLang="en-US" dirty="0"/>
              <a:t>「既有元素」</a:t>
            </a:r>
            <a:r>
              <a:rPr lang="zh-TW" altLang="en-US" dirty="0" smtClean="0"/>
              <a:t>添加特殊效果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:</a:t>
            </a:r>
            <a:r>
              <a:rPr lang="en-US" altLang="zh-TW" dirty="0"/>
              <a:t>hover </a:t>
            </a:r>
            <a:r>
              <a:rPr lang="zh-TW" altLang="en-US" dirty="0"/>
              <a:t>：滑鼠位置在該元素上</a:t>
            </a:r>
            <a:endParaRPr lang="en-US" altLang="zh-TW" dirty="0"/>
          </a:p>
          <a:p>
            <a:pPr lvl="1"/>
            <a:r>
              <a:rPr lang="en-US" altLang="zh-TW" dirty="0"/>
              <a:t>:focus </a:t>
            </a:r>
            <a:r>
              <a:rPr lang="zh-TW" altLang="en-US" dirty="0"/>
              <a:t>：鍵盤輸入的停駐點元素上</a:t>
            </a:r>
            <a:endParaRPr lang="en-US" altLang="zh-TW" dirty="0"/>
          </a:p>
          <a:p>
            <a:pPr lvl="1"/>
            <a:r>
              <a:rPr lang="en-US" altLang="zh-TW" dirty="0"/>
              <a:t>:active</a:t>
            </a:r>
            <a:r>
              <a:rPr lang="zh-TW" altLang="en-US" dirty="0"/>
              <a:t> ：觸發連結時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7366000" y="2174240"/>
            <a:ext cx="3992880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當滑鼠移動到</a:t>
            </a:r>
            <a:r>
              <a:rPr lang="en-US" altLang="zh-TW" dirty="0" smtClean="0"/>
              <a:t>&lt;a&gt;</a:t>
            </a:r>
            <a:r>
              <a:rPr lang="zh-TW" altLang="en-US" dirty="0" smtClean="0"/>
              <a:t>上，文字變紅色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en-US" altLang="zh-TW" dirty="0" smtClean="0"/>
          </a:p>
          <a:p>
            <a:pPr lvl="1"/>
            <a:r>
              <a:rPr lang="en-US" altLang="zh-TW" dirty="0" smtClean="0"/>
              <a:t>a:hover{</a:t>
            </a:r>
          </a:p>
          <a:p>
            <a:pPr lvl="1"/>
            <a:r>
              <a:rPr lang="en-US" altLang="zh-TW" dirty="0" smtClean="0"/>
              <a:t>      </a:t>
            </a:r>
            <a:r>
              <a:rPr lang="en-US" altLang="zh-TW" dirty="0" err="1" smtClean="0"/>
              <a:t>color:red</a:t>
            </a:r>
            <a:r>
              <a:rPr lang="en-US" altLang="zh-TW" dirty="0" smtClean="0"/>
              <a:t>;</a:t>
            </a:r>
            <a:br>
              <a:rPr lang="en-US" altLang="zh-TW" dirty="0" smtClean="0"/>
            </a:br>
            <a:r>
              <a:rPr lang="en-US" altLang="zh-TW" dirty="0" smtClean="0"/>
              <a:t>}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14942737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偽</a:t>
            </a:r>
            <a:r>
              <a:rPr lang="zh-TW" altLang="en-US" dirty="0"/>
              <a:t>元素</a:t>
            </a:r>
            <a:r>
              <a:rPr lang="en-US" altLang="zh-TW" dirty="0"/>
              <a:t>(Pseudo-elements)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TW" altLang="en-US" dirty="0" smtClean="0"/>
              <a:t>透過</a:t>
            </a:r>
            <a:r>
              <a:rPr lang="en-US" altLang="zh-TW" dirty="0" smtClean="0"/>
              <a:t>CSS</a:t>
            </a:r>
            <a:r>
              <a:rPr lang="zh-TW" altLang="en-US" dirty="0"/>
              <a:t>語法</a:t>
            </a:r>
            <a:r>
              <a:rPr lang="zh-TW" altLang="en-US" dirty="0" smtClean="0"/>
              <a:t>產生原本「不存在」的元素</a:t>
            </a:r>
            <a:endParaRPr lang="en-US" altLang="zh-TW" dirty="0" smtClean="0"/>
          </a:p>
          <a:p>
            <a:pPr lvl="1"/>
            <a:r>
              <a:rPr lang="en-US" altLang="zh-TW" dirty="0"/>
              <a:t>::</a:t>
            </a:r>
            <a:r>
              <a:rPr lang="en-US" altLang="zh-TW" dirty="0" smtClean="0"/>
              <a:t>before </a:t>
            </a:r>
            <a:r>
              <a:rPr lang="zh-TW" altLang="en-US" dirty="0" smtClean="0"/>
              <a:t>在</a:t>
            </a:r>
            <a:r>
              <a:rPr lang="zh-TW" altLang="en-US" dirty="0"/>
              <a:t>目標</a:t>
            </a:r>
            <a:r>
              <a:rPr lang="zh-TW" altLang="en-US" dirty="0" smtClean="0"/>
              <a:t>元素內，起始位置添加偽元素</a:t>
            </a:r>
            <a:endParaRPr lang="zh-TW" altLang="en-US" dirty="0"/>
          </a:p>
          <a:p>
            <a:pPr lvl="1"/>
            <a:r>
              <a:rPr lang="en-US" altLang="zh-TW" dirty="0" smtClean="0"/>
              <a:t>::after</a:t>
            </a:r>
            <a:r>
              <a:rPr lang="zh-TW" altLang="en-US" dirty="0" smtClean="0"/>
              <a:t> 在目標元素內，末端位置添加偽元素</a:t>
            </a:r>
            <a:endParaRPr lang="en-US" altLang="zh-TW" dirty="0" smtClean="0"/>
          </a:p>
          <a:p>
            <a:pPr lvl="1">
              <a:buNone/>
            </a:pPr>
            <a:r>
              <a:rPr lang="en-US" altLang="zh-TW" dirty="0" smtClean="0"/>
              <a:t>&lt;element&gt;</a:t>
            </a:r>
          </a:p>
          <a:p>
            <a:pPr lvl="2">
              <a:buNone/>
            </a:pPr>
            <a:r>
              <a:rPr lang="en-US" altLang="zh-TW" b="1" dirty="0" smtClean="0">
                <a:solidFill>
                  <a:srgbClr val="FF0000"/>
                </a:solidFill>
              </a:rPr>
              <a:t>::before</a:t>
            </a:r>
          </a:p>
          <a:p>
            <a:pPr lvl="2">
              <a:buNone/>
            </a:pPr>
            <a:r>
              <a:rPr lang="zh-TW" altLang="en-US" dirty="0" smtClean="0"/>
              <a:t>內容</a:t>
            </a:r>
            <a:endParaRPr lang="en-US" altLang="zh-TW" dirty="0" smtClean="0"/>
          </a:p>
          <a:p>
            <a:pPr lvl="2">
              <a:buNone/>
            </a:pPr>
            <a:r>
              <a:rPr lang="en-US" altLang="zh-TW" b="1" dirty="0" smtClean="0">
                <a:solidFill>
                  <a:srgbClr val="FF0000"/>
                </a:solidFill>
              </a:rPr>
              <a:t>::after</a:t>
            </a:r>
          </a:p>
          <a:p>
            <a:pPr lvl="1">
              <a:buNone/>
            </a:pPr>
            <a:r>
              <a:rPr lang="en-US" altLang="zh-TW" dirty="0" smtClean="0"/>
              <a:t>&lt;/ element &gt;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常見應用：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對話框的尖角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Tooltip</a:t>
            </a:r>
          </a:p>
          <a:p>
            <a:pPr lvl="1"/>
            <a:r>
              <a:rPr lang="en-US" altLang="zh-TW" dirty="0" smtClean="0"/>
              <a:t>…</a:t>
            </a:r>
          </a:p>
          <a:p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7" name="圓角矩形 6"/>
          <p:cNvSpPr/>
          <p:nvPr/>
        </p:nvSpPr>
        <p:spPr>
          <a:xfrm>
            <a:off x="7827264" y="4288536"/>
            <a:ext cx="3026664" cy="11155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div.message</a:t>
            </a:r>
            <a:endParaRPr lang="zh-TW" altLang="en-US" dirty="0"/>
          </a:p>
        </p:txBody>
      </p:sp>
      <p:sp>
        <p:nvSpPr>
          <p:cNvPr id="8" name="直角三角形 7"/>
          <p:cNvSpPr/>
          <p:nvPr/>
        </p:nvSpPr>
        <p:spPr>
          <a:xfrm>
            <a:off x="8531352" y="4023360"/>
            <a:ext cx="246888" cy="237744"/>
          </a:xfrm>
          <a:prstGeom prst="rt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直角三角形 8"/>
          <p:cNvSpPr/>
          <p:nvPr/>
        </p:nvSpPr>
        <p:spPr>
          <a:xfrm flipH="1">
            <a:off x="8275320" y="4023360"/>
            <a:ext cx="228600" cy="237744"/>
          </a:xfrm>
          <a:prstGeom prst="rt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8110728" y="2660904"/>
            <a:ext cx="255117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 err="1" smtClean="0"/>
              <a:t>div.message</a:t>
            </a:r>
            <a:r>
              <a:rPr lang="en-US" altLang="zh-TW" dirty="0" smtClean="0"/>
              <a:t>::before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8129016" y="3310128"/>
            <a:ext cx="252374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 err="1" smtClean="0"/>
              <a:t>div.message</a:t>
            </a:r>
            <a:r>
              <a:rPr lang="en-US" altLang="zh-TW" dirty="0" smtClean="0"/>
              <a:t>::after</a:t>
            </a:r>
            <a:endParaRPr lang="zh-TW" altLang="en-US" dirty="0"/>
          </a:p>
        </p:txBody>
      </p:sp>
      <p:cxnSp>
        <p:nvCxnSpPr>
          <p:cNvPr id="17" name="圖案 16"/>
          <p:cNvCxnSpPr>
            <a:stCxn id="8" idx="5"/>
            <a:endCxn id="11" idx="2"/>
          </p:cNvCxnSpPr>
          <p:nvPr/>
        </p:nvCxnSpPr>
        <p:spPr>
          <a:xfrm flipV="1">
            <a:off x="8654796" y="3679460"/>
            <a:ext cx="736092" cy="46277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接點 18"/>
          <p:cNvCxnSpPr>
            <a:stCxn id="9" idx="5"/>
            <a:endCxn id="10" idx="1"/>
          </p:cNvCxnSpPr>
          <p:nvPr/>
        </p:nvCxnSpPr>
        <p:spPr>
          <a:xfrm rot="10800000">
            <a:off x="8110728" y="2845570"/>
            <a:ext cx="278892" cy="1296662"/>
          </a:xfrm>
          <a:prstGeom prst="bentConnector3">
            <a:avLst>
              <a:gd name="adj1" fmla="val 18196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7991856" y="2011680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用偽元素當對話框的尖角</a:t>
            </a:r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7568060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補充：進階</a:t>
            </a:r>
            <a:r>
              <a:rPr lang="en-US" altLang="zh-TW" dirty="0" smtClean="0"/>
              <a:t>Selector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91780" y="2056384"/>
            <a:ext cx="8915400" cy="3777622"/>
          </a:xfrm>
        </p:spPr>
        <p:txBody>
          <a:bodyPr/>
          <a:lstStyle/>
          <a:p>
            <a:r>
              <a:rPr lang="en-US" altLang="zh-TW" dirty="0" smtClean="0"/>
              <a:t>A</a:t>
            </a:r>
            <a:r>
              <a:rPr lang="zh-TW" altLang="en-US" dirty="0" smtClean="0"/>
              <a:t> </a:t>
            </a:r>
            <a:r>
              <a:rPr lang="en-US" altLang="zh-TW" dirty="0" smtClean="0"/>
              <a:t>+</a:t>
            </a:r>
            <a:r>
              <a:rPr lang="zh-TW" altLang="en-US" dirty="0" smtClean="0"/>
              <a:t> </a:t>
            </a:r>
            <a:r>
              <a:rPr lang="en-US" altLang="zh-TW" dirty="0" smtClean="0"/>
              <a:t>B</a:t>
            </a:r>
            <a:r>
              <a:rPr lang="zh-TW" altLang="en-US" dirty="0" smtClean="0"/>
              <a:t>：表示</a:t>
            </a:r>
            <a:r>
              <a:rPr lang="zh-TW" altLang="en-US" dirty="0"/>
              <a:t>同</a:t>
            </a:r>
            <a:r>
              <a:rPr lang="zh-TW" altLang="en-US" dirty="0" smtClean="0"/>
              <a:t>階層狀況，</a:t>
            </a:r>
            <a:r>
              <a:rPr lang="en-US" altLang="zh-TW" dirty="0" smtClean="0"/>
              <a:t>A</a:t>
            </a:r>
            <a:r>
              <a:rPr lang="zh-TW" altLang="en-US" dirty="0" smtClean="0"/>
              <a:t>緊接</a:t>
            </a:r>
            <a:r>
              <a:rPr lang="en-US" altLang="zh-TW" dirty="0" smtClean="0"/>
              <a:t>B</a:t>
            </a:r>
            <a:r>
              <a:rPr lang="zh-TW" altLang="en-US" dirty="0" smtClean="0"/>
              <a:t>，對</a:t>
            </a:r>
            <a:r>
              <a:rPr lang="en-US" altLang="zh-TW" dirty="0" smtClean="0"/>
              <a:t>B</a:t>
            </a:r>
            <a:r>
              <a:rPr lang="zh-TW" altLang="en-US" dirty="0" smtClean="0"/>
              <a:t>發生作用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#main</a:t>
            </a:r>
            <a:r>
              <a:rPr lang="zh-TW" altLang="en-US" dirty="0" smtClean="0"/>
              <a:t> </a:t>
            </a:r>
            <a:r>
              <a:rPr lang="en-US" altLang="zh-TW" dirty="0" smtClean="0"/>
              <a:t>+</a:t>
            </a:r>
            <a:r>
              <a:rPr lang="zh-TW" altLang="en-US" dirty="0" smtClean="0"/>
              <a:t> </a:t>
            </a:r>
            <a:r>
              <a:rPr lang="en-US" altLang="zh-TW" dirty="0" smtClean="0"/>
              <a:t>div :</a:t>
            </a:r>
            <a:r>
              <a:rPr lang="zh-TW" altLang="en-US" dirty="0" smtClean="0"/>
              <a:t> 表示</a:t>
            </a:r>
            <a:r>
              <a:rPr lang="en-US" altLang="zh-TW" dirty="0" smtClean="0"/>
              <a:t>id=main</a:t>
            </a:r>
            <a:r>
              <a:rPr lang="zh-TW" altLang="en-US" dirty="0"/>
              <a:t> </a:t>
            </a:r>
            <a:r>
              <a:rPr lang="zh-TW" altLang="en-US" dirty="0" smtClean="0"/>
              <a:t>緊接著的 </a:t>
            </a:r>
            <a:r>
              <a:rPr lang="en-US" altLang="zh-TW" dirty="0" smtClean="0"/>
              <a:t>div (</a:t>
            </a:r>
            <a:r>
              <a:rPr lang="zh-TW" altLang="en-US" dirty="0"/>
              <a:t>即</a:t>
            </a:r>
            <a:r>
              <a:rPr lang="zh-TW" altLang="en-US" dirty="0" smtClean="0"/>
              <a:t> </a:t>
            </a:r>
            <a:r>
              <a:rPr lang="en-US" altLang="zh-TW" dirty="0" smtClean="0"/>
              <a:t>id=“</a:t>
            </a:r>
            <a:r>
              <a:rPr lang="en-US" altLang="zh-TW" dirty="0" err="1" smtClean="0"/>
              <a:t>nav</a:t>
            </a:r>
            <a:r>
              <a:rPr lang="en-US" altLang="zh-TW" dirty="0" smtClean="0"/>
              <a:t>”)</a:t>
            </a:r>
          </a:p>
          <a:p>
            <a:pPr lvl="1"/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pPr>
              <a:buNone/>
            </a:pPr>
            <a:r>
              <a:rPr lang="zh-TW" altLang="en-US" dirty="0" smtClean="0">
                <a:hlinkClick r:id="rId2"/>
              </a:rPr>
              <a:t>全部 </a:t>
            </a:r>
            <a:r>
              <a:rPr lang="en-US" altLang="zh-TW" dirty="0" smtClean="0">
                <a:hlinkClick r:id="rId2"/>
              </a:rPr>
              <a:t>Selector</a:t>
            </a:r>
            <a:r>
              <a:rPr lang="zh-TW" altLang="en-US" dirty="0" smtClean="0">
                <a:hlinkClick r:id="rId2"/>
              </a:rPr>
              <a:t> 請參考：</a:t>
            </a:r>
            <a:r>
              <a:rPr lang="en-US" altLang="zh-TW" dirty="0" smtClean="0">
                <a:hlinkClick r:id="rId2"/>
              </a:rPr>
              <a:t>http://www.w3schools.com/cssref/css_selectors.asp</a:t>
            </a:r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4" name="文字方塊 3"/>
          <p:cNvSpPr txBox="1"/>
          <p:nvPr/>
        </p:nvSpPr>
        <p:spPr>
          <a:xfrm>
            <a:off x="7542784" y="2119777"/>
            <a:ext cx="4425696" cy="23083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&lt;div id=“</a:t>
            </a:r>
            <a:r>
              <a:rPr lang="en-US" altLang="zh-TW" b="1" i="1" dirty="0" smtClean="0">
                <a:solidFill>
                  <a:srgbClr val="FFFF00"/>
                </a:solidFill>
              </a:rPr>
              <a:t>main</a:t>
            </a:r>
            <a:r>
              <a:rPr lang="en-US" altLang="zh-TW" dirty="0" smtClean="0">
                <a:solidFill>
                  <a:schemeClr val="bg1"/>
                </a:solidFill>
              </a:rPr>
              <a:t>”&gt;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	</a:t>
            </a:r>
            <a:r>
              <a:rPr lang="en-US" altLang="zh-TW" dirty="0" smtClean="0">
                <a:solidFill>
                  <a:schemeClr val="bg1"/>
                </a:solidFill>
              </a:rPr>
              <a:t>&lt;div class=“</a:t>
            </a:r>
            <a:r>
              <a:rPr lang="en-US" altLang="zh-TW" b="1" i="1" dirty="0" smtClean="0">
                <a:solidFill>
                  <a:srgbClr val="FFFF00"/>
                </a:solidFill>
              </a:rPr>
              <a:t>content</a:t>
            </a:r>
            <a:r>
              <a:rPr lang="en-US" altLang="zh-TW" dirty="0" smtClean="0">
                <a:solidFill>
                  <a:schemeClr val="bg1"/>
                </a:solidFill>
              </a:rPr>
              <a:t>”&gt;&lt;/div&gt;</a:t>
            </a:r>
          </a:p>
          <a:p>
            <a:r>
              <a:rPr lang="en-US" altLang="zh-TW" dirty="0" smtClean="0">
                <a:solidFill>
                  <a:schemeClr val="bg1"/>
                </a:solidFill>
              </a:rPr>
              <a:t>&lt;/div&gt;</a:t>
            </a:r>
          </a:p>
          <a:p>
            <a:endParaRPr lang="en-US" altLang="zh-TW" dirty="0">
              <a:solidFill>
                <a:schemeClr val="bg1"/>
              </a:solidFill>
            </a:endParaRPr>
          </a:p>
          <a:p>
            <a:r>
              <a:rPr lang="en-US" altLang="zh-TW" dirty="0">
                <a:solidFill>
                  <a:schemeClr val="bg1"/>
                </a:solidFill>
              </a:rPr>
              <a:t>&lt;div id</a:t>
            </a:r>
            <a:r>
              <a:rPr lang="en-US" altLang="zh-TW" dirty="0" smtClean="0">
                <a:solidFill>
                  <a:schemeClr val="bg1"/>
                </a:solidFill>
              </a:rPr>
              <a:t>=“</a:t>
            </a:r>
            <a:r>
              <a:rPr lang="en-US" altLang="zh-TW" b="1" i="1" dirty="0" err="1" smtClean="0">
                <a:solidFill>
                  <a:srgbClr val="FFFF00"/>
                </a:solidFill>
              </a:rPr>
              <a:t>nav</a:t>
            </a:r>
            <a:r>
              <a:rPr lang="en-US" altLang="zh-TW" dirty="0" smtClean="0">
                <a:solidFill>
                  <a:schemeClr val="bg1"/>
                </a:solidFill>
              </a:rPr>
              <a:t>”&gt;</a:t>
            </a:r>
            <a:endParaRPr lang="en-US" altLang="zh-TW" dirty="0">
              <a:solidFill>
                <a:schemeClr val="bg1"/>
              </a:solidFill>
            </a:endParaRPr>
          </a:p>
          <a:p>
            <a:r>
              <a:rPr lang="en-US" altLang="zh-TW" dirty="0">
                <a:solidFill>
                  <a:schemeClr val="bg1"/>
                </a:solidFill>
              </a:rPr>
              <a:t>	&lt;div class=“</a:t>
            </a:r>
            <a:r>
              <a:rPr lang="en-US" altLang="zh-TW" b="1" i="1" dirty="0">
                <a:solidFill>
                  <a:srgbClr val="FFFF00"/>
                </a:solidFill>
              </a:rPr>
              <a:t>content</a:t>
            </a:r>
            <a:r>
              <a:rPr lang="en-US" altLang="zh-TW" dirty="0">
                <a:solidFill>
                  <a:schemeClr val="bg1"/>
                </a:solidFill>
              </a:rPr>
              <a:t>”&gt;&lt;/div&gt;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&lt;/div&gt;</a:t>
            </a:r>
            <a:endParaRPr lang="zh-TW" altLang="en-US" dirty="0">
              <a:solidFill>
                <a:schemeClr val="bg1"/>
              </a:solidFill>
            </a:endParaRPr>
          </a:p>
          <a:p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196092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CSS</a:t>
            </a:r>
            <a:r>
              <a:rPr lang="zh-TW" altLang="en-US" dirty="0" smtClean="0"/>
              <a:t> 屬性分類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外觀</a:t>
            </a:r>
            <a:endParaRPr lang="en-US" altLang="zh-TW" dirty="0"/>
          </a:p>
          <a:p>
            <a:pPr lvl="1"/>
            <a:r>
              <a:rPr lang="en-US" altLang="zh-TW" dirty="0" smtClean="0"/>
              <a:t>Box Model</a:t>
            </a:r>
            <a:r>
              <a:rPr lang="zh-TW" altLang="en-US" dirty="0" smtClean="0"/>
              <a:t>、間距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文字</a:t>
            </a:r>
            <a:r>
              <a:rPr lang="zh-TW" altLang="en-US" dirty="0"/>
              <a:t>顏色、大小、粗體</a:t>
            </a:r>
            <a:endParaRPr lang="en-US" altLang="zh-TW" dirty="0"/>
          </a:p>
          <a:p>
            <a:pPr lvl="1"/>
            <a:r>
              <a:rPr lang="zh-TW" altLang="en-US" dirty="0"/>
              <a:t>背景顏色、透明度</a:t>
            </a:r>
            <a:endParaRPr lang="en-US" altLang="zh-TW" dirty="0"/>
          </a:p>
          <a:p>
            <a:r>
              <a:rPr lang="zh-TW" altLang="en-US" dirty="0" smtClean="0"/>
              <a:t>位置</a:t>
            </a:r>
            <a:endParaRPr lang="en-US" altLang="zh-TW" dirty="0"/>
          </a:p>
          <a:p>
            <a:pPr lvl="1"/>
            <a:r>
              <a:rPr lang="zh-TW" altLang="en-US" dirty="0"/>
              <a:t>座標</a:t>
            </a:r>
            <a:endParaRPr lang="en-US" altLang="zh-TW" dirty="0"/>
          </a:p>
          <a:p>
            <a:pPr lvl="1"/>
            <a:r>
              <a:rPr lang="zh-TW" altLang="en-US" dirty="0"/>
              <a:t>相對位置</a:t>
            </a:r>
            <a:endParaRPr lang="en-US" altLang="zh-TW" dirty="0"/>
          </a:p>
          <a:p>
            <a:pPr lvl="1"/>
            <a:r>
              <a:rPr lang="zh-TW" altLang="en-US" dirty="0"/>
              <a:t>絕對</a:t>
            </a:r>
            <a:r>
              <a:rPr lang="zh-TW" altLang="en-US" dirty="0" smtClean="0"/>
              <a:t>位置</a:t>
            </a:r>
            <a:endParaRPr lang="en-US" altLang="zh-TW" dirty="0"/>
          </a:p>
        </p:txBody>
      </p:sp>
    </p:spTree>
    <p:extLst>
      <p:ext uri="{BB962C8B-B14F-4D97-AF65-F5344CB8AC3E}">
        <p14:creationId xmlns="" xmlns:p14="http://schemas.microsoft.com/office/powerpoint/2010/main" val="39329791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Box Model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57108" y="1630680"/>
            <a:ext cx="8915400" cy="3777622"/>
          </a:xfrm>
        </p:spPr>
        <p:txBody>
          <a:bodyPr/>
          <a:lstStyle/>
          <a:p>
            <a:r>
              <a:rPr lang="en-US" altLang="zh-TW" dirty="0" smtClean="0"/>
              <a:t>margin </a:t>
            </a:r>
            <a:r>
              <a:rPr lang="zh-TW" altLang="en-US" dirty="0" smtClean="0"/>
              <a:t>外間距 </a:t>
            </a:r>
            <a:endParaRPr lang="en-US" altLang="zh-TW" dirty="0" smtClean="0"/>
          </a:p>
          <a:p>
            <a:r>
              <a:rPr lang="en-US" altLang="zh-TW" dirty="0" smtClean="0"/>
              <a:t>border</a:t>
            </a:r>
            <a:r>
              <a:rPr lang="zh-TW" altLang="en-US" dirty="0" smtClean="0"/>
              <a:t> 邊框</a:t>
            </a:r>
            <a:endParaRPr lang="en-US" altLang="zh-TW" dirty="0" smtClean="0"/>
          </a:p>
          <a:p>
            <a:r>
              <a:rPr lang="en-US" altLang="zh-TW" dirty="0" smtClean="0"/>
              <a:t>padding</a:t>
            </a:r>
            <a:r>
              <a:rPr lang="zh-TW" altLang="en-US" dirty="0"/>
              <a:t>內間距</a:t>
            </a:r>
            <a:r>
              <a:rPr lang="en-US" altLang="zh-TW" dirty="0"/>
              <a:t> </a:t>
            </a:r>
            <a:endParaRPr lang="en-US" altLang="zh-TW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3411" y="2376490"/>
            <a:ext cx="7568400" cy="3813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419850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大綱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職場現況</a:t>
            </a:r>
            <a:endParaRPr lang="en-US" altLang="zh-TW" dirty="0" smtClean="0"/>
          </a:p>
          <a:p>
            <a:r>
              <a:rPr lang="zh-TW" altLang="en-US" dirty="0" smtClean="0"/>
              <a:t>網頁運作架構</a:t>
            </a:r>
            <a:endParaRPr lang="en-US" altLang="zh-TW" dirty="0" smtClean="0"/>
          </a:p>
          <a:p>
            <a:r>
              <a:rPr lang="zh-TW" altLang="en-US" dirty="0"/>
              <a:t>後端工程的</a:t>
            </a:r>
            <a:r>
              <a:rPr lang="zh-TW" altLang="en-US" dirty="0" smtClean="0"/>
              <a:t>職責</a:t>
            </a:r>
            <a:endParaRPr lang="en-US" altLang="zh-TW" dirty="0" smtClean="0"/>
          </a:p>
          <a:p>
            <a:r>
              <a:rPr lang="zh-TW" altLang="en-US" dirty="0"/>
              <a:t>前端工程</a:t>
            </a:r>
            <a:r>
              <a:rPr lang="zh-TW" altLang="en-US" dirty="0" smtClean="0"/>
              <a:t>的職責</a:t>
            </a:r>
            <a:endParaRPr lang="en-US" altLang="zh-TW" dirty="0" smtClean="0"/>
          </a:p>
          <a:p>
            <a:r>
              <a:rPr lang="zh-TW" altLang="en-US" dirty="0"/>
              <a:t>前端工程</a:t>
            </a:r>
            <a:r>
              <a:rPr lang="zh-TW" altLang="en-US" dirty="0" smtClean="0"/>
              <a:t>的應用</a:t>
            </a:r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37395109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CSS</a:t>
            </a:r>
            <a:r>
              <a:rPr lang="zh-TW" altLang="en-US" dirty="0" smtClean="0"/>
              <a:t> 外觀類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35868035"/>
              </p:ext>
            </p:extLst>
          </p:nvPr>
        </p:nvGraphicFramePr>
        <p:xfrm>
          <a:off x="1896873" y="1661498"/>
          <a:ext cx="8127999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1876890"/>
                <a:gridCol w="3541776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名稱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解說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使用範例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color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文字顏色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color:#000;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font-size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文字大小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font-size:12px;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font-weight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文字的粗細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font-weight:700;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background-color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背景顏色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background-color:#CCC</a:t>
                      </a:r>
                      <a:endParaRPr lang="zh-TW" altLang="en-US" dirty="0" smtClean="0"/>
                    </a:p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margin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外邊距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margin:1px 2px 3px 4px;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border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框線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border: 5px solid red;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Padding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內邊距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padding:1px 2px 3px 4px;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1929384" y="5428410"/>
            <a:ext cx="8010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hlinkClick r:id="rId2"/>
              </a:rPr>
              <a:t>更多</a:t>
            </a:r>
            <a:r>
              <a:rPr lang="zh-TW" altLang="en-US" dirty="0" smtClean="0">
                <a:hlinkClick r:id="rId2"/>
              </a:rPr>
              <a:t>屬性可參考 </a:t>
            </a:r>
            <a:r>
              <a:rPr lang="en-US" altLang="zh-TW" dirty="0" smtClean="0">
                <a:hlinkClick r:id="rId2"/>
              </a:rPr>
              <a:t>http</a:t>
            </a:r>
            <a:r>
              <a:rPr lang="en-US" altLang="zh-TW" dirty="0">
                <a:hlinkClick r:id="rId2"/>
              </a:rPr>
              <a:t>://</a:t>
            </a:r>
            <a:r>
              <a:rPr lang="en-US" altLang="zh-TW" dirty="0" smtClean="0">
                <a:hlinkClick r:id="rId2"/>
              </a:rPr>
              <a:t>www.w3school.com.cn/cssref/index.asp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15051016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CSS </a:t>
            </a:r>
            <a:r>
              <a:rPr lang="zh-TW" altLang="en-US" dirty="0" smtClean="0"/>
              <a:t>位置類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341892865"/>
              </p:ext>
            </p:extLst>
          </p:nvPr>
        </p:nvGraphicFramePr>
        <p:xfrm>
          <a:off x="1708912" y="1471506"/>
          <a:ext cx="9333992" cy="4871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1440688"/>
                <a:gridCol w="2944368"/>
                <a:gridCol w="2916936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屬性名稱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值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說明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範例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altLang="zh-TW" smtClean="0"/>
                        <a:t>position </a:t>
                      </a:r>
                      <a:r>
                        <a:rPr lang="en-US" altLang="zh-TW" smtClean="0"/>
                        <a:t> 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absolute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以上層容器當作定位點，使用</a:t>
                      </a:r>
                      <a:r>
                        <a:rPr lang="en-US" altLang="zh-TW" dirty="0" err="1" smtClean="0"/>
                        <a:t>top,right,bottom,left</a:t>
                      </a:r>
                      <a:r>
                        <a:rPr lang="zh-TW" altLang="en-US" dirty="0" smtClean="0"/>
                        <a:t>進行定位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position:absolute</a:t>
                      </a:r>
                      <a:r>
                        <a:rPr lang="en-US" altLang="zh-TW" dirty="0" smtClean="0"/>
                        <a:t>;</a:t>
                      </a:r>
                    </a:p>
                    <a:p>
                      <a:r>
                        <a:rPr lang="en-US" altLang="zh-TW" dirty="0" smtClean="0"/>
                        <a:t>top:0px;</a:t>
                      </a:r>
                    </a:p>
                    <a:p>
                      <a:r>
                        <a:rPr lang="en-US" altLang="zh-TW" dirty="0" smtClean="0"/>
                        <a:t>right:0px;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fixed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瀏覽器視窗的絕對定位</a:t>
                      </a:r>
                    </a:p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position:fixed</a:t>
                      </a:r>
                      <a:r>
                        <a:rPr lang="en-US" altLang="zh-TW" dirty="0" smtClean="0"/>
                        <a:t>;</a:t>
                      </a:r>
                    </a:p>
                    <a:p>
                      <a:r>
                        <a:rPr lang="en-US" altLang="zh-TW" dirty="0" smtClean="0"/>
                        <a:t>buttom:0;</a:t>
                      </a:r>
                    </a:p>
                    <a:p>
                      <a:r>
                        <a:rPr lang="en-US" altLang="zh-TW" dirty="0" smtClean="0"/>
                        <a:t>right:0;</a:t>
                      </a:r>
                      <a:endParaRPr lang="zh-TW" altLang="en-US" dirty="0" smtClean="0"/>
                    </a:p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relative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以原本位置當作定位點，做偏移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relative;</a:t>
                      </a:r>
                    </a:p>
                    <a:p>
                      <a:r>
                        <a:rPr lang="en-US" altLang="zh-TW" dirty="0" smtClean="0"/>
                        <a:t>left:10px;</a:t>
                      </a:r>
                    </a:p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z-index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Integer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z</a:t>
                      </a:r>
                      <a:r>
                        <a:rPr lang="zh-TW" altLang="en-US" dirty="0" smtClean="0"/>
                        <a:t>軸方向位置，越大越上層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z-index:10;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margin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 auto;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置中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margin: 0 auto;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altLang="zh-TW" dirty="0" smtClean="0"/>
                        <a:t>float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left;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向左浮動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float:left</a:t>
                      </a:r>
                      <a:r>
                        <a:rPr lang="en-US" altLang="zh-TW" dirty="0" smtClean="0"/>
                        <a:t>;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right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向右浮動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float:right</a:t>
                      </a:r>
                      <a:r>
                        <a:rPr lang="en-US" altLang="zh-TW" dirty="0" smtClean="0"/>
                        <a:t>;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0704816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實作 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37068" y="1749552"/>
            <a:ext cx="8915400" cy="3777622"/>
          </a:xfrm>
        </p:spPr>
        <p:txBody>
          <a:bodyPr/>
          <a:lstStyle/>
          <a:p>
            <a:r>
              <a:rPr lang="zh-TW" altLang="en-US" dirty="0" smtClean="0"/>
              <a:t>情境：有使用者反映，</a:t>
            </a:r>
            <a:r>
              <a:rPr lang="en-US" altLang="zh-TW" dirty="0" smtClean="0"/>
              <a:t>Disabled</a:t>
            </a:r>
            <a:r>
              <a:rPr lang="zh-TW" altLang="en-US" dirty="0" smtClean="0"/>
              <a:t>按鈕跟一般按鈕顏色太相近，難以辨識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解決辦法：當按鈕</a:t>
            </a:r>
            <a:r>
              <a:rPr lang="zh-TW" altLang="en-US" dirty="0"/>
              <a:t>被</a:t>
            </a:r>
            <a:r>
              <a:rPr lang="en-US" altLang="zh-TW" dirty="0" smtClean="0"/>
              <a:t>Disabled</a:t>
            </a:r>
            <a:r>
              <a:rPr lang="zh-TW" altLang="en-US" dirty="0"/>
              <a:t>的</a:t>
            </a:r>
            <a:r>
              <a:rPr lang="zh-TW" altLang="en-US" dirty="0" smtClean="0"/>
              <a:t>時候，背景變成深一點的灰色</a:t>
            </a:r>
            <a:r>
              <a:rPr lang="en-US" altLang="zh-TW" dirty="0" smtClean="0"/>
              <a:t>(#CCC)</a:t>
            </a:r>
          </a:p>
          <a:p>
            <a:pPr marL="457200" lvl="1" indent="0">
              <a:buNone/>
            </a:pPr>
            <a:endParaRPr lang="en-US" altLang="zh-TW" dirty="0" smtClean="0"/>
          </a:p>
          <a:p>
            <a:pPr marL="457200" lvl="1" indent="0">
              <a:buNone/>
            </a:pPr>
            <a:r>
              <a:rPr lang="en-US" altLang="zh-TW" dirty="0" smtClean="0"/>
              <a:t>input[disabled]{</a:t>
            </a:r>
          </a:p>
          <a:p>
            <a:pPr marL="457200" lvl="1" indent="0">
              <a:buNone/>
            </a:pPr>
            <a:r>
              <a:rPr lang="zh-TW" altLang="en-US" dirty="0" smtClean="0"/>
              <a:t>    </a:t>
            </a:r>
            <a:r>
              <a:rPr lang="en-US" altLang="zh-TW" dirty="0"/>
              <a:t>color:#FFF;</a:t>
            </a:r>
          </a:p>
          <a:p>
            <a:pPr marL="457200" lvl="1" indent="0">
              <a:buNone/>
            </a:pPr>
            <a:r>
              <a:rPr lang="en-US" altLang="zh-TW" dirty="0"/>
              <a:t> </a:t>
            </a:r>
            <a:r>
              <a:rPr lang="zh-TW" altLang="en-US" dirty="0" smtClean="0"/>
              <a:t>  </a:t>
            </a:r>
            <a:r>
              <a:rPr lang="en-US" altLang="zh-TW" dirty="0" smtClean="0"/>
              <a:t> </a:t>
            </a:r>
            <a:r>
              <a:rPr lang="en-US" altLang="zh-TW" dirty="0"/>
              <a:t>background-color:#CCC;</a:t>
            </a:r>
          </a:p>
          <a:p>
            <a:pPr marL="457200" lvl="1" indent="0">
              <a:buNone/>
            </a:pPr>
            <a:r>
              <a:rPr lang="en-US" altLang="zh-TW" dirty="0" smtClean="0"/>
              <a:t>}</a:t>
            </a:r>
          </a:p>
          <a:p>
            <a:pPr lvl="1"/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4940" y="3183255"/>
            <a:ext cx="2057400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603" y="4611243"/>
            <a:ext cx="2124075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向下箭號 3"/>
          <p:cNvSpPr/>
          <p:nvPr/>
        </p:nvSpPr>
        <p:spPr>
          <a:xfrm>
            <a:off x="9829800" y="3931920"/>
            <a:ext cx="484632" cy="5303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4857777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使用者的需求</a:t>
            </a:r>
            <a:r>
              <a:rPr lang="zh-TW" altLang="en-US" dirty="0"/>
              <a:t>總是沒有極限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Disabled</a:t>
            </a:r>
            <a:r>
              <a:rPr lang="zh-TW" altLang="en-US" dirty="0" smtClean="0"/>
              <a:t>按鈕明顯了，但是還希望這個按鈕被點擊後，彈出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CSS</a:t>
            </a:r>
            <a:r>
              <a:rPr lang="zh-TW" altLang="en-US" dirty="0" smtClean="0"/>
              <a:t>負責的是外觀，涉及行為的部分就交給</a:t>
            </a:r>
            <a:r>
              <a:rPr lang="en-US" altLang="zh-TW" dirty="0" err="1" smtClean="0"/>
              <a:t>Javascript</a:t>
            </a:r>
            <a:r>
              <a:rPr lang="zh-TW" altLang="en-US" dirty="0" smtClean="0"/>
              <a:t>了！</a:t>
            </a:r>
            <a:endParaRPr lang="zh-TW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5043" y="3123057"/>
            <a:ext cx="2124075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776" y="2718245"/>
            <a:ext cx="3505200" cy="1476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向右箭號 4"/>
          <p:cNvSpPr/>
          <p:nvPr/>
        </p:nvSpPr>
        <p:spPr>
          <a:xfrm>
            <a:off x="4005072" y="3355848"/>
            <a:ext cx="1441704" cy="1005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3429000" y="3035808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click!</a:t>
            </a:r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14526034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JavaScript</a:t>
            </a:r>
            <a:r>
              <a:rPr lang="zh-TW" altLang="en-US" dirty="0" smtClean="0"/>
              <a:t> 負責網頁的動作行為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提供使用者更有善的操作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各種操作中的即時運算、提示</a:t>
            </a:r>
            <a:r>
              <a:rPr lang="en-US" altLang="zh-TW" dirty="0" smtClean="0"/>
              <a:t>…</a:t>
            </a:r>
          </a:p>
          <a:p>
            <a:pPr lvl="1"/>
            <a:r>
              <a:rPr lang="zh-TW" altLang="en-US" dirty="0" smtClean="0"/>
              <a:t>特殊的操作方法，能夠拖拉、滑動</a:t>
            </a:r>
            <a:r>
              <a:rPr lang="en-US" altLang="zh-TW" dirty="0" smtClean="0"/>
              <a:t>…</a:t>
            </a:r>
          </a:p>
          <a:p>
            <a:pPr lvl="1"/>
            <a:r>
              <a:rPr lang="zh-TW" altLang="en-US" dirty="0" smtClean="0"/>
              <a:t>即時訊息、特效</a:t>
            </a:r>
            <a:r>
              <a:rPr lang="en-US" altLang="zh-TW" dirty="0" smtClean="0"/>
              <a:t>…</a:t>
            </a:r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2050" name="Picture 2" descr="C:\Users\Administrator\AppData\Local\Microsoft\Windows\Temporary Internet Files\Content.IE5\28BVRT99\sgi01a201312131200[1]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78560" y="3053651"/>
            <a:ext cx="4014280" cy="3511360"/>
          </a:xfrm>
          <a:prstGeom prst="rect">
            <a:avLst/>
          </a:prstGeom>
          <a:noFill/>
        </p:spPr>
      </p:pic>
      <p:sp>
        <p:nvSpPr>
          <p:cNvPr id="5" name="文字方塊 4"/>
          <p:cNvSpPr txBox="1"/>
          <p:nvPr/>
        </p:nvSpPr>
        <p:spPr>
          <a:xfrm>
            <a:off x="7150608" y="2496312"/>
            <a:ext cx="4352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舞台準備好了，接下來就看戲怎麼「演」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24381080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JavaScript</a:t>
            </a:r>
            <a:r>
              <a:rPr lang="zh-TW" altLang="en-US" dirty="0" smtClean="0"/>
              <a:t> 的基本運作過程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40980" y="2015744"/>
            <a:ext cx="8915400" cy="3777622"/>
          </a:xfrm>
        </p:spPr>
        <p:txBody>
          <a:bodyPr>
            <a:normAutofit fontScale="85000" lnSpcReduction="20000"/>
          </a:bodyPr>
          <a:lstStyle/>
          <a:p>
            <a:r>
              <a:rPr lang="zh-TW" altLang="en-US" dirty="0" smtClean="0"/>
              <a:t>瀏覽器</a:t>
            </a:r>
            <a:r>
              <a:rPr lang="zh-TW" altLang="en-US" dirty="0"/>
              <a:t>產生</a:t>
            </a:r>
            <a:r>
              <a:rPr lang="en-US" altLang="zh-TW" dirty="0" smtClean="0"/>
              <a:t>DOM</a:t>
            </a:r>
            <a:r>
              <a:rPr lang="zh-TW" altLang="en-US" dirty="0" smtClean="0"/>
              <a:t>並提供</a:t>
            </a:r>
            <a:r>
              <a:rPr lang="en-US" altLang="zh-TW" dirty="0" smtClean="0"/>
              <a:t>API</a:t>
            </a:r>
            <a:r>
              <a:rPr lang="zh-TW" altLang="en-US" dirty="0" smtClean="0"/>
              <a:t> 讓</a:t>
            </a:r>
            <a:r>
              <a:rPr lang="en-US" altLang="zh-TW" dirty="0" err="1" smtClean="0"/>
              <a:t>Javascripts</a:t>
            </a:r>
            <a:r>
              <a:rPr lang="zh-TW" altLang="en-US" dirty="0" smtClean="0"/>
              <a:t>能操作</a:t>
            </a:r>
            <a:r>
              <a:rPr lang="en-US" altLang="zh-TW" dirty="0" smtClean="0"/>
              <a:t>HTML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使用</a:t>
            </a:r>
            <a:r>
              <a:rPr lang="en-US" altLang="zh-TW" dirty="0" smtClean="0"/>
              <a:t>API</a:t>
            </a:r>
            <a:r>
              <a:rPr lang="zh-TW" altLang="en-US" dirty="0" smtClean="0"/>
              <a:t>取得節點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document.getElementById</a:t>
            </a:r>
            <a:endParaRPr lang="en-US" altLang="zh-TW" dirty="0"/>
          </a:p>
          <a:p>
            <a:pPr lvl="1"/>
            <a:r>
              <a:rPr lang="en-US" altLang="zh-TW" dirty="0" err="1" smtClean="0"/>
              <a:t>document.getElementsByTagName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document.getElementsByClassName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/>
              <a:t>使用</a:t>
            </a:r>
            <a:r>
              <a:rPr lang="en-US" altLang="zh-TW" dirty="0" smtClean="0"/>
              <a:t>API</a:t>
            </a:r>
            <a:r>
              <a:rPr lang="zh-TW" altLang="en-US" dirty="0" smtClean="0"/>
              <a:t>對</a:t>
            </a:r>
            <a:r>
              <a:rPr lang="zh-TW" altLang="en-US" dirty="0" smtClean="0"/>
              <a:t>節點進行各種操作</a:t>
            </a:r>
            <a:endParaRPr lang="en-US" altLang="zh-TW" sz="1600" dirty="0" smtClean="0"/>
          </a:p>
          <a:p>
            <a:pPr lvl="1"/>
            <a:r>
              <a:rPr lang="en-US" altLang="zh-TW" dirty="0" err="1" smtClean="0"/>
              <a:t>element.getAttribute</a:t>
            </a:r>
            <a:r>
              <a:rPr lang="en-US" altLang="zh-TW" dirty="0" smtClean="0"/>
              <a:t>(‘class’)    </a:t>
            </a:r>
            <a:r>
              <a:rPr lang="zh-TW" altLang="en-US" dirty="0" smtClean="0"/>
              <a:t>取得</a:t>
            </a:r>
            <a:r>
              <a:rPr lang="en-US" altLang="zh-TW" dirty="0" smtClean="0"/>
              <a:t>class</a:t>
            </a:r>
            <a:r>
              <a:rPr lang="zh-TW" altLang="en-US" dirty="0" smtClean="0"/>
              <a:t>的內容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element.setAttribute</a:t>
            </a:r>
            <a:r>
              <a:rPr lang="en-US" altLang="zh-TW" dirty="0" smtClean="0"/>
              <a:t>(‘class’,’</a:t>
            </a:r>
            <a:r>
              <a:rPr lang="en-US" altLang="zh-TW" dirty="0" err="1" smtClean="0"/>
              <a:t>nav</a:t>
            </a:r>
            <a:r>
              <a:rPr lang="en-US" altLang="zh-TW" dirty="0" smtClean="0"/>
              <a:t>’)    </a:t>
            </a:r>
            <a:r>
              <a:rPr lang="zh-TW" altLang="en-US" dirty="0" smtClean="0"/>
              <a:t>設定</a:t>
            </a:r>
            <a:r>
              <a:rPr lang="en-US" altLang="zh-TW" dirty="0" smtClean="0"/>
              <a:t>class</a:t>
            </a:r>
            <a:r>
              <a:rPr lang="zh-TW" altLang="en-US" dirty="0" smtClean="0"/>
              <a:t>為</a:t>
            </a:r>
            <a:r>
              <a:rPr lang="en-US" altLang="zh-TW" dirty="0" err="1" smtClean="0"/>
              <a:t>nav</a:t>
            </a:r>
            <a:endParaRPr lang="en-US" altLang="zh-TW" dirty="0" smtClean="0"/>
          </a:p>
          <a:p>
            <a:pPr lvl="1"/>
            <a:r>
              <a:rPr lang="en-US" altLang="zh-TW" dirty="0"/>
              <a:t>element. </a:t>
            </a:r>
            <a:r>
              <a:rPr lang="en-US" altLang="zh-TW" dirty="0" err="1"/>
              <a:t>innerHTML</a:t>
            </a:r>
            <a:r>
              <a:rPr lang="en-US" altLang="zh-TW" dirty="0"/>
              <a:t> </a:t>
            </a:r>
            <a:r>
              <a:rPr lang="zh-TW" altLang="en-US" dirty="0" smtClean="0"/>
              <a:t>取得內部</a:t>
            </a:r>
            <a:r>
              <a:rPr lang="en-US" altLang="zh-TW" dirty="0" smtClean="0"/>
              <a:t>html</a:t>
            </a:r>
          </a:p>
          <a:p>
            <a:pPr lvl="1"/>
            <a:r>
              <a:rPr lang="zh-TW" altLang="en-US" dirty="0">
                <a:hlinkClick r:id="rId2"/>
              </a:rPr>
              <a:t>各種</a:t>
            </a:r>
            <a:r>
              <a:rPr lang="en-US" altLang="zh-TW" dirty="0">
                <a:hlinkClick r:id="rId2"/>
              </a:rPr>
              <a:t>API</a:t>
            </a:r>
            <a:r>
              <a:rPr lang="zh-TW" altLang="en-US" dirty="0" smtClean="0">
                <a:hlinkClick r:id="rId2"/>
              </a:rPr>
              <a:t>參考 </a:t>
            </a:r>
            <a:r>
              <a:rPr lang="en-US" altLang="zh-TW" dirty="0" smtClean="0">
                <a:hlinkClick r:id="rId2"/>
              </a:rPr>
              <a:t>http</a:t>
            </a:r>
            <a:r>
              <a:rPr lang="en-US" altLang="zh-TW" dirty="0">
                <a:hlinkClick r:id="rId2"/>
              </a:rPr>
              <a:t>://</a:t>
            </a:r>
            <a:r>
              <a:rPr lang="en-US" altLang="zh-TW" dirty="0" smtClean="0">
                <a:hlinkClick r:id="rId2"/>
              </a:rPr>
              <a:t>www.w3schools.com/jsref/dom_obj_all.asp</a:t>
            </a:r>
            <a:endParaRPr lang="en-US" altLang="zh-TW" dirty="0" smtClean="0"/>
          </a:p>
          <a:p>
            <a:pPr lvl="1"/>
            <a:endParaRPr lang="zh-TW" altLang="en-US" dirty="0"/>
          </a:p>
          <a:p>
            <a:pPr lvl="1"/>
            <a:endParaRPr lang="zh-TW" altLang="en-US" dirty="0"/>
          </a:p>
        </p:txBody>
      </p:sp>
      <p:pic>
        <p:nvPicPr>
          <p:cNvPr id="3077" name="Picture 5" descr="https://c1.staticflickr.com/1/193/489792384_b6a52beec7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48015" y="3171920"/>
            <a:ext cx="3428873" cy="2571655"/>
          </a:xfrm>
          <a:prstGeom prst="rect">
            <a:avLst/>
          </a:prstGeom>
          <a:noFill/>
        </p:spPr>
      </p:pic>
      <p:sp>
        <p:nvSpPr>
          <p:cNvPr id="7" name="文字方塊 6"/>
          <p:cNvSpPr txBox="1"/>
          <p:nvPr/>
        </p:nvSpPr>
        <p:spPr>
          <a:xfrm>
            <a:off x="8247888" y="2697480"/>
            <a:ext cx="3300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讓演員們依照劇本</a:t>
            </a:r>
            <a:r>
              <a:rPr lang="en-US" altLang="zh-TW" dirty="0" smtClean="0"/>
              <a:t>(Script)</a:t>
            </a:r>
            <a:r>
              <a:rPr lang="zh-TW" altLang="en-US" dirty="0" smtClean="0"/>
              <a:t>演戲</a:t>
            </a:r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55432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善用</a:t>
            </a:r>
            <a:r>
              <a:rPr lang="en-US" altLang="zh-TW" dirty="0" err="1" smtClean="0"/>
              <a:t>Javascript</a:t>
            </a:r>
            <a:r>
              <a:rPr lang="en-US" altLang="zh-TW" dirty="0" smtClean="0"/>
              <a:t> </a:t>
            </a:r>
            <a:r>
              <a:rPr lang="zh-TW" altLang="en-US" dirty="0" smtClean="0"/>
              <a:t>函式庫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實務中最常見的問題</a:t>
            </a:r>
            <a:endParaRPr lang="en-US" altLang="zh-TW" dirty="0"/>
          </a:p>
          <a:p>
            <a:pPr lvl="1"/>
            <a:r>
              <a:rPr lang="zh-TW" altLang="en-US" dirty="0" smtClean="0"/>
              <a:t>取</a:t>
            </a:r>
            <a:r>
              <a:rPr lang="en-US" altLang="zh-TW" dirty="0" smtClean="0"/>
              <a:t>DOM</a:t>
            </a:r>
            <a:r>
              <a:rPr lang="zh-TW" altLang="en-US" dirty="0" smtClean="0"/>
              <a:t>的規則非常複雜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DOM</a:t>
            </a:r>
            <a:r>
              <a:rPr lang="zh-TW" altLang="en-US" dirty="0" smtClean="0"/>
              <a:t>事件行為的綁定並不容易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不同瀏覽器間的相容性問題非常難處理</a:t>
            </a:r>
            <a:endParaRPr lang="en-US" altLang="zh-TW" dirty="0" smtClean="0"/>
          </a:p>
          <a:p>
            <a:pPr lvl="1"/>
            <a:r>
              <a:rPr lang="zh-TW" altLang="en-US" dirty="0"/>
              <a:t>原</a:t>
            </a:r>
            <a:r>
              <a:rPr lang="zh-TW" altLang="en-US" dirty="0" smtClean="0"/>
              <a:t>生</a:t>
            </a:r>
            <a:r>
              <a:rPr lang="en-US" altLang="zh-TW" dirty="0" err="1" smtClean="0"/>
              <a:t>Api</a:t>
            </a:r>
            <a:r>
              <a:rPr lang="zh-TW" altLang="en-US" dirty="0" smtClean="0"/>
              <a:t>不足以應付需求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使用現成的工具</a:t>
            </a:r>
            <a:r>
              <a:rPr lang="en-US" altLang="zh-TW" dirty="0" smtClean="0"/>
              <a:t>/</a:t>
            </a:r>
            <a:r>
              <a:rPr lang="zh-TW" altLang="en-US" dirty="0" smtClean="0"/>
              <a:t>套件</a:t>
            </a:r>
            <a:r>
              <a:rPr lang="en-US" altLang="zh-TW" dirty="0" smtClean="0"/>
              <a:t>/</a:t>
            </a:r>
            <a:r>
              <a:rPr lang="zh-TW" altLang="en-US" dirty="0" smtClean="0"/>
              <a:t>框架</a:t>
            </a:r>
            <a:endParaRPr lang="en-US" altLang="zh-TW" dirty="0" smtClean="0"/>
          </a:p>
          <a:p>
            <a:r>
              <a:rPr lang="zh-TW" altLang="en-US" dirty="0" smtClean="0"/>
              <a:t>不要重新造輪子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pPr lvl="1"/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25858770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jQuery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jQuery</a:t>
            </a:r>
            <a:r>
              <a:rPr lang="zh-TW" altLang="en-US" dirty="0" smtClean="0"/>
              <a:t>是最常見</a:t>
            </a:r>
            <a:r>
              <a:rPr lang="zh-TW" altLang="en-US" dirty="0"/>
              <a:t>的</a:t>
            </a:r>
            <a:r>
              <a:rPr lang="en-US" altLang="zh-TW" dirty="0" err="1" smtClean="0"/>
              <a:t>Javascript</a:t>
            </a:r>
            <a:r>
              <a:rPr lang="zh-TW" altLang="en-US" dirty="0" smtClean="0"/>
              <a:t> 函式庫之一</a:t>
            </a:r>
            <a:endParaRPr lang="en-US" altLang="zh-TW" dirty="0" smtClean="0"/>
          </a:p>
          <a:p>
            <a:r>
              <a:rPr lang="zh-TW" altLang="en-US" dirty="0" smtClean="0"/>
              <a:t>使用目的：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簡化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與</a:t>
            </a:r>
            <a:r>
              <a:rPr lang="en-US" altLang="zh-TW" dirty="0" smtClean="0"/>
              <a:t>JavaScript</a:t>
            </a:r>
            <a:r>
              <a:rPr lang="zh-TW" altLang="en-US" dirty="0"/>
              <a:t>之間的</a:t>
            </a:r>
            <a:r>
              <a:rPr lang="zh-TW" altLang="en-US" dirty="0" smtClean="0"/>
              <a:t>操作</a:t>
            </a:r>
            <a:endParaRPr lang="en-US" altLang="zh-TW" dirty="0" smtClean="0"/>
          </a:p>
          <a:p>
            <a:pPr lvl="1"/>
            <a:r>
              <a:rPr lang="zh-TW" altLang="en-US" dirty="0"/>
              <a:t>透過下</a:t>
            </a:r>
            <a:r>
              <a:rPr lang="en-US" altLang="zh-TW" dirty="0" smtClean="0"/>
              <a:t>Selector</a:t>
            </a:r>
            <a:r>
              <a:rPr lang="zh-TW" altLang="en-US" dirty="0" smtClean="0"/>
              <a:t>取得</a:t>
            </a:r>
            <a:r>
              <a:rPr lang="en-US" altLang="zh-TW" dirty="0" smtClean="0"/>
              <a:t>DOM</a:t>
            </a:r>
          </a:p>
          <a:p>
            <a:pPr lvl="1"/>
            <a:r>
              <a:rPr lang="zh-TW" altLang="en-US" dirty="0" smtClean="0"/>
              <a:t>透過</a:t>
            </a:r>
            <a:r>
              <a:rPr lang="zh-TW" altLang="en-US" dirty="0"/>
              <a:t>簡單的</a:t>
            </a:r>
            <a:r>
              <a:rPr lang="zh-TW" altLang="en-US" dirty="0" smtClean="0"/>
              <a:t>方法對</a:t>
            </a:r>
            <a:r>
              <a:rPr lang="en-US" altLang="zh-TW" dirty="0" smtClean="0"/>
              <a:t>DOM</a:t>
            </a:r>
            <a:r>
              <a:rPr lang="zh-TW" altLang="en-US" dirty="0" smtClean="0"/>
              <a:t>綁定事件行為，或進行</a:t>
            </a:r>
            <a:r>
              <a:rPr lang="zh-TW" altLang="en-US" dirty="0"/>
              <a:t>各種操作</a:t>
            </a:r>
            <a:endParaRPr lang="en-US" altLang="zh-TW" dirty="0" smtClean="0"/>
          </a:p>
          <a:p>
            <a:pPr lvl="1"/>
            <a:r>
              <a:rPr lang="zh-TW" altLang="en-US" dirty="0"/>
              <a:t>各種</a:t>
            </a:r>
            <a:r>
              <a:rPr lang="zh-TW" altLang="en-US" dirty="0" smtClean="0"/>
              <a:t>常用的工具功能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ajax</a:t>
            </a:r>
            <a:r>
              <a:rPr lang="en-US" altLang="zh-TW" dirty="0" smtClean="0"/>
              <a:t>, </a:t>
            </a:r>
            <a:r>
              <a:rPr lang="zh-TW" altLang="en-US" dirty="0" smtClean="0"/>
              <a:t>屬性設定</a:t>
            </a:r>
            <a:r>
              <a:rPr lang="en-US" altLang="zh-TW" dirty="0" smtClean="0"/>
              <a:t>, …)</a:t>
            </a:r>
          </a:p>
          <a:p>
            <a:pPr lvl="1"/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277061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實作 </a:t>
            </a:r>
            <a:r>
              <a:rPr lang="en-US" altLang="zh-TW" dirty="0" smtClean="0"/>
              <a:t>2</a:t>
            </a:r>
            <a:r>
              <a:rPr lang="zh-TW" altLang="en-US" dirty="0" smtClean="0"/>
              <a:t> 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讓</a:t>
            </a:r>
            <a:r>
              <a:rPr lang="en-US" altLang="zh-TW" dirty="0" smtClean="0"/>
              <a:t>Disabled</a:t>
            </a:r>
            <a:r>
              <a:rPr lang="zh-TW" altLang="en-US" dirty="0" smtClean="0"/>
              <a:t>按鈕，被點擊後，彈出「我已經被</a:t>
            </a:r>
            <a:r>
              <a:rPr lang="en-US" altLang="zh-TW" dirty="0" smtClean="0"/>
              <a:t>disabled</a:t>
            </a:r>
            <a:r>
              <a:rPr lang="zh-TW" altLang="en-US" dirty="0" smtClean="0"/>
              <a:t>了」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5043" y="3123057"/>
            <a:ext cx="2124075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776" y="2718245"/>
            <a:ext cx="3505200" cy="1476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向右箭號 4"/>
          <p:cNvSpPr/>
          <p:nvPr/>
        </p:nvSpPr>
        <p:spPr>
          <a:xfrm>
            <a:off x="4005072" y="3355848"/>
            <a:ext cx="1441704" cy="1005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3429000" y="3035808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click!</a:t>
            </a:r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14526034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13841" y="654590"/>
            <a:ext cx="9223692" cy="1280890"/>
          </a:xfrm>
        </p:spPr>
        <p:txBody>
          <a:bodyPr/>
          <a:lstStyle/>
          <a:p>
            <a:r>
              <a:rPr lang="zh-TW" altLang="en-US" dirty="0" smtClean="0"/>
              <a:t>整合</a:t>
            </a:r>
            <a:r>
              <a:rPr lang="en-US" altLang="zh-TW" dirty="0" smtClean="0"/>
              <a:t>HTML + JS+</a:t>
            </a:r>
            <a:r>
              <a:rPr lang="zh-TW" altLang="en-US" dirty="0" smtClean="0"/>
              <a:t> </a:t>
            </a:r>
            <a:r>
              <a:rPr lang="en-US" altLang="zh-TW" dirty="0" smtClean="0"/>
              <a:t>CSS</a:t>
            </a:r>
            <a:r>
              <a:rPr lang="zh-TW" altLang="en-US" dirty="0" smtClean="0"/>
              <a:t>解決問題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解決</a:t>
            </a:r>
            <a:r>
              <a:rPr lang="zh-TW" altLang="en-US" dirty="0" smtClean="0"/>
              <a:t>方法：</a:t>
            </a:r>
            <a:endParaRPr lang="en-US" altLang="zh-TW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TW" altLang="en-US" dirty="0" smtClean="0"/>
              <a:t>修改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結構</a:t>
            </a:r>
            <a:endParaRPr lang="en-US" altLang="zh-TW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TW" altLang="en-US" dirty="0" smtClean="0"/>
              <a:t>讓一個</a:t>
            </a:r>
            <a:r>
              <a:rPr lang="en-US" altLang="zh-TW" dirty="0" smtClean="0"/>
              <a:t>div</a:t>
            </a:r>
            <a:r>
              <a:rPr lang="zh-TW" altLang="en-US" dirty="0" smtClean="0"/>
              <a:t>蓋在</a:t>
            </a:r>
            <a:r>
              <a:rPr lang="en-US" altLang="zh-TW" dirty="0" smtClean="0"/>
              <a:t>disabled</a:t>
            </a:r>
            <a:r>
              <a:rPr lang="zh-TW" altLang="en-US" dirty="0" smtClean="0"/>
              <a:t>按鈕</a:t>
            </a:r>
            <a:r>
              <a:rPr lang="zh-TW" altLang="en-US" dirty="0" smtClean="0"/>
              <a:t>上</a:t>
            </a:r>
            <a:endParaRPr lang="en-US" altLang="zh-TW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TW" altLang="en-US" dirty="0" smtClean="0"/>
              <a:t>將</a:t>
            </a:r>
            <a:r>
              <a:rPr lang="en-US" altLang="zh-TW" dirty="0" smtClean="0"/>
              <a:t>div</a:t>
            </a:r>
            <a:r>
              <a:rPr lang="zh-TW" altLang="en-US" dirty="0" smtClean="0"/>
              <a:t>變成透明 </a:t>
            </a:r>
            <a:r>
              <a:rPr lang="zh-TW" altLang="en-US" dirty="0" smtClean="0"/>
              <a:t>，</a:t>
            </a:r>
            <a:r>
              <a:rPr lang="en-US" altLang="zh-TW" dirty="0" smtClean="0"/>
              <a:t>click</a:t>
            </a:r>
            <a:r>
              <a:rPr lang="zh-TW" altLang="en-US" dirty="0" smtClean="0"/>
              <a:t>的</a:t>
            </a:r>
            <a:r>
              <a:rPr lang="zh-TW" altLang="en-US" dirty="0" smtClean="0"/>
              <a:t>目標依舊是</a:t>
            </a:r>
            <a:r>
              <a:rPr lang="en-US" altLang="zh-TW" dirty="0" smtClean="0"/>
              <a:t>div</a:t>
            </a:r>
          </a:p>
          <a:p>
            <a:pPr marL="800100" lvl="1" indent="-342900">
              <a:buFont typeface="+mj-lt"/>
              <a:buAutoNum type="arabicPeriod"/>
            </a:pPr>
            <a:r>
              <a:rPr lang="zh-TW" altLang="en-US" dirty="0" smtClean="0"/>
              <a:t>使用</a:t>
            </a:r>
            <a:r>
              <a:rPr lang="en-US" altLang="zh-TW" dirty="0" err="1" smtClean="0"/>
              <a:t>jQuery</a:t>
            </a:r>
            <a:r>
              <a:rPr lang="zh-TW" altLang="en-US" dirty="0" smtClean="0"/>
              <a:t>對</a:t>
            </a:r>
            <a:r>
              <a:rPr lang="en-US" altLang="zh-TW" dirty="0" smtClean="0"/>
              <a:t>div</a:t>
            </a:r>
            <a:r>
              <a:rPr lang="zh-TW" altLang="en-US" dirty="0" smtClean="0"/>
              <a:t>註冊</a:t>
            </a:r>
            <a:r>
              <a:rPr lang="zh-TW" altLang="en-US" dirty="0" smtClean="0"/>
              <a:t>事件</a:t>
            </a:r>
            <a:endParaRPr lang="en-US" altLang="zh-TW" dirty="0" smtClean="0"/>
          </a:p>
          <a:p>
            <a:pPr marL="800100" lvl="1" indent="-342900">
              <a:buFont typeface="+mj-lt"/>
              <a:buAutoNum type="arabicPeriod"/>
            </a:pPr>
            <a:endParaRPr lang="en-US" altLang="zh-TW" dirty="0" smtClean="0"/>
          </a:p>
          <a:p>
            <a:pPr marL="400050"/>
            <a:r>
              <a:rPr lang="zh-TW" altLang="en-US" dirty="0" smtClean="0"/>
              <a:t>此問題若用後端處理，會是什麼狀況？</a:t>
            </a:r>
            <a:endParaRPr lang="zh-TW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8243" y="1558417"/>
            <a:ext cx="2124075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矩形 7"/>
          <p:cNvSpPr/>
          <p:nvPr/>
        </p:nvSpPr>
        <p:spPr>
          <a:xfrm>
            <a:off x="9855200" y="1544320"/>
            <a:ext cx="995680" cy="629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7923" y="511937"/>
            <a:ext cx="2124075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8403" y="2736977"/>
            <a:ext cx="2124075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矩形 10"/>
          <p:cNvSpPr/>
          <p:nvPr/>
        </p:nvSpPr>
        <p:spPr>
          <a:xfrm>
            <a:off x="9865360" y="2722880"/>
            <a:ext cx="995680" cy="629920"/>
          </a:xfrm>
          <a:prstGeom prst="rect">
            <a:avLst/>
          </a:prstGeom>
          <a:solidFill>
            <a:schemeClr val="accent1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8083" y="3834257"/>
            <a:ext cx="2124075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矩形 12"/>
          <p:cNvSpPr/>
          <p:nvPr/>
        </p:nvSpPr>
        <p:spPr>
          <a:xfrm>
            <a:off x="9845040" y="3881120"/>
            <a:ext cx="995680" cy="568960"/>
          </a:xfrm>
          <a:prstGeom prst="rect">
            <a:avLst/>
          </a:prstGeom>
          <a:solidFill>
            <a:schemeClr val="accent1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60421" name="Picture 5" descr="C:\Users\Administrator\AppData\Local\Microsoft\Windows\Temporary Internet Files\Content.IE5\28BVRT99\mouse_leftclick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84749" y="3027679"/>
            <a:ext cx="162512" cy="355217"/>
          </a:xfrm>
          <a:prstGeom prst="rect">
            <a:avLst/>
          </a:prstGeom>
          <a:noFill/>
        </p:spPr>
      </p:pic>
      <p:sp>
        <p:nvSpPr>
          <p:cNvPr id="20" name="文字方塊 19"/>
          <p:cNvSpPr txBox="1"/>
          <p:nvPr/>
        </p:nvSpPr>
        <p:spPr>
          <a:xfrm>
            <a:off x="9773920" y="3972560"/>
            <a:ext cx="120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click(</a:t>
            </a:r>
            <a:r>
              <a:rPr lang="zh-TW" altLang="en-US" dirty="0" smtClean="0"/>
              <a:t> </a:t>
            </a:r>
            <a:r>
              <a:rPr lang="en-US" altLang="zh-TW" dirty="0" smtClean="0"/>
              <a:t>fn</a:t>
            </a:r>
            <a:r>
              <a:rPr lang="zh-TW" altLang="en-US" dirty="0" smtClean="0"/>
              <a:t> 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696" y="4944745"/>
            <a:ext cx="3505200" cy="1476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向下箭號 21"/>
          <p:cNvSpPr/>
          <p:nvPr/>
        </p:nvSpPr>
        <p:spPr>
          <a:xfrm>
            <a:off x="9723120" y="1087120"/>
            <a:ext cx="223520" cy="4165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向下箭號 22"/>
          <p:cNvSpPr/>
          <p:nvPr/>
        </p:nvSpPr>
        <p:spPr>
          <a:xfrm>
            <a:off x="9733280" y="2235200"/>
            <a:ext cx="223520" cy="4165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向下箭號 23"/>
          <p:cNvSpPr/>
          <p:nvPr/>
        </p:nvSpPr>
        <p:spPr>
          <a:xfrm>
            <a:off x="9723120" y="3393440"/>
            <a:ext cx="223520" cy="4165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向下箭號 24"/>
          <p:cNvSpPr/>
          <p:nvPr/>
        </p:nvSpPr>
        <p:spPr>
          <a:xfrm>
            <a:off x="9743440" y="4521200"/>
            <a:ext cx="223520" cy="4165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/>
          <p:cNvSpPr txBox="1"/>
          <p:nvPr/>
        </p:nvSpPr>
        <p:spPr>
          <a:xfrm>
            <a:off x="8442960" y="16967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8432800" y="2844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8442960" y="39827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4</a:t>
            </a:r>
            <a:endParaRPr lang="zh-TW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chiaofu.com/images/0323/2012041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9667" y="1575816"/>
            <a:ext cx="6753149" cy="505360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個人簡介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任職：喬福集團  資訊處 </a:t>
            </a:r>
            <a:endParaRPr lang="en-US" altLang="zh-TW" dirty="0" smtClean="0"/>
          </a:p>
          <a:p>
            <a:r>
              <a:rPr lang="zh-TW" altLang="en-US" dirty="0" smtClean="0"/>
              <a:t>職稱：副課長</a:t>
            </a:r>
            <a:endParaRPr lang="en-US" altLang="zh-TW" dirty="0" smtClean="0"/>
          </a:p>
          <a:p>
            <a:r>
              <a:rPr lang="zh-TW" altLang="en-US" dirty="0" smtClean="0"/>
              <a:t>專長：網頁工程</a:t>
            </a:r>
            <a:endParaRPr lang="en-US" altLang="zh-TW" dirty="0" smtClean="0"/>
          </a:p>
          <a:p>
            <a:r>
              <a:rPr lang="zh-TW" altLang="en-US" dirty="0"/>
              <a:t>學歷：中正大學醫資</a:t>
            </a:r>
            <a:r>
              <a:rPr lang="zh-TW" altLang="en-US" dirty="0" smtClean="0"/>
              <a:t>所</a:t>
            </a:r>
            <a:endParaRPr lang="en-US" altLang="zh-TW" dirty="0" smtClean="0"/>
          </a:p>
          <a:p>
            <a:r>
              <a:rPr lang="en-US" altLang="zh-TW" dirty="0" err="1" smtClean="0"/>
              <a:t>Github</a:t>
            </a:r>
            <a:r>
              <a:rPr lang="zh-TW" altLang="en-US" dirty="0" smtClean="0"/>
              <a:t>：</a:t>
            </a:r>
            <a:r>
              <a:rPr lang="en-US" altLang="zh-TW" dirty="0" err="1" smtClean="0">
                <a:hlinkClick r:id="rId3"/>
              </a:rPr>
              <a:t>LezardYeh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="" xmlns:p14="http://schemas.microsoft.com/office/powerpoint/2010/main" val="212668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結語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38820" y="1686560"/>
            <a:ext cx="8915400" cy="4188086"/>
          </a:xfrm>
        </p:spPr>
        <p:txBody>
          <a:bodyPr>
            <a:normAutofit lnSpcReduction="10000"/>
          </a:bodyPr>
          <a:lstStyle/>
          <a:p>
            <a:r>
              <a:rPr lang="zh-TW" altLang="en-US" dirty="0" smtClean="0"/>
              <a:t>前</a:t>
            </a:r>
            <a:r>
              <a:rPr lang="zh-TW" altLang="en-US" dirty="0" smtClean="0"/>
              <a:t>端</a:t>
            </a:r>
            <a:r>
              <a:rPr lang="zh-TW" altLang="en-US" dirty="0" smtClean="0"/>
              <a:t>工程的目的：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良好的版面設計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有善的操作體驗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卓越的視覺效果</a:t>
            </a:r>
            <a:r>
              <a:rPr lang="en-US" altLang="zh-TW" dirty="0" smtClean="0"/>
              <a:t>(</a:t>
            </a:r>
            <a:r>
              <a:rPr lang="zh-TW" altLang="en-US" dirty="0" smtClean="0"/>
              <a:t>偏設計型前端工程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減輕伺服器負擔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理解基本原理和觀念才是重點，不要只會套用元件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使用各種當紅技術前，先思考能幫助你解決什麼問題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最紅的未必最適合；謹慎的評估需求、團隊、產業、組織文化</a:t>
            </a:r>
            <a:endParaRPr lang="zh-TW" alt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59525" y="1304830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/>
              <a:t>感謝大家的</a:t>
            </a:r>
            <a:r>
              <a:rPr lang="zh-TW" altLang="en-US" dirty="0" smtClean="0"/>
              <a:t>聆聽！有</a:t>
            </a:r>
            <a:r>
              <a:rPr lang="zh-TW" altLang="en-US" dirty="0" smtClean="0"/>
              <a:t>任何問題</a:t>
            </a:r>
            <a:r>
              <a:rPr lang="zh-TW" altLang="en-US" dirty="0" smtClean="0"/>
              <a:t>歡迎提問！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LINE</a:t>
            </a:r>
            <a:r>
              <a:rPr lang="zh-TW" altLang="en-US" dirty="0" smtClean="0"/>
              <a:t>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se2412000</a:t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檔案下載：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2700" dirty="0" smtClean="0">
                <a:hlinkClick r:id="rId2"/>
              </a:rPr>
              <a:t>https</a:t>
            </a:r>
            <a:r>
              <a:rPr lang="en-US" altLang="zh-TW" sz="2700" dirty="0" smtClean="0">
                <a:hlinkClick r:id="rId2"/>
              </a:rPr>
              <a:t>://</a:t>
            </a:r>
            <a:r>
              <a:rPr lang="en-US" altLang="zh-TW" sz="2700" dirty="0" smtClean="0">
                <a:hlinkClick r:id="rId2"/>
              </a:rPr>
              <a:t>github.com/LezardYeh/f2e-ccu-speech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  <p:pic>
        <p:nvPicPr>
          <p:cNvPr id="2050" name="Picture 2" descr="https://avatars3.githubusercontent.com/u/13941339?v=3&amp;s=46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888855" y="4399280"/>
            <a:ext cx="1983422" cy="198342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參考資料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commons.wikimedia.org/wiki/File:DOM-model.svg</a:t>
            </a:r>
            <a:endParaRPr lang="en-US" altLang="zh-TW" dirty="0" smtClean="0"/>
          </a:p>
          <a:p>
            <a:pPr marL="342900" lvl="1" indent="-342900"/>
            <a:r>
              <a:rPr lang="en-US" altLang="zh-TW" dirty="0">
                <a:hlinkClick r:id="rId3"/>
              </a:rPr>
              <a:t>http://</a:t>
            </a:r>
            <a:r>
              <a:rPr lang="en-US" altLang="zh-TW" dirty="0" smtClean="0">
                <a:hlinkClick r:id="rId3"/>
              </a:rPr>
              <a:t>www.w3schools.com/tags/default.asp</a:t>
            </a:r>
            <a:endParaRPr lang="en-US" altLang="zh-TW" dirty="0" smtClean="0"/>
          </a:p>
          <a:p>
            <a:pPr marL="342900" lvl="1" indent="-342900"/>
            <a:r>
              <a:rPr lang="en-US" altLang="zh-TW" dirty="0">
                <a:hlinkClick r:id="rId4"/>
              </a:rPr>
              <a:t>http://</a:t>
            </a:r>
            <a:r>
              <a:rPr lang="en-US" altLang="zh-TW" dirty="0" smtClean="0">
                <a:hlinkClick r:id="rId4"/>
              </a:rPr>
              <a:t>www.w3school.com.cn/cssref/index.asp</a:t>
            </a:r>
            <a:endParaRPr lang="en-US" altLang="zh-TW" dirty="0" smtClean="0"/>
          </a:p>
          <a:p>
            <a:pPr marL="342900" lvl="1" indent="-342900"/>
            <a:r>
              <a:rPr lang="en-US" altLang="zh-TW" dirty="0">
                <a:hlinkClick r:id="rId5"/>
              </a:rPr>
              <a:t>https://</a:t>
            </a:r>
            <a:r>
              <a:rPr lang="en-US" altLang="zh-TW" dirty="0" smtClean="0">
                <a:hlinkClick r:id="rId5"/>
              </a:rPr>
              <a:t>zh.wikipedia.org/wiki/JQuery</a:t>
            </a:r>
            <a:endParaRPr lang="en-US" altLang="zh-TW" dirty="0" smtClean="0"/>
          </a:p>
          <a:p>
            <a:pPr marL="342900" lvl="1" indent="-342900"/>
            <a:endParaRPr lang="en-US" altLang="zh-TW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4000243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65084" y="642398"/>
            <a:ext cx="8911687" cy="1280890"/>
          </a:xfrm>
        </p:spPr>
        <p:txBody>
          <a:bodyPr/>
          <a:lstStyle/>
          <a:p>
            <a:r>
              <a:rPr lang="zh-TW" altLang="en-US" dirty="0" smtClean="0"/>
              <a:t>在職場上，寫網頁</a:t>
            </a:r>
            <a:r>
              <a:rPr lang="zh-TW" altLang="en-US" dirty="0"/>
              <a:t>最擔心的事情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65084" y="2133600"/>
            <a:ext cx="8915400" cy="3777622"/>
          </a:xfrm>
        </p:spPr>
        <p:txBody>
          <a:bodyPr/>
          <a:lstStyle/>
          <a:p>
            <a:r>
              <a:rPr lang="zh-TW" altLang="en-US" dirty="0" smtClean="0"/>
              <a:t>無法正確判斷問題該在前端、後端處理</a:t>
            </a:r>
            <a:endParaRPr lang="en-US" altLang="zh-TW" dirty="0" smtClean="0"/>
          </a:p>
          <a:p>
            <a:r>
              <a:rPr lang="zh-TW" altLang="en-US" dirty="0" smtClean="0"/>
              <a:t>使用全端</a:t>
            </a:r>
            <a:r>
              <a:rPr lang="en-US" altLang="zh-TW" dirty="0" smtClean="0"/>
              <a:t>Framework</a:t>
            </a:r>
            <a:r>
              <a:rPr lang="zh-TW" altLang="en-US" dirty="0" smtClean="0"/>
              <a:t>造成前、後端觀念混淆</a:t>
            </a:r>
            <a:r>
              <a:rPr lang="en-US" altLang="zh-TW" dirty="0" smtClean="0"/>
              <a:t>( </a:t>
            </a:r>
            <a:r>
              <a:rPr lang="zh-TW" altLang="en-US" dirty="0"/>
              <a:t>常見</a:t>
            </a:r>
            <a:r>
              <a:rPr lang="zh-TW" altLang="en-US" dirty="0" smtClean="0"/>
              <a:t>於</a:t>
            </a:r>
            <a:r>
              <a:rPr lang="en-US" altLang="zh-TW" dirty="0" err="1" smtClean="0"/>
              <a:t>Webform</a:t>
            </a:r>
            <a:r>
              <a:rPr lang="zh-TW" altLang="en-US" dirty="0" smtClean="0"/>
              <a:t>開發者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錯誤的技術體比較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主管用 </a:t>
            </a:r>
            <a:r>
              <a:rPr lang="en-US" altLang="zh-TW" dirty="0" err="1" smtClean="0"/>
              <a:t>Winform</a:t>
            </a:r>
            <a:r>
              <a:rPr lang="zh-TW" altLang="en-US" dirty="0" smtClean="0"/>
              <a:t> </a:t>
            </a:r>
            <a:r>
              <a:rPr lang="en-US" altLang="zh-TW" dirty="0" smtClean="0"/>
              <a:t>/</a:t>
            </a:r>
            <a:r>
              <a:rPr lang="zh-TW" altLang="en-US" dirty="0" smtClean="0"/>
              <a:t> </a:t>
            </a:r>
            <a:r>
              <a:rPr lang="en-US" altLang="zh-TW" dirty="0" smtClean="0"/>
              <a:t>Client Server </a:t>
            </a:r>
            <a:r>
              <a:rPr lang="zh-TW" altLang="en-US" dirty="0" smtClean="0"/>
              <a:t>觀念去談</a:t>
            </a:r>
            <a:r>
              <a:rPr lang="en-US" altLang="zh-TW" dirty="0" smtClean="0"/>
              <a:t>Web</a:t>
            </a:r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8936" y="3851194"/>
            <a:ext cx="3895344" cy="2589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43088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904" y="2329849"/>
            <a:ext cx="2624328" cy="2624328"/>
          </a:xfrm>
          <a:prstGeom prst="rect">
            <a:avLst/>
          </a:prstGeom>
        </p:spPr>
      </p:pic>
      <p:pic>
        <p:nvPicPr>
          <p:cNvPr id="2050" name="Picture 2" descr="C:\Program Files\Microsoft Office\MEDIA\CAGCAT10\j0195384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423702" y="3642013"/>
            <a:ext cx="2157286" cy="183356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ower"/>
          <p:cNvSpPr>
            <a:spLocks noEditPoints="1" noChangeArrowheads="1"/>
          </p:cNvSpPr>
          <p:nvPr/>
        </p:nvSpPr>
        <p:spPr bwMode="auto">
          <a:xfrm>
            <a:off x="10387076" y="2602612"/>
            <a:ext cx="904875" cy="1809750"/>
          </a:xfrm>
          <a:custGeom>
            <a:avLst/>
            <a:gdLst>
              <a:gd name="T0" fmla="*/ 0 w 21600"/>
              <a:gd name="T1" fmla="*/ 2184 h 21600"/>
              <a:gd name="T2" fmla="*/ 6664 w 21600"/>
              <a:gd name="T3" fmla="*/ 0 h 21600"/>
              <a:gd name="T4" fmla="*/ 10800 w 21600"/>
              <a:gd name="T5" fmla="*/ 0 h 21600"/>
              <a:gd name="T6" fmla="*/ 21600 w 21600"/>
              <a:gd name="T7" fmla="*/ 0 h 21600"/>
              <a:gd name="T8" fmla="*/ 21600 w 21600"/>
              <a:gd name="T9" fmla="*/ 11649 h 21600"/>
              <a:gd name="T10" fmla="*/ 21600 w 21600"/>
              <a:gd name="T11" fmla="*/ 19416 h 21600"/>
              <a:gd name="T12" fmla="*/ 15166 w 21600"/>
              <a:gd name="T13" fmla="*/ 21600 h 21600"/>
              <a:gd name="T14" fmla="*/ 10570 w 21600"/>
              <a:gd name="T15" fmla="*/ 21600 h 21600"/>
              <a:gd name="T16" fmla="*/ 0 w 21600"/>
              <a:gd name="T17" fmla="*/ 21600 h 21600"/>
              <a:gd name="T18" fmla="*/ 0 w 21600"/>
              <a:gd name="T19" fmla="*/ 11528 h 21600"/>
              <a:gd name="T20" fmla="*/ 459 w 21600"/>
              <a:gd name="T21" fmla="*/ 22540 h 21600"/>
              <a:gd name="T22" fmla="*/ 21485 w 21600"/>
              <a:gd name="T23" fmla="*/ 27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8" name="tower"/>
          <p:cNvSpPr>
            <a:spLocks noEditPoints="1" noChangeArrowheads="1"/>
          </p:cNvSpPr>
          <p:nvPr/>
        </p:nvSpPr>
        <p:spPr bwMode="auto">
          <a:xfrm>
            <a:off x="9482201" y="2616391"/>
            <a:ext cx="904875" cy="1809750"/>
          </a:xfrm>
          <a:custGeom>
            <a:avLst/>
            <a:gdLst>
              <a:gd name="T0" fmla="*/ 0 w 21600"/>
              <a:gd name="T1" fmla="*/ 2184 h 21600"/>
              <a:gd name="T2" fmla="*/ 6664 w 21600"/>
              <a:gd name="T3" fmla="*/ 0 h 21600"/>
              <a:gd name="T4" fmla="*/ 10800 w 21600"/>
              <a:gd name="T5" fmla="*/ 0 h 21600"/>
              <a:gd name="T6" fmla="*/ 21600 w 21600"/>
              <a:gd name="T7" fmla="*/ 0 h 21600"/>
              <a:gd name="T8" fmla="*/ 21600 w 21600"/>
              <a:gd name="T9" fmla="*/ 11649 h 21600"/>
              <a:gd name="T10" fmla="*/ 21600 w 21600"/>
              <a:gd name="T11" fmla="*/ 19416 h 21600"/>
              <a:gd name="T12" fmla="*/ 15166 w 21600"/>
              <a:gd name="T13" fmla="*/ 21600 h 21600"/>
              <a:gd name="T14" fmla="*/ 10570 w 21600"/>
              <a:gd name="T15" fmla="*/ 21600 h 21600"/>
              <a:gd name="T16" fmla="*/ 0 w 21600"/>
              <a:gd name="T17" fmla="*/ 21600 h 21600"/>
              <a:gd name="T18" fmla="*/ 0 w 21600"/>
              <a:gd name="T19" fmla="*/ 11528 h 21600"/>
              <a:gd name="T20" fmla="*/ 459 w 21600"/>
              <a:gd name="T21" fmla="*/ 22540 h 21600"/>
              <a:gd name="T22" fmla="*/ 21485 w 21600"/>
              <a:gd name="T23" fmla="*/ 27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2" name="Cloud"/>
          <p:cNvSpPr>
            <a:spLocks noChangeAspect="1" noEditPoints="1" noChangeArrowheads="1"/>
          </p:cNvSpPr>
          <p:nvPr/>
        </p:nvSpPr>
        <p:spPr bwMode="auto">
          <a:xfrm>
            <a:off x="5556688" y="2975398"/>
            <a:ext cx="2744230" cy="1333229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TW" sz="3200" dirty="0" smtClean="0"/>
              <a:t>Internet</a:t>
            </a:r>
            <a:endParaRPr lang="zh-TW" altLang="en-US" sz="32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1765904" y="1600728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/>
              <a:t>前</a:t>
            </a:r>
            <a:r>
              <a:rPr lang="zh-TW" altLang="en-US" b="1" dirty="0" smtClean="0"/>
              <a:t>端：</a:t>
            </a:r>
            <a:endParaRPr lang="en-US" altLang="zh-TW" b="1" dirty="0" smtClean="0"/>
          </a:p>
          <a:p>
            <a:r>
              <a:rPr lang="zh-TW" altLang="en-US" b="1" dirty="0" smtClean="0"/>
              <a:t>進入瀏覽器後的事情</a:t>
            </a:r>
            <a:endParaRPr lang="zh-TW" altLang="en-US" b="1" dirty="0"/>
          </a:p>
        </p:txBody>
      </p:sp>
      <p:sp>
        <p:nvSpPr>
          <p:cNvPr id="13" name="向右箭號 12"/>
          <p:cNvSpPr/>
          <p:nvPr/>
        </p:nvSpPr>
        <p:spPr>
          <a:xfrm>
            <a:off x="4411282" y="3267884"/>
            <a:ext cx="992822" cy="238570"/>
          </a:xfrm>
          <a:prstGeom prst="striped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向右箭號 16"/>
          <p:cNvSpPr/>
          <p:nvPr/>
        </p:nvSpPr>
        <p:spPr>
          <a:xfrm>
            <a:off x="8397939" y="3225640"/>
            <a:ext cx="992822" cy="238570"/>
          </a:xfrm>
          <a:prstGeom prst="striped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向右箭號 17"/>
          <p:cNvSpPr/>
          <p:nvPr/>
        </p:nvSpPr>
        <p:spPr>
          <a:xfrm flipH="1">
            <a:off x="8361363" y="3733453"/>
            <a:ext cx="997681" cy="238570"/>
          </a:xfrm>
          <a:prstGeom prst="strip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向右箭號 18"/>
          <p:cNvSpPr/>
          <p:nvPr/>
        </p:nvSpPr>
        <p:spPr>
          <a:xfrm flipH="1">
            <a:off x="4390232" y="3770029"/>
            <a:ext cx="997681" cy="238570"/>
          </a:xfrm>
          <a:prstGeom prst="strip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4411282" y="2830308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</a:t>
            </a:r>
            <a:r>
              <a:rPr lang="en-US" altLang="zh-TW" dirty="0" smtClean="0"/>
              <a:t>equest</a:t>
            </a:r>
            <a:endParaRPr lang="zh-TW" alt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8228332" y="4039143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Response</a:t>
            </a:r>
            <a:endParaRPr lang="zh-TW" altLang="en-US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9753798" y="2247059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Web Server</a:t>
            </a:r>
            <a:endParaRPr lang="zh-TW" altLang="en-US" b="1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9462853" y="1491000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後端：</a:t>
            </a:r>
            <a:endParaRPr lang="en-US" altLang="zh-TW" b="1" dirty="0" smtClean="0"/>
          </a:p>
          <a:p>
            <a:r>
              <a:rPr lang="zh-TW" altLang="en-US" b="1" dirty="0" smtClean="0"/>
              <a:t>伺服器上做的事情</a:t>
            </a:r>
            <a:endParaRPr lang="zh-TW" altLang="en-US" b="1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6028556" y="246097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透過網路來互動</a:t>
            </a:r>
            <a:endParaRPr lang="zh-TW" altLang="en-US" b="1" dirty="0"/>
          </a:p>
        </p:txBody>
      </p:sp>
    </p:spTree>
    <p:extLst>
      <p:ext uri="{BB962C8B-B14F-4D97-AF65-F5344CB8AC3E}">
        <p14:creationId xmlns="" xmlns:p14="http://schemas.microsoft.com/office/powerpoint/2010/main" val="377020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前端工程為什麼開始受到重視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共通標準興起</a:t>
            </a:r>
            <a:endParaRPr lang="en-US" altLang="zh-TW" dirty="0"/>
          </a:p>
          <a:p>
            <a:pPr lvl="1"/>
            <a:r>
              <a:rPr lang="en-US" altLang="zh-TW" dirty="0"/>
              <a:t>W3C</a:t>
            </a:r>
            <a:r>
              <a:rPr lang="zh-TW" altLang="en-US" dirty="0"/>
              <a:t>訂定的</a:t>
            </a:r>
            <a:r>
              <a:rPr lang="en-US" altLang="zh-TW" dirty="0"/>
              <a:t>HTML, CSS, DOM, SVG …</a:t>
            </a:r>
          </a:p>
          <a:p>
            <a:pPr lvl="1"/>
            <a:r>
              <a:rPr lang="en-US" altLang="zh-TW" dirty="0"/>
              <a:t>ECMA</a:t>
            </a:r>
            <a:r>
              <a:rPr lang="zh-TW" altLang="en-US" dirty="0"/>
              <a:t>提出</a:t>
            </a:r>
            <a:r>
              <a:rPr lang="en-US" altLang="zh-TW" dirty="0" err="1"/>
              <a:t>ECMAScript</a:t>
            </a:r>
            <a:r>
              <a:rPr lang="zh-TW" altLang="en-US" dirty="0"/>
              <a:t>讓</a:t>
            </a:r>
            <a:r>
              <a:rPr lang="en-US" altLang="zh-TW" dirty="0" err="1"/>
              <a:t>Javascript</a:t>
            </a:r>
            <a:r>
              <a:rPr lang="zh-TW" altLang="en-US" dirty="0"/>
              <a:t>有了標準</a:t>
            </a:r>
            <a:endParaRPr lang="en-US" altLang="zh-TW" dirty="0"/>
          </a:p>
          <a:p>
            <a:r>
              <a:rPr lang="zh-TW" altLang="en-US" dirty="0"/>
              <a:t>電腦越來越快</a:t>
            </a:r>
            <a:endParaRPr lang="en-US" altLang="zh-TW" dirty="0"/>
          </a:p>
          <a:p>
            <a:r>
              <a:rPr lang="zh-TW" altLang="en-US" dirty="0"/>
              <a:t>網路越來越快</a:t>
            </a:r>
            <a:endParaRPr lang="en-US" altLang="zh-TW" dirty="0"/>
          </a:p>
          <a:p>
            <a:r>
              <a:rPr lang="zh-TW" altLang="en-US" dirty="0"/>
              <a:t>良好的操作體驗</a:t>
            </a:r>
            <a:endParaRPr lang="en-US" altLang="zh-TW" dirty="0"/>
          </a:p>
          <a:p>
            <a:r>
              <a:rPr lang="zh-TW" altLang="en-US" dirty="0"/>
              <a:t>需求越來越</a:t>
            </a:r>
            <a:r>
              <a:rPr lang="zh-TW" altLang="en-US" dirty="0" smtClean="0"/>
              <a:t>複雜</a:t>
            </a:r>
            <a:endParaRPr lang="en-US" altLang="zh-TW" dirty="0" smtClean="0"/>
          </a:p>
          <a:p>
            <a:r>
              <a:rPr lang="zh-TW" altLang="en-US" dirty="0" smtClean="0"/>
              <a:t>前端可使用快取，更輕量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116737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88253" y="624110"/>
            <a:ext cx="8911687" cy="1280890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後端工程在做什麼事情？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81887" y="1869373"/>
            <a:ext cx="8915400" cy="3777622"/>
          </a:xfrm>
        </p:spPr>
        <p:txBody>
          <a:bodyPr/>
          <a:lstStyle/>
          <a:p>
            <a:r>
              <a:rPr lang="zh-TW" altLang="en-US" dirty="0" smtClean="0"/>
              <a:t>在伺服器端：</a:t>
            </a:r>
            <a:endParaRPr lang="en-US" altLang="zh-TW" dirty="0" smtClean="0"/>
          </a:p>
          <a:p>
            <a:pPr lvl="1"/>
            <a:r>
              <a:rPr lang="zh-TW" altLang="en-US" dirty="0"/>
              <a:t>對</a:t>
            </a:r>
            <a:r>
              <a:rPr lang="zh-TW" altLang="en-US" dirty="0" smtClean="0"/>
              <a:t>資料庫進行操作</a:t>
            </a:r>
            <a:endParaRPr lang="en-US" altLang="zh-TW" dirty="0"/>
          </a:p>
          <a:p>
            <a:pPr lvl="1"/>
            <a:r>
              <a:rPr lang="zh-TW" altLang="en-US" dirty="0" smtClean="0"/>
              <a:t>各種商業邏輯</a:t>
            </a:r>
            <a:r>
              <a:rPr lang="en-US" altLang="zh-TW" dirty="0" smtClean="0"/>
              <a:t>/</a:t>
            </a:r>
            <a:r>
              <a:rPr lang="zh-TW" altLang="en-US" dirty="0" smtClean="0"/>
              <a:t>事務功能</a:t>
            </a:r>
            <a:r>
              <a:rPr lang="en-US" altLang="zh-TW" dirty="0" smtClean="0"/>
              <a:t>/</a:t>
            </a:r>
            <a:r>
              <a:rPr lang="zh-TW" altLang="en-US" dirty="0" smtClean="0"/>
              <a:t>演算法的運行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對檔案的控制，讀、寫、輸出、儲存</a:t>
            </a:r>
            <a:endParaRPr lang="en-US" altLang="zh-TW" dirty="0" smtClean="0"/>
          </a:p>
          <a:p>
            <a:pPr lvl="1"/>
            <a:r>
              <a:rPr lang="zh-TW" altLang="en-US" dirty="0"/>
              <a:t>其他進階應用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6146" name="Picture 2" descr="https://c1.staticflickr.com/9/8022/7506999282_9d853708b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847" y="3831337"/>
            <a:ext cx="3015442" cy="226375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https://pixabay.com/static/uploads/photo/2014/12/14/15/57/server-567944_960_720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6151" name="Picture 7" descr="https://upload.wikimedia.org/wikipedia/commons/1/19/The_Brain's_SQL_Business_Intelligenc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0289" y="3840480"/>
            <a:ext cx="1808861" cy="225461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94837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例如：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38820" y="1798084"/>
            <a:ext cx="8915400" cy="3777622"/>
          </a:xfrm>
        </p:spPr>
        <p:txBody>
          <a:bodyPr/>
          <a:lstStyle/>
          <a:p>
            <a:r>
              <a:rPr lang="zh-TW" altLang="en-US" dirty="0" smtClean="0"/>
              <a:t>接收</a:t>
            </a:r>
            <a:r>
              <a:rPr lang="zh-TW" altLang="en-US" dirty="0"/>
              <a:t>你輸入的資料</a:t>
            </a:r>
            <a:r>
              <a:rPr lang="zh-TW" altLang="en-US" dirty="0" smtClean="0"/>
              <a:t>，並</a:t>
            </a:r>
            <a:r>
              <a:rPr lang="zh-TW" altLang="en-US" b="1" dirty="0" smtClean="0">
                <a:solidFill>
                  <a:srgbClr val="FF0000"/>
                </a:solidFill>
              </a:rPr>
              <a:t>對資料庫進行增、刪、查、改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zh-TW" altLang="en-US" dirty="0" smtClean="0"/>
              <a:t>讓你上傳檔案，用</a:t>
            </a:r>
            <a:r>
              <a:rPr lang="zh-TW" altLang="en-US" b="1" dirty="0" smtClean="0">
                <a:solidFill>
                  <a:srgbClr val="FF0000"/>
                </a:solidFill>
              </a:rPr>
              <a:t>演算法壓縮檔案</a:t>
            </a:r>
            <a:r>
              <a:rPr lang="zh-TW" altLang="en-US" dirty="0" smtClean="0"/>
              <a:t>，並</a:t>
            </a:r>
            <a:r>
              <a:rPr lang="zh-TW" altLang="en-US" b="1" dirty="0" smtClean="0">
                <a:solidFill>
                  <a:srgbClr val="FF0000"/>
                </a:solidFill>
              </a:rPr>
              <a:t>將檔案存放到正確的位置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zh-TW" altLang="en-US" b="1" dirty="0">
                <a:solidFill>
                  <a:srgbClr val="FF0000"/>
                </a:solidFill>
              </a:rPr>
              <a:t>發送電子郵件</a:t>
            </a:r>
            <a:r>
              <a:rPr lang="zh-TW" altLang="en-US" dirty="0" smtClean="0"/>
              <a:t>給</a:t>
            </a:r>
            <a:r>
              <a:rPr lang="zh-TW" altLang="en-US" dirty="0"/>
              <a:t>使用者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zh-TW" altLang="en-US" b="1" dirty="0" smtClean="0">
                <a:solidFill>
                  <a:srgbClr val="FF0000"/>
                </a:solidFill>
              </a:rPr>
              <a:t>輸出檔案</a:t>
            </a:r>
            <a:r>
              <a:rPr lang="zh-TW" altLang="en-US" dirty="0" smtClean="0"/>
              <a:t>，讓你看的到想看的照片，下載的到想要的檔案</a:t>
            </a:r>
            <a:endParaRPr lang="en-US" altLang="zh-TW" dirty="0" smtClean="0"/>
          </a:p>
          <a:p>
            <a:r>
              <a:rPr lang="zh-TW" altLang="en-US" dirty="0" smtClean="0"/>
              <a:t>透過各種方法把</a:t>
            </a:r>
            <a:r>
              <a:rPr lang="zh-TW" altLang="en-US" b="1" dirty="0" smtClean="0">
                <a:solidFill>
                  <a:srgbClr val="FF0000"/>
                </a:solidFill>
              </a:rPr>
              <a:t>資料加工</a:t>
            </a:r>
            <a:r>
              <a:rPr lang="zh-TW" altLang="en-US" dirty="0" smtClean="0"/>
              <a:t>成特定格式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json</a:t>
            </a:r>
            <a:r>
              <a:rPr lang="en-US" altLang="zh-TW" dirty="0" smtClean="0"/>
              <a:t>/html/xml…)</a:t>
            </a:r>
            <a:r>
              <a:rPr lang="zh-TW" altLang="en-US" dirty="0" smtClean="0"/>
              <a:t>，</a:t>
            </a:r>
            <a:r>
              <a:rPr lang="zh-TW" altLang="en-US" b="1" dirty="0">
                <a:solidFill>
                  <a:srgbClr val="FF0000"/>
                </a:solidFill>
              </a:rPr>
              <a:t>輸出</a:t>
            </a:r>
            <a:r>
              <a:rPr lang="zh-TW" altLang="en-US" b="1" dirty="0" smtClean="0">
                <a:solidFill>
                  <a:srgbClr val="FF0000"/>
                </a:solidFill>
              </a:rPr>
              <a:t>結果</a:t>
            </a:r>
            <a:r>
              <a:rPr lang="zh-TW" altLang="en-US" dirty="0" smtClean="0"/>
              <a:t>給需要的人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endParaRPr lang="en-US" altLang="zh-TW" dirty="0"/>
          </a:p>
        </p:txBody>
      </p:sp>
    </p:spTree>
    <p:extLst>
      <p:ext uri="{BB962C8B-B14F-4D97-AF65-F5344CB8AC3E}">
        <p14:creationId xmlns="" xmlns:p14="http://schemas.microsoft.com/office/powerpoint/2010/main" val="251092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絲縷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Couture</Template>
  <TotalTime>4996</TotalTime>
  <Words>1674</Words>
  <Application>Microsoft Office PowerPoint</Application>
  <PresentationFormat>自訂</PresentationFormat>
  <Paragraphs>369</Paragraphs>
  <Slides>42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42</vt:i4>
      </vt:variant>
    </vt:vector>
  </HeadingPairs>
  <TitlesOfParts>
    <vt:vector size="43" baseType="lpstr">
      <vt:lpstr>絲縷</vt:lpstr>
      <vt:lpstr>淺談網頁前端工程</vt:lpstr>
      <vt:lpstr>學習目標</vt:lpstr>
      <vt:lpstr>大綱</vt:lpstr>
      <vt:lpstr>個人簡介</vt:lpstr>
      <vt:lpstr>在職場上，寫網頁最擔心的事情 </vt:lpstr>
      <vt:lpstr>投影片 6</vt:lpstr>
      <vt:lpstr>前端工程為什麼開始受到重視</vt:lpstr>
      <vt:lpstr>後端工程在做什麼事情？</vt:lpstr>
      <vt:lpstr>例如：</vt:lpstr>
      <vt:lpstr>後端工程特性</vt:lpstr>
      <vt:lpstr>除了「協助組出」HTML基本頁面外  後端工程與使用者的距離總是遠遠的  儘管使用者看不到、摸不到  任何操作後的結果  可都是完全仰賴後端工程呢！  </vt:lpstr>
      <vt:lpstr>進入前端議題之前  試試看把Facebook的CSS和JavaScript抽掉  感受一下缺乏前端的世界</vt:lpstr>
      <vt:lpstr>投影片 13</vt:lpstr>
      <vt:lpstr>投影片 14</vt:lpstr>
      <vt:lpstr>延伸討論：前端工程 等於 美編/美工/設計 嗎</vt:lpstr>
      <vt:lpstr>前端工程</vt:lpstr>
      <vt:lpstr>結構：HTML &amp; DOM</vt:lpstr>
      <vt:lpstr>HTML – 網頁原始碼</vt:lpstr>
      <vt:lpstr>DOM 是依照HTML產生的物件樹</vt:lpstr>
      <vt:lpstr>DOM + CSS 的3D結構圖</vt:lpstr>
      <vt:lpstr>HTML 使用時的建議</vt:lpstr>
      <vt:lpstr>CSS 網頁的美容師</vt:lpstr>
      <vt:lpstr>常用的CSS Selector</vt:lpstr>
      <vt:lpstr>常用Selector 範例</vt:lpstr>
      <vt:lpstr>偽類(Pseudo-classes)</vt:lpstr>
      <vt:lpstr>偽元素(Pseudo-elements)</vt:lpstr>
      <vt:lpstr>補充：進階Selector</vt:lpstr>
      <vt:lpstr>CSS 屬性分類</vt:lpstr>
      <vt:lpstr>Box Model</vt:lpstr>
      <vt:lpstr>CSS 外觀類</vt:lpstr>
      <vt:lpstr>CSS 位置類</vt:lpstr>
      <vt:lpstr>實作 1</vt:lpstr>
      <vt:lpstr>使用者的需求總是沒有極限 </vt:lpstr>
      <vt:lpstr>JavaScript 負責網頁的動作行為</vt:lpstr>
      <vt:lpstr>JavaScript 的基本運作過程</vt:lpstr>
      <vt:lpstr>善用Javascript 函式庫</vt:lpstr>
      <vt:lpstr>jQuery</vt:lpstr>
      <vt:lpstr>實作 2  </vt:lpstr>
      <vt:lpstr>整合HTML + JS+ CSS解決問題</vt:lpstr>
      <vt:lpstr>結語</vt:lpstr>
      <vt:lpstr>感謝大家的聆聽！有任何問題歡迎提問！  LINE : se2412000  檔案下載： https://github.com/LezardYeh/f2e-ccu-speech  </vt:lpstr>
      <vt:lpstr>參考資料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淺談網頁前端工程</dc:title>
  <dc:creator>葉世一</dc:creator>
  <cp:lastModifiedBy>Administrator</cp:lastModifiedBy>
  <cp:revision>386</cp:revision>
  <dcterms:created xsi:type="dcterms:W3CDTF">2016-01-15T06:15:54Z</dcterms:created>
  <dcterms:modified xsi:type="dcterms:W3CDTF">2016-01-24T12:43:34Z</dcterms:modified>
</cp:coreProperties>
</file>