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4"/>
  </p:notesMasterIdLst>
  <p:sldIdLst>
    <p:sldId id="256" r:id="rId2"/>
    <p:sldId id="259" r:id="rId3"/>
    <p:sldId id="290" r:id="rId4"/>
    <p:sldId id="278" r:id="rId5"/>
    <p:sldId id="265" r:id="rId6"/>
    <p:sldId id="281" r:id="rId7"/>
    <p:sldId id="277" r:id="rId8"/>
    <p:sldId id="258" r:id="rId9"/>
    <p:sldId id="261" r:id="rId10"/>
    <p:sldId id="262" r:id="rId11"/>
    <p:sldId id="264" r:id="rId12"/>
    <p:sldId id="266" r:id="rId13"/>
    <p:sldId id="279" r:id="rId14"/>
    <p:sldId id="280" r:id="rId15"/>
    <p:sldId id="276" r:id="rId16"/>
    <p:sldId id="263" r:id="rId17"/>
    <p:sldId id="272" r:id="rId18"/>
    <p:sldId id="273" r:id="rId19"/>
    <p:sldId id="286" r:id="rId20"/>
    <p:sldId id="274" r:id="rId21"/>
    <p:sldId id="275" r:id="rId22"/>
    <p:sldId id="268" r:id="rId23"/>
    <p:sldId id="283" r:id="rId24"/>
    <p:sldId id="284" r:id="rId25"/>
    <p:sldId id="288" r:id="rId26"/>
    <p:sldId id="289" r:id="rId27"/>
    <p:sldId id="285" r:id="rId28"/>
    <p:sldId id="282" r:id="rId29"/>
    <p:sldId id="271" r:id="rId30"/>
    <p:sldId id="291" r:id="rId31"/>
    <p:sldId id="292" r:id="rId32"/>
    <p:sldId id="297" r:id="rId33"/>
    <p:sldId id="298" r:id="rId34"/>
    <p:sldId id="294" r:id="rId35"/>
    <p:sldId id="269" r:id="rId36"/>
    <p:sldId id="293" r:id="rId37"/>
    <p:sldId id="267" r:id="rId38"/>
    <p:sldId id="299" r:id="rId39"/>
    <p:sldId id="301" r:id="rId40"/>
    <p:sldId id="302" r:id="rId41"/>
    <p:sldId id="303" r:id="rId42"/>
    <p:sldId id="28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8193-740C-4AD5-AF11-D2FC9BF37948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3D952-F02B-44A6-93AA-BB7815C255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69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328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531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6187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5312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4600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0024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104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189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4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820" y="2097024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9826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192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132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707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359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276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743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633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3416" y="64875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3416" y="2083438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422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ref/index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w3schools.com/jsref/dom_obj_all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zardye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github.com/LezardYeh/f2e-ccu-speec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hyperlink" Target="https://commons.wikimedia.org/wiki/File:DOM-model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JQuery" TargetMode="External"/><Relationship Id="rId4" Type="http://schemas.openxmlformats.org/officeDocument/2006/relationships/hyperlink" Target="http://www.w3school.com.cn/cssref/index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淺談網頁前端工</a:t>
            </a:r>
            <a:r>
              <a:rPr lang="zh-TW" altLang="en-US" dirty="0"/>
              <a:t>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</a:t>
            </a:r>
            <a:r>
              <a:rPr lang="zh-TW" altLang="en-US" dirty="0" smtClean="0"/>
              <a:t>者：葉世一 </a:t>
            </a:r>
            <a:r>
              <a:rPr lang="en-US" altLang="zh-TW" dirty="0" smtClean="0"/>
              <a:t>(Cosmo)</a:t>
            </a:r>
          </a:p>
          <a:p>
            <a:r>
              <a:rPr lang="en-US" altLang="zh-TW" dirty="0" smtClean="0"/>
              <a:t>2016/01/25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3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r>
              <a:rPr lang="zh-TW" altLang="en-US" dirty="0"/>
              <a:t>端</a:t>
            </a:r>
            <a:r>
              <a:rPr lang="zh-TW" altLang="en-US" dirty="0" smtClean="0"/>
              <a:t>工程特性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通常與畫面上的操作無關，只負責產生最後的結果</a:t>
            </a:r>
            <a:endParaRPr lang="en-US" altLang="zh-TW" dirty="0" smtClean="0"/>
          </a:p>
          <a:p>
            <a:r>
              <a:rPr lang="zh-TW" altLang="en-US" dirty="0" smtClean="0"/>
              <a:t>僅依照接收到的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請求，回傳相對應的結果</a:t>
            </a:r>
            <a:endParaRPr lang="en-US" altLang="zh-TW" dirty="0" smtClean="0"/>
          </a:p>
          <a:p>
            <a:r>
              <a:rPr lang="zh-TW" altLang="en-US" dirty="0" smtClean="0"/>
              <a:t>後端工程與瀏覽器互動，而不是直接與使用者互動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必須透過前端工程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44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2100" y="578389"/>
            <a:ext cx="10379900" cy="2878507"/>
          </a:xfrm>
        </p:spPr>
        <p:txBody>
          <a:bodyPr>
            <a:normAutofit fontScale="90000"/>
          </a:bodyPr>
          <a:lstStyle/>
          <a:p>
            <a:r>
              <a:rPr lang="zh-TW" altLang="en-US" strike="sngStrike" dirty="0" smtClean="0"/>
              <a:t>除了「協助組出」</a:t>
            </a:r>
            <a:r>
              <a:rPr lang="en-US" altLang="zh-TW" strike="sngStrike" dirty="0" smtClean="0"/>
              <a:t>HTML</a:t>
            </a:r>
            <a:r>
              <a:rPr lang="zh-TW" altLang="en-US" strike="sngStrike" dirty="0" smtClean="0"/>
              <a:t>基本頁面外</a:t>
            </a:r>
            <a:r>
              <a:rPr lang="en-US" altLang="zh-TW" strike="sngStrike" dirty="0" smtClean="0"/>
              <a:t/>
            </a:r>
            <a:br>
              <a:rPr lang="en-US" altLang="zh-TW" strike="sngStrike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後</a:t>
            </a:r>
            <a:r>
              <a:rPr lang="zh-TW" altLang="en-US" dirty="0" smtClean="0"/>
              <a:t>端工程與使用者的距離總是遠遠的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儘管使用者看不到、摸不到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任何操作後的結果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可都是完全仰賴後端工程呢！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70" y="3762768"/>
            <a:ext cx="3518154" cy="264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13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806" y="1461018"/>
            <a:ext cx="9706809" cy="33899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進入前端議題之前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試試看把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抽掉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感受一下缺乏前端的世界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4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50" y="1235971"/>
            <a:ext cx="8143875" cy="463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5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45" y="1415603"/>
            <a:ext cx="8881049" cy="46100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389" y="724694"/>
            <a:ext cx="9425391" cy="1280890"/>
          </a:xfrm>
        </p:spPr>
        <p:txBody>
          <a:bodyPr>
            <a:normAutofit/>
          </a:bodyPr>
          <a:lstStyle/>
          <a:p>
            <a:r>
              <a:rPr lang="zh-TW" altLang="en-US" dirty="0"/>
              <a:t>延伸</a:t>
            </a:r>
            <a:r>
              <a:rPr lang="zh-TW" altLang="en-US" dirty="0" smtClean="0"/>
              <a:t>討論：前</a:t>
            </a:r>
            <a:r>
              <a:rPr lang="zh-TW" altLang="en-US" dirty="0"/>
              <a:t>端</a:t>
            </a:r>
            <a:r>
              <a:rPr lang="zh-TW" altLang="en-US" dirty="0" smtClean="0"/>
              <a:t>工程</a:t>
            </a:r>
            <a:r>
              <a:rPr lang="en-US" altLang="zh-TW" dirty="0"/>
              <a:t> </a:t>
            </a:r>
            <a:r>
              <a:rPr lang="zh-TW" altLang="en-US" dirty="0"/>
              <a:t>等於</a:t>
            </a:r>
            <a:r>
              <a:rPr lang="en-US" altLang="zh-TW" dirty="0" smtClean="0"/>
              <a:t> </a:t>
            </a:r>
            <a:r>
              <a:rPr lang="zh-TW" altLang="en-US" dirty="0"/>
              <a:t>美編</a:t>
            </a:r>
            <a:r>
              <a:rPr lang="en-US" altLang="zh-TW" dirty="0" smtClean="0"/>
              <a:t>/</a:t>
            </a:r>
            <a:r>
              <a:rPr lang="zh-TW" altLang="en-US" dirty="0" smtClean="0"/>
              <a:t>美工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設計 嗎</a:t>
            </a:r>
            <a:endParaRPr lang="zh-TW" altLang="en-US" dirty="0"/>
          </a:p>
        </p:txBody>
      </p:sp>
      <p:sp>
        <p:nvSpPr>
          <p:cNvPr id="4" name="AutoShape 2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98" y="1909857"/>
            <a:ext cx="4137221" cy="41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61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</a:p>
          <a:p>
            <a:r>
              <a:rPr lang="zh-TW" altLang="en-US" dirty="0" smtClean="0"/>
              <a:t>視覺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操作、行為及特效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13161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5065" y="624110"/>
            <a:ext cx="9849548" cy="1280890"/>
          </a:xfrm>
        </p:spPr>
        <p:txBody>
          <a:bodyPr/>
          <a:lstStyle/>
          <a:p>
            <a:r>
              <a:rPr lang="zh-TW" altLang="en-US" dirty="0" smtClean="0"/>
              <a:t>結構：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1912" y="2133600"/>
            <a:ext cx="9922700" cy="3777622"/>
          </a:xfrm>
        </p:spPr>
        <p:txBody>
          <a:bodyPr/>
          <a:lstStyle/>
          <a:p>
            <a:r>
              <a:rPr lang="en-US" altLang="zh-TW" dirty="0" smtClean="0"/>
              <a:t>HTML(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</a:t>
            </a:r>
            <a:r>
              <a:rPr lang="en-US" altLang="zh-TW" dirty="0"/>
              <a:t>Mark-up </a:t>
            </a:r>
            <a:r>
              <a:rPr lang="en-US" altLang="zh-TW" dirty="0" smtClean="0"/>
              <a:t>Language)</a:t>
            </a:r>
          </a:p>
          <a:p>
            <a:pPr lvl="1"/>
            <a:r>
              <a:rPr lang="zh-TW" altLang="en-US" dirty="0" smtClean="0"/>
              <a:t>一種瀏覽器能夠解讀的語言</a:t>
            </a:r>
            <a:r>
              <a:rPr lang="en-US" altLang="zh-TW" dirty="0" smtClean="0"/>
              <a:t>/</a:t>
            </a:r>
            <a:r>
              <a:rPr lang="zh-TW" altLang="en-US" dirty="0" smtClean="0"/>
              <a:t>格式，用標籤、屬性及內容描述出一份文件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僅僅描述一種格式標準，我們所看到</a:t>
            </a:r>
            <a:r>
              <a:rPr lang="zh-TW" altLang="en-US" dirty="0"/>
              <a:t>的</a:t>
            </a:r>
            <a:r>
              <a:rPr lang="zh-TW" altLang="en-US" dirty="0" smtClean="0"/>
              <a:t>網頁，是瀏覽器對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處理後的結果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DOM(Document Object Model)</a:t>
            </a:r>
          </a:p>
          <a:p>
            <a:pPr lvl="1"/>
            <a:r>
              <a:rPr lang="zh-TW" altLang="en-US" dirty="0" smtClean="0"/>
              <a:t>網頁內容</a:t>
            </a:r>
            <a:r>
              <a:rPr lang="en-US" altLang="zh-TW" dirty="0" smtClean="0"/>
              <a:t>(HTML)</a:t>
            </a:r>
            <a:r>
              <a:rPr lang="zh-TW" altLang="en-US" dirty="0" smtClean="0"/>
              <a:t>經過瀏覽器處理後，每個標籤都被物件化的結果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物件化後，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內容以物件形式受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 控制，呈現各種效果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網頁原始碼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5" y="2009566"/>
            <a:ext cx="6930580" cy="405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14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是依照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產生的物件樹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https://upload.wikimedia.org/wikipedia/commons/thumb/5/5a/DOM-model.svg/500px-DOM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91" y="1533144"/>
            <a:ext cx="4762500" cy="493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51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建立正確的網頁前端、後端觀念</a:t>
            </a:r>
            <a:endParaRPr lang="en-US" altLang="zh-TW" dirty="0" smtClean="0"/>
          </a:p>
          <a:p>
            <a:r>
              <a:rPr lang="zh-TW" altLang="en-US" dirty="0" smtClean="0"/>
              <a:t>應用前端工程</a:t>
            </a:r>
            <a:r>
              <a:rPr lang="zh-TW" altLang="en-US" dirty="0"/>
              <a:t>技巧</a:t>
            </a:r>
            <a:r>
              <a:rPr lang="zh-TW" altLang="en-US" dirty="0" smtClean="0"/>
              <a:t>解決問題</a:t>
            </a:r>
            <a:endParaRPr lang="en-US" altLang="zh-TW" dirty="0" smtClean="0"/>
          </a:p>
        </p:txBody>
      </p:sp>
      <p:sp>
        <p:nvSpPr>
          <p:cNvPr id="4" name="AutoShape 2" descr="https://pixabay.com/static/uploads/photo/2015/05/19/07/44/browser-773215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2543874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36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結構圖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32" y="2258624"/>
            <a:ext cx="7726680" cy="40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1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使用時的建議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結構越簡單越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互動過程越快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檔案較小</a:t>
            </a:r>
            <a:endParaRPr lang="en-US" altLang="zh-TW" dirty="0" smtClean="0"/>
          </a:p>
          <a:p>
            <a:r>
              <a:rPr lang="zh-TW" altLang="en-US" dirty="0" smtClean="0"/>
              <a:t>撰寫</a:t>
            </a:r>
            <a:r>
              <a:rPr lang="zh-TW" altLang="en-US" dirty="0"/>
              <a:t>有</a:t>
            </a:r>
            <a:r>
              <a:rPr lang="zh-TW" altLang="en-US" dirty="0" smtClean="0"/>
              <a:t>語意的</a:t>
            </a:r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>
                <a:hlinkClick r:id="rId2"/>
              </a:rPr>
              <a:t>HTML</a:t>
            </a:r>
            <a:r>
              <a:rPr lang="zh-TW" altLang="en-US" dirty="0" smtClean="0">
                <a:hlinkClick r:id="rId2"/>
              </a:rPr>
              <a:t> 語意</a:t>
            </a:r>
            <a:r>
              <a:rPr lang="zh-TW" altLang="en-US" dirty="0">
                <a:hlinkClick r:id="rId2"/>
              </a:rPr>
              <a:t>參考</a:t>
            </a:r>
            <a:r>
              <a:rPr lang="zh-TW" altLang="en-US" dirty="0" smtClean="0">
                <a:hlinkClick r:id="rId2"/>
              </a:rPr>
              <a:t>：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://www.w3schools.com/tags/default.asp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有助於</a:t>
            </a:r>
            <a:r>
              <a:rPr lang="en-US" altLang="zh-TW" dirty="0" smtClean="0"/>
              <a:t>SEO</a:t>
            </a:r>
          </a:p>
          <a:p>
            <a:pPr lvl="1"/>
            <a:r>
              <a:rPr lang="zh-TW" altLang="en-US" dirty="0" smtClean="0"/>
              <a:t>從原始碼就能了解內容，容易除錯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來排版，缺乏語意且結構複雜，程式碼非常難修改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08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網頁</a:t>
            </a:r>
            <a:r>
              <a:rPr lang="zh-TW" altLang="en-US" dirty="0"/>
              <a:t>的</a:t>
            </a:r>
            <a:r>
              <a:rPr lang="zh-TW" altLang="en-US" dirty="0" smtClean="0"/>
              <a:t>美容師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08" y="203301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dirty="0"/>
              <a:t>CSS ( Cascading Style Sheets ) 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的樣式</a:t>
            </a:r>
            <a:endParaRPr lang="en-US" altLang="zh-TW" dirty="0" smtClean="0"/>
          </a:p>
          <a:p>
            <a:r>
              <a:rPr lang="zh-TW" altLang="en-US" dirty="0" smtClean="0"/>
              <a:t>三種使用方法：</a:t>
            </a:r>
            <a:endParaRPr lang="en-US" altLang="zh-TW" dirty="0" smtClean="0"/>
          </a:p>
          <a:p>
            <a:pPr lvl="1"/>
            <a:r>
              <a:rPr lang="zh-TW" altLang="en-US" dirty="0"/>
              <a:t>直接寫在</a:t>
            </a:r>
            <a:r>
              <a:rPr lang="en-US" altLang="zh-TW" dirty="0"/>
              <a:t>style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&lt;div style=“width:100px;”&gt;&lt;/div&gt;</a:t>
            </a:r>
          </a:p>
          <a:p>
            <a:pPr lvl="1"/>
            <a:r>
              <a:rPr lang="zh-TW" altLang="en-US" dirty="0" smtClean="0"/>
              <a:t>寫在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&lt;style&gt;&lt;/style&gt;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外部</a:t>
            </a:r>
            <a:r>
              <a:rPr lang="zh-TW" altLang="en-US" dirty="0"/>
              <a:t>引用</a:t>
            </a:r>
            <a:endParaRPr lang="en-US" altLang="zh-TW" dirty="0"/>
          </a:p>
          <a:p>
            <a:pPr lvl="2"/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=“</a:t>
            </a:r>
            <a:r>
              <a:rPr lang="en-US" altLang="zh-TW" dirty="0" err="1"/>
              <a:t>stylesheet</a:t>
            </a:r>
            <a:r>
              <a:rPr lang="en-US" altLang="zh-TW" dirty="0"/>
              <a:t>” </a:t>
            </a:r>
            <a:r>
              <a:rPr lang="en-US" altLang="zh-TW" dirty="0" err="1"/>
              <a:t>href</a:t>
            </a:r>
            <a:r>
              <a:rPr lang="en-US" altLang="zh-TW" dirty="0"/>
              <a:t>=“style.css</a:t>
            </a:r>
            <a:r>
              <a:rPr lang="en-US" altLang="zh-TW" dirty="0" smtClean="0"/>
              <a:t>”&gt;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5472" y="2692801"/>
            <a:ext cx="4014216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CSS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基本語法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zh-TW" b="1" dirty="0" smtClean="0">
                <a:solidFill>
                  <a:srgbClr val="FFFF00"/>
                </a:solidFill>
              </a:rPr>
              <a:t>selector</a:t>
            </a:r>
            <a:r>
              <a:rPr lang="en-US" altLang="zh-TW" b="1" dirty="0" smtClean="0">
                <a:solidFill>
                  <a:schemeClr val="bg1"/>
                </a:solidFill>
              </a:rPr>
              <a:t>{</a:t>
            </a:r>
            <a:endParaRPr lang="en-US" altLang="zh-TW" b="1" dirty="0">
              <a:solidFill>
                <a:schemeClr val="bg1"/>
              </a:solidFill>
            </a:endParaRPr>
          </a:p>
          <a:p>
            <a:pPr lvl="3"/>
            <a:r>
              <a:rPr lang="en-US" altLang="zh-TW" b="1" dirty="0">
                <a:solidFill>
                  <a:srgbClr val="FFFF00"/>
                </a:solidFill>
              </a:rPr>
              <a:t>property</a:t>
            </a:r>
            <a:r>
              <a:rPr lang="en-US" altLang="zh-TW" b="1" dirty="0">
                <a:solidFill>
                  <a:schemeClr val="bg1"/>
                </a:solidFill>
              </a:rPr>
              <a:t>: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value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}</a:t>
            </a:r>
          </a:p>
          <a:p>
            <a:pPr lvl="2"/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5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4038776"/>
              </p:ext>
            </p:extLst>
          </p:nvPr>
        </p:nvGraphicFramePr>
        <p:xfrm>
          <a:off x="1481328" y="2174240"/>
          <a:ext cx="999439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424"/>
                <a:gridCol w="1975104"/>
                <a:gridCol w="2245360"/>
                <a:gridCol w="3524504"/>
              </a:tblGrid>
              <a:tr h="27669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所有相符的元素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取得所有的</a:t>
                      </a:r>
                      <a:r>
                        <a:rPr lang="en-US" altLang="zh-TW" dirty="0" smtClean="0"/>
                        <a:t>&lt;p&gt;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所有元素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 *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&lt;p&gt;</a:t>
                      </a:r>
                      <a:r>
                        <a:rPr lang="zh-TW" altLang="en-US" dirty="0" smtClean="0"/>
                        <a:t>底下所有元素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表示元素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</a:t>
                      </a:r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#main, 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</a:p>
                    <a:p>
                      <a:r>
                        <a:rPr lang="zh-TW" altLang="en-US" dirty="0" smtClean="0"/>
                        <a:t>和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sz="1200" dirty="0" err="1" smtClean="0"/>
                        <a:t>AttributeName</a:t>
                      </a:r>
                      <a:r>
                        <a:rPr lang="en-US" altLang="zh-TW" sz="1200" dirty="0" smtClean="0"/>
                        <a:t>=Value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對應屬性及值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a[target=_blank]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屬性，且值為</a:t>
                      </a:r>
                      <a:r>
                        <a:rPr lang="en-US" altLang="zh-TW" dirty="0" smtClean="0"/>
                        <a:t>_blank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階層關係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#main</a:t>
                      </a:r>
                      <a:r>
                        <a:rPr lang="zh-TW" altLang="en-US" baseline="0" dirty="0" smtClean="0"/>
                        <a:t>  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r>
                        <a:rPr lang="zh-TW" altLang="en-US" baseline="0" dirty="0" smtClean="0"/>
                        <a:t> 底下，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63040" y="1755648"/>
            <a:ext cx="80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Selector</a:t>
            </a:r>
            <a:r>
              <a:rPr lang="zh-TW" altLang="en-US" dirty="0" smtClean="0"/>
              <a:t> 用來描述如何選取到目標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390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 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/>
              <a:t>div</a:t>
            </a:r>
            <a:r>
              <a:rPr lang="zh-TW" altLang="en-US" dirty="0"/>
              <a:t>元素</a:t>
            </a:r>
            <a:endParaRPr lang="en-US" altLang="zh-TW" dirty="0" smtClean="0"/>
          </a:p>
          <a:p>
            <a:r>
              <a:rPr lang="en-US" altLang="zh-TW" dirty="0" smtClean="0"/>
              <a:t>.content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#main  .content</a:t>
            </a:r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Id=main</a:t>
            </a:r>
            <a:r>
              <a:rPr lang="zh-TW" altLang="en-US" dirty="0" smtClean="0"/>
              <a:t> 下的 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 的元素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16368" y="2528209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511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類</a:t>
            </a:r>
            <a:r>
              <a:rPr lang="en-US" altLang="zh-TW" dirty="0"/>
              <a:t>(Pseudo-classes)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</a:t>
            </a:r>
            <a:r>
              <a:rPr lang="zh-TW" altLang="en-US" dirty="0"/>
              <a:t>「既有元素」</a:t>
            </a:r>
            <a:r>
              <a:rPr lang="zh-TW" altLang="en-US" dirty="0" smtClean="0"/>
              <a:t>添加特殊效果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</a:t>
            </a:r>
            <a:r>
              <a:rPr lang="en-US" altLang="zh-TW" dirty="0"/>
              <a:t>hover </a:t>
            </a:r>
            <a:r>
              <a:rPr lang="zh-TW" altLang="en-US" dirty="0"/>
              <a:t>：滑鼠位置在該元素上</a:t>
            </a:r>
            <a:endParaRPr lang="en-US" altLang="zh-TW" dirty="0"/>
          </a:p>
          <a:p>
            <a:pPr lvl="1"/>
            <a:r>
              <a:rPr lang="en-US" altLang="zh-TW" dirty="0"/>
              <a:t>:focus </a:t>
            </a:r>
            <a:r>
              <a:rPr lang="zh-TW" altLang="en-US" dirty="0"/>
              <a:t>：鍵盤輸入的停駐點元素上</a:t>
            </a:r>
            <a:endParaRPr lang="en-US" altLang="zh-TW" dirty="0"/>
          </a:p>
          <a:p>
            <a:pPr lvl="1"/>
            <a:r>
              <a:rPr lang="en-US" altLang="zh-TW" dirty="0"/>
              <a:t>:active</a:t>
            </a:r>
            <a:r>
              <a:rPr lang="zh-TW" altLang="en-US" dirty="0"/>
              <a:t> ：觸發連結時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66000" y="2174240"/>
            <a:ext cx="39928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當滑鼠移動到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上，文字變紅色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/>
              <a:t>a:hover{</a:t>
            </a:r>
          </a:p>
          <a:p>
            <a:pPr lvl="1"/>
            <a:r>
              <a:rPr lang="en-US" altLang="zh-TW" dirty="0" smtClean="0"/>
              <a:t>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4273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元素</a:t>
            </a:r>
            <a:r>
              <a:rPr lang="en-US" altLang="zh-TW" dirty="0"/>
              <a:t>(Pseudo-elements)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CSS</a:t>
            </a:r>
            <a:r>
              <a:rPr lang="zh-TW" altLang="en-US" dirty="0"/>
              <a:t>語法</a:t>
            </a:r>
            <a:r>
              <a:rPr lang="zh-TW" altLang="en-US" dirty="0" smtClean="0"/>
              <a:t>產生原本「不存在」的元素</a:t>
            </a:r>
            <a:endParaRPr lang="en-US" altLang="zh-TW" dirty="0" smtClean="0"/>
          </a:p>
          <a:p>
            <a:pPr lvl="1"/>
            <a:r>
              <a:rPr lang="en-US" altLang="zh-TW" dirty="0"/>
              <a:t>::</a:t>
            </a:r>
            <a:r>
              <a:rPr lang="en-US" altLang="zh-TW" dirty="0" smtClean="0"/>
              <a:t>before </a:t>
            </a:r>
            <a:r>
              <a:rPr lang="zh-TW" altLang="en-US" dirty="0" smtClean="0"/>
              <a:t>在</a:t>
            </a:r>
            <a:r>
              <a:rPr lang="zh-TW" altLang="en-US" dirty="0"/>
              <a:t>目標</a:t>
            </a:r>
            <a:r>
              <a:rPr lang="zh-TW" altLang="en-US" dirty="0" smtClean="0"/>
              <a:t>元素內，起始位置添加偽元素</a:t>
            </a:r>
            <a:endParaRPr lang="zh-TW" altLang="en-US" dirty="0"/>
          </a:p>
          <a:p>
            <a:pPr lvl="1"/>
            <a:r>
              <a:rPr lang="en-US" altLang="zh-TW" dirty="0" smtClean="0"/>
              <a:t>::after</a:t>
            </a:r>
            <a:r>
              <a:rPr lang="zh-TW" altLang="en-US" dirty="0" smtClean="0"/>
              <a:t> 在目標元素內，末端位置添加偽元素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&lt;element&gt;</a:t>
            </a:r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::before</a:t>
            </a:r>
          </a:p>
          <a:p>
            <a:pPr lvl="2">
              <a:buNone/>
            </a:pP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::after</a:t>
            </a:r>
          </a:p>
          <a:p>
            <a:pPr lvl="1">
              <a:buNone/>
            </a:pPr>
            <a:r>
              <a:rPr lang="en-US" altLang="zh-TW" dirty="0" smtClean="0"/>
              <a:t>&lt;/ element 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常見應用：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對話框的尖角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Tooltip</a:t>
            </a:r>
          </a:p>
          <a:p>
            <a:pPr lvl="1"/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827264" y="4288536"/>
            <a:ext cx="3026664" cy="111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div.message</a:t>
            </a:r>
            <a:endParaRPr lang="zh-TW" altLang="en-US" dirty="0"/>
          </a:p>
        </p:txBody>
      </p:sp>
      <p:sp>
        <p:nvSpPr>
          <p:cNvPr id="8" name="直角三角形 7"/>
          <p:cNvSpPr/>
          <p:nvPr/>
        </p:nvSpPr>
        <p:spPr>
          <a:xfrm>
            <a:off x="8531352" y="4023360"/>
            <a:ext cx="246888" cy="237744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/>
          <p:cNvSpPr/>
          <p:nvPr/>
        </p:nvSpPr>
        <p:spPr>
          <a:xfrm flipH="1">
            <a:off x="8275320" y="4023360"/>
            <a:ext cx="228600" cy="237744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10728" y="2660904"/>
            <a:ext cx="2551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::before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29016" y="3310128"/>
            <a:ext cx="2523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::after</a:t>
            </a:r>
            <a:endParaRPr lang="zh-TW" altLang="en-US" dirty="0"/>
          </a:p>
        </p:txBody>
      </p:sp>
      <p:cxnSp>
        <p:nvCxnSpPr>
          <p:cNvPr id="17" name="圖案 16"/>
          <p:cNvCxnSpPr>
            <a:stCxn id="8" idx="5"/>
            <a:endCxn id="11" idx="2"/>
          </p:cNvCxnSpPr>
          <p:nvPr/>
        </p:nvCxnSpPr>
        <p:spPr>
          <a:xfrm flipV="1">
            <a:off x="8654796" y="3679460"/>
            <a:ext cx="736092" cy="4627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9" idx="5"/>
            <a:endCxn id="10" idx="1"/>
          </p:cNvCxnSpPr>
          <p:nvPr/>
        </p:nvCxnSpPr>
        <p:spPr>
          <a:xfrm rot="10800000">
            <a:off x="8110728" y="2845570"/>
            <a:ext cx="278892" cy="1296662"/>
          </a:xfrm>
          <a:prstGeom prst="bentConnector3">
            <a:avLst>
              <a:gd name="adj1" fmla="val 181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991856" y="20116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用偽元素當對話框的尖角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680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補充：進階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1780" y="2056384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：表示</a:t>
            </a:r>
            <a:r>
              <a:rPr lang="zh-TW" altLang="en-US" dirty="0"/>
              <a:t>同</a:t>
            </a:r>
            <a:r>
              <a:rPr lang="zh-TW" altLang="en-US" dirty="0" smtClean="0"/>
              <a:t>階層狀況，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緊接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，對</a:t>
            </a:r>
            <a:r>
              <a:rPr lang="en-US" altLang="zh-TW" dirty="0" smtClean="0"/>
              <a:t>B</a:t>
            </a:r>
            <a:r>
              <a:rPr lang="zh-TW" altLang="en-US" dirty="0" smtClean="0"/>
              <a:t>發生作用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 :</a:t>
            </a:r>
            <a:r>
              <a:rPr lang="zh-TW" altLang="en-US" dirty="0" smtClean="0"/>
              <a:t> 表示</a:t>
            </a:r>
            <a:r>
              <a:rPr lang="en-US" altLang="zh-TW" dirty="0" smtClean="0"/>
              <a:t>id=main</a:t>
            </a:r>
            <a:r>
              <a:rPr lang="zh-TW" altLang="en-US" dirty="0"/>
              <a:t> </a:t>
            </a:r>
            <a:r>
              <a:rPr lang="zh-TW" altLang="en-US" dirty="0" smtClean="0"/>
              <a:t>緊接著的 </a:t>
            </a:r>
            <a:r>
              <a:rPr lang="en-US" altLang="zh-TW" dirty="0" smtClean="0"/>
              <a:t>div (</a:t>
            </a:r>
            <a:r>
              <a:rPr lang="zh-TW" altLang="en-US" dirty="0"/>
              <a:t>即</a:t>
            </a:r>
            <a:r>
              <a:rPr lang="zh-TW" altLang="en-US" dirty="0" smtClean="0"/>
              <a:t> </a:t>
            </a:r>
            <a:r>
              <a:rPr lang="en-US" altLang="zh-TW" dirty="0" smtClean="0"/>
              <a:t>id=“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>
                <a:hlinkClick r:id="rId2"/>
              </a:rPr>
              <a:t>全部 </a:t>
            </a:r>
            <a:r>
              <a:rPr lang="en-US" altLang="zh-TW" dirty="0" smtClean="0">
                <a:hlinkClick r:id="rId2"/>
              </a:rPr>
              <a:t>Selector</a:t>
            </a:r>
            <a:r>
              <a:rPr lang="zh-TW" altLang="en-US" dirty="0" smtClean="0">
                <a:hlinkClick r:id="rId2"/>
              </a:rPr>
              <a:t> 請參考：</a:t>
            </a:r>
            <a:r>
              <a:rPr lang="en-US" altLang="zh-TW" dirty="0" smtClean="0">
                <a:hlinkClick r:id="rId2"/>
              </a:rPr>
              <a:t>http://www.w3schools.com/cssref/css_selectors.asp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42784" y="2119777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60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屬性分類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外觀</a:t>
            </a:r>
            <a:endParaRPr lang="en-US" altLang="zh-TW" dirty="0"/>
          </a:p>
          <a:p>
            <a:pPr lvl="1"/>
            <a:r>
              <a:rPr lang="en-US" altLang="zh-TW" dirty="0" smtClean="0"/>
              <a:t>Box Model</a:t>
            </a:r>
            <a:r>
              <a:rPr lang="zh-TW" altLang="en-US" dirty="0" smtClean="0"/>
              <a:t>、間距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</a:t>
            </a:r>
            <a:r>
              <a:rPr lang="zh-TW" altLang="en-US" dirty="0"/>
              <a:t>顏色、大小、粗體</a:t>
            </a:r>
            <a:endParaRPr lang="en-US" altLang="zh-TW" dirty="0"/>
          </a:p>
          <a:p>
            <a:pPr lvl="1"/>
            <a:r>
              <a:rPr lang="zh-TW" altLang="en-US" dirty="0"/>
              <a:t>背景顏色、透明度</a:t>
            </a:r>
            <a:endParaRPr lang="en-US" altLang="zh-TW" dirty="0"/>
          </a:p>
          <a:p>
            <a:r>
              <a:rPr lang="zh-TW" altLang="en-US" dirty="0" smtClean="0"/>
              <a:t>位置</a:t>
            </a:r>
            <a:endParaRPr lang="en-US" altLang="zh-TW" dirty="0"/>
          </a:p>
          <a:p>
            <a:pPr lvl="1"/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相對位置</a:t>
            </a:r>
            <a:endParaRPr lang="en-US" altLang="zh-TW" dirty="0"/>
          </a:p>
          <a:p>
            <a:pPr lvl="1"/>
            <a:r>
              <a:rPr lang="zh-TW" altLang="en-US" dirty="0"/>
              <a:t>絕對</a:t>
            </a:r>
            <a:r>
              <a:rPr lang="zh-TW" altLang="en-US" dirty="0" smtClean="0"/>
              <a:t>位置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93297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Box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7108" y="1630680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margin </a:t>
            </a:r>
            <a:r>
              <a:rPr lang="zh-TW" altLang="en-US" dirty="0" smtClean="0"/>
              <a:t>外間距 </a:t>
            </a:r>
            <a:endParaRPr lang="en-US" altLang="zh-TW" dirty="0" smtClean="0"/>
          </a:p>
          <a:p>
            <a:r>
              <a:rPr lang="en-US" altLang="zh-TW" dirty="0" smtClean="0"/>
              <a:t>border</a:t>
            </a:r>
            <a:r>
              <a:rPr lang="zh-TW" altLang="en-US" dirty="0" smtClean="0"/>
              <a:t> 邊框</a:t>
            </a:r>
            <a:endParaRPr lang="en-US" altLang="zh-TW" dirty="0" smtClean="0"/>
          </a:p>
          <a:p>
            <a:r>
              <a:rPr lang="en-US" altLang="zh-TW" dirty="0" smtClean="0"/>
              <a:t>padding</a:t>
            </a:r>
            <a:r>
              <a:rPr lang="zh-TW" altLang="en-US" dirty="0"/>
              <a:t>內間距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11" y="2376490"/>
            <a:ext cx="7568400" cy="38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85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職場現況</a:t>
            </a:r>
            <a:endParaRPr lang="en-US" altLang="zh-TW" dirty="0" smtClean="0"/>
          </a:p>
          <a:p>
            <a:r>
              <a:rPr lang="zh-TW" altLang="en-US" dirty="0" smtClean="0"/>
              <a:t>網頁運作架構</a:t>
            </a:r>
            <a:endParaRPr lang="en-US" altLang="zh-TW" dirty="0" smtClean="0"/>
          </a:p>
          <a:p>
            <a:r>
              <a:rPr lang="zh-TW" altLang="en-US" dirty="0"/>
              <a:t>後端工程的</a:t>
            </a:r>
            <a:r>
              <a:rPr lang="zh-TW" altLang="en-US" dirty="0" smtClean="0"/>
              <a:t>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的應用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39510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外觀類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5868035"/>
              </p:ext>
            </p:extLst>
          </p:nvPr>
        </p:nvGraphicFramePr>
        <p:xfrm>
          <a:off x="1896873" y="1661498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876890"/>
                <a:gridCol w="354177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color:#000;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文字大小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font-size:12px;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文字的粗細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font-weight:700;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background-color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背景顏色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background-color:#CCC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框線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border: 5px solid red;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29384" y="5428410"/>
            <a:ext cx="801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2"/>
              </a:rPr>
              <a:t>更多</a:t>
            </a:r>
            <a:r>
              <a:rPr lang="zh-TW" altLang="en-US" dirty="0" smtClean="0">
                <a:hlinkClick r:id="rId2"/>
              </a:rPr>
              <a:t>屬性可參考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www.w3school.com.cn/cssref/index.asp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510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位置類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1892865"/>
              </p:ext>
            </p:extLst>
          </p:nvPr>
        </p:nvGraphicFramePr>
        <p:xfrm>
          <a:off x="1708912" y="1471506"/>
          <a:ext cx="9333992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440688"/>
                <a:gridCol w="2944368"/>
                <a:gridCol w="291693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position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absolute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以上層容器當作定位點，使用</a:t>
                      </a:r>
                      <a:r>
                        <a:rPr lang="en-US" altLang="zh-TW" dirty="0" err="1" smtClean="0"/>
                        <a:t>top,right,bottom,left</a:t>
                      </a:r>
                      <a:r>
                        <a:rPr lang="zh-TW" altLang="en-US" dirty="0" smtClean="0"/>
                        <a:t>進行定位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position:absolute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top:0px;</a:t>
                      </a:r>
                    </a:p>
                    <a:p>
                      <a:r>
                        <a:rPr lang="en-US" altLang="zh-TW" dirty="0" smtClean="0"/>
                        <a:t>right:0px;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瀏覽器視窗的絕對定位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position:fixed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buttom:0;</a:t>
                      </a:r>
                    </a:p>
                    <a:p>
                      <a:r>
                        <a:rPr lang="en-US" altLang="zh-TW" dirty="0" smtClean="0"/>
                        <a:t>right:0;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以原本位置當作定位點，做偏移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relative;</a:t>
                      </a:r>
                    </a:p>
                    <a:p>
                      <a:r>
                        <a:rPr lang="en-US" altLang="zh-TW" dirty="0" smtClean="0"/>
                        <a:t>left:10px;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z-index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r>
                        <a:rPr lang="zh-TW" altLang="en-US" dirty="0" smtClean="0"/>
                        <a:t>軸方向位置，越大越上層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z-index:10;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auto;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置中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 0 auto;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left;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向左浮動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float:left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向右浮動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float:right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048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7068" y="1749552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情境：有使用者反映，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按鈕跟一般按鈕顏色太相近，難以辨識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解決辦法：當按鈕</a:t>
            </a:r>
            <a:r>
              <a:rPr lang="zh-TW" altLang="en-US" dirty="0"/>
              <a:t>被</a:t>
            </a:r>
            <a:r>
              <a:rPr lang="en-US" altLang="zh-TW" dirty="0" smtClean="0"/>
              <a:t>Disabled</a:t>
            </a:r>
            <a:r>
              <a:rPr lang="zh-TW" altLang="en-US" dirty="0"/>
              <a:t>的</a:t>
            </a:r>
            <a:r>
              <a:rPr lang="zh-TW" altLang="en-US" dirty="0" smtClean="0"/>
              <a:t>時候，背景變成深一點的灰色</a:t>
            </a:r>
            <a:r>
              <a:rPr lang="en-US" altLang="zh-TW" dirty="0" smtClean="0"/>
              <a:t>(#CCC)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input[disabled]{</a:t>
            </a:r>
          </a:p>
          <a:p>
            <a:pPr marL="45720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color:#FFF;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background-color:#CCC;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40" y="3183255"/>
            <a:ext cx="2057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603" y="4611243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9829800" y="3931920"/>
            <a:ext cx="484632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85777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使用者的需求</a:t>
            </a:r>
            <a:r>
              <a:rPr lang="zh-TW" altLang="en-US" dirty="0"/>
              <a:t>總是沒有極限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Disabled</a:t>
            </a:r>
            <a:r>
              <a:rPr lang="zh-TW" altLang="en-US" dirty="0" smtClean="0"/>
              <a:t>按鈕明顯了，但是還希望這個按鈕被點擊後，彈出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負責的是外觀，涉及行為的部分就交給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了！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負責網頁的動作行為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提供使用者更有善的操作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各種操作中的即時運算、提示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特殊的操作方法，能夠拖拉、滑動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即時訊息、特效</a:t>
            </a:r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 descr="C:\Users\Administrator\AppData\Local\Microsoft\Windows\Temporary Internet Files\Content.IE5\28BVRT99\sgi01a2013121312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8560" y="3053651"/>
            <a:ext cx="4014280" cy="351136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7150608" y="2496312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舞台準備好了，接下來就看戲怎麼「演」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8108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的基本運作過程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0980" y="2015744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瀏覽器</a:t>
            </a:r>
            <a:r>
              <a:rPr lang="zh-TW" altLang="en-US" dirty="0"/>
              <a:t>產生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並提供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Javascripts</a:t>
            </a:r>
            <a:r>
              <a:rPr lang="zh-TW" altLang="en-US" dirty="0" smtClean="0"/>
              <a:t>能操作</a:t>
            </a:r>
            <a:r>
              <a:rPr lang="en-US" altLang="zh-TW" dirty="0" smtClean="0"/>
              <a:t>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取得節點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document.getElementById</a:t>
            </a:r>
            <a:endParaRPr lang="en-US" altLang="zh-TW" dirty="0"/>
          </a:p>
          <a:p>
            <a:pPr lvl="1"/>
            <a:r>
              <a:rPr lang="en-US" altLang="zh-TW" dirty="0" err="1" smtClean="0"/>
              <a:t>document.getElementsByTagName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document.getElementsByClassName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對</a:t>
            </a:r>
            <a:r>
              <a:rPr lang="zh-TW" altLang="en-US" dirty="0" smtClean="0"/>
              <a:t>節點進行各種操作</a:t>
            </a:r>
            <a:endParaRPr lang="en-US" altLang="zh-TW" sz="1600" dirty="0" smtClean="0"/>
          </a:p>
          <a:p>
            <a:pPr lvl="1"/>
            <a:r>
              <a:rPr lang="en-US" altLang="zh-TW" dirty="0" err="1" smtClean="0"/>
              <a:t>element.getAttribute</a:t>
            </a:r>
            <a:r>
              <a:rPr lang="en-US" altLang="zh-TW" dirty="0" smtClean="0"/>
              <a:t>(‘class’)    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element.setAttribute</a:t>
            </a:r>
            <a:r>
              <a:rPr lang="en-US" altLang="zh-TW" dirty="0" smtClean="0"/>
              <a:t>(‘class’,’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’)   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nav</a:t>
            </a:r>
            <a:endParaRPr lang="en-US" altLang="zh-TW" dirty="0" smtClean="0"/>
          </a:p>
          <a:p>
            <a:pPr lvl="1"/>
            <a:r>
              <a:rPr lang="en-US" altLang="zh-TW" dirty="0"/>
              <a:t>element. </a:t>
            </a:r>
            <a:r>
              <a:rPr lang="en-US" altLang="zh-TW" dirty="0" err="1"/>
              <a:t>innerHTML</a:t>
            </a:r>
            <a:r>
              <a:rPr lang="en-US" altLang="zh-TW" dirty="0"/>
              <a:t> </a:t>
            </a:r>
            <a:r>
              <a:rPr lang="zh-TW" altLang="en-US" dirty="0" smtClean="0"/>
              <a:t>取得內部</a:t>
            </a:r>
            <a:r>
              <a:rPr lang="en-US" altLang="zh-TW" dirty="0" smtClean="0"/>
              <a:t>html</a:t>
            </a:r>
          </a:p>
          <a:p>
            <a:pPr lvl="1"/>
            <a:r>
              <a:rPr lang="zh-TW" altLang="en-US" dirty="0">
                <a:hlinkClick r:id="rId2"/>
              </a:rPr>
              <a:t>各種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 smtClean="0">
                <a:hlinkClick r:id="rId2"/>
              </a:rPr>
              <a:t>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www.w3schools.com/jsref/dom_obj_all.asp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3077" name="Picture 5" descr="https://c1.staticflickr.com/1/193/489792384_b6a52beec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8015" y="3171920"/>
            <a:ext cx="3428873" cy="257165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8247888" y="2697480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讓演員們依照劇本</a:t>
            </a:r>
            <a:r>
              <a:rPr lang="en-US" altLang="zh-TW" dirty="0" smtClean="0"/>
              <a:t>(Script)</a:t>
            </a:r>
            <a:r>
              <a:rPr lang="zh-TW" altLang="en-US" dirty="0" smtClean="0"/>
              <a:t>演戲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43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善用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實務中最常見的問題</a:t>
            </a:r>
            <a:endParaRPr lang="en-US" altLang="zh-TW" dirty="0"/>
          </a:p>
          <a:p>
            <a:pPr lvl="1"/>
            <a:r>
              <a:rPr lang="zh-TW" altLang="en-US" dirty="0" smtClean="0"/>
              <a:t>取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的規則非常複雜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DOM</a:t>
            </a:r>
            <a:r>
              <a:rPr lang="zh-TW" altLang="en-US" dirty="0" smtClean="0"/>
              <a:t>事件行為的綁定並不容易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不同瀏覽器間的相容性問題非常難處理</a:t>
            </a:r>
            <a:endParaRPr lang="en-US" altLang="zh-TW" dirty="0" smtClean="0"/>
          </a:p>
          <a:p>
            <a:pPr lvl="1"/>
            <a:r>
              <a:rPr lang="zh-TW" altLang="en-US" dirty="0"/>
              <a:t>原</a:t>
            </a:r>
            <a:r>
              <a:rPr lang="zh-TW" altLang="en-US" dirty="0" smtClean="0"/>
              <a:t>生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不足以應付需求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使用現成的工具</a:t>
            </a:r>
            <a:r>
              <a:rPr lang="en-US" altLang="zh-TW" dirty="0" smtClean="0"/>
              <a:t>/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不要重新造輪子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587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是最常見</a:t>
            </a:r>
            <a:r>
              <a:rPr lang="zh-TW" altLang="en-US" dirty="0"/>
              <a:t>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 函式庫之一</a:t>
            </a:r>
            <a:endParaRPr lang="en-US" altLang="zh-TW" dirty="0" smtClean="0"/>
          </a:p>
          <a:p>
            <a:r>
              <a:rPr lang="zh-TW" altLang="en-US" dirty="0" smtClean="0"/>
              <a:t>使用目的：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JavaScript</a:t>
            </a:r>
            <a:r>
              <a:rPr lang="zh-TW" altLang="en-US" dirty="0"/>
              <a:t>之間的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透過下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DOM</a:t>
            </a:r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/>
              <a:t>簡單的</a:t>
            </a:r>
            <a:r>
              <a:rPr lang="zh-TW" altLang="en-US" dirty="0" smtClean="0"/>
              <a:t>方法對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綁定事件行為，或進行</a:t>
            </a:r>
            <a:r>
              <a:rPr lang="zh-TW" altLang="en-US" dirty="0"/>
              <a:t>各種操作</a:t>
            </a:r>
            <a:endParaRPr lang="en-US" altLang="zh-TW" dirty="0" smtClean="0"/>
          </a:p>
          <a:p>
            <a:pPr lvl="1"/>
            <a:r>
              <a:rPr lang="zh-TW" altLang="en-US" dirty="0"/>
              <a:t>各種</a:t>
            </a:r>
            <a:r>
              <a:rPr lang="zh-TW" altLang="en-US" dirty="0" smtClean="0"/>
              <a:t>常用的工具功能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ajax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屬性設定</a:t>
            </a:r>
            <a:r>
              <a:rPr lang="en-US" altLang="zh-TW" dirty="0" smtClean="0"/>
              <a:t>, …)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06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按鈕，被點擊後，彈出「我已經被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了」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3841" y="654590"/>
            <a:ext cx="9223692" cy="1280890"/>
          </a:xfrm>
        </p:spPr>
        <p:txBody>
          <a:bodyPr/>
          <a:lstStyle/>
          <a:p>
            <a:r>
              <a:rPr lang="zh-TW" altLang="en-US" dirty="0" smtClean="0"/>
              <a:t>整合</a:t>
            </a:r>
            <a:r>
              <a:rPr lang="en-US" altLang="zh-TW" dirty="0" smtClean="0"/>
              <a:t>HTML + JS+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解決問題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解決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修改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讓一個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蓋在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變成透明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</a:t>
            </a:r>
            <a:r>
              <a:rPr lang="zh-TW" altLang="en-US" dirty="0" smtClean="0"/>
              <a:t>目標依舊是</a:t>
            </a:r>
            <a:r>
              <a:rPr lang="en-US" altLang="zh-TW" dirty="0" smtClean="0"/>
              <a:t>div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對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註冊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marL="400050"/>
            <a:r>
              <a:rPr lang="zh-TW" altLang="en-US" dirty="0" smtClean="0"/>
              <a:t>此問題若用後端處理，會是什麼狀況？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43" y="155841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9855200" y="1544320"/>
            <a:ext cx="99568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23" y="51193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03" y="273697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9865360" y="2722880"/>
            <a:ext cx="995680" cy="62992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083" y="38342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9845040" y="3881120"/>
            <a:ext cx="995680" cy="56896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0421" name="Picture 5" descr="C:\Users\Administrator\AppData\Local\Microsoft\Windows\Temporary Internet Files\Content.IE5\28BVRT99\mouse_leftcl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4749" y="3027679"/>
            <a:ext cx="162512" cy="355217"/>
          </a:xfrm>
          <a:prstGeom prst="rect">
            <a:avLst/>
          </a:prstGeom>
          <a:noFill/>
        </p:spPr>
      </p:pic>
      <p:sp>
        <p:nvSpPr>
          <p:cNvPr id="20" name="文字方塊 19"/>
          <p:cNvSpPr txBox="1"/>
          <p:nvPr/>
        </p:nvSpPr>
        <p:spPr>
          <a:xfrm>
            <a:off x="9773920" y="397256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click(</a:t>
            </a:r>
            <a:r>
              <a:rPr lang="zh-TW" altLang="en-US" dirty="0" smtClean="0"/>
              <a:t> </a:t>
            </a:r>
            <a:r>
              <a:rPr lang="en-US" altLang="zh-TW" dirty="0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96" y="49447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向下箭號 21"/>
          <p:cNvSpPr/>
          <p:nvPr/>
        </p:nvSpPr>
        <p:spPr>
          <a:xfrm>
            <a:off x="9723120" y="108712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9733280" y="2235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9723120" y="339344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9743440" y="4521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442960" y="1696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2800" y="284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442960" y="3982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iaofu.com/images/0323/20120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7" y="1575816"/>
            <a:ext cx="6753149" cy="5053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任職：喬福集團  資訊處 </a:t>
            </a:r>
            <a:endParaRPr lang="en-US" altLang="zh-TW" dirty="0" smtClean="0"/>
          </a:p>
          <a:p>
            <a:r>
              <a:rPr lang="zh-TW" altLang="en-US" dirty="0" smtClean="0"/>
              <a:t>職稱：副課長</a:t>
            </a:r>
            <a:endParaRPr lang="en-US" altLang="zh-TW" dirty="0" smtClean="0"/>
          </a:p>
          <a:p>
            <a:r>
              <a:rPr lang="zh-TW" altLang="en-US" dirty="0" smtClean="0"/>
              <a:t>專長：網頁工程</a:t>
            </a:r>
            <a:endParaRPr lang="en-US" altLang="zh-TW" dirty="0" smtClean="0"/>
          </a:p>
          <a:p>
            <a:r>
              <a:rPr lang="zh-TW" altLang="en-US" dirty="0"/>
              <a:t>學歷：中正大學醫資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：</a:t>
            </a:r>
            <a:r>
              <a:rPr lang="en-US" altLang="zh-TW" dirty="0" err="1" smtClean="0">
                <a:hlinkClick r:id="rId3"/>
              </a:rPr>
              <a:t>LezardYeh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1266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686560"/>
            <a:ext cx="8915400" cy="418808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前</a:t>
            </a:r>
            <a:r>
              <a:rPr lang="zh-TW" altLang="en-US" dirty="0" smtClean="0"/>
              <a:t>端</a:t>
            </a:r>
            <a:r>
              <a:rPr lang="zh-TW" altLang="en-US" dirty="0" smtClean="0"/>
              <a:t>工程的目的：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良好的版面設計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有善的操作體驗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卓越的視覺效果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偏設計型前端工程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減輕伺服器負擔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理解基本原理和觀念才是重點，不要只會套用元件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使用各種當紅技術前，先思考能幫助你解決什麼問題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最紅的未必最適合；謹慎的評估需求、團隊、產業、組織文化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9525" y="130483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感謝大家的</a:t>
            </a:r>
            <a:r>
              <a:rPr lang="zh-TW" altLang="en-US" dirty="0" smtClean="0"/>
              <a:t>聆聽！有</a:t>
            </a:r>
            <a:r>
              <a:rPr lang="zh-TW" altLang="en-US" dirty="0" smtClean="0"/>
              <a:t>任何問題</a:t>
            </a:r>
            <a:r>
              <a:rPr lang="zh-TW" altLang="en-US" dirty="0" smtClean="0"/>
              <a:t>歡迎提問！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se2412000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檔案下載：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>
                <a:hlinkClick r:id="rId2"/>
              </a:rPr>
              <a:t>https</a:t>
            </a:r>
            <a:r>
              <a:rPr lang="en-US" altLang="zh-TW" sz="2700" dirty="0" smtClean="0">
                <a:hlinkClick r:id="rId2"/>
              </a:rPr>
              <a:t>://</a:t>
            </a:r>
            <a:r>
              <a:rPr lang="en-US" altLang="zh-TW" sz="2700" dirty="0" smtClean="0">
                <a:hlinkClick r:id="rId2"/>
              </a:rPr>
              <a:t>github.com/LezardYeh/f2e-ccu-speech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2050" name="Picture 2" descr="https://avatars3.githubusercontent.com/u/13941339?v=3&amp;s=4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88855" y="4399280"/>
            <a:ext cx="1983422" cy="1983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commons.wikimedia.org/wiki/File:DOM-model.svg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www.w3schools.com/tags/default.asp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www.w3school.com.cn/cssref/index.asp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zh.wikipedia.org/wiki/JQuery</a:t>
            </a:r>
            <a:endParaRPr lang="en-US" altLang="zh-TW" dirty="0" smtClean="0"/>
          </a:p>
          <a:p>
            <a:pPr marL="342900" lvl="1" indent="-342900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02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5084" y="642398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在職場上，寫網頁</a:t>
            </a:r>
            <a:r>
              <a:rPr lang="zh-TW" altLang="en-US" dirty="0"/>
              <a:t>最擔心的事情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5084" y="2133600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無法正確判斷問題該在前端、後端處理</a:t>
            </a:r>
            <a:endParaRPr lang="en-US" altLang="zh-TW" dirty="0" smtClean="0"/>
          </a:p>
          <a:p>
            <a:r>
              <a:rPr lang="zh-TW" altLang="en-US" dirty="0" smtClean="0"/>
              <a:t>使用全端</a:t>
            </a:r>
            <a:r>
              <a:rPr lang="en-US" altLang="zh-TW" dirty="0" smtClean="0"/>
              <a:t>Framework</a:t>
            </a:r>
            <a:r>
              <a:rPr lang="zh-TW" altLang="en-US" dirty="0" smtClean="0"/>
              <a:t>造成前、後端觀念混淆</a:t>
            </a:r>
            <a:r>
              <a:rPr lang="en-US" altLang="zh-TW" dirty="0" smtClean="0"/>
              <a:t>( </a:t>
            </a:r>
            <a:r>
              <a:rPr lang="zh-TW" altLang="en-US" dirty="0"/>
              <a:t>常見</a:t>
            </a:r>
            <a:r>
              <a:rPr lang="zh-TW" altLang="en-US" dirty="0" smtClean="0"/>
              <a:t>於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開發者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錯誤的技術體比較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主管用 </a:t>
            </a:r>
            <a:r>
              <a:rPr lang="en-US" altLang="zh-TW" dirty="0" err="1" smtClean="0"/>
              <a:t>Winform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Server </a:t>
            </a:r>
            <a:r>
              <a:rPr lang="zh-TW" altLang="en-US" dirty="0" smtClean="0"/>
              <a:t>觀念去談</a:t>
            </a:r>
            <a:r>
              <a:rPr lang="en-US" altLang="zh-TW" dirty="0" smtClean="0"/>
              <a:t>Web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851194"/>
            <a:ext cx="3895344" cy="258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308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2329849"/>
            <a:ext cx="2624328" cy="2624328"/>
          </a:xfrm>
          <a:prstGeom prst="rect">
            <a:avLst/>
          </a:prstGeom>
        </p:spPr>
      </p:pic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3702" y="3642013"/>
            <a:ext cx="2157286" cy="1833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10387076" y="2602612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9482201" y="2616391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>
            <a:off x="5556688" y="2975398"/>
            <a:ext cx="2744230" cy="13332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200" dirty="0" smtClean="0"/>
              <a:t>Internet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65904" y="16007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前</a:t>
            </a:r>
            <a:r>
              <a:rPr lang="zh-TW" altLang="en-US" b="1" dirty="0" smtClean="0"/>
              <a:t>端：</a:t>
            </a:r>
            <a:endParaRPr lang="en-US" altLang="zh-TW" b="1" dirty="0" smtClean="0"/>
          </a:p>
          <a:p>
            <a:r>
              <a:rPr lang="zh-TW" altLang="en-US" b="1" dirty="0" smtClean="0"/>
              <a:t>進入瀏覽器後的事情</a:t>
            </a:r>
            <a:endParaRPr lang="zh-TW" altLang="en-US" b="1" dirty="0"/>
          </a:p>
        </p:txBody>
      </p:sp>
      <p:sp>
        <p:nvSpPr>
          <p:cNvPr id="13" name="向右箭號 12"/>
          <p:cNvSpPr/>
          <p:nvPr/>
        </p:nvSpPr>
        <p:spPr>
          <a:xfrm>
            <a:off x="4411282" y="3267884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8397939" y="3225640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8361363" y="3733453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flipH="1">
            <a:off x="4390232" y="3770029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11282" y="28303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228332" y="40391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753798" y="224705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Web Server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62853" y="14910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後端：</a:t>
            </a:r>
            <a:endParaRPr lang="en-US" altLang="zh-TW" b="1" dirty="0" smtClean="0"/>
          </a:p>
          <a:p>
            <a:r>
              <a:rPr lang="zh-TW" altLang="en-US" b="1" dirty="0" smtClean="0"/>
              <a:t>伺服器上做的事情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28556" y="24609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透過網路來互動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70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前端工程為什麼開始受到重視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共通標準興起</a:t>
            </a:r>
            <a:endParaRPr lang="en-US" altLang="zh-TW" dirty="0"/>
          </a:p>
          <a:p>
            <a:pPr lvl="1"/>
            <a:r>
              <a:rPr lang="en-US" altLang="zh-TW" dirty="0"/>
              <a:t>W3C</a:t>
            </a:r>
            <a:r>
              <a:rPr lang="zh-TW" altLang="en-US" dirty="0"/>
              <a:t>訂定的</a:t>
            </a:r>
            <a:r>
              <a:rPr lang="en-US" altLang="zh-TW" dirty="0"/>
              <a:t>HTML, CSS, DOM, SVG …</a:t>
            </a:r>
          </a:p>
          <a:p>
            <a:pPr lvl="1"/>
            <a:r>
              <a:rPr lang="en-US" altLang="zh-TW" dirty="0"/>
              <a:t>ECMA</a:t>
            </a:r>
            <a:r>
              <a:rPr lang="zh-TW" altLang="en-US" dirty="0"/>
              <a:t>提出</a:t>
            </a:r>
            <a:r>
              <a:rPr lang="en-US" altLang="zh-TW" dirty="0" err="1"/>
              <a:t>ECMAScript</a:t>
            </a:r>
            <a:r>
              <a:rPr lang="zh-TW" altLang="en-US" dirty="0"/>
              <a:t>讓</a:t>
            </a:r>
            <a:r>
              <a:rPr lang="en-US" altLang="zh-TW" dirty="0" err="1"/>
              <a:t>Javascript</a:t>
            </a:r>
            <a:r>
              <a:rPr lang="zh-TW" altLang="en-US" dirty="0"/>
              <a:t>有了標準</a:t>
            </a:r>
            <a:endParaRPr lang="en-US" altLang="zh-TW" dirty="0"/>
          </a:p>
          <a:p>
            <a:r>
              <a:rPr lang="zh-TW" altLang="en-US" dirty="0"/>
              <a:t>電腦越來越快</a:t>
            </a:r>
            <a:endParaRPr lang="en-US" altLang="zh-TW" dirty="0"/>
          </a:p>
          <a:p>
            <a:r>
              <a:rPr lang="zh-TW" altLang="en-US" dirty="0"/>
              <a:t>網路越來越快</a:t>
            </a:r>
            <a:endParaRPr lang="en-US" altLang="zh-TW" dirty="0"/>
          </a:p>
          <a:p>
            <a:r>
              <a:rPr lang="zh-TW" altLang="en-US" dirty="0"/>
              <a:t>良好的操作體驗</a:t>
            </a:r>
            <a:endParaRPr lang="en-US" altLang="zh-TW" dirty="0"/>
          </a:p>
          <a:p>
            <a:r>
              <a:rPr lang="zh-TW" altLang="en-US" dirty="0"/>
              <a:t>需求越來越</a:t>
            </a:r>
            <a:r>
              <a:rPr lang="zh-TW" altLang="en-US" dirty="0" smtClean="0"/>
              <a:t>複雜</a:t>
            </a:r>
            <a:endParaRPr lang="en-US" altLang="zh-TW" dirty="0" smtClean="0"/>
          </a:p>
          <a:p>
            <a:r>
              <a:rPr lang="zh-TW" altLang="en-US" dirty="0" smtClean="0"/>
              <a:t>前端可使用快取，更輕量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73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825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後端工程在做什麼事情？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887" y="1869373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在伺服器端：</a:t>
            </a:r>
            <a:endParaRPr lang="en-US" altLang="zh-TW" dirty="0" smtClean="0"/>
          </a:p>
          <a:p>
            <a:pPr lvl="1"/>
            <a:r>
              <a:rPr lang="zh-TW" altLang="en-US" dirty="0"/>
              <a:t>對</a:t>
            </a:r>
            <a:r>
              <a:rPr lang="zh-TW" altLang="en-US" dirty="0" smtClean="0"/>
              <a:t>資料庫進行操作</a:t>
            </a:r>
            <a:endParaRPr lang="en-US" altLang="zh-TW" dirty="0"/>
          </a:p>
          <a:p>
            <a:pPr lvl="1"/>
            <a:r>
              <a:rPr lang="zh-TW" altLang="en-US" dirty="0" smtClean="0"/>
              <a:t>各種商業邏輯</a:t>
            </a:r>
            <a:r>
              <a:rPr lang="en-US" altLang="zh-TW" dirty="0" smtClean="0"/>
              <a:t>/</a:t>
            </a:r>
            <a:r>
              <a:rPr lang="zh-TW" altLang="en-US" dirty="0" smtClean="0"/>
              <a:t>事務功能</a:t>
            </a:r>
            <a:r>
              <a:rPr lang="en-US" altLang="zh-TW" dirty="0" smtClean="0"/>
              <a:t>/</a:t>
            </a:r>
            <a:r>
              <a:rPr lang="zh-TW" altLang="en-US" dirty="0" smtClean="0"/>
              <a:t>演算法的運行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對檔案的控制，讀、寫、輸出、儲存</a:t>
            </a:r>
            <a:endParaRPr lang="en-US" altLang="zh-TW" dirty="0" smtClean="0"/>
          </a:p>
          <a:p>
            <a:pPr lvl="1"/>
            <a:r>
              <a:rPr lang="zh-TW" altLang="en-US" dirty="0"/>
              <a:t>其他進階應用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 descr="https://c1.staticflickr.com/9/8022/7506999282_9d853708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7" y="3831337"/>
            <a:ext cx="3015442" cy="22637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pixabay.com/static/uploads/photo/2014/12/14/15/57/server-567944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151" name="Picture 7" descr="https://upload.wikimedia.org/wikipedia/commons/1/19/The_Brain's_SQL_Business_Intellig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89" y="3840480"/>
            <a:ext cx="1808861" cy="2254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8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798084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接收</a:t>
            </a:r>
            <a:r>
              <a:rPr lang="zh-TW" altLang="en-US" dirty="0"/>
              <a:t>你輸入的資料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對資料庫進行增、刪、查、改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讓你上傳檔案，用</a:t>
            </a:r>
            <a:r>
              <a:rPr lang="zh-TW" altLang="en-US" b="1" dirty="0" smtClean="0">
                <a:solidFill>
                  <a:srgbClr val="FF0000"/>
                </a:solidFill>
              </a:rPr>
              <a:t>演算法壓縮檔案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將檔案存放到正確的位置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發送電子郵件</a:t>
            </a:r>
            <a:r>
              <a:rPr lang="zh-TW" altLang="en-US" dirty="0" smtClean="0"/>
              <a:t>給</a:t>
            </a:r>
            <a:r>
              <a:rPr lang="zh-TW" altLang="en-US" dirty="0"/>
              <a:t>使用者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輸出檔案</a:t>
            </a:r>
            <a:r>
              <a:rPr lang="zh-TW" altLang="en-US" dirty="0" smtClean="0"/>
              <a:t>，讓你看的到想看的照片，下載的到想要的檔案</a:t>
            </a:r>
            <a:endParaRPr lang="en-US" altLang="zh-TW" dirty="0" smtClean="0"/>
          </a:p>
          <a:p>
            <a:r>
              <a:rPr lang="zh-TW" altLang="en-US" dirty="0" smtClean="0"/>
              <a:t>透過各種方法把</a:t>
            </a:r>
            <a:r>
              <a:rPr lang="zh-TW" altLang="en-US" b="1" dirty="0" smtClean="0">
                <a:solidFill>
                  <a:srgbClr val="FF0000"/>
                </a:solidFill>
              </a:rPr>
              <a:t>資料加工</a:t>
            </a:r>
            <a:r>
              <a:rPr lang="zh-TW" altLang="en-US" dirty="0" smtClean="0"/>
              <a:t>成特定格式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/html/xml…)</a:t>
            </a:r>
            <a:r>
              <a:rPr lang="zh-TW" altLang="en-US" dirty="0" smtClean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輸出</a:t>
            </a:r>
            <a:r>
              <a:rPr lang="zh-TW" altLang="en-US" b="1" dirty="0" smtClean="0">
                <a:solidFill>
                  <a:srgbClr val="FF0000"/>
                </a:solidFill>
              </a:rPr>
              <a:t>結果</a:t>
            </a:r>
            <a:r>
              <a:rPr lang="zh-TW" altLang="en-US" dirty="0" smtClean="0"/>
              <a:t>給需要的人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510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4983</TotalTime>
  <Words>1674</Words>
  <Application>Microsoft Office PowerPoint</Application>
  <PresentationFormat>自訂</PresentationFormat>
  <Paragraphs>369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絲縷</vt:lpstr>
      <vt:lpstr>淺談網頁前端工程</vt:lpstr>
      <vt:lpstr>學習目標</vt:lpstr>
      <vt:lpstr>大綱</vt:lpstr>
      <vt:lpstr>個人簡介</vt:lpstr>
      <vt:lpstr>在職場上，寫網頁最擔心的事情 </vt:lpstr>
      <vt:lpstr>投影片 6</vt:lpstr>
      <vt:lpstr>前端工程為什麼開始受到重視</vt:lpstr>
      <vt:lpstr>後端工程在做什麼事情？</vt:lpstr>
      <vt:lpstr>例如：</vt:lpstr>
      <vt:lpstr>後端工程特性</vt:lpstr>
      <vt:lpstr>除了「協助組出」HTML基本頁面外  後端工程與使用者的距離總是遠遠的  儘管使用者看不到、摸不到  任何操作後的結果  可都是完全仰賴後端工程呢！  </vt:lpstr>
      <vt:lpstr>進入前端議題之前  試試看把Facebook的CSS和JavaScript抽掉  感受一下缺乏前端的世界</vt:lpstr>
      <vt:lpstr>投影片 13</vt:lpstr>
      <vt:lpstr>投影片 14</vt:lpstr>
      <vt:lpstr>延伸討論：前端工程 等於 美編/美工/設計 嗎</vt:lpstr>
      <vt:lpstr>前端工程</vt:lpstr>
      <vt:lpstr>結構：HTML &amp; DOM</vt:lpstr>
      <vt:lpstr>HTML – 網頁原始碼</vt:lpstr>
      <vt:lpstr>DOM 是依照HTML產生的物件樹</vt:lpstr>
      <vt:lpstr>DOM + CSS 的3D結構圖</vt:lpstr>
      <vt:lpstr>HTML 使用時的建議</vt:lpstr>
      <vt:lpstr>CSS 網頁的美容師</vt:lpstr>
      <vt:lpstr>常用的CSS Selector</vt:lpstr>
      <vt:lpstr>常用Selector 範例</vt:lpstr>
      <vt:lpstr>偽類(Pseudo-classes)</vt:lpstr>
      <vt:lpstr>偽元素(Pseudo-elements)</vt:lpstr>
      <vt:lpstr>補充：進階Selector</vt:lpstr>
      <vt:lpstr>CSS 屬性分類</vt:lpstr>
      <vt:lpstr>Box Model</vt:lpstr>
      <vt:lpstr>CSS 外觀類</vt:lpstr>
      <vt:lpstr>CSS 位置類</vt:lpstr>
      <vt:lpstr>實作 1</vt:lpstr>
      <vt:lpstr>使用者的需求總是沒有極限 </vt:lpstr>
      <vt:lpstr>JavaScript 負責網頁的動作行為</vt:lpstr>
      <vt:lpstr>JavaScript 的基本運作過程</vt:lpstr>
      <vt:lpstr>善用Javascript 函式庫</vt:lpstr>
      <vt:lpstr>jQuery</vt:lpstr>
      <vt:lpstr>實作 2  </vt:lpstr>
      <vt:lpstr>整合HTML + JS+ CSS解決問題</vt:lpstr>
      <vt:lpstr>結語</vt:lpstr>
      <vt:lpstr>感謝大家的聆聽！有任何問題歡迎提問！  LINE : se2412000  檔案下載： https://github.com/LezardYeh/f2e-ccu-speech  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淺談網頁前端工程</dc:title>
  <dc:creator>葉世一</dc:creator>
  <cp:lastModifiedBy>Administrator</cp:lastModifiedBy>
  <cp:revision>384</cp:revision>
  <dcterms:created xsi:type="dcterms:W3CDTF">2016-01-15T06:15:54Z</dcterms:created>
  <dcterms:modified xsi:type="dcterms:W3CDTF">2016-01-24T12:30:44Z</dcterms:modified>
</cp:coreProperties>
</file>