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FA2"/>
    <a:srgbClr val="404EB4"/>
    <a:srgbClr val="283CCB"/>
    <a:srgbClr val="767171"/>
    <a:srgbClr val="0740C4"/>
    <a:srgbClr val="4A20D2"/>
    <a:srgbClr val="193FC8"/>
    <a:srgbClr val="422ED0"/>
    <a:srgbClr val="2C3ACC"/>
    <a:srgbClr val="4B1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60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CF0EF-9275-1C87-BFF4-3416F7A03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B5F8F6-8DE2-6319-2927-C50DC327D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9452D-79F4-0B99-1759-57DB32D3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96D69-3748-B038-9D1B-ED9575B5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D1998-0E72-E54A-5381-5AE964C5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5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5AD4F-E2C9-4EF2-36DC-2C527091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326DB-E7C7-F174-9FED-261E159D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1A2A6-4BEF-C0E2-19D2-3D497DB5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CE4D0-DD2E-248E-507A-6B2CF533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7CA78-D94C-7FBA-1F29-FC60CB4B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2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7C57A-CC05-5ABE-173B-39BACC3E3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73CE5-1823-CE96-1BE8-650ACC51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ACD76-B708-369A-DBDD-AFD7799C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AEA06-C5D5-6957-2498-5527CDEC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57B81-EB21-90E4-DB58-B48C9B42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3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00EB8-5595-D072-AF6D-E82BE0C7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0E4FF-C223-42C2-33B4-C3E9A994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E8960-2249-BE80-FACB-BE492FAF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4FB5E-4162-A13D-F4BC-9C602993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BFA7D-00BA-188C-2E38-19F1E799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C37A6-5539-339D-C6C5-23C4D240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B9156-293F-8968-1025-81B967BD4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4E59B-963F-8816-40D6-4D930B75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1C299-4283-2D2A-A818-BCC1463A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E5BDC-3EDE-DFC2-057A-60C4559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0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70B1E-1D2A-2823-7ECB-A62B7077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780E6-19D9-7A0A-F079-2232398D5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B195C-EC24-710E-A413-5919AA325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5F663-3FF7-CC86-70BB-65C3862E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EC67C-889B-4D83-887F-74479A39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6D2FB-8C0B-90F0-C055-C3904BBC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6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597FB-271A-A762-6EB2-A6CC3F97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F4278-1B29-747F-9535-C8A8DF26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6F24A-0BC8-8106-0AA0-734873C83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45243-98EA-48AF-FA59-04781FB0E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FFB6B3-2321-8910-F12F-38D0EE5A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5753FF-DA07-7CDD-205B-C6738067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717FAC-9420-A1DF-4E9A-14909D00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2163FE-8DED-9FD3-77CF-0BCA3C3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49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3DCA-57BC-AD2D-9033-C7496E00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12641C-71E2-6E01-F906-7045E51E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0276F9-68C2-B7D2-4661-93720064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18FF8-2594-E572-E7B4-53CED553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63800-1E13-B53C-DC11-64FA1242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A6A6C9-1C53-A8B1-8554-191B5458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D89E3D-7AE0-1517-6EB6-E69C5DE8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CA51C-5694-71E5-D305-F7BC15FD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68845-771C-E3AA-3844-85809069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020EDC-D963-F405-4C81-77880ABB0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721432-D5F4-30A1-BAB8-009C9EFA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2D22F-613F-A8FF-F1A2-957F842B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43775-5151-F472-2EDE-EA4ABED2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AD9AF-6FF2-8944-9153-26A24F28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8B96BB-86DD-5E1E-C70A-5B8F17BCE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851385-CA5B-E517-D295-B316856C3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B92B8-A333-F432-362D-D5A0DD526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DE8F2-28A8-7924-7D64-50427297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82496-3C96-B3E7-E254-C602F92C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4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5956D9-67B9-98FF-BA4B-1681BD38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E91B1-30DA-551F-D8DD-D967C7A92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12A77-F0F3-8868-9BB6-7DC0EB39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7F33-2FBE-455E-B3D9-0408DE8C617B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20BC-819A-E4CA-8E65-E9317F82C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D7092-A444-8198-954C-ADEF4742E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BC2C-E095-4639-81C9-AB5E0512F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95558B6-AEAD-EDF6-691D-A2F850C73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F71D92B2-B2B6-A71E-BF8E-4F54B4E42E1B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春夏操作系统训练营阶段四总结报告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0D18BD-6266-E88F-67BF-4081E2013DFF}"/>
              </a:ext>
            </a:extLst>
          </p:cNvPr>
          <p:cNvSpPr txBox="1"/>
          <p:nvPr/>
        </p:nvSpPr>
        <p:spPr>
          <a:xfrm>
            <a:off x="10264879" y="5663711"/>
            <a:ext cx="153383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程柯雷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2025.06.21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B9220C-E133-981D-1F19-C1EB3A538601}"/>
              </a:ext>
            </a:extLst>
          </p:cNvPr>
          <p:cNvSpPr txBox="1"/>
          <p:nvPr/>
        </p:nvSpPr>
        <p:spPr>
          <a:xfrm>
            <a:off x="1632154" y="2471817"/>
            <a:ext cx="8927691" cy="159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计算资源的内核态异步管理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机制的实现方案</a:t>
            </a:r>
          </a:p>
        </p:txBody>
      </p:sp>
    </p:spTree>
    <p:extLst>
      <p:ext uri="{BB962C8B-B14F-4D97-AF65-F5344CB8AC3E}">
        <p14:creationId xmlns:p14="http://schemas.microsoft.com/office/powerpoint/2010/main" val="235995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51983-930A-270E-FD11-19E5CF922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7290A3C-D408-EAC9-4659-5B0456681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: 对角圆角 2">
            <a:extLst>
              <a:ext uri="{FF2B5EF4-FFF2-40B4-BE49-F238E27FC236}">
                <a16:creationId xmlns:a16="http://schemas.microsoft.com/office/drawing/2014/main" id="{A71D7826-55AA-B118-C790-5FA2C623D110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5C57A6-3C9F-6745-61E5-B4E25057EF51}"/>
              </a:ext>
            </a:extLst>
          </p:cNvPr>
          <p:cNvSpPr/>
          <p:nvPr/>
        </p:nvSpPr>
        <p:spPr>
          <a:xfrm>
            <a:off x="400885" y="1029431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WGPU/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WebGPU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3D729C-48C1-2590-321B-0D63270DC975}"/>
              </a:ext>
            </a:extLst>
          </p:cNvPr>
          <p:cNvSpPr/>
          <p:nvPr/>
        </p:nvSpPr>
        <p:spPr>
          <a:xfrm>
            <a:off x="400885" y="1719431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WGPU-Core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6B55AC7-BE7C-FBE1-0FB6-A262CF4AE13F}"/>
              </a:ext>
            </a:extLst>
          </p:cNvPr>
          <p:cNvSpPr/>
          <p:nvPr/>
        </p:nvSpPr>
        <p:spPr>
          <a:xfrm>
            <a:off x="400884" y="2409431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WGPU-HAL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CC3C22-71DC-8DD9-5B1D-E6958F56215D}"/>
              </a:ext>
            </a:extLst>
          </p:cNvPr>
          <p:cNvSpPr/>
          <p:nvPr/>
        </p:nvSpPr>
        <p:spPr>
          <a:xfrm>
            <a:off x="400884" y="3099431"/>
            <a:ext cx="880672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204BDD-9736-B075-5DF6-819879F7FFF0}"/>
              </a:ext>
            </a:extLst>
          </p:cNvPr>
          <p:cNvSpPr/>
          <p:nvPr/>
        </p:nvSpPr>
        <p:spPr>
          <a:xfrm>
            <a:off x="1451069" y="3099431"/>
            <a:ext cx="880672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3A96059-5E9B-A09F-09E4-CAB347AA2B8C}"/>
              </a:ext>
            </a:extLst>
          </p:cNvPr>
          <p:cNvSpPr/>
          <p:nvPr/>
        </p:nvSpPr>
        <p:spPr>
          <a:xfrm>
            <a:off x="2501254" y="3099431"/>
            <a:ext cx="880672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5A2636-963E-427D-5ED2-E00FFEEFEA90}"/>
              </a:ext>
            </a:extLst>
          </p:cNvPr>
          <p:cNvSpPr/>
          <p:nvPr/>
        </p:nvSpPr>
        <p:spPr>
          <a:xfrm>
            <a:off x="3551439" y="3099431"/>
            <a:ext cx="880672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91CDBA8-6EB2-9CCE-4192-5B66A02CA161}"/>
              </a:ext>
            </a:extLst>
          </p:cNvPr>
          <p:cNvSpPr/>
          <p:nvPr/>
        </p:nvSpPr>
        <p:spPr>
          <a:xfrm>
            <a:off x="400883" y="3789431"/>
            <a:ext cx="4031227" cy="484737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硬件厂商提供的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B82237D-E6C3-B103-2868-1C77C50CA00A}"/>
              </a:ext>
            </a:extLst>
          </p:cNvPr>
          <p:cNvSpPr/>
          <p:nvPr/>
        </p:nvSpPr>
        <p:spPr>
          <a:xfrm>
            <a:off x="400882" y="4479431"/>
            <a:ext cx="1930859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- GPU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5DB42B-D6AE-8EE7-9483-0DAE38E1EBAE}"/>
              </a:ext>
            </a:extLst>
          </p:cNvPr>
          <p:cNvSpPr/>
          <p:nvPr/>
        </p:nvSpPr>
        <p:spPr>
          <a:xfrm>
            <a:off x="2501251" y="4479431"/>
            <a:ext cx="1930859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Runtime - CPU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923332D-7240-79A5-A688-16CE75CE4E77}"/>
              </a:ext>
            </a:extLst>
          </p:cNvPr>
          <p:cNvSpPr/>
          <p:nvPr/>
        </p:nvSpPr>
        <p:spPr>
          <a:xfrm>
            <a:off x="400882" y="5169431"/>
            <a:ext cx="4031227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总线以及设备发现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373841A-AB63-A76E-E350-91A6D9C771E2}"/>
              </a:ext>
            </a:extLst>
          </p:cNvPr>
          <p:cNvSpPr/>
          <p:nvPr/>
        </p:nvSpPr>
        <p:spPr>
          <a:xfrm>
            <a:off x="400881" y="5859431"/>
            <a:ext cx="4031227" cy="484737"/>
          </a:xfrm>
          <a:prstGeom prst="roundRect">
            <a:avLst/>
          </a:prstGeom>
          <a:solidFill>
            <a:srgbClr val="202FA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83CCFC1-98BB-4278-C88C-CA766E901FEA}"/>
              </a:ext>
            </a:extLst>
          </p:cNvPr>
          <p:cNvSpPr/>
          <p:nvPr/>
        </p:nvSpPr>
        <p:spPr>
          <a:xfrm>
            <a:off x="5018215" y="1029430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device.await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layout / pipeline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137C8EF-8E27-C3BA-ED59-0B4B527721AE}"/>
              </a:ext>
            </a:extLst>
          </p:cNvPr>
          <p:cNvSpPr/>
          <p:nvPr/>
        </p:nvSpPr>
        <p:spPr>
          <a:xfrm>
            <a:off x="5006019" y="1719431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未屏蔽实现细节的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Instance::new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FEB3C30-18DA-DDE4-160C-5081B95A699D}"/>
              </a:ext>
            </a:extLst>
          </p:cNvPr>
          <p:cNvSpPr/>
          <p:nvPr/>
        </p:nvSpPr>
        <p:spPr>
          <a:xfrm>
            <a:off x="5018215" y="2409430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pipeline / buffer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等等的抽象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7FBA489-75B9-8B3F-5CCC-4832632059A7}"/>
              </a:ext>
            </a:extLst>
          </p:cNvPr>
          <p:cNvSpPr/>
          <p:nvPr/>
        </p:nvSpPr>
        <p:spPr>
          <a:xfrm>
            <a:off x="5018215" y="3099429"/>
            <a:ext cx="4031227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GPGPU ABIs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A24446-399C-2A1A-5068-3B5209718B1E}"/>
              </a:ext>
            </a:extLst>
          </p:cNvPr>
          <p:cNvSpPr/>
          <p:nvPr/>
        </p:nvSpPr>
        <p:spPr>
          <a:xfrm>
            <a:off x="5018215" y="3785442"/>
            <a:ext cx="4031227" cy="484737"/>
          </a:xfrm>
          <a:prstGeom prst="roundRect">
            <a:avLst/>
          </a:prstGeom>
          <a:solidFill>
            <a:srgbClr val="7671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需要继续看完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POCL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7792B2D-107C-3B66-9969-AC79CB638A7B}"/>
              </a:ext>
            </a:extLst>
          </p:cNvPr>
          <p:cNvSpPr/>
          <p:nvPr/>
        </p:nvSpPr>
        <p:spPr>
          <a:xfrm>
            <a:off x="5018215" y="4479431"/>
            <a:ext cx="4031227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BABD981-D3D7-8187-D5CB-C70250612776}"/>
              </a:ext>
            </a:extLst>
          </p:cNvPr>
          <p:cNvSpPr/>
          <p:nvPr/>
        </p:nvSpPr>
        <p:spPr>
          <a:xfrm>
            <a:off x="5018215" y="5169430"/>
            <a:ext cx="4031227" cy="484737"/>
          </a:xfrm>
          <a:prstGeom prst="roundRect">
            <a:avLst/>
          </a:prstGeom>
          <a:solidFill>
            <a:srgbClr val="7671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不是很了解，不知道对任务的影响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FE3C66E-241C-C08B-5D85-75A791833FBF}"/>
              </a:ext>
            </a:extLst>
          </p:cNvPr>
          <p:cNvSpPr/>
          <p:nvPr/>
        </p:nvSpPr>
        <p:spPr>
          <a:xfrm>
            <a:off x="5006018" y="5859431"/>
            <a:ext cx="4031227" cy="484737"/>
          </a:xfrm>
          <a:prstGeom prst="roundRect">
            <a:avLst/>
          </a:prstGeom>
          <a:solidFill>
            <a:srgbClr val="202FA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已经阅读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Vortex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硬件源码完毕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94A60E-57A5-4298-A59A-749E8DDE0EF1}"/>
              </a:ext>
            </a:extLst>
          </p:cNvPr>
          <p:cNvSpPr/>
          <p:nvPr/>
        </p:nvSpPr>
        <p:spPr>
          <a:xfrm>
            <a:off x="9635546" y="3095443"/>
            <a:ext cx="2146478" cy="484737"/>
          </a:xfrm>
          <a:prstGeom prst="roundRect">
            <a:avLst/>
          </a:prstGeom>
          <a:solidFill>
            <a:srgbClr val="4A20D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BA6A632-3737-17F5-7A24-A60EFCFF0536}"/>
              </a:ext>
            </a:extLst>
          </p:cNvPr>
          <p:cNvSpPr/>
          <p:nvPr/>
        </p:nvSpPr>
        <p:spPr>
          <a:xfrm>
            <a:off x="9635546" y="4471454"/>
            <a:ext cx="2146478" cy="484737"/>
          </a:xfrm>
          <a:prstGeom prst="roundRect">
            <a:avLst/>
          </a:prstGeom>
          <a:solidFill>
            <a:srgbClr val="0740C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内核态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FA43B0-D3C3-8CEF-8E59-71831F283EAA}"/>
              </a:ext>
            </a:extLst>
          </p:cNvPr>
          <p:cNvSpPr/>
          <p:nvPr/>
        </p:nvSpPr>
        <p:spPr>
          <a:xfrm>
            <a:off x="9635546" y="3785442"/>
            <a:ext cx="2146478" cy="484737"/>
          </a:xfrm>
          <a:prstGeom prst="roundRect">
            <a:avLst/>
          </a:prstGeom>
          <a:solidFill>
            <a:srgbClr val="76717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待了解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23EC17F-DE9A-09FC-F19E-32E96EBA35D2}"/>
              </a:ext>
            </a:extLst>
          </p:cNvPr>
          <p:cNvSpPr/>
          <p:nvPr/>
        </p:nvSpPr>
        <p:spPr>
          <a:xfrm>
            <a:off x="9635546" y="5859431"/>
            <a:ext cx="2146478" cy="484737"/>
          </a:xfrm>
          <a:prstGeom prst="roundRect">
            <a:avLst/>
          </a:prstGeom>
          <a:solidFill>
            <a:srgbClr val="202FA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硬件层</a:t>
            </a:r>
          </a:p>
        </p:txBody>
      </p:sp>
    </p:spTree>
    <p:extLst>
      <p:ext uri="{BB962C8B-B14F-4D97-AF65-F5344CB8AC3E}">
        <p14:creationId xmlns:p14="http://schemas.microsoft.com/office/powerpoint/2010/main" val="423083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75E6E-9B69-3EB2-794C-A85CBD98A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7462B82-27CF-37A8-D881-8586BADE9B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8580829C-7BB3-A84B-2A99-A159F57598BC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理解异步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E88378-DC33-502F-32A3-2B191ADB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11" y="1217596"/>
            <a:ext cx="8864377" cy="47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8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C586-7E72-CC29-C983-FC81BBCC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2BB6A19-6046-675B-62EC-A09A28C64C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2C240B41-8B13-5AE6-4459-E7899AE53040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完成小任务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15D2BB-45E7-78DF-F81E-FA6813C9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89" y="1309008"/>
            <a:ext cx="7401821" cy="441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1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1FA79-8BA6-BD2F-DE36-30456AB49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CAA94C7-9226-C940-223A-9B02E0F21A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5F20B5A6-80E0-F7B6-1663-39113B8F9630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调研应用层之上的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WGPU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171CA38-6122-DAA6-417C-A3DF5C2A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10" y="1393717"/>
            <a:ext cx="9611579" cy="432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CACB0-03E0-B468-1DAB-68226092A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97F80CA-C75B-FBE9-B751-E19F6EB951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83FB5733-E966-0675-9499-4354F80C23AF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架构与命令执行机制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7C0FD5B-938C-FDD2-5B35-52E901B83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29431"/>
            <a:ext cx="6096000" cy="226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2F9BA5C-4237-3BAC-8D3C-8B9F93C3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85615"/>
            <a:ext cx="6096000" cy="265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3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D658-4193-D5B3-9ADE-F7A4E4884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305960D-0071-DB84-7973-CE5CEA8F12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6286EFA9-8425-1F29-47F1-616ADE767625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架构与命令执行机制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E8D03A-479C-D856-22D1-4E197E07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7" y="1353040"/>
            <a:ext cx="10285646" cy="46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4706A009-9FD8-C74C-2CE7-6A3D5D92A2DC}"/>
              </a:ext>
            </a:extLst>
          </p:cNvPr>
          <p:cNvSpPr/>
          <p:nvPr/>
        </p:nvSpPr>
        <p:spPr>
          <a:xfrm>
            <a:off x="3599726" y="2904713"/>
            <a:ext cx="2708476" cy="82180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9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2A112-F5FE-E6D5-5078-1172BAEA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84F2DA1-39BF-3DA1-C1D0-118D1FF779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391F28DB-CA6E-EC91-6E25-22A66B487262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FCA08F-9494-A135-EBAC-55E5F9B420F9}"/>
              </a:ext>
            </a:extLst>
          </p:cNvPr>
          <p:cNvSpPr txBox="1"/>
          <p:nvPr/>
        </p:nvSpPr>
        <p:spPr>
          <a:xfrm>
            <a:off x="2756703" y="1798189"/>
            <a:ext cx="6678593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完备的认知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WGPU/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WebGPU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的工作机制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从硬件层面出发认识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以及命令执行过程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了解设备侧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API-Kernel</a:t>
            </a: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了解主机侧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API-Runtime</a:t>
            </a:r>
          </a:p>
        </p:txBody>
      </p:sp>
    </p:spTree>
    <p:extLst>
      <p:ext uri="{BB962C8B-B14F-4D97-AF65-F5344CB8AC3E}">
        <p14:creationId xmlns:p14="http://schemas.microsoft.com/office/powerpoint/2010/main" val="181837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54E8E-F809-9CBE-5C97-B49241E7E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45977CE-8A39-1433-5A7F-BC2C91BE6C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854578C0-B791-3B71-21CA-23B585C47CCE}"/>
              </a:ext>
            </a:extLst>
          </p:cNvPr>
          <p:cNvSpPr/>
          <p:nvPr/>
        </p:nvSpPr>
        <p:spPr>
          <a:xfrm>
            <a:off x="285134" y="272347"/>
            <a:ext cx="4031227" cy="484737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还欠缺的工作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0322E0-0320-E2E1-5FD7-6D924D600E97}"/>
              </a:ext>
            </a:extLst>
          </p:cNvPr>
          <p:cNvSpPr txBox="1"/>
          <p:nvPr/>
        </p:nvSpPr>
        <p:spPr>
          <a:xfrm>
            <a:off x="2080549" y="1346775"/>
            <a:ext cx="8030902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POCL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源码，了解主机侧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ICD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的桥接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了解之后即可相似的理解</a:t>
            </a:r>
            <a:r>
              <a:rPr lang="en-US" altLang="zh-CN" sz="2000" b="1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vk</a:t>
            </a: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mtl</a:t>
            </a:r>
            <a:r>
              <a:rPr lang="en-US" altLang="zh-CN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/dx12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的原理及机制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可选：阅读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VirtioGPU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QEMU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实现的驱动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两个角度理解会更完备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可选：学习设备发现、注册机制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认识更完备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主线：设计接口规范，开始开发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比如：内核态如何结合</a:t>
            </a:r>
            <a:r>
              <a:rPr lang="en-US" altLang="zh-CN" sz="2000" b="1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r>
              <a:rPr lang="zh-CN" altLang="en-US" sz="20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进行统一资源管理</a:t>
            </a:r>
            <a:endParaRPr lang="en-US" altLang="zh-CN" sz="24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17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A6773-3BDE-458F-9E9C-BFA386C2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8C10DD6-3F8F-D012-3DD4-D0CA8DF05A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540C4"/>
              </a:gs>
              <a:gs pos="100000">
                <a:srgbClr val="4B18D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679442BC-9770-E1B0-0EA0-AC7D531D81DB}"/>
              </a:ext>
            </a:extLst>
          </p:cNvPr>
          <p:cNvSpPr/>
          <p:nvPr/>
        </p:nvSpPr>
        <p:spPr>
          <a:xfrm>
            <a:off x="2782528" y="2226510"/>
            <a:ext cx="6626943" cy="1251652"/>
          </a:xfrm>
          <a:prstGeom prst="round2DiagRect">
            <a:avLst>
              <a:gd name="adj1" fmla="val 30069"/>
              <a:gd name="adj2" fmla="val 0"/>
            </a:avLst>
          </a:prstGeom>
          <a:solidFill>
            <a:srgbClr val="422ED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汇报完毕，感谢聆听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5B007B-7EEA-CDF2-FCBC-AF23C01FF6A2}"/>
              </a:ext>
            </a:extLst>
          </p:cNvPr>
          <p:cNvSpPr txBox="1"/>
          <p:nvPr/>
        </p:nvSpPr>
        <p:spPr>
          <a:xfrm>
            <a:off x="5329083" y="3794773"/>
            <a:ext cx="15338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2025.06.21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90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第四阶段总结PPT-未上传</Template>
  <TotalTime>648</TotalTime>
  <Words>278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柯雷 程</dc:creator>
  <cp:lastModifiedBy>柯雷 程</cp:lastModifiedBy>
  <cp:revision>5</cp:revision>
  <dcterms:created xsi:type="dcterms:W3CDTF">2025-06-20T14:29:11Z</dcterms:created>
  <dcterms:modified xsi:type="dcterms:W3CDTF">2025-06-21T01:17:37Z</dcterms:modified>
</cp:coreProperties>
</file>