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168C50-0E6A-413B-B9A4-A8FBA609FD1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B30F792-75E5-410D-9C6A-681686979911}">
      <dgm:prSet/>
      <dgm:spPr/>
      <dgm:t>
        <a:bodyPr/>
        <a:lstStyle/>
        <a:p>
          <a:r>
            <a:rPr lang="id-ID" b="0" i="0"/>
            <a:t>Dengan adanya sistem IoT ini pengguna kendaraan tidak perlu khawatir lagi jika tidak bisa menemukan tempat parkir yang kosong. Sistem ini bisa memandu pengendara untuk mencari dan memakirkan kendaraannya dengan efektif dan efisien.</a:t>
          </a:r>
          <a:endParaRPr lang="en-US"/>
        </a:p>
      </dgm:t>
    </dgm:pt>
    <dgm:pt modelId="{3FF624AF-2FB9-4ECD-A789-5EA549750AA9}" type="parTrans" cxnId="{CD8785F2-D6C5-4DD1-940C-9A2F9D679C63}">
      <dgm:prSet/>
      <dgm:spPr/>
      <dgm:t>
        <a:bodyPr/>
        <a:lstStyle/>
        <a:p>
          <a:endParaRPr lang="en-US"/>
        </a:p>
      </dgm:t>
    </dgm:pt>
    <dgm:pt modelId="{77681BC7-33FE-4440-B963-3BEE637BEAC5}" type="sibTrans" cxnId="{CD8785F2-D6C5-4DD1-940C-9A2F9D679C63}">
      <dgm:prSet/>
      <dgm:spPr/>
      <dgm:t>
        <a:bodyPr/>
        <a:lstStyle/>
        <a:p>
          <a:endParaRPr lang="en-US"/>
        </a:p>
      </dgm:t>
    </dgm:pt>
    <dgm:pt modelId="{131CA035-47D3-40D3-B964-C32685BA3D77}">
      <dgm:prSet/>
      <dgm:spPr/>
      <dgm:t>
        <a:bodyPr/>
        <a:lstStyle/>
        <a:p>
          <a:r>
            <a:rPr lang="id-ID" b="0" i="0"/>
            <a:t>Saran untuk peneliti</a:t>
          </a:r>
          <a:r>
            <a:rPr lang="en-US" b="0" i="0"/>
            <a:t>an</a:t>
          </a:r>
          <a:r>
            <a:rPr lang="id-ID" b="0" i="0"/>
            <a:t> berikutnya, agar selalu memeriksa apakah WiFi terhubung atau tidak, karena sistem ini membutuhkan WiFi untuk bekerja dengan baik.</a:t>
          </a:r>
          <a:endParaRPr lang="en-US"/>
        </a:p>
      </dgm:t>
    </dgm:pt>
    <dgm:pt modelId="{4265FD33-B8DA-4099-A0B2-A16B04529757}" type="parTrans" cxnId="{119F7B37-FD01-4FCC-91C5-7DC8062B074A}">
      <dgm:prSet/>
      <dgm:spPr/>
      <dgm:t>
        <a:bodyPr/>
        <a:lstStyle/>
        <a:p>
          <a:endParaRPr lang="en-US"/>
        </a:p>
      </dgm:t>
    </dgm:pt>
    <dgm:pt modelId="{1CF8825D-2417-45B3-855A-10CED50AFA61}" type="sibTrans" cxnId="{119F7B37-FD01-4FCC-91C5-7DC8062B074A}">
      <dgm:prSet/>
      <dgm:spPr/>
      <dgm:t>
        <a:bodyPr/>
        <a:lstStyle/>
        <a:p>
          <a:endParaRPr lang="en-US"/>
        </a:p>
      </dgm:t>
    </dgm:pt>
    <dgm:pt modelId="{3A1ED647-4D68-4232-BD1B-605702F9C738}" type="pres">
      <dgm:prSet presAssocID="{6D168C50-0E6A-413B-B9A4-A8FBA609FD18}" presName="hierChild1" presStyleCnt="0">
        <dgm:presLayoutVars>
          <dgm:chPref val="1"/>
          <dgm:dir/>
          <dgm:animOne val="branch"/>
          <dgm:animLvl val="lvl"/>
          <dgm:resizeHandles/>
        </dgm:presLayoutVars>
      </dgm:prSet>
      <dgm:spPr/>
    </dgm:pt>
    <dgm:pt modelId="{D11F3ACD-42D0-43A9-9061-000BA345F215}" type="pres">
      <dgm:prSet presAssocID="{8B30F792-75E5-410D-9C6A-681686979911}" presName="hierRoot1" presStyleCnt="0"/>
      <dgm:spPr/>
    </dgm:pt>
    <dgm:pt modelId="{24D3FD12-17BB-4B06-B324-C1617DE6B571}" type="pres">
      <dgm:prSet presAssocID="{8B30F792-75E5-410D-9C6A-681686979911}" presName="composite" presStyleCnt="0"/>
      <dgm:spPr/>
    </dgm:pt>
    <dgm:pt modelId="{B9694E20-770B-4BF1-9B0E-971A81FAFF1A}" type="pres">
      <dgm:prSet presAssocID="{8B30F792-75E5-410D-9C6A-681686979911}" presName="background" presStyleLbl="node0" presStyleIdx="0" presStyleCnt="2"/>
      <dgm:spPr/>
    </dgm:pt>
    <dgm:pt modelId="{03F5588E-AAF9-44D1-865F-D8C356C061DE}" type="pres">
      <dgm:prSet presAssocID="{8B30F792-75E5-410D-9C6A-681686979911}" presName="text" presStyleLbl="fgAcc0" presStyleIdx="0" presStyleCnt="2">
        <dgm:presLayoutVars>
          <dgm:chPref val="3"/>
        </dgm:presLayoutVars>
      </dgm:prSet>
      <dgm:spPr/>
    </dgm:pt>
    <dgm:pt modelId="{94057057-8604-47B1-8239-301460CE5438}" type="pres">
      <dgm:prSet presAssocID="{8B30F792-75E5-410D-9C6A-681686979911}" presName="hierChild2" presStyleCnt="0"/>
      <dgm:spPr/>
    </dgm:pt>
    <dgm:pt modelId="{086B7A96-90C3-420B-A51B-621C69296F34}" type="pres">
      <dgm:prSet presAssocID="{131CA035-47D3-40D3-B964-C32685BA3D77}" presName="hierRoot1" presStyleCnt="0"/>
      <dgm:spPr/>
    </dgm:pt>
    <dgm:pt modelId="{D1E945A2-8DA2-4A19-9C67-7E53D56E9D0B}" type="pres">
      <dgm:prSet presAssocID="{131CA035-47D3-40D3-B964-C32685BA3D77}" presName="composite" presStyleCnt="0"/>
      <dgm:spPr/>
    </dgm:pt>
    <dgm:pt modelId="{6B656AAC-3083-402B-82C6-F3D80F1E061A}" type="pres">
      <dgm:prSet presAssocID="{131CA035-47D3-40D3-B964-C32685BA3D77}" presName="background" presStyleLbl="node0" presStyleIdx="1" presStyleCnt="2"/>
      <dgm:spPr/>
    </dgm:pt>
    <dgm:pt modelId="{C4CFECBB-6ECD-45E9-8CB0-8D045FCFF465}" type="pres">
      <dgm:prSet presAssocID="{131CA035-47D3-40D3-B964-C32685BA3D77}" presName="text" presStyleLbl="fgAcc0" presStyleIdx="1" presStyleCnt="2">
        <dgm:presLayoutVars>
          <dgm:chPref val="3"/>
        </dgm:presLayoutVars>
      </dgm:prSet>
      <dgm:spPr/>
    </dgm:pt>
    <dgm:pt modelId="{8C4C5A88-98EF-4EE5-8BFA-0E13AA639EE9}" type="pres">
      <dgm:prSet presAssocID="{131CA035-47D3-40D3-B964-C32685BA3D77}" presName="hierChild2" presStyleCnt="0"/>
      <dgm:spPr/>
    </dgm:pt>
  </dgm:ptLst>
  <dgm:cxnLst>
    <dgm:cxn modelId="{895B311E-A7F3-4E75-BC23-E31020FCBAF2}" type="presOf" srcId="{8B30F792-75E5-410D-9C6A-681686979911}" destId="{03F5588E-AAF9-44D1-865F-D8C356C061DE}" srcOrd="0" destOrd="0" presId="urn:microsoft.com/office/officeart/2005/8/layout/hierarchy1"/>
    <dgm:cxn modelId="{D778B435-2AB1-4154-9D55-FAA332809C1B}" type="presOf" srcId="{131CA035-47D3-40D3-B964-C32685BA3D77}" destId="{C4CFECBB-6ECD-45E9-8CB0-8D045FCFF465}" srcOrd="0" destOrd="0" presId="urn:microsoft.com/office/officeart/2005/8/layout/hierarchy1"/>
    <dgm:cxn modelId="{119F7B37-FD01-4FCC-91C5-7DC8062B074A}" srcId="{6D168C50-0E6A-413B-B9A4-A8FBA609FD18}" destId="{131CA035-47D3-40D3-B964-C32685BA3D77}" srcOrd="1" destOrd="0" parTransId="{4265FD33-B8DA-4099-A0B2-A16B04529757}" sibTransId="{1CF8825D-2417-45B3-855A-10CED50AFA61}"/>
    <dgm:cxn modelId="{2081973A-B8CB-4BDE-BC54-9DC01FCEA995}" type="presOf" srcId="{6D168C50-0E6A-413B-B9A4-A8FBA609FD18}" destId="{3A1ED647-4D68-4232-BD1B-605702F9C738}" srcOrd="0" destOrd="0" presId="urn:microsoft.com/office/officeart/2005/8/layout/hierarchy1"/>
    <dgm:cxn modelId="{CD8785F2-D6C5-4DD1-940C-9A2F9D679C63}" srcId="{6D168C50-0E6A-413B-B9A4-A8FBA609FD18}" destId="{8B30F792-75E5-410D-9C6A-681686979911}" srcOrd="0" destOrd="0" parTransId="{3FF624AF-2FB9-4ECD-A789-5EA549750AA9}" sibTransId="{77681BC7-33FE-4440-B963-3BEE637BEAC5}"/>
    <dgm:cxn modelId="{1FF3AA9F-C302-4085-BF7A-8D1031E1BC83}" type="presParOf" srcId="{3A1ED647-4D68-4232-BD1B-605702F9C738}" destId="{D11F3ACD-42D0-43A9-9061-000BA345F215}" srcOrd="0" destOrd="0" presId="urn:microsoft.com/office/officeart/2005/8/layout/hierarchy1"/>
    <dgm:cxn modelId="{141451D6-DD31-48B7-B91C-9DA7B95051A7}" type="presParOf" srcId="{D11F3ACD-42D0-43A9-9061-000BA345F215}" destId="{24D3FD12-17BB-4B06-B324-C1617DE6B571}" srcOrd="0" destOrd="0" presId="urn:microsoft.com/office/officeart/2005/8/layout/hierarchy1"/>
    <dgm:cxn modelId="{685C57EB-EEB5-4A11-9BA5-92FD5683BE5A}" type="presParOf" srcId="{24D3FD12-17BB-4B06-B324-C1617DE6B571}" destId="{B9694E20-770B-4BF1-9B0E-971A81FAFF1A}" srcOrd="0" destOrd="0" presId="urn:microsoft.com/office/officeart/2005/8/layout/hierarchy1"/>
    <dgm:cxn modelId="{0FECD31E-EDB8-442E-AA25-1CDE0FE27E55}" type="presParOf" srcId="{24D3FD12-17BB-4B06-B324-C1617DE6B571}" destId="{03F5588E-AAF9-44D1-865F-D8C356C061DE}" srcOrd="1" destOrd="0" presId="urn:microsoft.com/office/officeart/2005/8/layout/hierarchy1"/>
    <dgm:cxn modelId="{5F6DFD7D-DB0B-4FD3-81CA-A997243493CD}" type="presParOf" srcId="{D11F3ACD-42D0-43A9-9061-000BA345F215}" destId="{94057057-8604-47B1-8239-301460CE5438}" srcOrd="1" destOrd="0" presId="urn:microsoft.com/office/officeart/2005/8/layout/hierarchy1"/>
    <dgm:cxn modelId="{92F51848-0417-4442-A4CD-D02AE2E8ADB8}" type="presParOf" srcId="{3A1ED647-4D68-4232-BD1B-605702F9C738}" destId="{086B7A96-90C3-420B-A51B-621C69296F34}" srcOrd="1" destOrd="0" presId="urn:microsoft.com/office/officeart/2005/8/layout/hierarchy1"/>
    <dgm:cxn modelId="{1B85B2FB-C8D4-4ABC-AD10-F4BE73CEF2F8}" type="presParOf" srcId="{086B7A96-90C3-420B-A51B-621C69296F34}" destId="{D1E945A2-8DA2-4A19-9C67-7E53D56E9D0B}" srcOrd="0" destOrd="0" presId="urn:microsoft.com/office/officeart/2005/8/layout/hierarchy1"/>
    <dgm:cxn modelId="{E4AA00E4-3241-4504-BECF-551BD202DFDC}" type="presParOf" srcId="{D1E945A2-8DA2-4A19-9C67-7E53D56E9D0B}" destId="{6B656AAC-3083-402B-82C6-F3D80F1E061A}" srcOrd="0" destOrd="0" presId="urn:microsoft.com/office/officeart/2005/8/layout/hierarchy1"/>
    <dgm:cxn modelId="{C9447408-09E1-4986-A1ED-E7496FE8CC07}" type="presParOf" srcId="{D1E945A2-8DA2-4A19-9C67-7E53D56E9D0B}" destId="{C4CFECBB-6ECD-45E9-8CB0-8D045FCFF465}" srcOrd="1" destOrd="0" presId="urn:microsoft.com/office/officeart/2005/8/layout/hierarchy1"/>
    <dgm:cxn modelId="{AB70E3CC-BF9F-4045-A7ED-C3B3683BBA0C}" type="presParOf" srcId="{086B7A96-90C3-420B-A51B-621C69296F34}" destId="{8C4C5A88-98EF-4EE5-8BFA-0E13AA639EE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94E20-770B-4BF1-9B0E-971A81FAFF1A}">
      <dsp:nvSpPr>
        <dsp:cNvPr id="0" name=""/>
        <dsp:cNvSpPr/>
      </dsp:nvSpPr>
      <dsp:spPr>
        <a:xfrm>
          <a:off x="1236" y="85031"/>
          <a:ext cx="4340979" cy="275652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F5588E-AAF9-44D1-865F-D8C356C061DE}">
      <dsp:nvSpPr>
        <dsp:cNvPr id="0" name=""/>
        <dsp:cNvSpPr/>
      </dsp:nvSpPr>
      <dsp:spPr>
        <a:xfrm>
          <a:off x="483567" y="543245"/>
          <a:ext cx="4340979" cy="275652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d-ID" sz="2100" b="0" i="0" kern="1200"/>
            <a:t>Dengan adanya sistem IoT ini pengguna kendaraan tidak perlu khawatir lagi jika tidak bisa menemukan tempat parkir yang kosong. Sistem ini bisa memandu pengendara untuk mencari dan memakirkan kendaraannya dengan efektif dan efisien.</a:t>
          </a:r>
          <a:endParaRPr lang="en-US" sz="2100" kern="1200"/>
        </a:p>
      </dsp:txBody>
      <dsp:txXfrm>
        <a:off x="564303" y="623981"/>
        <a:ext cx="4179507" cy="2595049"/>
      </dsp:txXfrm>
    </dsp:sp>
    <dsp:sp modelId="{6B656AAC-3083-402B-82C6-F3D80F1E061A}">
      <dsp:nvSpPr>
        <dsp:cNvPr id="0" name=""/>
        <dsp:cNvSpPr/>
      </dsp:nvSpPr>
      <dsp:spPr>
        <a:xfrm>
          <a:off x="5306878" y="85031"/>
          <a:ext cx="4340979" cy="275652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CFECBB-6ECD-45E9-8CB0-8D045FCFF465}">
      <dsp:nvSpPr>
        <dsp:cNvPr id="0" name=""/>
        <dsp:cNvSpPr/>
      </dsp:nvSpPr>
      <dsp:spPr>
        <a:xfrm>
          <a:off x="5789209" y="543245"/>
          <a:ext cx="4340979" cy="275652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d-ID" sz="2100" b="0" i="0" kern="1200"/>
            <a:t>Saran untuk peneliti</a:t>
          </a:r>
          <a:r>
            <a:rPr lang="en-US" sz="2100" b="0" i="0" kern="1200"/>
            <a:t>an</a:t>
          </a:r>
          <a:r>
            <a:rPr lang="id-ID" sz="2100" b="0" i="0" kern="1200"/>
            <a:t> berikutnya, agar selalu memeriksa apakah WiFi terhubung atau tidak, karena sistem ini membutuhkan WiFi untuk bekerja dengan baik.</a:t>
          </a:r>
          <a:endParaRPr lang="en-US" sz="2100" kern="1200"/>
        </a:p>
      </dsp:txBody>
      <dsp:txXfrm>
        <a:off x="5869945" y="623981"/>
        <a:ext cx="4179507" cy="25950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057BF7D-CB3A-4A64-8674-324E6AC3D6B2}" type="datetimeFigureOut">
              <a:rPr lang="id-ID" smtClean="0"/>
              <a:t>29/12/2023</a:t>
            </a:fld>
            <a:endParaRPr lang="id-ID"/>
          </a:p>
        </p:txBody>
      </p:sp>
      <p:sp>
        <p:nvSpPr>
          <p:cNvPr id="5" name="Footer Placeholder 4"/>
          <p:cNvSpPr>
            <a:spLocks noGrp="1"/>
          </p:cNvSpPr>
          <p:nvPr>
            <p:ph type="ftr" sz="quarter" idx="11"/>
          </p:nvPr>
        </p:nvSpPr>
        <p:spPr>
          <a:xfrm>
            <a:off x="3962399" y="5870575"/>
            <a:ext cx="4893958" cy="377825"/>
          </a:xfrm>
        </p:spPr>
        <p:txBody>
          <a:bodyPr/>
          <a:lstStyle/>
          <a:p>
            <a:endParaRPr lang="id-ID"/>
          </a:p>
        </p:txBody>
      </p:sp>
      <p:sp>
        <p:nvSpPr>
          <p:cNvPr id="6" name="Slide Number Placeholder 5"/>
          <p:cNvSpPr>
            <a:spLocks noGrp="1"/>
          </p:cNvSpPr>
          <p:nvPr>
            <p:ph type="sldNum" sz="quarter" idx="12"/>
          </p:nvPr>
        </p:nvSpPr>
        <p:spPr>
          <a:xfrm>
            <a:off x="10608958" y="5870575"/>
            <a:ext cx="551167" cy="377825"/>
          </a:xfrm>
        </p:spPr>
        <p:txBody>
          <a:bodyPr/>
          <a:lstStyle/>
          <a:p>
            <a:fld id="{2074A7AE-7648-49DA-9588-D2AEF5352F55}" type="slidenum">
              <a:rPr lang="id-ID" smtClean="0"/>
              <a:t>‹#›</a:t>
            </a:fld>
            <a:endParaRPr lang="id-ID"/>
          </a:p>
        </p:txBody>
      </p:sp>
    </p:spTree>
    <p:extLst>
      <p:ext uri="{BB962C8B-B14F-4D97-AF65-F5344CB8AC3E}">
        <p14:creationId xmlns:p14="http://schemas.microsoft.com/office/powerpoint/2010/main" val="12727793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57BF7D-CB3A-4A64-8674-324E6AC3D6B2}" type="datetimeFigureOut">
              <a:rPr lang="id-ID" smtClean="0"/>
              <a:t>29/12/2023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074A7AE-7648-49DA-9588-D2AEF5352F55}" type="slidenum">
              <a:rPr lang="id-ID" smtClean="0"/>
              <a:t>‹#›</a:t>
            </a:fld>
            <a:endParaRPr lang="id-ID"/>
          </a:p>
        </p:txBody>
      </p:sp>
    </p:spTree>
    <p:extLst>
      <p:ext uri="{BB962C8B-B14F-4D97-AF65-F5344CB8AC3E}">
        <p14:creationId xmlns:p14="http://schemas.microsoft.com/office/powerpoint/2010/main" val="836070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7BF7D-CB3A-4A64-8674-324E6AC3D6B2}" type="datetimeFigureOut">
              <a:rPr lang="id-ID" smtClean="0"/>
              <a:t>29/12/2023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074A7AE-7648-49DA-9588-D2AEF5352F55}" type="slidenum">
              <a:rPr lang="id-ID" smtClean="0"/>
              <a:t>‹#›</a:t>
            </a:fld>
            <a:endParaRPr lang="id-ID"/>
          </a:p>
        </p:txBody>
      </p:sp>
    </p:spTree>
    <p:extLst>
      <p:ext uri="{BB962C8B-B14F-4D97-AF65-F5344CB8AC3E}">
        <p14:creationId xmlns:p14="http://schemas.microsoft.com/office/powerpoint/2010/main" val="1236589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7BF7D-CB3A-4A64-8674-324E6AC3D6B2}" type="datetimeFigureOut">
              <a:rPr lang="id-ID" smtClean="0"/>
              <a:t>29/12/2023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074A7AE-7648-49DA-9588-D2AEF5352F55}" type="slidenum">
              <a:rPr lang="id-ID" smtClean="0"/>
              <a:t>‹#›</a:t>
            </a:fld>
            <a:endParaRPr lang="id-ID"/>
          </a:p>
        </p:txBody>
      </p:sp>
    </p:spTree>
    <p:extLst>
      <p:ext uri="{BB962C8B-B14F-4D97-AF65-F5344CB8AC3E}">
        <p14:creationId xmlns:p14="http://schemas.microsoft.com/office/powerpoint/2010/main" val="2692436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7BF7D-CB3A-4A64-8674-324E6AC3D6B2}" type="datetimeFigureOut">
              <a:rPr lang="id-ID" smtClean="0"/>
              <a:t>29/12/2023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074A7AE-7648-49DA-9588-D2AEF5352F55}" type="slidenum">
              <a:rPr lang="id-ID" smtClean="0"/>
              <a:t>‹#›</a:t>
            </a:fld>
            <a:endParaRPr lang="id-ID"/>
          </a:p>
        </p:txBody>
      </p:sp>
    </p:spTree>
    <p:extLst>
      <p:ext uri="{BB962C8B-B14F-4D97-AF65-F5344CB8AC3E}">
        <p14:creationId xmlns:p14="http://schemas.microsoft.com/office/powerpoint/2010/main" val="2385773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7BF7D-CB3A-4A64-8674-324E6AC3D6B2}" type="datetimeFigureOut">
              <a:rPr lang="id-ID" smtClean="0"/>
              <a:t>29/12/2023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074A7AE-7648-49DA-9588-D2AEF5352F55}" type="slidenum">
              <a:rPr lang="id-ID" smtClean="0"/>
              <a:t>‹#›</a:t>
            </a:fld>
            <a:endParaRPr lang="id-ID"/>
          </a:p>
        </p:txBody>
      </p:sp>
    </p:spTree>
    <p:extLst>
      <p:ext uri="{BB962C8B-B14F-4D97-AF65-F5344CB8AC3E}">
        <p14:creationId xmlns:p14="http://schemas.microsoft.com/office/powerpoint/2010/main" val="2816319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7BF7D-CB3A-4A64-8674-324E6AC3D6B2}" type="datetimeFigureOut">
              <a:rPr lang="id-ID" smtClean="0"/>
              <a:t>29/12/2023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074A7AE-7648-49DA-9588-D2AEF5352F55}" type="slidenum">
              <a:rPr lang="id-ID" smtClean="0"/>
              <a:t>‹#›</a:t>
            </a:fld>
            <a:endParaRPr lang="id-ID"/>
          </a:p>
        </p:txBody>
      </p:sp>
    </p:spTree>
    <p:extLst>
      <p:ext uri="{BB962C8B-B14F-4D97-AF65-F5344CB8AC3E}">
        <p14:creationId xmlns:p14="http://schemas.microsoft.com/office/powerpoint/2010/main" val="4033308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7BF7D-CB3A-4A64-8674-324E6AC3D6B2}" type="datetimeFigureOut">
              <a:rPr lang="id-ID" smtClean="0"/>
              <a:t>29/12/2023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074A7AE-7648-49DA-9588-D2AEF5352F55}" type="slidenum">
              <a:rPr lang="id-ID" smtClean="0"/>
              <a:t>‹#›</a:t>
            </a:fld>
            <a:endParaRPr lang="id-ID"/>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755856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7BF7D-CB3A-4A64-8674-324E6AC3D6B2}" type="datetimeFigureOut">
              <a:rPr lang="id-ID" smtClean="0"/>
              <a:t>29/12/2023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074A7AE-7648-49DA-9588-D2AEF5352F55}" type="slidenum">
              <a:rPr lang="id-ID" smtClean="0"/>
              <a:t>‹#›</a:t>
            </a:fld>
            <a:endParaRPr lang="id-ID"/>
          </a:p>
        </p:txBody>
      </p:sp>
    </p:spTree>
    <p:extLst>
      <p:ext uri="{BB962C8B-B14F-4D97-AF65-F5344CB8AC3E}">
        <p14:creationId xmlns:p14="http://schemas.microsoft.com/office/powerpoint/2010/main" val="166139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7BF7D-CB3A-4A64-8674-324E6AC3D6B2}" type="datetimeFigureOut">
              <a:rPr lang="id-ID" smtClean="0"/>
              <a:t>29/12/2023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074A7AE-7648-49DA-9588-D2AEF5352F55}" type="slidenum">
              <a:rPr lang="id-ID" smtClean="0"/>
              <a:t>‹#›</a:t>
            </a:fld>
            <a:endParaRPr lang="id-ID"/>
          </a:p>
        </p:txBody>
      </p:sp>
    </p:spTree>
    <p:extLst>
      <p:ext uri="{BB962C8B-B14F-4D97-AF65-F5344CB8AC3E}">
        <p14:creationId xmlns:p14="http://schemas.microsoft.com/office/powerpoint/2010/main" val="2802184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7BF7D-CB3A-4A64-8674-324E6AC3D6B2}" type="datetimeFigureOut">
              <a:rPr lang="id-ID" smtClean="0"/>
              <a:t>29/12/2023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074A7AE-7648-49DA-9588-D2AEF5352F55}" type="slidenum">
              <a:rPr lang="id-ID" smtClean="0"/>
              <a:t>‹#›</a:t>
            </a:fld>
            <a:endParaRPr lang="id-ID"/>
          </a:p>
        </p:txBody>
      </p:sp>
    </p:spTree>
    <p:extLst>
      <p:ext uri="{BB962C8B-B14F-4D97-AF65-F5344CB8AC3E}">
        <p14:creationId xmlns:p14="http://schemas.microsoft.com/office/powerpoint/2010/main" val="152889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57BF7D-CB3A-4A64-8674-324E6AC3D6B2}" type="datetimeFigureOut">
              <a:rPr lang="id-ID" smtClean="0"/>
              <a:t>29/12/2023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074A7AE-7648-49DA-9588-D2AEF5352F55}" type="slidenum">
              <a:rPr lang="id-ID" smtClean="0"/>
              <a:t>‹#›</a:t>
            </a:fld>
            <a:endParaRPr lang="id-ID"/>
          </a:p>
        </p:txBody>
      </p:sp>
    </p:spTree>
    <p:extLst>
      <p:ext uri="{BB962C8B-B14F-4D97-AF65-F5344CB8AC3E}">
        <p14:creationId xmlns:p14="http://schemas.microsoft.com/office/powerpoint/2010/main" val="338030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57BF7D-CB3A-4A64-8674-324E6AC3D6B2}" type="datetimeFigureOut">
              <a:rPr lang="id-ID" smtClean="0"/>
              <a:t>29/12/2023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074A7AE-7648-49DA-9588-D2AEF5352F55}" type="slidenum">
              <a:rPr lang="id-ID" smtClean="0"/>
              <a:t>‹#›</a:t>
            </a:fld>
            <a:endParaRPr lang="id-ID"/>
          </a:p>
        </p:txBody>
      </p:sp>
    </p:spTree>
    <p:extLst>
      <p:ext uri="{BB962C8B-B14F-4D97-AF65-F5344CB8AC3E}">
        <p14:creationId xmlns:p14="http://schemas.microsoft.com/office/powerpoint/2010/main" val="4070250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57BF7D-CB3A-4A64-8674-324E6AC3D6B2}" type="datetimeFigureOut">
              <a:rPr lang="id-ID" smtClean="0"/>
              <a:t>29/12/2023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074A7AE-7648-49DA-9588-D2AEF5352F55}" type="slidenum">
              <a:rPr lang="id-ID" smtClean="0"/>
              <a:t>‹#›</a:t>
            </a:fld>
            <a:endParaRPr lang="id-ID"/>
          </a:p>
        </p:txBody>
      </p:sp>
    </p:spTree>
    <p:extLst>
      <p:ext uri="{BB962C8B-B14F-4D97-AF65-F5344CB8AC3E}">
        <p14:creationId xmlns:p14="http://schemas.microsoft.com/office/powerpoint/2010/main" val="1197744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057BF7D-CB3A-4A64-8674-324E6AC3D6B2}" type="datetimeFigureOut">
              <a:rPr lang="id-ID" smtClean="0"/>
              <a:t>29/12/2023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074A7AE-7648-49DA-9588-D2AEF5352F55}" type="slidenum">
              <a:rPr lang="id-ID" smtClean="0"/>
              <a:t>‹#›</a:t>
            </a:fld>
            <a:endParaRPr lang="id-ID"/>
          </a:p>
        </p:txBody>
      </p:sp>
    </p:spTree>
    <p:extLst>
      <p:ext uri="{BB962C8B-B14F-4D97-AF65-F5344CB8AC3E}">
        <p14:creationId xmlns:p14="http://schemas.microsoft.com/office/powerpoint/2010/main" val="1962780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57BF7D-CB3A-4A64-8674-324E6AC3D6B2}" type="datetimeFigureOut">
              <a:rPr lang="id-ID" smtClean="0"/>
              <a:t>29/12/2023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074A7AE-7648-49DA-9588-D2AEF5352F55}" type="slidenum">
              <a:rPr lang="id-ID" smtClean="0"/>
              <a:t>‹#›</a:t>
            </a:fld>
            <a:endParaRPr lang="id-ID"/>
          </a:p>
        </p:txBody>
      </p:sp>
    </p:spTree>
    <p:extLst>
      <p:ext uri="{BB962C8B-B14F-4D97-AF65-F5344CB8AC3E}">
        <p14:creationId xmlns:p14="http://schemas.microsoft.com/office/powerpoint/2010/main" val="2417801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57BF7D-CB3A-4A64-8674-324E6AC3D6B2}" type="datetimeFigureOut">
              <a:rPr lang="id-ID" smtClean="0"/>
              <a:t>29/12/2023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074A7AE-7648-49DA-9588-D2AEF5352F55}" type="slidenum">
              <a:rPr lang="id-ID" smtClean="0"/>
              <a:t>‹#›</a:t>
            </a:fld>
            <a:endParaRPr lang="id-ID"/>
          </a:p>
        </p:txBody>
      </p:sp>
    </p:spTree>
    <p:extLst>
      <p:ext uri="{BB962C8B-B14F-4D97-AF65-F5344CB8AC3E}">
        <p14:creationId xmlns:p14="http://schemas.microsoft.com/office/powerpoint/2010/main" val="2707999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57BF7D-CB3A-4A64-8674-324E6AC3D6B2}" type="datetimeFigureOut">
              <a:rPr lang="id-ID" smtClean="0"/>
              <a:t>29/12/2023</a:t>
            </a:fld>
            <a:endParaRPr lang="id-ID"/>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74A7AE-7648-49DA-9588-D2AEF5352F55}" type="slidenum">
              <a:rPr lang="id-ID" smtClean="0"/>
              <a:t>‹#›</a:t>
            </a:fld>
            <a:endParaRPr lang="id-ID"/>
          </a:p>
        </p:txBody>
      </p:sp>
    </p:spTree>
    <p:extLst>
      <p:ext uri="{BB962C8B-B14F-4D97-AF65-F5344CB8AC3E}">
        <p14:creationId xmlns:p14="http://schemas.microsoft.com/office/powerpoint/2010/main" val="17975589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CCC8-151D-1C87-B8FE-0D46808FD70C}"/>
              </a:ext>
            </a:extLst>
          </p:cNvPr>
          <p:cNvSpPr>
            <a:spLocks noGrp="1"/>
          </p:cNvSpPr>
          <p:nvPr>
            <p:ph type="ctrTitle"/>
          </p:nvPr>
        </p:nvSpPr>
        <p:spPr>
          <a:xfrm>
            <a:off x="5297762" y="640080"/>
            <a:ext cx="6251110" cy="3566160"/>
          </a:xfrm>
        </p:spPr>
        <p:txBody>
          <a:bodyPr anchor="b">
            <a:normAutofit/>
          </a:bodyPr>
          <a:lstStyle/>
          <a:p>
            <a:pPr algn="l"/>
            <a:r>
              <a:rPr lang="id-ID" sz="4000" b="1" i="0" dirty="0">
                <a:effectLst/>
                <a:latin typeface="-apple-system"/>
              </a:rPr>
              <a:t>TUGAS BESAR IOT </a:t>
            </a:r>
            <a:r>
              <a:rPr lang="en-US" sz="4000" b="1" i="0" dirty="0">
                <a:effectLst/>
                <a:latin typeface="-apple-system"/>
              </a:rPr>
              <a:t>“</a:t>
            </a:r>
            <a:r>
              <a:rPr lang="id-ID" sz="4000" b="1" i="0" dirty="0">
                <a:effectLst/>
                <a:latin typeface="-apple-system"/>
              </a:rPr>
              <a:t>PARKING SLOT RECOMMENDATION</a:t>
            </a:r>
            <a:r>
              <a:rPr lang="en-US" sz="4000" b="1" i="0" dirty="0">
                <a:effectLst/>
                <a:latin typeface="-apple-system"/>
              </a:rPr>
              <a:t>”</a:t>
            </a:r>
            <a:br>
              <a:rPr lang="en-US" sz="4000" b="1" i="0" dirty="0">
                <a:effectLst/>
                <a:latin typeface="-apple-system"/>
              </a:rPr>
            </a:br>
            <a:br>
              <a:rPr lang="en-US" sz="4000" b="1" i="0" dirty="0">
                <a:effectLst/>
                <a:latin typeface="-apple-system"/>
              </a:rPr>
            </a:br>
            <a:br>
              <a:rPr lang="en-US" sz="4000" b="1" i="0" dirty="0">
                <a:effectLst/>
                <a:latin typeface="-apple-system"/>
              </a:rPr>
            </a:br>
            <a:r>
              <a:rPr lang="en-US" sz="4000" b="1" i="0" dirty="0" err="1">
                <a:effectLst/>
                <a:latin typeface="-apple-system"/>
              </a:rPr>
              <a:t>Kelompok</a:t>
            </a:r>
            <a:r>
              <a:rPr lang="en-US" sz="4000" b="1" i="0" dirty="0">
                <a:effectLst/>
                <a:latin typeface="-apple-system"/>
              </a:rPr>
              <a:t> Starboy :</a:t>
            </a:r>
            <a:endParaRPr lang="id-ID" sz="5400" dirty="0"/>
          </a:p>
        </p:txBody>
      </p:sp>
      <p:sp>
        <p:nvSpPr>
          <p:cNvPr id="3" name="Subtitle 2">
            <a:extLst>
              <a:ext uri="{FF2B5EF4-FFF2-40B4-BE49-F238E27FC236}">
                <a16:creationId xmlns:a16="http://schemas.microsoft.com/office/drawing/2014/main" id="{8FDBB6EE-B62A-2C05-86D2-8F5EC46B340B}"/>
              </a:ext>
            </a:extLst>
          </p:cNvPr>
          <p:cNvSpPr>
            <a:spLocks noGrp="1"/>
          </p:cNvSpPr>
          <p:nvPr>
            <p:ph type="subTitle" idx="1"/>
          </p:nvPr>
        </p:nvSpPr>
        <p:spPr>
          <a:xfrm>
            <a:off x="5297760" y="4636008"/>
            <a:ext cx="6251111" cy="1572768"/>
          </a:xfrm>
        </p:spPr>
        <p:txBody>
          <a:bodyPr>
            <a:normAutofit lnSpcReduction="10000"/>
          </a:bodyPr>
          <a:lstStyle/>
          <a:p>
            <a:pPr algn="l"/>
            <a:r>
              <a:rPr lang="id-ID" sz="2000" b="0" i="0">
                <a:effectLst/>
                <a:latin typeface="-apple-system"/>
              </a:rPr>
              <a:t>Alif Firmansyah-1103204105</a:t>
            </a:r>
          </a:p>
          <a:p>
            <a:pPr algn="l"/>
            <a:r>
              <a:rPr lang="id-ID" sz="2000" b="0" i="0">
                <a:effectLst/>
                <a:latin typeface="-apple-system"/>
              </a:rPr>
              <a:t>Dimas Putra Mahendra-1103200076</a:t>
            </a:r>
          </a:p>
          <a:p>
            <a:pPr algn="l"/>
            <a:r>
              <a:rPr lang="id-ID" sz="2000" b="0" i="0">
                <a:effectLst/>
                <a:latin typeface="-apple-system"/>
              </a:rPr>
              <a:t>Ikhsar Sulaeman-1103200089</a:t>
            </a:r>
          </a:p>
          <a:p>
            <a:pPr algn="l"/>
            <a:r>
              <a:rPr lang="id-ID" sz="2000" b="0" i="0">
                <a:effectLst/>
                <a:latin typeface="-apple-system"/>
              </a:rPr>
              <a:t>Muhammad Fariq Taqi Pasai-1103204193</a:t>
            </a:r>
          </a:p>
        </p:txBody>
      </p:sp>
      <p:pic>
        <p:nvPicPr>
          <p:cNvPr id="1026" name="Picture 2" descr="Logo_Tel-U">
            <a:extLst>
              <a:ext uri="{FF2B5EF4-FFF2-40B4-BE49-F238E27FC236}">
                <a16:creationId xmlns:a16="http://schemas.microsoft.com/office/drawing/2014/main" id="{6E654A09-5A50-5DF5-2981-D0BEC3D00F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50" r="5702"/>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270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223" name="Picture 9222">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88D7EEB-DAE2-9BF4-75D0-1BFFA1E3DC6A}"/>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t>Skematik alat</a:t>
            </a:r>
          </a:p>
        </p:txBody>
      </p:sp>
      <p:pic>
        <p:nvPicPr>
          <p:cNvPr id="9218" name="Picture 2" descr="image">
            <a:extLst>
              <a:ext uri="{FF2B5EF4-FFF2-40B4-BE49-F238E27FC236}">
                <a16:creationId xmlns:a16="http://schemas.microsoft.com/office/drawing/2014/main" id="{AAA3D553-37C4-3167-67EA-18D681EC00C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76606" y="1703160"/>
            <a:ext cx="5471927" cy="3447313"/>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87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9" name="Rectangle 10248">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Freeform: Shape 10250">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0BFFDB-9FC6-07A4-3DAA-6EA79AFC1434}"/>
              </a:ext>
            </a:extLst>
          </p:cNvPr>
          <p:cNvSpPr>
            <a:spLocks noGrp="1"/>
          </p:cNvSpPr>
          <p:nvPr>
            <p:ph type="title"/>
          </p:nvPr>
        </p:nvSpPr>
        <p:spPr>
          <a:xfrm>
            <a:off x="685801" y="643466"/>
            <a:ext cx="2590799" cy="4995333"/>
          </a:xfrm>
        </p:spPr>
        <p:txBody>
          <a:bodyPr>
            <a:normAutofit/>
          </a:bodyPr>
          <a:lstStyle/>
          <a:p>
            <a:r>
              <a:rPr lang="en-US">
                <a:solidFill>
                  <a:srgbClr val="FFFFFF"/>
                </a:solidFill>
              </a:rPr>
              <a:t>Design alat</a:t>
            </a:r>
            <a:endParaRPr lang="id-ID">
              <a:solidFill>
                <a:srgbClr val="FFFFFF"/>
              </a:solidFill>
            </a:endParaRPr>
          </a:p>
        </p:txBody>
      </p:sp>
      <p:pic>
        <p:nvPicPr>
          <p:cNvPr id="10242" name="Picture 2" descr="image">
            <a:extLst>
              <a:ext uri="{FF2B5EF4-FFF2-40B4-BE49-F238E27FC236}">
                <a16:creationId xmlns:a16="http://schemas.microsoft.com/office/drawing/2014/main" id="{235F853A-C62A-C0A5-C0C4-40503540BD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8601" y="1355957"/>
            <a:ext cx="2607476" cy="347663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mage">
            <a:extLst>
              <a:ext uri="{FF2B5EF4-FFF2-40B4-BE49-F238E27FC236}">
                <a16:creationId xmlns:a16="http://schemas.microsoft.com/office/drawing/2014/main" id="{5653A9F9-C245-B896-C4FA-76730F98D5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6038" y="1328907"/>
            <a:ext cx="2627762" cy="35036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B615E3-BA70-E9FB-3306-B41710804ADD}"/>
              </a:ext>
            </a:extLst>
          </p:cNvPr>
          <p:cNvSpPr txBox="1"/>
          <p:nvPr/>
        </p:nvSpPr>
        <p:spPr>
          <a:xfrm>
            <a:off x="4808602" y="4832590"/>
            <a:ext cx="2422224" cy="707886"/>
          </a:xfrm>
          <a:prstGeom prst="rect">
            <a:avLst/>
          </a:prstGeom>
          <a:noFill/>
        </p:spPr>
        <p:txBody>
          <a:bodyPr wrap="square" rtlCol="0">
            <a:spAutoFit/>
          </a:bodyPr>
          <a:lstStyle/>
          <a:p>
            <a:pPr algn="ctr" defTabSz="324612">
              <a:spcAft>
                <a:spcPts val="600"/>
              </a:spcAft>
            </a:pPr>
            <a:r>
              <a:rPr lang="en-US" sz="2000" kern="1200" dirty="0">
                <a:solidFill>
                  <a:schemeClr val="tx1"/>
                </a:solidFill>
                <a:latin typeface="+mn-lt"/>
                <a:ea typeface="+mn-ea"/>
                <a:cs typeface="+mn-cs"/>
              </a:rPr>
              <a:t>Receiver </a:t>
            </a:r>
            <a:r>
              <a:rPr lang="en-US" sz="2000" kern="1200" dirty="0" err="1">
                <a:solidFill>
                  <a:schemeClr val="tx1"/>
                </a:solidFill>
                <a:latin typeface="+mn-lt"/>
                <a:ea typeface="+mn-ea"/>
                <a:cs typeface="+mn-cs"/>
              </a:rPr>
              <a:t>ESPNow</a:t>
            </a:r>
            <a:r>
              <a:rPr lang="en-US" sz="2000" kern="1200" dirty="0">
                <a:solidFill>
                  <a:schemeClr val="tx1"/>
                </a:solidFill>
                <a:latin typeface="+mn-lt"/>
                <a:ea typeface="+mn-ea"/>
                <a:cs typeface="+mn-cs"/>
              </a:rPr>
              <a:t> + Gateway MQTT</a:t>
            </a:r>
            <a:endParaRPr lang="id-ID" sz="3200" dirty="0"/>
          </a:p>
        </p:txBody>
      </p:sp>
      <p:sp>
        <p:nvSpPr>
          <p:cNvPr id="6" name="TextBox 5">
            <a:extLst>
              <a:ext uri="{FF2B5EF4-FFF2-40B4-BE49-F238E27FC236}">
                <a16:creationId xmlns:a16="http://schemas.microsoft.com/office/drawing/2014/main" id="{5D77BF93-6309-5787-3C98-1F619C472BDF}"/>
              </a:ext>
            </a:extLst>
          </p:cNvPr>
          <p:cNvSpPr txBox="1"/>
          <p:nvPr/>
        </p:nvSpPr>
        <p:spPr>
          <a:xfrm>
            <a:off x="8726038" y="4832590"/>
            <a:ext cx="2607476" cy="400110"/>
          </a:xfrm>
          <a:prstGeom prst="rect">
            <a:avLst/>
          </a:prstGeom>
          <a:noFill/>
        </p:spPr>
        <p:txBody>
          <a:bodyPr wrap="square" rtlCol="0">
            <a:spAutoFit/>
          </a:bodyPr>
          <a:lstStyle/>
          <a:p>
            <a:pPr algn="ctr" defTabSz="324612">
              <a:spcAft>
                <a:spcPts val="600"/>
              </a:spcAft>
            </a:pPr>
            <a:r>
              <a:rPr lang="en-US" sz="2000" kern="1200" dirty="0">
                <a:solidFill>
                  <a:schemeClr val="tx1"/>
                </a:solidFill>
                <a:latin typeface="+mn-lt"/>
                <a:ea typeface="+mn-ea"/>
                <a:cs typeface="+mn-cs"/>
              </a:rPr>
              <a:t>ESP Sensor</a:t>
            </a:r>
            <a:endParaRPr lang="id-ID" sz="3200" dirty="0"/>
          </a:p>
        </p:txBody>
      </p:sp>
    </p:spTree>
    <p:extLst>
      <p:ext uri="{BB962C8B-B14F-4D97-AF65-F5344CB8AC3E}">
        <p14:creationId xmlns:p14="http://schemas.microsoft.com/office/powerpoint/2010/main" val="198724411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9350F5B-427D-CD72-837A-4D24A3D7E440}"/>
              </a:ext>
            </a:extLst>
          </p:cNvPr>
          <p:cNvSpPr>
            <a:spLocks noGrp="1"/>
          </p:cNvSpPr>
          <p:nvPr>
            <p:ph type="title"/>
          </p:nvPr>
        </p:nvSpPr>
        <p:spPr>
          <a:xfrm>
            <a:off x="718457" y="531278"/>
            <a:ext cx="3211517" cy="5292579"/>
          </a:xfrm>
        </p:spPr>
        <p:txBody>
          <a:bodyPr>
            <a:normAutofit/>
          </a:bodyPr>
          <a:lstStyle/>
          <a:p>
            <a:r>
              <a:rPr lang="en-US">
                <a:solidFill>
                  <a:srgbClr val="FFFFFF"/>
                </a:solidFill>
              </a:rPr>
              <a:t>Laporan biaya pengeluaran</a:t>
            </a:r>
            <a:endParaRPr lang="id-ID">
              <a:solidFill>
                <a:srgbClr val="FFFFFF"/>
              </a:solidFill>
            </a:endParaRPr>
          </a:p>
        </p:txBody>
      </p:sp>
      <p:sp useBgFill="1">
        <p:nvSpPr>
          <p:cNvPr id="15" name="Freeform: Shape 14">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4" name="Content Placeholder 3">
            <a:extLst>
              <a:ext uri="{FF2B5EF4-FFF2-40B4-BE49-F238E27FC236}">
                <a16:creationId xmlns:a16="http://schemas.microsoft.com/office/drawing/2014/main" id="{FF2594A7-4404-B120-F391-077B4CCA4068}"/>
              </a:ext>
            </a:extLst>
          </p:cNvPr>
          <p:cNvGraphicFramePr>
            <a:graphicFrameLocks noGrp="1"/>
          </p:cNvGraphicFramePr>
          <p:nvPr>
            <p:ph idx="1"/>
            <p:extLst>
              <p:ext uri="{D42A27DB-BD31-4B8C-83A1-F6EECF244321}">
                <p14:modId xmlns:p14="http://schemas.microsoft.com/office/powerpoint/2010/main" val="1224044555"/>
              </p:ext>
            </p:extLst>
          </p:nvPr>
        </p:nvGraphicFramePr>
        <p:xfrm>
          <a:off x="5617029" y="1567011"/>
          <a:ext cx="5741536" cy="3624603"/>
        </p:xfrm>
        <a:graphic>
          <a:graphicData uri="http://schemas.openxmlformats.org/drawingml/2006/table">
            <a:tbl>
              <a:tblPr/>
              <a:tblGrid>
                <a:gridCol w="927664">
                  <a:extLst>
                    <a:ext uri="{9D8B030D-6E8A-4147-A177-3AD203B41FA5}">
                      <a16:colId xmlns:a16="http://schemas.microsoft.com/office/drawing/2014/main" val="2433441526"/>
                    </a:ext>
                  </a:extLst>
                </a:gridCol>
                <a:gridCol w="1581676">
                  <a:extLst>
                    <a:ext uri="{9D8B030D-6E8A-4147-A177-3AD203B41FA5}">
                      <a16:colId xmlns:a16="http://schemas.microsoft.com/office/drawing/2014/main" val="3980489844"/>
                    </a:ext>
                  </a:extLst>
                </a:gridCol>
                <a:gridCol w="1598887">
                  <a:extLst>
                    <a:ext uri="{9D8B030D-6E8A-4147-A177-3AD203B41FA5}">
                      <a16:colId xmlns:a16="http://schemas.microsoft.com/office/drawing/2014/main" val="1532982654"/>
                    </a:ext>
                  </a:extLst>
                </a:gridCol>
                <a:gridCol w="1633309">
                  <a:extLst>
                    <a:ext uri="{9D8B030D-6E8A-4147-A177-3AD203B41FA5}">
                      <a16:colId xmlns:a16="http://schemas.microsoft.com/office/drawing/2014/main" val="273942808"/>
                    </a:ext>
                  </a:extLst>
                </a:gridCol>
              </a:tblGrid>
              <a:tr h="947973">
                <a:tc>
                  <a:txBody>
                    <a:bodyPr/>
                    <a:lstStyle/>
                    <a:p>
                      <a:pPr algn="l" fontAlgn="ctr">
                        <a:spcBef>
                          <a:spcPts val="0"/>
                        </a:spcBef>
                        <a:spcAft>
                          <a:spcPts val="0"/>
                        </a:spcAft>
                      </a:pPr>
                      <a:r>
                        <a:rPr lang="id-ID" sz="2400" b="1" i="0" u="none" strike="noStrike">
                          <a:effectLst/>
                          <a:latin typeface="Arial" panose="020B0604020202020204" pitchFamily="34" charset="0"/>
                        </a:rPr>
                        <a:t>No</a:t>
                      </a:r>
                      <a:endParaRPr lang="id-ID" sz="2400" b="0" i="0" u="none" strike="noStrike">
                        <a:effectLst/>
                        <a:latin typeface="Arial" panose="020B0604020202020204" pitchFamily="34" charset="0"/>
                      </a:endParaRPr>
                    </a:p>
                  </a:txBody>
                  <a:tcPr marL="167806" marR="167806" marT="77449" marB="77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ctr">
                        <a:spcBef>
                          <a:spcPts val="0"/>
                        </a:spcBef>
                        <a:spcAft>
                          <a:spcPts val="0"/>
                        </a:spcAft>
                      </a:pPr>
                      <a:r>
                        <a:rPr lang="id-ID" sz="2400" b="1" i="0" u="none" strike="noStrike">
                          <a:effectLst/>
                          <a:latin typeface="Arial" panose="020B0604020202020204" pitchFamily="34" charset="0"/>
                        </a:rPr>
                        <a:t>Nama Barang</a:t>
                      </a:r>
                      <a:endParaRPr lang="id-ID" sz="2400" b="0" i="0" u="none" strike="noStrike">
                        <a:effectLst/>
                        <a:latin typeface="Arial" panose="020B0604020202020204" pitchFamily="34" charset="0"/>
                      </a:endParaRPr>
                    </a:p>
                  </a:txBody>
                  <a:tcPr marL="167806" marR="167806" marT="77449" marB="77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ctr">
                        <a:spcBef>
                          <a:spcPts val="0"/>
                        </a:spcBef>
                        <a:spcAft>
                          <a:spcPts val="0"/>
                        </a:spcAft>
                      </a:pPr>
                      <a:r>
                        <a:rPr lang="id-ID" sz="2400" b="1" i="0" u="none" strike="noStrike">
                          <a:effectLst/>
                          <a:latin typeface="Arial" panose="020B0604020202020204" pitchFamily="34" charset="0"/>
                        </a:rPr>
                        <a:t>Jumlah Barang</a:t>
                      </a:r>
                      <a:endParaRPr lang="id-ID" sz="2400" b="0" i="0" u="none" strike="noStrike">
                        <a:effectLst/>
                        <a:latin typeface="Arial" panose="020B0604020202020204" pitchFamily="34" charset="0"/>
                      </a:endParaRPr>
                    </a:p>
                  </a:txBody>
                  <a:tcPr marL="167806" marR="167806" marT="77449" marB="77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ctr">
                        <a:spcBef>
                          <a:spcPts val="0"/>
                        </a:spcBef>
                        <a:spcAft>
                          <a:spcPts val="0"/>
                        </a:spcAft>
                      </a:pPr>
                      <a:r>
                        <a:rPr lang="id-ID" sz="2400" b="1" i="0" u="none" strike="noStrike">
                          <a:effectLst/>
                          <a:latin typeface="Arial" panose="020B0604020202020204" pitchFamily="34" charset="0"/>
                        </a:rPr>
                        <a:t>Harga</a:t>
                      </a:r>
                      <a:endParaRPr lang="id-ID" sz="2400" b="0" i="0" u="none" strike="noStrike">
                        <a:effectLst/>
                        <a:latin typeface="Arial" panose="020B0604020202020204" pitchFamily="34" charset="0"/>
                      </a:endParaRPr>
                    </a:p>
                  </a:txBody>
                  <a:tcPr marL="167806" marR="167806" marT="77449" marB="77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3614102713"/>
                  </a:ext>
                </a:extLst>
              </a:tr>
              <a:tr h="576219">
                <a:tc>
                  <a:txBody>
                    <a:bodyPr/>
                    <a:lstStyle/>
                    <a:p>
                      <a:pPr algn="l" fontAlgn="ctr">
                        <a:spcBef>
                          <a:spcPts val="0"/>
                        </a:spcBef>
                        <a:spcAft>
                          <a:spcPts val="0"/>
                        </a:spcAft>
                      </a:pPr>
                      <a:r>
                        <a:rPr lang="id-ID" sz="2400" b="0" i="0" u="none" strike="noStrike">
                          <a:effectLst/>
                          <a:latin typeface="Arial" panose="020B0604020202020204" pitchFamily="34" charset="0"/>
                        </a:rPr>
                        <a:t>1</a:t>
                      </a:r>
                    </a:p>
                  </a:txBody>
                  <a:tcPr marL="167806" marR="167806" marT="77449" marB="77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ctr">
                        <a:spcBef>
                          <a:spcPts val="0"/>
                        </a:spcBef>
                        <a:spcAft>
                          <a:spcPts val="0"/>
                        </a:spcAft>
                      </a:pPr>
                      <a:r>
                        <a:rPr lang="id-ID" sz="2400" b="0" i="0" u="none" strike="noStrike">
                          <a:effectLst/>
                          <a:latin typeface="Arial" panose="020B0604020202020204" pitchFamily="34" charset="0"/>
                        </a:rPr>
                        <a:t>ESP32</a:t>
                      </a:r>
                    </a:p>
                  </a:txBody>
                  <a:tcPr marL="167806" marR="167806" marT="77449" marB="77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ctr">
                        <a:spcBef>
                          <a:spcPts val="0"/>
                        </a:spcBef>
                        <a:spcAft>
                          <a:spcPts val="0"/>
                        </a:spcAft>
                      </a:pPr>
                      <a:r>
                        <a:rPr lang="id-ID" sz="2400" b="0" i="0" u="none" strike="noStrike">
                          <a:effectLst/>
                          <a:latin typeface="Arial" panose="020B0604020202020204" pitchFamily="34" charset="0"/>
                        </a:rPr>
                        <a:t>3 Pcs</a:t>
                      </a:r>
                    </a:p>
                  </a:txBody>
                  <a:tcPr marL="167806" marR="167806" marT="77449" marB="77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ctr">
                        <a:spcBef>
                          <a:spcPts val="0"/>
                        </a:spcBef>
                        <a:spcAft>
                          <a:spcPts val="0"/>
                        </a:spcAft>
                      </a:pPr>
                      <a:r>
                        <a:rPr lang="id-ID" sz="2400" b="0" i="0" u="none" strike="noStrike">
                          <a:effectLst/>
                          <a:latin typeface="Arial" panose="020B0604020202020204" pitchFamily="34" charset="0"/>
                        </a:rPr>
                        <a:t>180.000</a:t>
                      </a:r>
                    </a:p>
                  </a:txBody>
                  <a:tcPr marL="167806" marR="167806" marT="77449" marB="77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246049086"/>
                  </a:ext>
                </a:extLst>
              </a:tr>
              <a:tr h="576219">
                <a:tc>
                  <a:txBody>
                    <a:bodyPr/>
                    <a:lstStyle/>
                    <a:p>
                      <a:pPr algn="l" fontAlgn="ctr">
                        <a:spcBef>
                          <a:spcPts val="0"/>
                        </a:spcBef>
                        <a:spcAft>
                          <a:spcPts val="0"/>
                        </a:spcAft>
                      </a:pPr>
                      <a:r>
                        <a:rPr lang="id-ID" sz="2400" b="0" i="0" u="none" strike="noStrike">
                          <a:effectLst/>
                          <a:latin typeface="Arial" panose="020B0604020202020204" pitchFamily="34" charset="0"/>
                        </a:rPr>
                        <a:t>2</a:t>
                      </a:r>
                    </a:p>
                  </a:txBody>
                  <a:tcPr marL="167806" marR="167806" marT="77449" marB="77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fontAlgn="ctr">
                        <a:spcBef>
                          <a:spcPts val="0"/>
                        </a:spcBef>
                        <a:spcAft>
                          <a:spcPts val="0"/>
                        </a:spcAft>
                      </a:pPr>
                      <a:r>
                        <a:rPr lang="id-ID" sz="2400" b="0" i="0" u="none" strike="noStrike">
                          <a:effectLst/>
                          <a:latin typeface="Arial" panose="020B0604020202020204" pitchFamily="34" charset="0"/>
                        </a:rPr>
                        <a:t>Infrared</a:t>
                      </a:r>
                    </a:p>
                  </a:txBody>
                  <a:tcPr marL="167806" marR="167806" marT="77449" marB="77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fontAlgn="ctr">
                        <a:spcBef>
                          <a:spcPts val="0"/>
                        </a:spcBef>
                        <a:spcAft>
                          <a:spcPts val="0"/>
                        </a:spcAft>
                      </a:pPr>
                      <a:r>
                        <a:rPr lang="id-ID" sz="2400" b="0" i="0" u="none" strike="noStrike">
                          <a:effectLst/>
                          <a:latin typeface="Arial" panose="020B0604020202020204" pitchFamily="34" charset="0"/>
                        </a:rPr>
                        <a:t>1 Pcs</a:t>
                      </a:r>
                    </a:p>
                  </a:txBody>
                  <a:tcPr marL="167806" marR="167806" marT="77449" marB="77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fontAlgn="ctr">
                        <a:spcBef>
                          <a:spcPts val="0"/>
                        </a:spcBef>
                        <a:spcAft>
                          <a:spcPts val="0"/>
                        </a:spcAft>
                      </a:pPr>
                      <a:r>
                        <a:rPr lang="id-ID" sz="2400" b="0" i="0" u="none" strike="noStrike">
                          <a:effectLst/>
                          <a:latin typeface="Arial" panose="020B0604020202020204" pitchFamily="34" charset="0"/>
                        </a:rPr>
                        <a:t>10.200</a:t>
                      </a:r>
                    </a:p>
                  </a:txBody>
                  <a:tcPr marL="167806" marR="167806" marT="77449" marB="77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861693041"/>
                  </a:ext>
                </a:extLst>
              </a:tr>
              <a:tr h="947973">
                <a:tc>
                  <a:txBody>
                    <a:bodyPr/>
                    <a:lstStyle/>
                    <a:p>
                      <a:pPr algn="l" fontAlgn="ctr">
                        <a:spcBef>
                          <a:spcPts val="0"/>
                        </a:spcBef>
                        <a:spcAft>
                          <a:spcPts val="0"/>
                        </a:spcAft>
                      </a:pPr>
                      <a:r>
                        <a:rPr lang="id-ID" sz="2400" b="0" i="0" u="none" strike="noStrike">
                          <a:effectLst/>
                          <a:latin typeface="Arial" panose="020B0604020202020204" pitchFamily="34" charset="0"/>
                        </a:rPr>
                        <a:t>3</a:t>
                      </a:r>
                    </a:p>
                  </a:txBody>
                  <a:tcPr marL="167806" marR="167806" marT="77449" marB="77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ctr">
                        <a:spcBef>
                          <a:spcPts val="0"/>
                        </a:spcBef>
                        <a:spcAft>
                          <a:spcPts val="0"/>
                        </a:spcAft>
                      </a:pPr>
                      <a:r>
                        <a:rPr lang="id-ID" sz="2400" b="0" i="0" u="none" strike="noStrike">
                          <a:effectLst/>
                          <a:latin typeface="Arial" panose="020B0604020202020204" pitchFamily="34" charset="0"/>
                        </a:rPr>
                        <a:t>Kabel Jumper</a:t>
                      </a:r>
                    </a:p>
                  </a:txBody>
                  <a:tcPr marL="167806" marR="167806" marT="77449" marB="77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ctr">
                        <a:spcBef>
                          <a:spcPts val="0"/>
                        </a:spcBef>
                        <a:spcAft>
                          <a:spcPts val="0"/>
                        </a:spcAft>
                      </a:pPr>
                      <a:r>
                        <a:rPr lang="id-ID" sz="2400" b="0" i="0" u="none" strike="noStrike">
                          <a:effectLst/>
                          <a:latin typeface="Arial" panose="020B0604020202020204" pitchFamily="34" charset="0"/>
                        </a:rPr>
                        <a:t>1 Pcs</a:t>
                      </a:r>
                    </a:p>
                  </a:txBody>
                  <a:tcPr marL="167806" marR="167806" marT="77449" marB="77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ctr">
                        <a:spcBef>
                          <a:spcPts val="0"/>
                        </a:spcBef>
                        <a:spcAft>
                          <a:spcPts val="0"/>
                        </a:spcAft>
                      </a:pPr>
                      <a:r>
                        <a:rPr lang="id-ID" sz="2400" b="0" i="0" u="none" strike="noStrike">
                          <a:effectLst/>
                          <a:latin typeface="Arial" panose="020B0604020202020204" pitchFamily="34" charset="0"/>
                        </a:rPr>
                        <a:t>6.000</a:t>
                      </a:r>
                    </a:p>
                  </a:txBody>
                  <a:tcPr marL="167806" marR="167806" marT="77449" marB="77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555629640"/>
                  </a:ext>
                </a:extLst>
              </a:tr>
              <a:tr h="576219">
                <a:tc>
                  <a:txBody>
                    <a:bodyPr/>
                    <a:lstStyle/>
                    <a:p>
                      <a:pPr algn="l" fontAlgn="ctr">
                        <a:spcBef>
                          <a:spcPts val="0"/>
                        </a:spcBef>
                        <a:spcAft>
                          <a:spcPts val="0"/>
                        </a:spcAft>
                      </a:pPr>
                      <a:endParaRPr lang="id-ID" sz="2400" b="0" i="0" u="none" strike="noStrike">
                        <a:effectLst/>
                        <a:latin typeface="Arial" panose="020B0604020202020204" pitchFamily="34" charset="0"/>
                      </a:endParaRPr>
                    </a:p>
                  </a:txBody>
                  <a:tcPr marL="167806" marR="167806" marT="77449" marB="77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fontAlgn="ctr">
                        <a:spcBef>
                          <a:spcPts val="0"/>
                        </a:spcBef>
                        <a:spcAft>
                          <a:spcPts val="0"/>
                        </a:spcAft>
                      </a:pPr>
                      <a:r>
                        <a:rPr lang="id-ID" sz="2400" b="0" i="0" u="none" strike="noStrike">
                          <a:effectLst/>
                          <a:latin typeface="Arial" panose="020B0604020202020204" pitchFamily="34" charset="0"/>
                        </a:rPr>
                        <a:t>Total</a:t>
                      </a:r>
                    </a:p>
                  </a:txBody>
                  <a:tcPr marL="167806" marR="167806" marT="77449" marB="77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fontAlgn="ctr">
                        <a:spcBef>
                          <a:spcPts val="0"/>
                        </a:spcBef>
                        <a:spcAft>
                          <a:spcPts val="0"/>
                        </a:spcAft>
                      </a:pPr>
                      <a:r>
                        <a:rPr lang="id-ID" sz="2400" b="0" i="0" u="none" strike="noStrike">
                          <a:effectLst/>
                          <a:latin typeface="Arial" panose="020B0604020202020204" pitchFamily="34" charset="0"/>
                        </a:rPr>
                        <a:t>5 Pcs</a:t>
                      </a:r>
                    </a:p>
                  </a:txBody>
                  <a:tcPr marL="167806" marR="167806" marT="77449" marB="77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fontAlgn="ctr">
                        <a:spcBef>
                          <a:spcPts val="0"/>
                        </a:spcBef>
                        <a:spcAft>
                          <a:spcPts val="0"/>
                        </a:spcAft>
                      </a:pPr>
                      <a:r>
                        <a:rPr lang="id-ID" sz="2400" b="0" i="0" u="none" strike="noStrike" dirty="0">
                          <a:effectLst/>
                          <a:latin typeface="Arial" panose="020B0604020202020204" pitchFamily="34" charset="0"/>
                        </a:rPr>
                        <a:t>196.200</a:t>
                      </a:r>
                    </a:p>
                  </a:txBody>
                  <a:tcPr marL="167806" marR="167806" marT="77449" marB="774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558853947"/>
                  </a:ext>
                </a:extLst>
              </a:tr>
            </a:tbl>
          </a:graphicData>
        </a:graphic>
      </p:graphicFrame>
    </p:spTree>
    <p:extLst>
      <p:ext uri="{BB962C8B-B14F-4D97-AF65-F5344CB8AC3E}">
        <p14:creationId xmlns:p14="http://schemas.microsoft.com/office/powerpoint/2010/main" val="205579076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4437-EB5B-6DD1-0C4C-39F24264E634}"/>
              </a:ext>
            </a:extLst>
          </p:cNvPr>
          <p:cNvSpPr>
            <a:spLocks noGrp="1"/>
          </p:cNvSpPr>
          <p:nvPr>
            <p:ph type="title"/>
          </p:nvPr>
        </p:nvSpPr>
        <p:spPr>
          <a:xfrm>
            <a:off x="1361187" y="1030288"/>
            <a:ext cx="4099947" cy="1035579"/>
          </a:xfrm>
        </p:spPr>
        <p:txBody>
          <a:bodyPr>
            <a:normAutofit/>
          </a:bodyPr>
          <a:lstStyle/>
          <a:p>
            <a:r>
              <a:rPr lang="en-US" dirty="0"/>
              <a:t>Cara </a:t>
            </a:r>
            <a:r>
              <a:rPr lang="en-US" dirty="0" err="1"/>
              <a:t>kerja</a:t>
            </a:r>
            <a:r>
              <a:rPr lang="en-US" dirty="0"/>
              <a:t> </a:t>
            </a:r>
            <a:r>
              <a:rPr lang="en-US" dirty="0" err="1"/>
              <a:t>alat</a:t>
            </a:r>
            <a:endParaRPr lang="id-ID"/>
          </a:p>
        </p:txBody>
      </p:sp>
      <p:sp>
        <p:nvSpPr>
          <p:cNvPr id="16" name="Rectangle 15">
            <a:extLst>
              <a:ext uri="{FF2B5EF4-FFF2-40B4-BE49-F238E27FC236}">
                <a16:creationId xmlns:a16="http://schemas.microsoft.com/office/drawing/2014/main" id="{738C413B-57E4-4FAD-AF00-1E89B42731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3FDDC1-E568-A41D-BE56-91FA8CF21070}"/>
              </a:ext>
            </a:extLst>
          </p:cNvPr>
          <p:cNvSpPr>
            <a:spLocks noGrp="1"/>
          </p:cNvSpPr>
          <p:nvPr>
            <p:ph idx="1"/>
          </p:nvPr>
        </p:nvSpPr>
        <p:spPr>
          <a:xfrm>
            <a:off x="1361187" y="2142067"/>
            <a:ext cx="4099947" cy="3649133"/>
          </a:xfrm>
        </p:spPr>
        <p:txBody>
          <a:bodyPr>
            <a:normAutofit/>
          </a:bodyPr>
          <a:lstStyle/>
          <a:p>
            <a:r>
              <a:rPr lang="id-ID" b="0" i="0">
                <a:effectLst/>
                <a:latin typeface="-apple-system"/>
              </a:rPr>
              <a:t>ESP32 dengan sensor infrared membaca data dan mengirim status parkir melalui ESP-NOW, kemudian informasi itu akan diterima ke server MQTT. Server MQTT memungkinkan sistem untuk memberikan rekomendasi tempat parkir atau memberikan informasi status parkir kepada pengguna.</a:t>
            </a:r>
            <a:endParaRPr lang="id-ID"/>
          </a:p>
        </p:txBody>
      </p:sp>
      <p:sp>
        <p:nvSpPr>
          <p:cNvPr id="18" name="Rounded Rectangle 30">
            <a:extLst>
              <a:ext uri="{FF2B5EF4-FFF2-40B4-BE49-F238E27FC236}">
                <a16:creationId xmlns:a16="http://schemas.microsoft.com/office/drawing/2014/main" id="{96184565-6B22-40B8-AEFC-E5D103C55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parking slot&#10;&#10;Description automatically generated">
            <a:extLst>
              <a:ext uri="{FF2B5EF4-FFF2-40B4-BE49-F238E27FC236}">
                <a16:creationId xmlns:a16="http://schemas.microsoft.com/office/drawing/2014/main" id="{F648D11E-2CBC-FABC-CB70-B82A78786A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7150" y="728133"/>
            <a:ext cx="3027475" cy="2497667"/>
          </a:xfrm>
          <a:prstGeom prst="roundRect">
            <a:avLst>
              <a:gd name="adj" fmla="val 5453"/>
            </a:avLst>
          </a:prstGeom>
          <a:ln w="50800" cap="sq" cmpd="dbl">
            <a:noFill/>
            <a:miter lim="800000"/>
          </a:ln>
          <a:effectLst/>
        </p:spPr>
      </p:pic>
      <p:sp>
        <p:nvSpPr>
          <p:cNvPr id="20" name="Rounded Rectangle 35">
            <a:extLst>
              <a:ext uri="{FF2B5EF4-FFF2-40B4-BE49-F238E27FC236}">
                <a16:creationId xmlns:a16="http://schemas.microsoft.com/office/drawing/2014/main" id="{A9B5337D-1BB2-4459-9BD6-59184E383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parking slot&#10;&#10;Description automatically generated">
            <a:extLst>
              <a:ext uri="{FF2B5EF4-FFF2-40B4-BE49-F238E27FC236}">
                <a16:creationId xmlns:a16="http://schemas.microsoft.com/office/drawing/2014/main" id="{047F2613-2428-690C-B7C6-6C8F32396C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5214" y="3617588"/>
            <a:ext cx="4251348" cy="2497667"/>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3565197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342C-4652-AB75-9CEE-B245D0DD1D5B}"/>
              </a:ext>
            </a:extLst>
          </p:cNvPr>
          <p:cNvSpPr>
            <a:spLocks noGrp="1"/>
          </p:cNvSpPr>
          <p:nvPr>
            <p:ph type="title"/>
          </p:nvPr>
        </p:nvSpPr>
        <p:spPr>
          <a:xfrm>
            <a:off x="685801" y="609600"/>
            <a:ext cx="10131425" cy="1456267"/>
          </a:xfrm>
        </p:spPr>
        <p:txBody>
          <a:bodyPr>
            <a:normAutofit/>
          </a:bodyPr>
          <a:lstStyle/>
          <a:p>
            <a:r>
              <a:rPr lang="en-US" dirty="0"/>
              <a:t>Kesimpulan dan saran</a:t>
            </a:r>
            <a:endParaRPr lang="id-ID"/>
          </a:p>
        </p:txBody>
      </p:sp>
      <p:graphicFrame>
        <p:nvGraphicFramePr>
          <p:cNvPr id="5" name="Content Placeholder 2">
            <a:extLst>
              <a:ext uri="{FF2B5EF4-FFF2-40B4-BE49-F238E27FC236}">
                <a16:creationId xmlns:a16="http://schemas.microsoft.com/office/drawing/2014/main" id="{FFF93F99-905D-7D5A-8B47-EA43E8F99F35}"/>
              </a:ext>
            </a:extLst>
          </p:cNvPr>
          <p:cNvGraphicFramePr>
            <a:graphicFrameLocks noGrp="1"/>
          </p:cNvGraphicFramePr>
          <p:nvPr>
            <p:ph idx="1"/>
            <p:extLst>
              <p:ext uri="{D42A27DB-BD31-4B8C-83A1-F6EECF244321}">
                <p14:modId xmlns:p14="http://schemas.microsoft.com/office/powerpoint/2010/main" val="3965853927"/>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453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79A9-F79E-E732-D3CA-201887E9B468}"/>
              </a:ext>
            </a:extLst>
          </p:cNvPr>
          <p:cNvSpPr>
            <a:spLocks noGrp="1"/>
          </p:cNvSpPr>
          <p:nvPr>
            <p:ph type="title"/>
          </p:nvPr>
        </p:nvSpPr>
        <p:spPr/>
        <p:txBody>
          <a:bodyPr/>
          <a:lstStyle/>
          <a:p>
            <a:pPr algn="ctr"/>
            <a:r>
              <a:rPr lang="en-US" dirty="0" err="1"/>
              <a:t>Latar</a:t>
            </a:r>
            <a:r>
              <a:rPr lang="en-US" dirty="0"/>
              <a:t> </a:t>
            </a:r>
            <a:r>
              <a:rPr lang="en-US" dirty="0" err="1"/>
              <a:t>Belakang</a:t>
            </a:r>
            <a:endParaRPr lang="id-ID" dirty="0"/>
          </a:p>
        </p:txBody>
      </p:sp>
      <p:sp>
        <p:nvSpPr>
          <p:cNvPr id="3" name="Content Placeholder 2">
            <a:extLst>
              <a:ext uri="{FF2B5EF4-FFF2-40B4-BE49-F238E27FC236}">
                <a16:creationId xmlns:a16="http://schemas.microsoft.com/office/drawing/2014/main" id="{5222E482-F084-28A0-B29D-575AD33042AC}"/>
              </a:ext>
            </a:extLst>
          </p:cNvPr>
          <p:cNvSpPr>
            <a:spLocks noGrp="1"/>
          </p:cNvSpPr>
          <p:nvPr>
            <p:ph idx="1"/>
          </p:nvPr>
        </p:nvSpPr>
        <p:spPr/>
        <p:txBody>
          <a:bodyPr>
            <a:normAutofit/>
          </a:bodyPr>
          <a:lstStyle/>
          <a:p>
            <a:pPr algn="l">
              <a:buFont typeface="Arial" panose="020B0604020202020204" pitchFamily="34" charset="0"/>
              <a:buChar char="•"/>
            </a:pPr>
            <a:r>
              <a:rPr lang="id-ID" sz="2400" b="0" i="0" dirty="0">
                <a:effectLst/>
                <a:latin typeface="-apple-system"/>
              </a:rPr>
              <a:t>Alasan memilih topik</a:t>
            </a:r>
          </a:p>
          <a:p>
            <a:pPr algn="just"/>
            <a:r>
              <a:rPr lang="id-ID" sz="2400" b="0" i="0" dirty="0">
                <a:effectLst/>
                <a:latin typeface="-apple-system"/>
              </a:rPr>
              <a:t>Kami memilih topik ini karena kami sendiri merasakan seberapa sulitnya untuk mencari parkiran dalam sebuah gedung atau pusat perbelanjaan, untuk mencari tempat parkir yang kosong itu membutuhkan waktu yang cukup lama dan konsumsi bbm yang berlebih. Maka dari itu kami membuat proyek ini dengan tujuan agar mencari parkir yang kosong dengan mudah tanpa membuang waktu yang cukup lama.</a:t>
            </a:r>
          </a:p>
        </p:txBody>
      </p:sp>
    </p:spTree>
    <p:extLst>
      <p:ext uri="{BB962C8B-B14F-4D97-AF65-F5344CB8AC3E}">
        <p14:creationId xmlns:p14="http://schemas.microsoft.com/office/powerpoint/2010/main" val="288271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E273-AE63-DBEB-68F6-410EE9CADE6D}"/>
              </a:ext>
            </a:extLst>
          </p:cNvPr>
          <p:cNvSpPr>
            <a:spLocks noGrp="1"/>
          </p:cNvSpPr>
          <p:nvPr>
            <p:ph type="title"/>
          </p:nvPr>
        </p:nvSpPr>
        <p:spPr>
          <a:xfrm>
            <a:off x="825909" y="808055"/>
            <a:ext cx="3979205" cy="1453363"/>
          </a:xfrm>
        </p:spPr>
        <p:txBody>
          <a:bodyPr>
            <a:normAutofit/>
          </a:bodyPr>
          <a:lstStyle/>
          <a:p>
            <a:r>
              <a:rPr lang="en-US" dirty="0" err="1"/>
              <a:t>Teori</a:t>
            </a:r>
            <a:r>
              <a:rPr lang="en-US" dirty="0"/>
              <a:t> </a:t>
            </a:r>
            <a:r>
              <a:rPr lang="en-US" dirty="0" err="1"/>
              <a:t>dasar</a:t>
            </a:r>
            <a:endParaRPr lang="id-ID" dirty="0"/>
          </a:p>
        </p:txBody>
      </p:sp>
      <p:sp>
        <p:nvSpPr>
          <p:cNvPr id="3" name="Content Placeholder 2">
            <a:extLst>
              <a:ext uri="{FF2B5EF4-FFF2-40B4-BE49-F238E27FC236}">
                <a16:creationId xmlns:a16="http://schemas.microsoft.com/office/drawing/2014/main" id="{1E9B8B77-952C-694D-8277-855ADA1897B2}"/>
              </a:ext>
            </a:extLst>
          </p:cNvPr>
          <p:cNvSpPr>
            <a:spLocks noGrp="1"/>
          </p:cNvSpPr>
          <p:nvPr>
            <p:ph idx="1"/>
          </p:nvPr>
        </p:nvSpPr>
        <p:spPr>
          <a:xfrm>
            <a:off x="802178" y="2261420"/>
            <a:ext cx="4002936" cy="3637935"/>
          </a:xfrm>
        </p:spPr>
        <p:txBody>
          <a:bodyPr>
            <a:normAutofit/>
          </a:bodyPr>
          <a:lstStyle/>
          <a:p>
            <a:r>
              <a:rPr lang="en-US" sz="2400" b="1" dirty="0"/>
              <a:t>ESP 32</a:t>
            </a:r>
          </a:p>
          <a:p>
            <a:r>
              <a:rPr lang="id-ID" b="0" i="0" dirty="0">
                <a:effectLst/>
                <a:latin typeface="-apple-system"/>
              </a:rPr>
              <a:t>Penggunaan ESP32 pada proyek ini </a:t>
            </a:r>
            <a:br>
              <a:rPr lang="en-US" dirty="0">
                <a:latin typeface="-apple-system"/>
              </a:rPr>
            </a:br>
            <a:r>
              <a:rPr lang="id-ID" b="0" i="0" dirty="0">
                <a:effectLst/>
                <a:latin typeface="-apple-system"/>
              </a:rPr>
              <a:t>memungkinkan pembuatan sistem </a:t>
            </a:r>
            <a:br>
              <a:rPr lang="en-US" b="0" i="0" dirty="0">
                <a:effectLst/>
                <a:latin typeface="-apple-system"/>
              </a:rPr>
            </a:br>
            <a:r>
              <a:rPr lang="id-ID" b="0" i="0" dirty="0">
                <a:effectLst/>
                <a:latin typeface="-apple-system"/>
              </a:rPr>
              <a:t>parkir yang lebih efisien dengan </a:t>
            </a:r>
            <a:br>
              <a:rPr lang="en-US" b="0" i="0" dirty="0">
                <a:effectLst/>
                <a:latin typeface="-apple-system"/>
              </a:rPr>
            </a:br>
            <a:r>
              <a:rPr lang="id-ID" b="0" i="0" dirty="0">
                <a:effectLst/>
                <a:latin typeface="-apple-system"/>
              </a:rPr>
              <a:t>memberikan rekomendasi tempat </a:t>
            </a:r>
            <a:br>
              <a:rPr lang="en-US" b="0" i="0" dirty="0">
                <a:effectLst/>
                <a:latin typeface="-apple-system"/>
              </a:rPr>
            </a:br>
            <a:r>
              <a:rPr lang="id-ID" b="0" i="0" dirty="0">
                <a:effectLst/>
                <a:latin typeface="-apple-system"/>
              </a:rPr>
              <a:t>parkir kepada pengguna berdasarkan </a:t>
            </a:r>
            <a:br>
              <a:rPr lang="en-US" b="0" i="0" dirty="0">
                <a:effectLst/>
                <a:latin typeface="-apple-system"/>
              </a:rPr>
            </a:br>
            <a:r>
              <a:rPr lang="id-ID" b="0" i="0" dirty="0">
                <a:effectLst/>
                <a:latin typeface="-apple-system"/>
              </a:rPr>
              <a:t>informasi real-time. Ini dapat </a:t>
            </a:r>
            <a:br>
              <a:rPr lang="en-US" b="0" i="0" dirty="0">
                <a:effectLst/>
                <a:latin typeface="-apple-system"/>
              </a:rPr>
            </a:br>
            <a:r>
              <a:rPr lang="id-ID" b="0" i="0" dirty="0">
                <a:effectLst/>
                <a:latin typeface="-apple-system"/>
              </a:rPr>
              <a:t>membantu mengoptimalkan </a:t>
            </a:r>
            <a:br>
              <a:rPr lang="en-US" b="0" i="0" dirty="0">
                <a:effectLst/>
                <a:latin typeface="-apple-system"/>
              </a:rPr>
            </a:br>
            <a:r>
              <a:rPr lang="id-ID" b="0" i="0" dirty="0">
                <a:effectLst/>
                <a:latin typeface="-apple-system"/>
              </a:rPr>
              <a:t>penggunaan ruang parkir dan </a:t>
            </a:r>
            <a:br>
              <a:rPr lang="en-US" b="0" i="0" dirty="0">
                <a:effectLst/>
                <a:latin typeface="-apple-system"/>
              </a:rPr>
            </a:br>
            <a:r>
              <a:rPr lang="id-ID" b="0" i="0" dirty="0">
                <a:effectLst/>
                <a:latin typeface="-apple-system"/>
              </a:rPr>
              <a:t>meminimalkan waktu yang</a:t>
            </a:r>
            <a:r>
              <a:rPr lang="en-US" b="0" i="0" dirty="0">
                <a:effectLst/>
                <a:latin typeface="-apple-system"/>
              </a:rPr>
              <a:t> </a:t>
            </a:r>
            <a:r>
              <a:rPr lang="id-ID" b="0" i="0" dirty="0">
                <a:effectLst/>
                <a:latin typeface="-apple-system"/>
              </a:rPr>
              <a:t>dihabiskan</a:t>
            </a:r>
            <a:r>
              <a:rPr lang="en-US" dirty="0">
                <a:latin typeface="-apple-system"/>
              </a:rPr>
              <a:t> </a:t>
            </a:r>
            <a:r>
              <a:rPr lang="id-ID" b="0" i="0" dirty="0">
                <a:effectLst/>
                <a:latin typeface="-apple-system"/>
              </a:rPr>
              <a:t>untuk mencari tempat parkir.</a:t>
            </a:r>
            <a:endParaRPr lang="id-ID" dirty="0"/>
          </a:p>
        </p:txBody>
      </p:sp>
      <p:pic>
        <p:nvPicPr>
          <p:cNvPr id="3074" name="Picture 2" descr="esp32">
            <a:extLst>
              <a:ext uri="{FF2B5EF4-FFF2-40B4-BE49-F238E27FC236}">
                <a16:creationId xmlns:a16="http://schemas.microsoft.com/office/drawing/2014/main" id="{4902063E-F0A3-9DA1-5E3E-95E2EFEEFC8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86077" y="796413"/>
            <a:ext cx="5102943" cy="5102943"/>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254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BCC5A-A082-37AE-1473-CEE39619020F}"/>
              </a:ext>
            </a:extLst>
          </p:cNvPr>
          <p:cNvSpPr>
            <a:spLocks noGrp="1"/>
          </p:cNvSpPr>
          <p:nvPr>
            <p:ph type="title"/>
          </p:nvPr>
        </p:nvSpPr>
        <p:spPr>
          <a:xfrm>
            <a:off x="825909" y="808055"/>
            <a:ext cx="3979205" cy="1453363"/>
          </a:xfrm>
        </p:spPr>
        <p:txBody>
          <a:bodyPr>
            <a:normAutofit/>
          </a:bodyPr>
          <a:lstStyle/>
          <a:p>
            <a:pPr algn="ctr"/>
            <a:r>
              <a:rPr lang="en-US" dirty="0" err="1"/>
              <a:t>Teori</a:t>
            </a:r>
            <a:r>
              <a:rPr lang="en-US" dirty="0"/>
              <a:t> </a:t>
            </a:r>
            <a:r>
              <a:rPr lang="en-US" dirty="0" err="1"/>
              <a:t>dasar</a:t>
            </a:r>
            <a:endParaRPr lang="id-ID" dirty="0"/>
          </a:p>
        </p:txBody>
      </p:sp>
      <p:sp>
        <p:nvSpPr>
          <p:cNvPr id="3" name="Content Placeholder 2">
            <a:extLst>
              <a:ext uri="{FF2B5EF4-FFF2-40B4-BE49-F238E27FC236}">
                <a16:creationId xmlns:a16="http://schemas.microsoft.com/office/drawing/2014/main" id="{0F53066E-2D9B-7863-853A-20CF53D8EC6E}"/>
              </a:ext>
            </a:extLst>
          </p:cNvPr>
          <p:cNvSpPr>
            <a:spLocks noGrp="1"/>
          </p:cNvSpPr>
          <p:nvPr>
            <p:ph idx="1"/>
          </p:nvPr>
        </p:nvSpPr>
        <p:spPr>
          <a:xfrm>
            <a:off x="802178" y="2261420"/>
            <a:ext cx="4002936" cy="3637935"/>
          </a:xfrm>
        </p:spPr>
        <p:txBody>
          <a:bodyPr>
            <a:normAutofit/>
          </a:bodyPr>
          <a:lstStyle/>
          <a:p>
            <a:pPr algn="just"/>
            <a:r>
              <a:rPr lang="en-US" sz="2000" b="1" i="0" dirty="0">
                <a:effectLst/>
                <a:latin typeface="-apple-system"/>
              </a:rPr>
              <a:t>Sensor Infrared</a:t>
            </a:r>
          </a:p>
          <a:p>
            <a:pPr algn="just"/>
            <a:r>
              <a:rPr lang="en-US" dirty="0">
                <a:latin typeface="-apple-system"/>
              </a:rPr>
              <a:t>S</a:t>
            </a:r>
            <a:r>
              <a:rPr lang="id-ID" b="0" i="0" dirty="0">
                <a:effectLst/>
                <a:latin typeface="-apple-system"/>
              </a:rPr>
              <a:t>ensor infrared pada proyek ini pengelola parkir atau pengguna dapat dengan cepat mengetahui slot mana yang kosong dan menghindari pemborosan waktu yang dapat terjadi akibat mencari tempat parkir yang tersedia secara manual.</a:t>
            </a:r>
          </a:p>
        </p:txBody>
      </p:sp>
      <p:pic>
        <p:nvPicPr>
          <p:cNvPr id="2050" name="Picture 2" descr="Infrared">
            <a:extLst>
              <a:ext uri="{FF2B5EF4-FFF2-40B4-BE49-F238E27FC236}">
                <a16:creationId xmlns:a16="http://schemas.microsoft.com/office/drawing/2014/main" id="{1E5317F7-A2DD-560A-234D-C90AA6CD1E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86077" y="796413"/>
            <a:ext cx="5102943" cy="5102943"/>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687E-EEFF-87A2-2A57-E0AD2F9501D4}"/>
              </a:ext>
            </a:extLst>
          </p:cNvPr>
          <p:cNvSpPr>
            <a:spLocks noGrp="1"/>
          </p:cNvSpPr>
          <p:nvPr>
            <p:ph type="title"/>
          </p:nvPr>
        </p:nvSpPr>
        <p:spPr>
          <a:xfrm>
            <a:off x="825909" y="808055"/>
            <a:ext cx="3979205" cy="1453363"/>
          </a:xfrm>
        </p:spPr>
        <p:txBody>
          <a:bodyPr>
            <a:normAutofit/>
          </a:bodyPr>
          <a:lstStyle/>
          <a:p>
            <a:pPr algn="ctr"/>
            <a:r>
              <a:rPr lang="en-US" dirty="0" err="1"/>
              <a:t>Teori</a:t>
            </a:r>
            <a:r>
              <a:rPr lang="en-US" dirty="0"/>
              <a:t> </a:t>
            </a:r>
            <a:r>
              <a:rPr lang="en-US" dirty="0" err="1"/>
              <a:t>dasar</a:t>
            </a:r>
            <a:endParaRPr lang="id-ID" dirty="0"/>
          </a:p>
        </p:txBody>
      </p:sp>
      <p:sp>
        <p:nvSpPr>
          <p:cNvPr id="4102" name="Content Placeholder 4101">
            <a:extLst>
              <a:ext uri="{FF2B5EF4-FFF2-40B4-BE49-F238E27FC236}">
                <a16:creationId xmlns:a16="http://schemas.microsoft.com/office/drawing/2014/main" id="{874A9300-79D9-7EC1-957E-B555F231E8A6}"/>
              </a:ext>
            </a:extLst>
          </p:cNvPr>
          <p:cNvSpPr>
            <a:spLocks noGrp="1"/>
          </p:cNvSpPr>
          <p:nvPr>
            <p:ph idx="1"/>
          </p:nvPr>
        </p:nvSpPr>
        <p:spPr>
          <a:xfrm>
            <a:off x="802178" y="2261420"/>
            <a:ext cx="4002936" cy="3637935"/>
          </a:xfrm>
        </p:spPr>
        <p:txBody>
          <a:bodyPr>
            <a:normAutofit/>
          </a:bodyPr>
          <a:lstStyle/>
          <a:p>
            <a:r>
              <a:rPr lang="en-US" sz="2000" b="1" dirty="0"/>
              <a:t>Kabel Jumper</a:t>
            </a:r>
          </a:p>
          <a:p>
            <a:r>
              <a:rPr lang="id-ID" b="0" i="0" dirty="0">
                <a:effectLst/>
                <a:latin typeface="-apple-system"/>
              </a:rPr>
              <a:t>Kabel jumper pada proyek Parking Slot Recommendation berfungsi sebagai penghubung antara komponen-komponen elektronik yang terlibat dalam sistem. Kabel jumper digunakan untuk mengamankan aliran listrik dan data antara sensor-sensor, kontroler, dan perangkat elektronik lainnya yang terlibat dalam merekomendasikan slot parkir.</a:t>
            </a:r>
            <a:endParaRPr lang="en-US" sz="2000" b="1" dirty="0"/>
          </a:p>
        </p:txBody>
      </p:sp>
      <p:pic>
        <p:nvPicPr>
          <p:cNvPr id="4098" name="Picture 2" descr="kabel jumper">
            <a:extLst>
              <a:ext uri="{FF2B5EF4-FFF2-40B4-BE49-F238E27FC236}">
                <a16:creationId xmlns:a16="http://schemas.microsoft.com/office/drawing/2014/main" id="{38C577B8-E0ED-C40B-27DC-180A61BAFA8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86077" y="796413"/>
            <a:ext cx="5102943" cy="5102943"/>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145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E85D-C9EB-6551-894F-55F886C02207}"/>
              </a:ext>
            </a:extLst>
          </p:cNvPr>
          <p:cNvSpPr>
            <a:spLocks noGrp="1"/>
          </p:cNvSpPr>
          <p:nvPr>
            <p:ph type="title"/>
          </p:nvPr>
        </p:nvSpPr>
        <p:spPr>
          <a:xfrm>
            <a:off x="825909" y="808055"/>
            <a:ext cx="3979205" cy="1453363"/>
          </a:xfrm>
        </p:spPr>
        <p:txBody>
          <a:bodyPr>
            <a:normAutofit/>
          </a:bodyPr>
          <a:lstStyle/>
          <a:p>
            <a:pPr algn="ctr"/>
            <a:r>
              <a:rPr lang="en-US" dirty="0" err="1"/>
              <a:t>Teori</a:t>
            </a:r>
            <a:r>
              <a:rPr lang="en-US" dirty="0"/>
              <a:t> </a:t>
            </a:r>
            <a:r>
              <a:rPr lang="en-US" dirty="0" err="1"/>
              <a:t>dasar</a:t>
            </a:r>
            <a:endParaRPr lang="id-ID" dirty="0"/>
          </a:p>
        </p:txBody>
      </p:sp>
      <p:sp>
        <p:nvSpPr>
          <p:cNvPr id="3" name="Content Placeholder 2">
            <a:extLst>
              <a:ext uri="{FF2B5EF4-FFF2-40B4-BE49-F238E27FC236}">
                <a16:creationId xmlns:a16="http://schemas.microsoft.com/office/drawing/2014/main" id="{AF44BB7B-C98D-8FA1-7036-8795B522379E}"/>
              </a:ext>
            </a:extLst>
          </p:cNvPr>
          <p:cNvSpPr>
            <a:spLocks noGrp="1"/>
          </p:cNvSpPr>
          <p:nvPr>
            <p:ph idx="1"/>
          </p:nvPr>
        </p:nvSpPr>
        <p:spPr>
          <a:xfrm>
            <a:off x="802178" y="2261420"/>
            <a:ext cx="4002936" cy="3637935"/>
          </a:xfrm>
        </p:spPr>
        <p:txBody>
          <a:bodyPr>
            <a:normAutofit lnSpcReduction="10000"/>
          </a:bodyPr>
          <a:lstStyle/>
          <a:p>
            <a:r>
              <a:rPr lang="en-US" sz="2000" b="1" dirty="0" err="1"/>
              <a:t>WiFi</a:t>
            </a:r>
            <a:endParaRPr lang="en-US" sz="2000" b="1" dirty="0"/>
          </a:p>
          <a:p>
            <a:r>
              <a:rPr lang="id-ID" b="0" i="0" dirty="0">
                <a:effectLst/>
                <a:latin typeface="-apple-system"/>
              </a:rPr>
              <a:t>kegunaan WiFi sangat penting untuk mendukung fungsionalitas rekomendasi slot parkir. WiFi memungkinkan perangkat-perangkat yang terintegrasi, seperti sensor parkir atau kamera, untuk terhubung ke jaringan dan berkomunikasi secara nirkabel. Dengan koneksi WiFi, data mengenai ketersediaan slot parkir, informasi kendaraan, dan metrik lainnya dapat dikumpulkan secara real-time.</a:t>
            </a:r>
            <a:endParaRPr lang="id-ID" dirty="0"/>
          </a:p>
        </p:txBody>
      </p:sp>
      <p:pic>
        <p:nvPicPr>
          <p:cNvPr id="5122" name="Picture 2" descr="FAKTA UNIK SEPUTAR WIFI YANG PERLU KAMU KETAHUI | DISKOMINFO KOTA BOGOR">
            <a:extLst>
              <a:ext uri="{FF2B5EF4-FFF2-40B4-BE49-F238E27FC236}">
                <a16:creationId xmlns:a16="http://schemas.microsoft.com/office/drawing/2014/main" id="{623DD9D6-361E-4073-6495-611DE48A57D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86077" y="796413"/>
            <a:ext cx="5102943" cy="5102943"/>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5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6CB1A-A6DF-1473-F545-077C25F610BF}"/>
              </a:ext>
            </a:extLst>
          </p:cNvPr>
          <p:cNvSpPr>
            <a:spLocks noGrp="1"/>
          </p:cNvSpPr>
          <p:nvPr>
            <p:ph type="title"/>
          </p:nvPr>
        </p:nvSpPr>
        <p:spPr>
          <a:xfrm>
            <a:off x="825909" y="808055"/>
            <a:ext cx="3979205" cy="1453363"/>
          </a:xfrm>
        </p:spPr>
        <p:txBody>
          <a:bodyPr>
            <a:normAutofit/>
          </a:bodyPr>
          <a:lstStyle/>
          <a:p>
            <a:pPr algn="ctr"/>
            <a:r>
              <a:rPr lang="en-US" dirty="0" err="1"/>
              <a:t>Teori</a:t>
            </a:r>
            <a:r>
              <a:rPr lang="en-US" dirty="0"/>
              <a:t> </a:t>
            </a:r>
            <a:r>
              <a:rPr lang="en-US" dirty="0" err="1"/>
              <a:t>dasar</a:t>
            </a:r>
            <a:endParaRPr lang="id-ID" dirty="0"/>
          </a:p>
        </p:txBody>
      </p:sp>
      <p:sp>
        <p:nvSpPr>
          <p:cNvPr id="3" name="Content Placeholder 2">
            <a:extLst>
              <a:ext uri="{FF2B5EF4-FFF2-40B4-BE49-F238E27FC236}">
                <a16:creationId xmlns:a16="http://schemas.microsoft.com/office/drawing/2014/main" id="{5DCFB82B-725C-6772-C660-7D153DB86A51}"/>
              </a:ext>
            </a:extLst>
          </p:cNvPr>
          <p:cNvSpPr>
            <a:spLocks noGrp="1"/>
          </p:cNvSpPr>
          <p:nvPr>
            <p:ph idx="1"/>
          </p:nvPr>
        </p:nvSpPr>
        <p:spPr>
          <a:xfrm>
            <a:off x="802178" y="2261420"/>
            <a:ext cx="4002936" cy="3637935"/>
          </a:xfrm>
        </p:spPr>
        <p:txBody>
          <a:bodyPr>
            <a:normAutofit/>
          </a:bodyPr>
          <a:lstStyle/>
          <a:p>
            <a:r>
              <a:rPr lang="en-US" sz="2000" b="1" dirty="0"/>
              <a:t>MQTT</a:t>
            </a:r>
          </a:p>
          <a:p>
            <a:r>
              <a:rPr lang="id-ID" b="0" i="0" dirty="0">
                <a:effectLst/>
                <a:latin typeface="-apple-system"/>
              </a:rPr>
              <a:t>Dengan menggunakan MQTT proyek Parking Slot Recommendation dapat mencapai integrasi yang efisien dan andal antara berbagai perangkat yang terlibat, memastikan pengiriman dan penerimaan data dengan cepat dan hemat energi.</a:t>
            </a:r>
            <a:endParaRPr lang="id-ID" dirty="0"/>
          </a:p>
        </p:txBody>
      </p:sp>
      <p:pic>
        <p:nvPicPr>
          <p:cNvPr id="6146" name="Picture 2" descr="What is MQTT ? -">
            <a:extLst>
              <a:ext uri="{FF2B5EF4-FFF2-40B4-BE49-F238E27FC236}">
                <a16:creationId xmlns:a16="http://schemas.microsoft.com/office/drawing/2014/main" id="{50302F6E-C64F-0ECA-7E4F-7BDBD4D00B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56743" y="796413"/>
            <a:ext cx="5961611" cy="5102943"/>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26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177" name="Picture 7176">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A09609B8-179B-FC60-7B5B-9DB15FB00B11}"/>
              </a:ext>
            </a:extLst>
          </p:cNvPr>
          <p:cNvSpPr>
            <a:spLocks noGrp="1"/>
          </p:cNvSpPr>
          <p:nvPr>
            <p:ph type="title"/>
          </p:nvPr>
        </p:nvSpPr>
        <p:spPr>
          <a:xfrm>
            <a:off x="1032933" y="4538133"/>
            <a:ext cx="10127192" cy="931341"/>
          </a:xfrm>
        </p:spPr>
        <p:txBody>
          <a:bodyPr vert="horz" lIns="91440" tIns="45720" rIns="91440" bIns="45720" rtlCol="0" anchor="b">
            <a:normAutofit/>
          </a:bodyPr>
          <a:lstStyle/>
          <a:p>
            <a:pPr algn="r"/>
            <a:r>
              <a:rPr lang="en-US" sz="4000"/>
              <a:t>Tampilan node red</a:t>
            </a:r>
          </a:p>
        </p:txBody>
      </p:sp>
      <p:pic>
        <p:nvPicPr>
          <p:cNvPr id="7170" name="Picture 2" descr="node-red">
            <a:extLst>
              <a:ext uri="{FF2B5EF4-FFF2-40B4-BE49-F238E27FC236}">
                <a16:creationId xmlns:a16="http://schemas.microsoft.com/office/drawing/2014/main" id="{461445AD-B4D6-A59B-5493-514F5B8BC5E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7499" y="493663"/>
            <a:ext cx="10713826" cy="4044470"/>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0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199" name="Picture 819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D041F54-D9BD-25BF-9290-DBC4F53952E5}"/>
              </a:ext>
            </a:extLst>
          </p:cNvPr>
          <p:cNvSpPr>
            <a:spLocks noGrp="1"/>
          </p:cNvSpPr>
          <p:nvPr>
            <p:ph type="title"/>
          </p:nvPr>
        </p:nvSpPr>
        <p:spPr>
          <a:xfrm>
            <a:off x="641877" y="5137353"/>
            <a:ext cx="10905069" cy="1150373"/>
          </a:xfrm>
        </p:spPr>
        <p:txBody>
          <a:bodyPr vert="horz" lIns="91440" tIns="45720" rIns="91440" bIns="45720" rtlCol="0" anchor="b">
            <a:normAutofit/>
          </a:bodyPr>
          <a:lstStyle/>
          <a:p>
            <a:pPr algn="r"/>
            <a:r>
              <a:rPr lang="en-US" sz="4800" dirty="0" err="1"/>
              <a:t>Tampilan</a:t>
            </a:r>
            <a:r>
              <a:rPr lang="en-US" sz="4800" dirty="0"/>
              <a:t> </a:t>
            </a:r>
            <a:r>
              <a:rPr lang="en-US" sz="4800" dirty="0" err="1"/>
              <a:t>mqtt</a:t>
            </a:r>
            <a:endParaRPr lang="en-US" sz="4800" dirty="0"/>
          </a:p>
        </p:txBody>
      </p:sp>
      <p:pic>
        <p:nvPicPr>
          <p:cNvPr id="8194" name="Picture 2" descr="mqtt">
            <a:extLst>
              <a:ext uri="{FF2B5EF4-FFF2-40B4-BE49-F238E27FC236}">
                <a16:creationId xmlns:a16="http://schemas.microsoft.com/office/drawing/2014/main" id="{EDDE49FB-E706-4B41-8021-2496687541A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60277" y="283121"/>
            <a:ext cx="8668270" cy="4854232"/>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267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34</TotalTime>
  <Words>468</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Calibri Light</vt:lpstr>
      <vt:lpstr>Celestial</vt:lpstr>
      <vt:lpstr>TUGAS BESAR IOT “PARKING SLOT RECOMMENDATION”   Kelompok Starboy :</vt:lpstr>
      <vt:lpstr>Latar Belakang</vt:lpstr>
      <vt:lpstr>Teori dasar</vt:lpstr>
      <vt:lpstr>Teori dasar</vt:lpstr>
      <vt:lpstr>Teori dasar</vt:lpstr>
      <vt:lpstr>Teori dasar</vt:lpstr>
      <vt:lpstr>Teori dasar</vt:lpstr>
      <vt:lpstr>Tampilan node red</vt:lpstr>
      <vt:lpstr>Tampilan mqtt</vt:lpstr>
      <vt:lpstr>Skematik alat</vt:lpstr>
      <vt:lpstr>Design alat</vt:lpstr>
      <vt:lpstr>Laporan biaya pengeluaran</vt:lpstr>
      <vt:lpstr>Cara kerja alat</vt:lpstr>
      <vt:lpstr>Kesimpulan dan saran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BESAR IOT “PARKING SLOT RECOMMENDATION”   Kelompok Starboy :</dc:title>
  <dc:creator>ALIF FIRMANSYAH</dc:creator>
  <cp:lastModifiedBy>ALIF FIRMANSYAH</cp:lastModifiedBy>
  <cp:revision>1</cp:revision>
  <dcterms:created xsi:type="dcterms:W3CDTF">2023-12-29T10:56:43Z</dcterms:created>
  <dcterms:modified xsi:type="dcterms:W3CDTF">2023-12-29T11:30:58Z</dcterms:modified>
</cp:coreProperties>
</file>