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57A8B1-506F-4AB3-9DEF-F88CC7605804}" type="datetimeFigureOut">
              <a:rPr lang="en-ID" smtClean="0"/>
              <a:t>08/06/2024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C6B4BA3-CEA8-4A1E-B3A5-B4B17B56D6C4}" type="slidenum">
              <a:rPr lang="en-ID" smtClean="0"/>
              <a:t>‹#›</a:t>
            </a:fld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3222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A8B1-506F-4AB3-9DEF-F88CC7605804}" type="datetimeFigureOut">
              <a:rPr lang="en-ID" smtClean="0"/>
              <a:t>08/06/2024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4BA3-CEA8-4A1E-B3A5-B4B17B56D6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500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A8B1-506F-4AB3-9DEF-F88CC7605804}" type="datetimeFigureOut">
              <a:rPr lang="en-ID" smtClean="0"/>
              <a:t>08/06/2024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4BA3-CEA8-4A1E-B3A5-B4B17B56D6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07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A8B1-506F-4AB3-9DEF-F88CC7605804}" type="datetimeFigureOut">
              <a:rPr lang="en-ID" smtClean="0"/>
              <a:t>08/06/2024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4BA3-CEA8-4A1E-B3A5-B4B17B56D6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21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A8B1-506F-4AB3-9DEF-F88CC7605804}" type="datetimeFigureOut">
              <a:rPr lang="en-ID" smtClean="0"/>
              <a:t>08/06/2024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4BA3-CEA8-4A1E-B3A5-B4B17B56D6C4}" type="slidenum">
              <a:rPr lang="en-ID" smtClean="0"/>
              <a:t>‹#›</a:t>
            </a:fld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393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A8B1-506F-4AB3-9DEF-F88CC7605804}" type="datetimeFigureOut">
              <a:rPr lang="en-ID" smtClean="0"/>
              <a:t>08/06/2024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4BA3-CEA8-4A1E-B3A5-B4B17B56D6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81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A8B1-506F-4AB3-9DEF-F88CC7605804}" type="datetimeFigureOut">
              <a:rPr lang="en-ID" smtClean="0"/>
              <a:t>08/06/2024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4BA3-CEA8-4A1E-B3A5-B4B17B56D6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047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A8B1-506F-4AB3-9DEF-F88CC7605804}" type="datetimeFigureOut">
              <a:rPr lang="en-ID" smtClean="0"/>
              <a:t>08/06/2024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4BA3-CEA8-4A1E-B3A5-B4B17B56D6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982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A8B1-506F-4AB3-9DEF-F88CC7605804}" type="datetimeFigureOut">
              <a:rPr lang="en-ID" smtClean="0"/>
              <a:t>08/06/2024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4BA3-CEA8-4A1E-B3A5-B4B17B56D6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943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A8B1-506F-4AB3-9DEF-F88CC7605804}" type="datetimeFigureOut">
              <a:rPr lang="en-ID" smtClean="0"/>
              <a:t>08/06/2024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4BA3-CEA8-4A1E-B3A5-B4B17B56D6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069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A8B1-506F-4AB3-9DEF-F88CC7605804}" type="datetimeFigureOut">
              <a:rPr lang="en-ID" smtClean="0"/>
              <a:t>08/06/2024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4BA3-CEA8-4A1E-B3A5-B4B17B56D6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580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F57A8B1-506F-4AB3-9DEF-F88CC7605804}" type="datetimeFigureOut">
              <a:rPr lang="en-ID" smtClean="0"/>
              <a:t>08/06/2024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C6B4BA3-CEA8-4A1E-B3A5-B4B17B56D6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866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F78B-9C7F-4831-BF38-A37F45B14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Handwritten Digits Recognition </a:t>
            </a:r>
            <a:r>
              <a:rPr lang="en-US" dirty="0" err="1"/>
              <a:t>Menggunakan</a:t>
            </a:r>
            <a:r>
              <a:rPr lang="en-US" dirty="0"/>
              <a:t> Deep CNN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201D3-D6C7-440F-88D3-A58EFA7D9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Alif </a:t>
            </a:r>
            <a:r>
              <a:rPr lang="en-US" dirty="0" err="1"/>
              <a:t>Firmansyah</a:t>
            </a:r>
            <a:endParaRPr lang="en-US" dirty="0"/>
          </a:p>
          <a:p>
            <a:r>
              <a:rPr lang="en-US" dirty="0"/>
              <a:t>1103204105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83007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54F4-E74E-4C58-A071-A24907C2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</a:t>
            </a:r>
            <a:r>
              <a:rPr lang="en-US" dirty="0" err="1"/>
              <a:t>Pengujian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A2BA-B18E-4AE6-AC31-A8A664411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Google </a:t>
            </a:r>
            <a:r>
              <a:rPr lang="en-US" dirty="0" err="1"/>
              <a:t>maupun</a:t>
            </a:r>
            <a:r>
              <a:rPr lang="en-US" dirty="0"/>
              <a:t> tulisan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</a:t>
            </a:r>
            <a:r>
              <a:rPr lang="en-US" dirty="0" err="1"/>
              <a:t>Harap</a:t>
            </a:r>
            <a:r>
              <a:rPr lang="en-US" dirty="0"/>
              <a:t> </a:t>
            </a:r>
            <a:r>
              <a:rPr lang="en-US" dirty="0" err="1"/>
              <a:t>diingat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tulisan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dataset MNIST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87843A-55C5-4715-93DC-FAD4C3654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962" y="3149968"/>
            <a:ext cx="3427179" cy="33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2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6CC5-AB44-40EE-B5C1-13AC1F1D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Hasil</a:t>
            </a:r>
            <a:endParaRPr lang="en-ID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741FC5-BBC2-484D-8CAB-3FD196F6A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Akurasi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menjalani</a:t>
            </a:r>
            <a:r>
              <a:rPr lang="en-US" dirty="0"/>
              <a:t> model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97,75%. </a:t>
            </a:r>
            <a:r>
              <a:rPr lang="en-US" dirty="0" err="1"/>
              <a:t>Akurasi</a:t>
            </a:r>
            <a:r>
              <a:rPr lang="en-US" dirty="0"/>
              <a:t> yang sangat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model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sangat </a:t>
            </a:r>
            <a:r>
              <a:rPr lang="en-US" dirty="0" err="1"/>
              <a:t>baik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5F8CC2C-E0A6-4024-A17E-A340A61B3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312" y="3429000"/>
            <a:ext cx="4696480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72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3BEB-9B1A-4408-B9C2-2F7C26FF6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872" y="365760"/>
            <a:ext cx="4317661" cy="1325562"/>
          </a:xfrm>
        </p:spPr>
        <p:txBody>
          <a:bodyPr/>
          <a:lstStyle/>
          <a:p>
            <a:r>
              <a:rPr lang="en-US" b="1" dirty="0"/>
              <a:t>5. Kesimpulan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2FCEF-B1A3-413D-8BD0-724FEF84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39" y="1871133"/>
            <a:ext cx="4732528" cy="4351337"/>
          </a:xfrm>
        </p:spPr>
        <p:txBody>
          <a:bodyPr/>
          <a:lstStyle/>
          <a:p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Proyek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bertujuan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membangun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mengevaluasi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model CNN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klasifikasi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digit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dataset MNIST. Model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tersebut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, yang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terdiri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lapisan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Convolutional, Max Pooling, Flatten, dan Dense,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mencapai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akurasi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mengesankan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sebesar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97,75%.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Eksperimen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berhasil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menunjukkan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efektivitas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CNN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klasifikasi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gambar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memberikan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model yang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kuat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mengenali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angka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tulisan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tangan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Hasilnya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menyoroti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kemampuan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model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menggeneralisasi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data yang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terlihat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baik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menjadikannya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alat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andal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tugas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pengenalan</a:t>
            </a:r>
            <a:r>
              <a:rPr lang="en-ID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digit.</a:t>
            </a:r>
            <a:endParaRPr lang="en-ID" dirty="0"/>
          </a:p>
        </p:txBody>
      </p:sp>
      <p:pic>
        <p:nvPicPr>
          <p:cNvPr id="4" name="Picture 3" descr="Illustration of people on a blockchain">
            <a:extLst>
              <a:ext uri="{FF2B5EF4-FFF2-40B4-BE49-F238E27FC236}">
                <a16:creationId xmlns:a16="http://schemas.microsoft.com/office/drawing/2014/main" id="{144E9321-7324-4B0F-B881-376B71AABC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4" r="19885"/>
          <a:stretch/>
        </p:blipFill>
        <p:spPr>
          <a:xfrm>
            <a:off x="5264857" y="1"/>
            <a:ext cx="692714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7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469F-82E0-45EA-8BC8-7C53C0CD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Perkenalan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DB091-CA70-49C3-BA48-F89FB4C5A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3C4043"/>
                </a:solidFill>
                <a:effectLst/>
              </a:rPr>
              <a:t>Database MNIST (</a:t>
            </a:r>
            <a:r>
              <a:rPr lang="en-US" b="0" i="0" dirty="0">
                <a:solidFill>
                  <a:srgbClr val="3C4043"/>
                </a:solidFill>
                <a:effectLst/>
              </a:rPr>
              <a:t>Modified National Institute of Standards and Technology</a:t>
            </a:r>
            <a:r>
              <a:rPr lang="en-ID" b="0" i="0" dirty="0">
                <a:solidFill>
                  <a:srgbClr val="3C4043"/>
                </a:solidFill>
                <a:effectLst/>
              </a:rPr>
              <a:t>)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adalah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database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besar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berisi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angka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tulisan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tangan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biasa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digunakan</a:t>
            </a:r>
            <a:r>
              <a:rPr lang="en-ID" dirty="0">
                <a:solidFill>
                  <a:srgbClr val="3C4043"/>
                </a:solidFill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untuk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melatih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berbagai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sistem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pemrosesan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gambar</a:t>
            </a:r>
            <a:r>
              <a:rPr lang="en-ID" dirty="0">
                <a:solidFill>
                  <a:srgbClr val="3C4043"/>
                </a:solidFill>
              </a:rPr>
              <a:t>. Database </a:t>
            </a:r>
            <a:r>
              <a:rPr lang="en-ID" dirty="0" err="1">
                <a:solidFill>
                  <a:srgbClr val="3C4043"/>
                </a:solidFill>
              </a:rPr>
              <a:t>ini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juga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banyak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digunakan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untuk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pelatihan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dan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pengujian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di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bidang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pembelajaran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mesin</a:t>
            </a:r>
            <a:r>
              <a:rPr lang="en-ID" b="0" i="0" dirty="0">
                <a:solidFill>
                  <a:srgbClr val="3C4043"/>
                </a:solidFill>
                <a:effectLst/>
              </a:rPr>
              <a:t>.</a:t>
            </a:r>
            <a:endParaRPr lang="en-ID" dirty="0">
              <a:solidFill>
                <a:srgbClr val="3C4043"/>
              </a:solidFill>
            </a:endParaRPr>
          </a:p>
          <a:p>
            <a:r>
              <a:rPr lang="en-ID" dirty="0">
                <a:solidFill>
                  <a:srgbClr val="3C4043"/>
                </a:solidFill>
              </a:rPr>
              <a:t>Database </a:t>
            </a:r>
            <a:r>
              <a:rPr lang="en-ID" dirty="0" err="1">
                <a:solidFill>
                  <a:srgbClr val="3C4043"/>
                </a:solidFill>
              </a:rPr>
              <a:t>ini</a:t>
            </a:r>
            <a:r>
              <a:rPr lang="en-ID" dirty="0">
                <a:solidFill>
                  <a:srgbClr val="3C4043"/>
                </a:solidFill>
              </a:rPr>
              <a:t> </a:t>
            </a:r>
            <a:r>
              <a:rPr lang="en-ID" dirty="0" err="1">
                <a:solidFill>
                  <a:srgbClr val="3C4043"/>
                </a:solidFill>
              </a:rPr>
              <a:t>berisi</a:t>
            </a:r>
            <a:r>
              <a:rPr lang="en-ID" dirty="0">
                <a:solidFill>
                  <a:srgbClr val="3C4043"/>
                </a:solidFill>
              </a:rPr>
              <a:t> 60.000 </a:t>
            </a:r>
            <a:r>
              <a:rPr lang="en-ID" dirty="0" err="1">
                <a:solidFill>
                  <a:srgbClr val="3C4043"/>
                </a:solidFill>
              </a:rPr>
              <a:t>gambar</a:t>
            </a:r>
            <a:r>
              <a:rPr lang="en-ID" dirty="0">
                <a:solidFill>
                  <a:srgbClr val="3C4043"/>
                </a:solidFill>
              </a:rPr>
              <a:t> </a:t>
            </a:r>
            <a:r>
              <a:rPr lang="en-ID" dirty="0" err="1">
                <a:solidFill>
                  <a:srgbClr val="3C4043"/>
                </a:solidFill>
              </a:rPr>
              <a:t>untuk</a:t>
            </a:r>
            <a:r>
              <a:rPr lang="en-ID" dirty="0">
                <a:solidFill>
                  <a:srgbClr val="3C4043"/>
                </a:solidFill>
              </a:rPr>
              <a:t> data </a:t>
            </a:r>
            <a:r>
              <a:rPr lang="en-ID" dirty="0" err="1">
                <a:solidFill>
                  <a:srgbClr val="3C4043"/>
                </a:solidFill>
              </a:rPr>
              <a:t>pelatihan</a:t>
            </a:r>
            <a:r>
              <a:rPr lang="en-ID" dirty="0">
                <a:solidFill>
                  <a:srgbClr val="3C4043"/>
                </a:solidFill>
              </a:rPr>
              <a:t> dan 10.000 </a:t>
            </a:r>
            <a:r>
              <a:rPr lang="en-ID" dirty="0" err="1">
                <a:solidFill>
                  <a:srgbClr val="3C4043"/>
                </a:solidFill>
              </a:rPr>
              <a:t>gambar</a:t>
            </a:r>
            <a:r>
              <a:rPr lang="en-ID" dirty="0">
                <a:solidFill>
                  <a:srgbClr val="3C4043"/>
                </a:solidFill>
              </a:rPr>
              <a:t> </a:t>
            </a:r>
            <a:r>
              <a:rPr lang="en-ID" dirty="0" err="1">
                <a:solidFill>
                  <a:srgbClr val="3C4043"/>
                </a:solidFill>
              </a:rPr>
              <a:t>untuk</a:t>
            </a:r>
            <a:r>
              <a:rPr lang="en-ID" dirty="0">
                <a:solidFill>
                  <a:srgbClr val="3C4043"/>
                </a:solidFill>
              </a:rPr>
              <a:t> data </a:t>
            </a:r>
            <a:r>
              <a:rPr lang="en-ID" dirty="0" err="1">
                <a:solidFill>
                  <a:srgbClr val="3C4043"/>
                </a:solidFill>
              </a:rPr>
              <a:t>pengujian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8712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C0C4-2F82-4970-8E4F-E695DAC7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</a:t>
            </a:r>
            <a:r>
              <a:rPr lang="en-US" b="1" dirty="0" err="1"/>
              <a:t>Tujuan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05B51-4C35-4C59-B917-E95F86EC2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Melatih</a:t>
            </a:r>
            <a:r>
              <a:rPr lang="en-US" dirty="0"/>
              <a:t> dan </a:t>
            </a:r>
            <a:r>
              <a:rPr lang="en-US" dirty="0" err="1"/>
              <a:t>mengevaluasi</a:t>
            </a:r>
            <a:r>
              <a:rPr lang="en-US" dirty="0"/>
              <a:t> model Neural Network</a:t>
            </a:r>
          </a:p>
          <a:p>
            <a:r>
              <a:rPr lang="en-US" dirty="0"/>
              <a:t>2)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ada</a:t>
            </a:r>
            <a:endParaRPr lang="en-US" dirty="0"/>
          </a:p>
          <a:p>
            <a:r>
              <a:rPr lang="en-US" dirty="0"/>
              <a:t>3) </a:t>
            </a:r>
            <a:r>
              <a:rPr lang="en-ID" dirty="0" err="1">
                <a:solidFill>
                  <a:srgbClr val="3C4043"/>
                </a:solidFill>
              </a:rPr>
              <a:t>M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emberikan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titik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awal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sederhana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namun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efektif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bagi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pemula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untuk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mempelajari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Machine Learning, Neural Network, dan Deep Learning.</a:t>
            </a:r>
          </a:p>
          <a:p>
            <a:r>
              <a:rPr lang="en-ID" dirty="0">
                <a:solidFill>
                  <a:srgbClr val="3C4043"/>
                </a:solidFill>
              </a:rPr>
              <a:t>4)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Memungkinkan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peneliti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dan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praktisi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bereksperimen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dengan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arsitektur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berbeda</a:t>
            </a:r>
            <a:r>
              <a:rPr lang="en-ID" b="0" i="0" dirty="0">
                <a:solidFill>
                  <a:srgbClr val="3C4043"/>
                </a:solidFill>
                <a:effectLst/>
              </a:rPr>
              <a:t>,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seperti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Convolutional Neural Network (CNN).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0343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1762-31EE-45A4-BBED-DF2EA876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</a:t>
            </a:r>
            <a:r>
              <a:rPr lang="en-US" b="1" dirty="0" err="1"/>
              <a:t>Metodologi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38340-D2DF-41A0-8261-A51649562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MNIST</a:t>
            </a:r>
          </a:p>
          <a:p>
            <a:r>
              <a:rPr lang="en-US" dirty="0"/>
              <a:t>2) CNN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6369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2188-B8FB-4954-81E0-FBDE6250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MNIST</a:t>
            </a:r>
            <a:endParaRPr lang="en-ID" dirty="0"/>
          </a:p>
        </p:txBody>
      </p:sp>
      <p:pic>
        <p:nvPicPr>
          <p:cNvPr id="2054" name="Picture 6" descr="mnist | TensorFlow Datasets">
            <a:extLst>
              <a:ext uri="{FF2B5EF4-FFF2-40B4-BE49-F238E27FC236}">
                <a16:creationId xmlns:a16="http://schemas.microsoft.com/office/drawing/2014/main" id="{89F5EAF8-6BFC-4D3A-82C7-1711C281F9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721" y="1134533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6FD57E-99AF-4D43-B904-4EF3D9E36550}"/>
              </a:ext>
            </a:extLst>
          </p:cNvPr>
          <p:cNvSpPr txBox="1"/>
          <p:nvPr/>
        </p:nvSpPr>
        <p:spPr>
          <a:xfrm>
            <a:off x="1346200" y="1691322"/>
            <a:ext cx="56980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ID" dirty="0"/>
              <a:t>MNIST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sekumpulan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yang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tangan</a:t>
            </a:r>
            <a:r>
              <a:rPr lang="en-ID" dirty="0"/>
              <a:t> yang </a:t>
            </a:r>
            <a:r>
              <a:rPr lang="en-ID" dirty="0" err="1"/>
              <a:t>biasa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pelatihan</a:t>
            </a:r>
            <a:r>
              <a:rPr lang="en-ID" dirty="0"/>
              <a:t> model Neural Network.</a:t>
            </a:r>
          </a:p>
          <a:p>
            <a:endParaRPr lang="en-ID" dirty="0"/>
          </a:p>
          <a:p>
            <a:r>
              <a:rPr lang="en-ID" dirty="0"/>
              <a:t>Dataset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70.000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60.000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pelatihan</a:t>
            </a:r>
            <a:r>
              <a:rPr lang="en-ID" dirty="0"/>
              <a:t> dan 10.000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diguanakan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ukuran</a:t>
            </a:r>
            <a:r>
              <a:rPr lang="en-ID" dirty="0"/>
              <a:t> 28x28 pixel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tema</a:t>
            </a:r>
            <a:r>
              <a:rPr lang="en-ID" dirty="0"/>
              <a:t> grayscale dan </a:t>
            </a:r>
            <a:r>
              <a:rPr lang="en-ID" dirty="0" err="1"/>
              <a:t>merepresentasikan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0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9.</a:t>
            </a:r>
          </a:p>
        </p:txBody>
      </p:sp>
    </p:spTree>
    <p:extLst>
      <p:ext uri="{BB962C8B-B14F-4D97-AF65-F5344CB8AC3E}">
        <p14:creationId xmlns:p14="http://schemas.microsoft.com/office/powerpoint/2010/main" val="286267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8667-389A-4956-B5D9-44AF58EF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39" y="365760"/>
            <a:ext cx="2463461" cy="1325562"/>
          </a:xfrm>
        </p:spPr>
        <p:txBody>
          <a:bodyPr/>
          <a:lstStyle/>
          <a:p>
            <a:r>
              <a:rPr lang="en-US" dirty="0"/>
              <a:t>3.2 CNN</a:t>
            </a:r>
            <a:endParaRPr lang="en-ID" dirty="0"/>
          </a:p>
        </p:txBody>
      </p:sp>
      <p:pic>
        <p:nvPicPr>
          <p:cNvPr id="1028" name="Picture 4" descr="CNN for MNIST data classification [47] | Download Scientific Diagram">
            <a:extLst>
              <a:ext uri="{FF2B5EF4-FFF2-40B4-BE49-F238E27FC236}">
                <a16:creationId xmlns:a16="http://schemas.microsoft.com/office/drawing/2014/main" id="{AFDC3FF0-7DF9-480D-9C6F-20F76F1BF7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363" y="622829"/>
            <a:ext cx="6728056" cy="18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1B7A5A-D8B9-4832-97B2-BBD540DF3D98}"/>
              </a:ext>
            </a:extLst>
          </p:cNvPr>
          <p:cNvSpPr txBox="1"/>
          <p:nvPr/>
        </p:nvSpPr>
        <p:spPr>
          <a:xfrm>
            <a:off x="203200" y="1691322"/>
            <a:ext cx="41471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0" i="0" dirty="0">
                <a:solidFill>
                  <a:srgbClr val="3C4043"/>
                </a:solidFill>
                <a:effectLst/>
              </a:rPr>
              <a:t>Model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ini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menggunakan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CNN 2D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untuk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klasifikasi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gambar</a:t>
            </a:r>
            <a:r>
              <a:rPr lang="en-ID" b="0" i="0" dirty="0">
                <a:solidFill>
                  <a:srgbClr val="3C4043"/>
                </a:solidFill>
                <a:effectLst/>
              </a:rPr>
              <a:t>.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Ini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dimulai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dengan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lapisan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konvolusional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(64 filter, kernel 3x3) dan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aktivasi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ReLU</a:t>
            </a:r>
            <a:r>
              <a:rPr lang="en-ID" b="0" i="0" dirty="0">
                <a:solidFill>
                  <a:srgbClr val="3C4043"/>
                </a:solidFill>
                <a:effectLst/>
              </a:rPr>
              <a:t>,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memproses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gambar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grayscale 28x28. Lalu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diikuti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dengan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lapisan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max pooling 2x2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untuk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mengambil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sampel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peta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fitur</a:t>
            </a:r>
            <a:r>
              <a:rPr lang="en-ID" b="0" i="0" dirty="0">
                <a:solidFill>
                  <a:srgbClr val="3C4043"/>
                </a:solidFill>
                <a:effectLst/>
              </a:rPr>
              <a:t>. Peta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fitur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dihasilkan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diratakan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menjadi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vektor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1D, yang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dilewatkan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melalui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lapisan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Dense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dengan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28 unit dan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aktivasi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ReLU</a:t>
            </a:r>
            <a:r>
              <a:rPr lang="en-ID" b="0" i="0" dirty="0">
                <a:solidFill>
                  <a:srgbClr val="3C4043"/>
                </a:solidFill>
                <a:effectLst/>
              </a:rPr>
              <a:t>.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Terakhir</a:t>
            </a:r>
            <a:r>
              <a:rPr lang="en-ID" b="0" i="0" dirty="0">
                <a:solidFill>
                  <a:srgbClr val="3C4043"/>
                </a:solidFill>
                <a:effectLst/>
              </a:rPr>
              <a:t>,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lapisan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Dense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dengan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10 unit dan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aktivasi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softmax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memberikan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probabilitas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untuk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C4043"/>
                </a:solidFill>
                <a:effectLst/>
              </a:rPr>
              <a:t>kelas</a:t>
            </a:r>
            <a:r>
              <a:rPr lang="en-ID" b="0" i="0" dirty="0">
                <a:solidFill>
                  <a:srgbClr val="3C4043"/>
                </a:solidFill>
                <a:effectLst/>
              </a:rPr>
              <a:t> 10 digit (0-9).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70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9683-1C89-41F7-A40C-FC29CFC9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Desain </a:t>
            </a:r>
            <a:r>
              <a:rPr lang="en-US" b="1" dirty="0" err="1"/>
              <a:t>Sistem</a:t>
            </a:r>
            <a:endParaRPr lang="en-ID" b="1" dirty="0"/>
          </a:p>
        </p:txBody>
      </p:sp>
      <p:pic>
        <p:nvPicPr>
          <p:cNvPr id="4" name="Picture 6" descr="mnist | TensorFlow Datasets">
            <a:extLst>
              <a:ext uri="{FF2B5EF4-FFF2-40B4-BE49-F238E27FC236}">
                <a16:creationId xmlns:a16="http://schemas.microsoft.com/office/drawing/2014/main" id="{BD86E08E-F7BE-4E37-8EE3-70AB388434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90" y="15473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8E3525-80F9-4DCD-9880-28EDD79E5DAB}"/>
              </a:ext>
            </a:extLst>
          </p:cNvPr>
          <p:cNvSpPr txBox="1"/>
          <p:nvPr/>
        </p:nvSpPr>
        <p:spPr>
          <a:xfrm>
            <a:off x="1388533" y="1691322"/>
            <a:ext cx="4707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MNIST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</a:t>
            </a:r>
            <a:r>
              <a:rPr lang="en-US" dirty="0" err="1"/>
              <a:t>sebesar</a:t>
            </a:r>
            <a:r>
              <a:rPr lang="en-US" dirty="0"/>
              <a:t> 70.000 </a:t>
            </a:r>
            <a:r>
              <a:rPr lang="en-US" dirty="0" err="1"/>
              <a:t>gambar</a:t>
            </a:r>
            <a:r>
              <a:rPr lang="en-US" dirty="0"/>
              <a:t>. Dataset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rasio</a:t>
            </a:r>
            <a:r>
              <a:rPr lang="en-US" dirty="0"/>
              <a:t> 60.000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pelatihan</a:t>
            </a:r>
            <a:r>
              <a:rPr lang="en-US" dirty="0"/>
              <a:t> dan 10.000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pengujian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1938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8987-3526-4F30-AAEE-085BBE8C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</a:t>
            </a:r>
            <a:r>
              <a:rPr lang="en-US" dirty="0" err="1"/>
              <a:t>Lapisan</a:t>
            </a:r>
            <a:r>
              <a:rPr lang="en-US" dirty="0"/>
              <a:t> CNN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0D55AC-24B6-42BA-9260-05F227813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991" y="1869670"/>
            <a:ext cx="5801535" cy="20005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B28AF0-E558-4562-8E1E-9F61B65B3178}"/>
              </a:ext>
            </a:extLst>
          </p:cNvPr>
          <p:cNvSpPr txBox="1"/>
          <p:nvPr/>
        </p:nvSpPr>
        <p:spPr>
          <a:xfrm>
            <a:off x="1413933" y="4106333"/>
            <a:ext cx="919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model Deep CNN 2D. </a:t>
            </a:r>
            <a:r>
              <a:rPr lang="en-US" dirty="0" err="1"/>
              <a:t>Dengan</a:t>
            </a:r>
            <a:r>
              <a:rPr lang="en-US" dirty="0"/>
              <a:t> layer Convolution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lapisan</a:t>
            </a:r>
            <a:r>
              <a:rPr lang="en-US" dirty="0"/>
              <a:t> Max Pooling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memetakan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lapisan</a:t>
            </a:r>
            <a:r>
              <a:rPr lang="en-US" dirty="0"/>
              <a:t> Flatten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meratakan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1D,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lapisan</a:t>
            </a:r>
            <a:r>
              <a:rPr lang="en-US" dirty="0"/>
              <a:t> Dense </a:t>
            </a:r>
            <a:r>
              <a:rPr lang="en-US" dirty="0" err="1"/>
              <a:t>dengan</a:t>
            </a:r>
            <a:r>
              <a:rPr lang="en-US" dirty="0"/>
              <a:t> 28 unit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  <a:r>
              <a:rPr lang="en-US" dirty="0" err="1"/>
              <a:t>RelU</a:t>
            </a:r>
            <a:r>
              <a:rPr lang="en-US" dirty="0"/>
              <a:t> dan 10 unit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  <a:r>
              <a:rPr lang="en-US" dirty="0" err="1"/>
              <a:t>Softmax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digit 0 – 9.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7843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315C-8240-4D60-97DB-DA5DFCA7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Modelling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7B7E-359F-4B0F-BB95-CC890D6C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Modelling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optimizer Adam dan epoch </a:t>
            </a:r>
            <a:r>
              <a:rPr lang="en-US" dirty="0" err="1"/>
              <a:t>sejumlah</a:t>
            </a:r>
            <a:r>
              <a:rPr lang="en-US" dirty="0"/>
              <a:t> 100. Pada </a:t>
            </a:r>
            <a:r>
              <a:rPr lang="en-US" dirty="0" err="1"/>
              <a:t>bagian</a:t>
            </a:r>
            <a:r>
              <a:rPr lang="en-US" dirty="0"/>
              <a:t> modelling,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callback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melebih</a:t>
            </a:r>
            <a:r>
              <a:rPr lang="en-US" dirty="0"/>
              <a:t> 90%,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dihentikan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menghemat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36832-0918-478B-8E56-855159BB0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626" y="3097559"/>
            <a:ext cx="5915851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921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436F905-FB82-4255-916E-CE95ACF0154F}">
  <we:reference id="f12c312d-282a-4734-8843-05915fdfef0b" version="4.3.3.0" store="EXCatalog" storeType="EXCatalog"/>
  <we:alternateReferences>
    <we:reference id="WA104178141" version="4.3.3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EFACB538064B554F837C895BCAD1A2E1" ma:contentTypeVersion="9" ma:contentTypeDescription="Buat sebuah dokumen baru." ma:contentTypeScope="" ma:versionID="7484032889111f34380b5fda03770726">
  <xsd:schema xmlns:xsd="http://www.w3.org/2001/XMLSchema" xmlns:xs="http://www.w3.org/2001/XMLSchema" xmlns:p="http://schemas.microsoft.com/office/2006/metadata/properties" xmlns:ns3="0cde6f92-9496-47f1-8d03-690f8048f1bf" xmlns:ns4="4f2a7012-8593-4e0c-8f2b-259076da4720" targetNamespace="http://schemas.microsoft.com/office/2006/metadata/properties" ma:root="true" ma:fieldsID="03726f832cdc2f2836e9f38cbf8b7039" ns3:_="" ns4:_="">
    <xsd:import namespace="0cde6f92-9496-47f1-8d03-690f8048f1bf"/>
    <xsd:import namespace="4f2a7012-8593-4e0c-8f2b-259076da472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e6f92-9496-47f1-8d03-690f8048f1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2a7012-8593-4e0c-8f2b-259076da472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Dibagikan Denga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ibagikan Dengan Detai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Berbagi Hash Petunjuk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D310E1-D026-4C49-A50F-40F3B96AAE0C}">
  <ds:schemaRefs>
    <ds:schemaRef ds:uri="http://purl.org/dc/dcmitype/"/>
    <ds:schemaRef ds:uri="0cde6f92-9496-47f1-8d03-690f8048f1bf"/>
    <ds:schemaRef ds:uri="http://schemas.microsoft.com/office/2006/metadata/properties"/>
    <ds:schemaRef ds:uri="4f2a7012-8593-4e0c-8f2b-259076da4720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4CD0B15-8F2F-463A-9B9C-08302EA60A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136B62-F032-43BD-B066-78CE994310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de6f92-9496-47f1-8d03-690f8048f1bf"/>
    <ds:schemaRef ds:uri="4f2a7012-8593-4e0c-8f2b-259076da47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147</TotalTime>
  <Words>557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Schoolbook</vt:lpstr>
      <vt:lpstr>Roboto</vt:lpstr>
      <vt:lpstr>Wingdings 2</vt:lpstr>
      <vt:lpstr>View</vt:lpstr>
      <vt:lpstr>Handwritten Digits Recognition Menggunakan Deep CNN</vt:lpstr>
      <vt:lpstr>1. Perkenalan</vt:lpstr>
      <vt:lpstr>2. Tujuan</vt:lpstr>
      <vt:lpstr>3. Metodologi</vt:lpstr>
      <vt:lpstr>3.1 MNIST</vt:lpstr>
      <vt:lpstr>3.2 CNN</vt:lpstr>
      <vt:lpstr>4. Desain Sistem</vt:lpstr>
      <vt:lpstr>4.1 Lapisan CNN</vt:lpstr>
      <vt:lpstr>4.2 Modelling</vt:lpstr>
      <vt:lpstr>4.3 Pengujian</vt:lpstr>
      <vt:lpstr>5. Hasil</vt:lpstr>
      <vt:lpstr>5. 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Digits Recognition Menggunakan Deep CNN</dc:title>
  <dc:creator>ALIF FIRMANSYAH</dc:creator>
  <cp:lastModifiedBy>ALIF FIRMANSYAH</cp:lastModifiedBy>
  <cp:revision>9</cp:revision>
  <dcterms:created xsi:type="dcterms:W3CDTF">2024-06-08T09:15:22Z</dcterms:created>
  <dcterms:modified xsi:type="dcterms:W3CDTF">2024-06-08T11:43:56Z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0x010100EFACB538064B554F837C895BCAD1A2E1</vt:lpwstr>
  </property>
</Properties>
</file>