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omforta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155f904f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155f904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155f904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155f904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55f904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55f904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155f904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155f904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55f904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55f904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155f904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155f904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155f904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55f904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155f904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155f904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155f904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155f904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155f904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155f904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Matrix Calculator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Jonas Frankemölle, V. Corina, Luke Genna, Zach Boone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Improvements</a:t>
            </a:r>
            <a:endParaRPr/>
          </a:p>
        </p:txBody>
      </p:sp>
      <p:sp>
        <p:nvSpPr>
          <p:cNvPr id="120" name="Google Shape;120;p22"/>
          <p:cNvSpPr txBox="1"/>
          <p:nvPr>
            <p:ph idx="1" type="body"/>
          </p:nvPr>
        </p:nvSpPr>
        <p:spPr>
          <a:xfrm>
            <a:off x="311700" y="12330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More graceful error handling</a:t>
            </a:r>
            <a:endParaRPr/>
          </a:p>
          <a:p>
            <a:pPr indent="-342900" lvl="0" marL="457200" rtl="0" algn="l">
              <a:spcBef>
                <a:spcPts val="0"/>
              </a:spcBef>
              <a:spcAft>
                <a:spcPts val="0"/>
              </a:spcAft>
              <a:buSzPts val="1800"/>
              <a:buChar char="●"/>
            </a:pPr>
            <a:r>
              <a:rPr lang="en"/>
              <a:t>More operations, like </a:t>
            </a:r>
            <a:r>
              <a:rPr lang="en"/>
              <a:t>determinants and inversion</a:t>
            </a:r>
            <a:endParaRPr/>
          </a:p>
          <a:p>
            <a:pPr indent="-342900" lvl="0" marL="457200" rtl="0" algn="l">
              <a:spcBef>
                <a:spcPts val="0"/>
              </a:spcBef>
              <a:spcAft>
                <a:spcPts val="0"/>
              </a:spcAft>
              <a:buSzPts val="1800"/>
              <a:buChar char="●"/>
            </a:pPr>
            <a:r>
              <a:rPr lang="en"/>
              <a:t>More abstraction of the classes</a:t>
            </a:r>
            <a:endParaRPr/>
          </a:p>
          <a:p>
            <a:pPr indent="-342900" lvl="0" marL="457200" rtl="0" algn="l">
              <a:spcBef>
                <a:spcPts val="0"/>
              </a:spcBef>
              <a:spcAft>
                <a:spcPts val="0"/>
              </a:spcAft>
              <a:buSzPts val="1800"/>
              <a:buChar char="●"/>
            </a:pPr>
            <a:r>
              <a:rPr lang="en"/>
              <a:t>More thorough testing</a:t>
            </a:r>
            <a:endParaRPr/>
          </a:p>
          <a:p>
            <a:pPr indent="-342900" lvl="0" marL="457200" rtl="0" algn="l">
              <a:spcBef>
                <a:spcPts val="0"/>
              </a:spcBef>
              <a:spcAft>
                <a:spcPts val="0"/>
              </a:spcAft>
              <a:buSzPts val="1800"/>
              <a:buChar char="●"/>
            </a:pPr>
            <a:r>
              <a:rPr lang="en"/>
              <a:t>More diverse data types</a:t>
            </a:r>
            <a:endParaRPr/>
          </a:p>
        </p:txBody>
      </p:sp>
      <p:sp>
        <p:nvSpPr>
          <p:cNvPr id="121" name="Google Shape;121;p22"/>
          <p:cNvSpPr/>
          <p:nvPr/>
        </p:nvSpPr>
        <p:spPr>
          <a:xfrm>
            <a:off x="6650875" y="1162175"/>
            <a:ext cx="1403700" cy="2543100"/>
          </a:xfrm>
          <a:prstGeom prst="upArrow">
            <a:avLst>
              <a:gd fmla="val 36058" name="adj1"/>
              <a:gd fmla="val 50000" name="adj2"/>
            </a:avLst>
          </a:prstGeom>
          <a:gradFill>
            <a:gsLst>
              <a:gs pos="0">
                <a:srgbClr val="FF9900"/>
              </a:gs>
              <a:gs pos="64000">
                <a:srgbClr val="FFCC80"/>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27" name="Google Shape;127;p23"/>
          <p:cNvSpPr txBox="1"/>
          <p:nvPr>
            <p:ph idx="1" type="body"/>
          </p:nvPr>
        </p:nvSpPr>
        <p:spPr>
          <a:xfrm rot="895752">
            <a:off x="167898" y="1015898"/>
            <a:ext cx="8520511" cy="3416529"/>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6000">
                <a:solidFill>
                  <a:srgbClr val="5DC225"/>
                </a:solidFill>
                <a:latin typeface="Comfortaa"/>
                <a:ea typeface="Comfortaa"/>
                <a:cs typeface="Comfortaa"/>
                <a:sym typeface="Comfortaa"/>
              </a:rPr>
              <a:t>???</a:t>
            </a:r>
            <a:endParaRPr b="1" sz="26000">
              <a:solidFill>
                <a:srgbClr val="5DC225"/>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45407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is able to:</a:t>
            </a:r>
            <a:endParaRPr/>
          </a:p>
          <a:p>
            <a:pPr indent="-342900" lvl="0" marL="457200" rtl="0" algn="l">
              <a:spcBef>
                <a:spcPts val="1600"/>
              </a:spcBef>
              <a:spcAft>
                <a:spcPts val="0"/>
              </a:spcAft>
              <a:buSzPts val="1800"/>
              <a:buChar char="●"/>
            </a:pPr>
            <a:r>
              <a:rPr lang="en"/>
              <a:t>Perform basic operations (addition, subtraction, etc.)</a:t>
            </a:r>
            <a:endParaRPr/>
          </a:p>
          <a:p>
            <a:pPr indent="-342900" lvl="0" marL="457200" rtl="0" algn="l">
              <a:spcBef>
                <a:spcPts val="0"/>
              </a:spcBef>
              <a:spcAft>
                <a:spcPts val="0"/>
              </a:spcAft>
              <a:buSzPts val="1800"/>
              <a:buChar char="●"/>
            </a:pPr>
            <a:r>
              <a:rPr lang="en"/>
              <a:t>Perform matrix operations (addition, subtraction, etc.)</a:t>
            </a:r>
            <a:endParaRPr/>
          </a:p>
          <a:p>
            <a:pPr indent="-317500" lvl="1" marL="914400" rtl="0" algn="l">
              <a:spcBef>
                <a:spcPts val="0"/>
              </a:spcBef>
              <a:spcAft>
                <a:spcPts val="0"/>
              </a:spcAft>
              <a:buSzPts val="1400"/>
              <a:buChar char="○"/>
            </a:pPr>
            <a:r>
              <a:rPr lang="en"/>
              <a:t>Calculate determinant, dot product, cross product, transpose a Matrix </a:t>
            </a:r>
            <a:endParaRPr/>
          </a:p>
          <a:p>
            <a:pPr indent="-342900" lvl="0" marL="457200" rtl="0" algn="l">
              <a:spcBef>
                <a:spcPts val="0"/>
              </a:spcBef>
              <a:spcAft>
                <a:spcPts val="0"/>
              </a:spcAft>
              <a:buSzPts val="1800"/>
              <a:buChar char="●"/>
            </a:pPr>
            <a:r>
              <a:rPr lang="en"/>
              <a:t>GUI shows results</a:t>
            </a:r>
            <a:endParaRPr/>
          </a:p>
          <a:p>
            <a:pPr indent="-342900" lvl="0" marL="457200" rtl="0" algn="l">
              <a:spcBef>
                <a:spcPts val="0"/>
              </a:spcBef>
              <a:spcAft>
                <a:spcPts val="0"/>
              </a:spcAft>
              <a:buSzPts val="1800"/>
              <a:buChar char="●"/>
            </a:pPr>
            <a:r>
              <a:rPr lang="en"/>
              <a:t>Intended for people in need of a matrix based calculator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Java</a:t>
            </a:r>
            <a:endParaRPr sz="2400"/>
          </a:p>
          <a:p>
            <a:pPr indent="-381000" lvl="0" marL="457200" rtl="0" algn="l">
              <a:spcBef>
                <a:spcPts val="0"/>
              </a:spcBef>
              <a:spcAft>
                <a:spcPts val="0"/>
              </a:spcAft>
              <a:buSzPts val="2400"/>
              <a:buChar char="●"/>
            </a:pPr>
            <a:r>
              <a:rPr lang="en" sz="2400"/>
              <a:t>JUnit</a:t>
            </a:r>
            <a:endParaRPr sz="2400"/>
          </a:p>
          <a:p>
            <a:pPr indent="-381000" lvl="0" marL="457200" rtl="0" algn="l">
              <a:spcBef>
                <a:spcPts val="0"/>
              </a:spcBef>
              <a:spcAft>
                <a:spcPts val="0"/>
              </a:spcAft>
              <a:buSzPts val="2400"/>
              <a:buChar char="●"/>
            </a:pPr>
            <a:r>
              <a:rPr lang="en" sz="2400"/>
              <a:t>GitHub</a:t>
            </a:r>
            <a:endParaRPr sz="2400"/>
          </a:p>
          <a:p>
            <a:pPr indent="-381000" lvl="0" marL="457200" rtl="0" algn="l">
              <a:spcBef>
                <a:spcPts val="0"/>
              </a:spcBef>
              <a:spcAft>
                <a:spcPts val="0"/>
              </a:spcAft>
              <a:buSzPts val="2400"/>
              <a:buChar char="●"/>
            </a:pPr>
            <a:r>
              <a:rPr lang="en" sz="2400"/>
              <a:t>NetBeans</a:t>
            </a:r>
            <a:endParaRPr sz="2400"/>
          </a:p>
          <a:p>
            <a:pPr indent="-381000" lvl="0" marL="457200" rtl="0" algn="l">
              <a:spcBef>
                <a:spcPts val="0"/>
              </a:spcBef>
              <a:spcAft>
                <a:spcPts val="0"/>
              </a:spcAft>
              <a:buSzPts val="2400"/>
              <a:buChar char="●"/>
            </a:pPr>
            <a:r>
              <a:rPr lang="en" sz="2400"/>
              <a:t>Eclipse</a:t>
            </a:r>
            <a:endParaRPr sz="2400"/>
          </a:p>
          <a:p>
            <a:pPr indent="0" lvl="0" marL="0" rtl="0" algn="l">
              <a:spcBef>
                <a:spcPts val="16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7173691" y="715541"/>
            <a:ext cx="1255600" cy="1196825"/>
          </a:xfrm>
          <a:prstGeom prst="rect">
            <a:avLst/>
          </a:prstGeom>
          <a:noFill/>
          <a:ln>
            <a:noFill/>
          </a:ln>
        </p:spPr>
      </p:pic>
      <p:pic>
        <p:nvPicPr>
          <p:cNvPr id="69" name="Google Shape;69;p15"/>
          <p:cNvPicPr preferRelativeResize="0"/>
          <p:nvPr/>
        </p:nvPicPr>
        <p:blipFill>
          <a:blip r:embed="rId4">
            <a:alphaModFix/>
          </a:blip>
          <a:stretch>
            <a:fillRect/>
          </a:stretch>
        </p:blipFill>
        <p:spPr>
          <a:xfrm>
            <a:off x="6973625" y="2186575"/>
            <a:ext cx="1655749" cy="1241800"/>
          </a:xfrm>
          <a:prstGeom prst="rect">
            <a:avLst/>
          </a:prstGeom>
          <a:noFill/>
          <a:ln>
            <a:noFill/>
          </a:ln>
        </p:spPr>
      </p:pic>
      <p:pic>
        <p:nvPicPr>
          <p:cNvPr id="70" name="Google Shape;70;p15"/>
          <p:cNvPicPr preferRelativeResize="0"/>
          <p:nvPr/>
        </p:nvPicPr>
        <p:blipFill>
          <a:blip r:embed="rId5">
            <a:alphaModFix/>
          </a:blip>
          <a:stretch>
            <a:fillRect/>
          </a:stretch>
        </p:blipFill>
        <p:spPr>
          <a:xfrm>
            <a:off x="5024121" y="3391293"/>
            <a:ext cx="3886616" cy="1241800"/>
          </a:xfrm>
          <a:prstGeom prst="rect">
            <a:avLst/>
          </a:prstGeom>
          <a:noFill/>
          <a:ln>
            <a:noFill/>
          </a:ln>
        </p:spPr>
      </p:pic>
      <p:pic>
        <p:nvPicPr>
          <p:cNvPr id="71" name="Google Shape;71;p15"/>
          <p:cNvPicPr preferRelativeResize="0"/>
          <p:nvPr/>
        </p:nvPicPr>
        <p:blipFill>
          <a:blip r:embed="rId6">
            <a:alphaModFix/>
          </a:blip>
          <a:stretch>
            <a:fillRect/>
          </a:stretch>
        </p:blipFill>
        <p:spPr>
          <a:xfrm>
            <a:off x="5252951" y="2031975"/>
            <a:ext cx="1920750" cy="1396400"/>
          </a:xfrm>
          <a:prstGeom prst="rect">
            <a:avLst/>
          </a:prstGeom>
          <a:noFill/>
          <a:ln>
            <a:noFill/>
          </a:ln>
        </p:spPr>
      </p:pic>
      <p:pic>
        <p:nvPicPr>
          <p:cNvPr id="72" name="Google Shape;72;p15"/>
          <p:cNvPicPr preferRelativeResize="0"/>
          <p:nvPr/>
        </p:nvPicPr>
        <p:blipFill>
          <a:blip r:embed="rId7">
            <a:alphaModFix/>
          </a:blip>
          <a:stretch>
            <a:fillRect/>
          </a:stretch>
        </p:blipFill>
        <p:spPr>
          <a:xfrm>
            <a:off x="5626900" y="640600"/>
            <a:ext cx="1346725" cy="134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293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demonstration station.</a:t>
            </a:r>
            <a:endParaRPr/>
          </a:p>
        </p:txBody>
      </p:sp>
      <p:pic>
        <p:nvPicPr>
          <p:cNvPr id="79" name="Google Shape;79;p16"/>
          <p:cNvPicPr preferRelativeResize="0"/>
          <p:nvPr/>
        </p:nvPicPr>
        <p:blipFill rotWithShape="1">
          <a:blip r:embed="rId3">
            <a:alphaModFix/>
          </a:blip>
          <a:srcRect b="16756" l="24715" r="29718" t="14651"/>
          <a:stretch/>
        </p:blipFill>
        <p:spPr>
          <a:xfrm>
            <a:off x="4822276" y="823750"/>
            <a:ext cx="2746851" cy="34960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Overview</a:t>
            </a:r>
            <a:endParaRPr/>
          </a:p>
        </p:txBody>
      </p:sp>
      <p:sp>
        <p:nvSpPr>
          <p:cNvPr id="85" name="Google Shape;85;p17"/>
          <p:cNvSpPr txBox="1"/>
          <p:nvPr>
            <p:ph idx="1" type="body"/>
          </p:nvPr>
        </p:nvSpPr>
        <p:spPr>
          <a:xfrm>
            <a:off x="311700" y="1152475"/>
            <a:ext cx="3025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Four subsystems</a:t>
            </a:r>
            <a:endParaRPr/>
          </a:p>
          <a:p>
            <a:pPr indent="-317500" lvl="1" marL="914400" rtl="0" algn="l">
              <a:spcBef>
                <a:spcPts val="0"/>
              </a:spcBef>
              <a:spcAft>
                <a:spcPts val="0"/>
              </a:spcAft>
              <a:buSzPts val="1400"/>
              <a:buChar char="○"/>
            </a:pPr>
            <a:r>
              <a:rPr lang="en"/>
              <a:t>UI</a:t>
            </a:r>
            <a:endParaRPr/>
          </a:p>
          <a:p>
            <a:pPr indent="-317500" lvl="1" marL="914400" rtl="0" algn="l">
              <a:spcBef>
                <a:spcPts val="0"/>
              </a:spcBef>
              <a:spcAft>
                <a:spcPts val="0"/>
              </a:spcAft>
              <a:buSzPts val="1400"/>
              <a:buChar char="○"/>
            </a:pPr>
            <a:r>
              <a:rPr lang="en"/>
              <a:t>Controller</a:t>
            </a:r>
            <a:endParaRPr/>
          </a:p>
          <a:p>
            <a:pPr indent="-317500" lvl="1" marL="914400" rtl="0" algn="l">
              <a:spcBef>
                <a:spcPts val="0"/>
              </a:spcBef>
              <a:spcAft>
                <a:spcPts val="0"/>
              </a:spcAft>
              <a:buSzPts val="1400"/>
              <a:buChar char="○"/>
            </a:pPr>
            <a:r>
              <a:rPr lang="en"/>
              <a:t>Parser</a:t>
            </a:r>
            <a:endParaRPr/>
          </a:p>
          <a:p>
            <a:pPr indent="-317500" lvl="1" marL="914400" rtl="0" algn="l">
              <a:spcBef>
                <a:spcPts val="0"/>
              </a:spcBef>
              <a:spcAft>
                <a:spcPts val="0"/>
              </a:spcAft>
              <a:buSzPts val="1400"/>
              <a:buChar char="○"/>
            </a:pPr>
            <a:r>
              <a:rPr lang="en"/>
              <a:t>Math library</a:t>
            </a:r>
            <a:endParaRPr/>
          </a:p>
          <a:p>
            <a:pPr indent="-342900" lvl="0" marL="457200" rtl="0" algn="l">
              <a:spcBef>
                <a:spcPts val="0"/>
              </a:spcBef>
              <a:spcAft>
                <a:spcPts val="0"/>
              </a:spcAft>
              <a:buSzPts val="1800"/>
              <a:buChar char="●"/>
            </a:pPr>
            <a:r>
              <a:rPr lang="en"/>
              <a:t>Data flow</a:t>
            </a:r>
            <a:endParaRPr/>
          </a:p>
          <a:p>
            <a:pPr indent="0" lvl="0" marL="0" rtl="0" algn="l">
              <a:spcBef>
                <a:spcPts val="1600"/>
              </a:spcBef>
              <a:spcAft>
                <a:spcPts val="1600"/>
              </a:spcAft>
              <a:buNone/>
            </a:pPr>
            <a:r>
              <a:t/>
            </a:r>
            <a:endParaRPr/>
          </a:p>
        </p:txBody>
      </p:sp>
      <p:pic>
        <p:nvPicPr>
          <p:cNvPr id="86" name="Google Shape;86;p17"/>
          <p:cNvPicPr preferRelativeResize="0"/>
          <p:nvPr/>
        </p:nvPicPr>
        <p:blipFill>
          <a:blip r:embed="rId3">
            <a:alphaModFix/>
          </a:blip>
          <a:stretch>
            <a:fillRect/>
          </a:stretch>
        </p:blipFill>
        <p:spPr>
          <a:xfrm>
            <a:off x="3231673" y="1017725"/>
            <a:ext cx="5547052" cy="355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Parser</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parser uses a regular expression to split the input into an array of strings. It then converts those strings into literal and operator tokens.</a:t>
            </a:r>
            <a:endParaRPr/>
          </a:p>
          <a:p>
            <a:pPr indent="0" lvl="0" marL="0" rtl="0" algn="l">
              <a:spcBef>
                <a:spcPts val="1600"/>
              </a:spcBef>
              <a:spcAft>
                <a:spcPts val="0"/>
              </a:spcAft>
              <a:buClr>
                <a:schemeClr val="dk1"/>
              </a:buClr>
              <a:buSzPts val="1100"/>
              <a:buFont typeface="Arial"/>
              <a:buNone/>
            </a:pPr>
            <a:r>
              <a:rPr lang="en"/>
              <a:t>As operations are created, they're added to a priority queue data structure where an operation's priority is its place in the order of operations (PEMDAS) modified by any parenthesis. All operations are then executed in order of priority. When an operation is performed, it inserts the result into the chain of Tokens.</a:t>
            </a:r>
            <a:endParaRPr/>
          </a:p>
          <a:p>
            <a:pPr indent="0" lvl="0" marL="0" rtl="0" algn="l">
              <a:spcBef>
                <a:spcPts val="1600"/>
              </a:spcBef>
              <a:spcAft>
                <a:spcPts val="1600"/>
              </a:spcAft>
              <a:buNone/>
            </a:pPr>
            <a:r>
              <a:rPr lang="en"/>
              <a:t>By the end of the execution, all operations have been evaluated and there is a single literal remaining.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Math Functions</a:t>
            </a:r>
            <a:endParaRPr sz="3000"/>
          </a:p>
        </p:txBody>
      </p:sp>
      <p:sp>
        <p:nvSpPr>
          <p:cNvPr id="98" name="Google Shape;98;p19"/>
          <p:cNvSpPr txBox="1"/>
          <p:nvPr>
            <p:ph idx="1" type="body"/>
          </p:nvPr>
        </p:nvSpPr>
        <p:spPr>
          <a:xfrm>
            <a:off x="93075" y="125602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Matrix math (add, subtract, multiply, transpose, power, …)</a:t>
            </a:r>
            <a:endParaRPr sz="2400"/>
          </a:p>
          <a:p>
            <a:pPr indent="-381000" lvl="0" marL="457200" rtl="0" algn="l">
              <a:spcBef>
                <a:spcPts val="0"/>
              </a:spcBef>
              <a:spcAft>
                <a:spcPts val="0"/>
              </a:spcAft>
              <a:buSzPts val="2400"/>
              <a:buChar char="●"/>
            </a:pPr>
            <a:r>
              <a:rPr lang="en" sz="2400"/>
              <a:t>Dot product (Vector Based)</a:t>
            </a:r>
            <a:endParaRPr sz="2400"/>
          </a:p>
          <a:p>
            <a:pPr indent="-381000" lvl="0" marL="457200" rtl="0" algn="l">
              <a:spcBef>
                <a:spcPts val="0"/>
              </a:spcBef>
              <a:spcAft>
                <a:spcPts val="0"/>
              </a:spcAft>
              <a:buSzPts val="2400"/>
              <a:buChar char="●"/>
            </a:pPr>
            <a:r>
              <a:rPr lang="en" sz="2400"/>
              <a:t>Cross product (Vector Based)</a:t>
            </a:r>
            <a:endParaRPr sz="2400"/>
          </a:p>
          <a:p>
            <a:pPr indent="-381000" lvl="0" marL="457200" rtl="0" algn="l">
              <a:spcBef>
                <a:spcPts val="0"/>
              </a:spcBef>
              <a:spcAft>
                <a:spcPts val="0"/>
              </a:spcAft>
              <a:buSzPts val="2400"/>
              <a:buChar char="●"/>
            </a:pPr>
            <a:r>
              <a:rPr lang="en" sz="2400"/>
              <a:t>PEMDAS calculations</a:t>
            </a:r>
            <a:endParaRPr sz="2400"/>
          </a:p>
          <a:p>
            <a:pPr indent="0" lvl="0" marL="0" rtl="0" algn="l">
              <a:spcBef>
                <a:spcPts val="1600"/>
              </a:spcBef>
              <a:spcAft>
                <a:spcPts val="1600"/>
              </a:spcAft>
              <a:buNone/>
            </a:pPr>
            <a:r>
              <a:t/>
            </a:r>
            <a:endParaRPr/>
          </a:p>
        </p:txBody>
      </p:sp>
      <p:sp>
        <p:nvSpPr>
          <p:cNvPr id="99" name="Google Shape;99;p19"/>
          <p:cNvSpPr/>
          <p:nvPr/>
        </p:nvSpPr>
        <p:spPr>
          <a:xfrm>
            <a:off x="5109100" y="2088600"/>
            <a:ext cx="1024200" cy="966300"/>
          </a:xfrm>
          <a:prstGeom prst="mathPlus">
            <a:avLst>
              <a:gd fmla="val 23520" name="adj1"/>
            </a:avLst>
          </a:prstGeom>
          <a:gradFill>
            <a:gsLst>
              <a:gs pos="0">
                <a:srgbClr val="F2F2F2"/>
              </a:gs>
              <a:gs pos="100000">
                <a:srgbClr val="A6A6A6"/>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3923800" y="3532375"/>
            <a:ext cx="1185300" cy="655800"/>
          </a:xfrm>
          <a:prstGeom prst="mathMinus">
            <a:avLst>
              <a:gd fmla="val 23520" name="adj1"/>
            </a:avLst>
          </a:prstGeom>
          <a:gradFill>
            <a:gsLst>
              <a:gs pos="0">
                <a:srgbClr val="F2F2F2"/>
              </a:gs>
              <a:gs pos="100000">
                <a:srgbClr val="A6A6A6"/>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7032000" y="2088600"/>
            <a:ext cx="1093200" cy="966300"/>
          </a:xfrm>
          <a:prstGeom prst="mathMultiply">
            <a:avLst>
              <a:gd fmla="val 23520" name="adj1"/>
            </a:avLst>
          </a:prstGeom>
          <a:gradFill>
            <a:gsLst>
              <a:gs pos="0">
                <a:srgbClr val="F2F2F2"/>
              </a:gs>
              <a:gs pos="100000">
                <a:srgbClr val="A6A6A6"/>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6133300" y="3532375"/>
            <a:ext cx="1093200" cy="966300"/>
          </a:xfrm>
          <a:prstGeom prst="mathDivide">
            <a:avLst>
              <a:gd fmla="val 23520" name="adj1"/>
              <a:gd fmla="val 5880" name="adj2"/>
              <a:gd fmla="val 11760" name="adj3"/>
            </a:avLst>
          </a:prstGeom>
          <a:gradFill>
            <a:gsLst>
              <a:gs pos="0">
                <a:srgbClr val="F2F2F2"/>
              </a:gs>
              <a:gs pos="100000">
                <a:srgbClr val="A6A6A6"/>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 Based GUI developed with Swing</a:t>
            </a:r>
            <a:endParaRPr/>
          </a:p>
          <a:p>
            <a:pPr indent="-342900" lvl="0" marL="457200" rtl="0" algn="l">
              <a:spcBef>
                <a:spcPts val="0"/>
              </a:spcBef>
              <a:spcAft>
                <a:spcPts val="0"/>
              </a:spcAft>
              <a:buSzPts val="1800"/>
              <a:buChar char="●"/>
            </a:pPr>
            <a:r>
              <a:rPr lang="en"/>
              <a:t>Creates a Calculator on your screen</a:t>
            </a:r>
            <a:endParaRPr/>
          </a:p>
          <a:p>
            <a:pPr indent="-342900" lvl="0" marL="457200" rtl="0" algn="l">
              <a:spcBef>
                <a:spcPts val="0"/>
              </a:spcBef>
              <a:spcAft>
                <a:spcPts val="0"/>
              </a:spcAft>
              <a:buSzPts val="1800"/>
              <a:buChar char="●"/>
            </a:pPr>
            <a:r>
              <a:rPr lang="en"/>
              <a:t>Uses multiple listeners to interpret user input</a:t>
            </a:r>
            <a:endParaRPr/>
          </a:p>
          <a:p>
            <a:pPr indent="-342900" lvl="0" marL="457200" rtl="0" algn="l">
              <a:spcBef>
                <a:spcPts val="0"/>
              </a:spcBef>
              <a:spcAft>
                <a:spcPts val="0"/>
              </a:spcAft>
              <a:buSzPts val="1800"/>
              <a:buChar char="●"/>
            </a:pPr>
            <a:r>
              <a:rPr lang="en"/>
              <a:t>Input can come from either the user’s keyboard or from the buttons provided</a:t>
            </a:r>
            <a:endParaRPr/>
          </a:p>
          <a:p>
            <a:pPr indent="-342900" lvl="0" marL="457200" rtl="0" algn="l">
              <a:spcBef>
                <a:spcPts val="0"/>
              </a:spcBef>
              <a:spcAft>
                <a:spcPts val="0"/>
              </a:spcAft>
              <a:buSzPts val="1800"/>
              <a:buChar char="●"/>
            </a:pPr>
            <a:r>
              <a:rPr lang="en"/>
              <a:t>Output is displayed along the expression the user provided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Integration</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were able to communicate and make design choices as a group, development was independent to a fault. For much of development subsystems were written separately and we faced the challenge of integration with deadlines looming.</a:t>
            </a:r>
            <a:endParaRPr/>
          </a:p>
          <a:p>
            <a:pPr indent="0" lvl="0" marL="0" rtl="0" algn="l">
              <a:spcBef>
                <a:spcPts val="1600"/>
              </a:spcBef>
              <a:spcAft>
                <a:spcPts val="0"/>
              </a:spcAft>
              <a:buNone/>
            </a:pPr>
            <a:r>
              <a:rPr lang="en"/>
              <a:t>If we were to do it again, we would be better off designing </a:t>
            </a:r>
            <a:r>
              <a:rPr lang="en"/>
              <a:t>an agreed upon </a:t>
            </a:r>
            <a:r>
              <a:rPr lang="en"/>
              <a:t>interface to create seams where </a:t>
            </a:r>
            <a:r>
              <a:rPr lang="en"/>
              <a:t>subsystems</a:t>
            </a:r>
            <a:r>
              <a:rPr lang="en"/>
              <a:t> met, as well as performing continuous integration.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