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341" r:id="rId2"/>
    <p:sldId id="366" r:id="rId3"/>
    <p:sldId id="363" r:id="rId4"/>
    <p:sldId id="367" r:id="rId5"/>
    <p:sldId id="368" r:id="rId6"/>
    <p:sldId id="369" r:id="rId7"/>
    <p:sldId id="370" r:id="rId8"/>
    <p:sldId id="371" r:id="rId9"/>
    <p:sldId id="356" r:id="rId10"/>
    <p:sldId id="342" r:id="rId11"/>
    <p:sldId id="343" r:id="rId12"/>
    <p:sldId id="348" r:id="rId13"/>
    <p:sldId id="349" r:id="rId14"/>
    <p:sldId id="350" r:id="rId15"/>
    <p:sldId id="351" r:id="rId16"/>
    <p:sldId id="344" r:id="rId17"/>
    <p:sldId id="346" r:id="rId18"/>
    <p:sldId id="352" r:id="rId19"/>
    <p:sldId id="353" r:id="rId20"/>
    <p:sldId id="360" r:id="rId21"/>
    <p:sldId id="361" r:id="rId22"/>
    <p:sldId id="354" r:id="rId23"/>
    <p:sldId id="355" r:id="rId24"/>
    <p:sldId id="359" r:id="rId25"/>
    <p:sldId id="358" r:id="rId26"/>
    <p:sldId id="347" r:id="rId27"/>
  </p:sldIdLst>
  <p:sldSz cx="9144000" cy="6858000" type="screen4x3"/>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70303C"/>
    <a:srgbClr val="9933FF"/>
    <a:srgbClr val="BBBCBC"/>
    <a:srgbClr val="000000"/>
    <a:srgbClr val="FFCD00"/>
    <a:srgbClr val="ED8B00"/>
    <a:srgbClr val="DB291C"/>
    <a:srgbClr val="FF99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3243" autoAdjust="0"/>
  </p:normalViewPr>
  <p:slideViewPr>
    <p:cSldViewPr snapToGrid="0" showGuides="1">
      <p:cViewPr varScale="1">
        <p:scale>
          <a:sx n="82" d="100"/>
          <a:sy n="82" d="100"/>
        </p:scale>
        <p:origin x="739" y="58"/>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6/18/2018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6/18/2018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9470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UPDATED </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234886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23</a:t>
            </a:fld>
            <a:endParaRPr lang="en-US" dirty="0"/>
          </a:p>
        </p:txBody>
      </p:sp>
    </p:spTree>
    <p:extLst>
      <p:ext uri="{BB962C8B-B14F-4D97-AF65-F5344CB8AC3E}">
        <p14:creationId xmlns:p14="http://schemas.microsoft.com/office/powerpoint/2010/main" val="232067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smtClean="0"/>
              <a:t>This bring</a:t>
            </a:r>
            <a:r>
              <a:rPr lang="en-US" baseline="0" dirty="0" smtClean="0"/>
              <a:t>s the session to an end. Before we let you go, we will go through some next steps.</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6636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6971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smtClean="0"/>
              <a:t>This bring</a:t>
            </a:r>
            <a:r>
              <a:rPr lang="en-US" baseline="0" dirty="0" smtClean="0"/>
              <a:t>s the session to an end. Before we let you go, we will go through some next steps.</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97249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414311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smtClean="0"/>
              <a:t>This bring</a:t>
            </a:r>
            <a:r>
              <a:rPr lang="en-US" baseline="0" dirty="0" smtClean="0"/>
              <a:t>s the session to an end. Before we let you go, we will go through some next steps.</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409224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smtClean="0"/>
              <a:t>This bring</a:t>
            </a:r>
            <a:r>
              <a:rPr lang="en-US" baseline="0" dirty="0" smtClean="0"/>
              <a:t>s the session to an end. Before we let you go, we will go through some next steps.</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72624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235488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Floor division = integer</a:t>
            </a:r>
            <a:r>
              <a:rPr lang="en-CA" baseline="0" dirty="0" smtClean="0"/>
              <a:t> division </a:t>
            </a:r>
          </a:p>
          <a:p>
            <a:r>
              <a:rPr lang="en-CA" baseline="0" dirty="0" smtClean="0"/>
              <a:t>5//2 will return 2 while 5/2 returns 2.5 </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4291660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CA"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smtClean="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CA" noProof="0" dirty="0" smtClean="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CA"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CA"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CA"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CA"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smtClean="0"/>
              <a:t>Click to edit Master title style</a:t>
            </a:r>
          </a:p>
          <a:p>
            <a:pPr lvl="1"/>
            <a:r>
              <a:rPr lang="en-CA" noProof="0" dirty="0" smtClean="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CA"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CA"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US" noProof="0" smtClean="0"/>
              <a:t>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CA"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CA"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CA"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US" noProof="0" smtClean="0"/>
              <a:t>Edit Master text styles</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3"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3" name="Chart Placeholder 2"/>
          <p:cNvSpPr>
            <a:spLocks noGrp="1"/>
          </p:cNvSpPr>
          <p:nvPr>
            <p:ph type="chart" sz="quarter" idx="21"/>
          </p:nvPr>
        </p:nvSpPr>
        <p:spPr>
          <a:xfrm>
            <a:off x="4755917" y="2125013"/>
            <a:ext cx="4011846" cy="3996000"/>
          </a:xfrm>
        </p:spPr>
        <p:txBody>
          <a:bodyPr/>
          <a:lstStyle/>
          <a:p>
            <a:r>
              <a:rPr lang="en-US" noProof="0" smtClean="0"/>
              <a:t>Click icon to add chart</a:t>
            </a:r>
            <a:endParaRPr lang="en-CA"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5" name="Text Placeholder 7"/>
          <p:cNvSpPr>
            <a:spLocks noGrp="1"/>
          </p:cNvSpPr>
          <p:nvPr>
            <p:ph type="body" sz="quarter" idx="23"/>
          </p:nvPr>
        </p:nvSpPr>
        <p:spPr>
          <a:xfrm>
            <a:off x="376237" y="6121013"/>
            <a:ext cx="8391525" cy="260737"/>
          </a:xfrm>
        </p:spPr>
        <p:txBody>
          <a:bodyPr>
            <a:normAutofit/>
          </a:bodyPr>
          <a:lstStyle>
            <a:lvl1pPr>
              <a:spcAft>
                <a:spcPts val="0"/>
              </a:spcAft>
              <a:defRPr sz="900"/>
            </a:lvl1pPr>
          </a:lstStyle>
          <a:p>
            <a:pPr lvl="0"/>
            <a:r>
              <a:rPr lang="en-US" noProof="0" smtClean="0"/>
              <a:t>Edit Master text styles</a:t>
            </a:r>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CA"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5" name="Text Placeholder 7"/>
          <p:cNvSpPr>
            <a:spLocks noGrp="1"/>
          </p:cNvSpPr>
          <p:nvPr>
            <p:ph type="body" sz="quarter" idx="23"/>
          </p:nvPr>
        </p:nvSpPr>
        <p:spPr>
          <a:xfrm>
            <a:off x="376237" y="6121013"/>
            <a:ext cx="8374064" cy="260737"/>
          </a:xfrm>
        </p:spPr>
        <p:txBody>
          <a:bodyPr>
            <a:normAutofit/>
          </a:bodyPr>
          <a:lstStyle>
            <a:lvl1pPr>
              <a:spcAft>
                <a:spcPts val="0"/>
              </a:spcAft>
              <a:defRPr sz="900"/>
            </a:lvl1pPr>
          </a:lstStyle>
          <a:p>
            <a:pPr lvl="0"/>
            <a:r>
              <a:rPr lang="en-US" noProof="0" smtClean="0"/>
              <a:t>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US" noProof="0" smtClean="0"/>
              <a:t>Click icon to add chart</a:t>
            </a:r>
            <a:endParaRPr lang="en-CA"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Edit Master text styles</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CA"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US" noProof="0" smtClean="0"/>
              <a:t>Click icon to add picture</a:t>
            </a:r>
            <a:endParaRPr lang="en-CA"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US" noProof="0" smtClean="0"/>
              <a:t>Click icon to add picture</a:t>
            </a:r>
            <a:endParaRPr lang="en-CA"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US" noProof="0" smtClean="0"/>
              <a:t>Click icon to add picture</a:t>
            </a:r>
            <a:endParaRPr lang="en-CA"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US" noProof="0" smtClean="0"/>
              <a:t>Click icon to add picture</a:t>
            </a:r>
            <a:endParaRPr lang="en-CA"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CA"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Click icon to add picture</a:t>
            </a:r>
            <a:endParaRPr lang="en-CA"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Click icon to add picture</a:t>
            </a:r>
            <a:endParaRPr lang="en-CA"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Click icon to add picture</a:t>
            </a:r>
            <a:endParaRPr lang="en-CA"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Click icon to add picture</a:t>
            </a:r>
            <a:endParaRPr lang="en-CA"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US" noProof="0" smtClean="0"/>
              <a:t>Edit Master text styles</a:t>
            </a:r>
          </a:p>
          <a:p>
            <a:pPr lvl="1"/>
            <a:r>
              <a:rPr lang="en-US" noProof="0" smtClean="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US" noProof="0" smtClean="0"/>
              <a:t>Edit Master text styles</a:t>
            </a:r>
          </a:p>
          <a:p>
            <a:pPr lvl="1"/>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US" noProof="0" smtClean="0"/>
              <a:t>Edit Master text styles</a:t>
            </a:r>
          </a:p>
          <a:p>
            <a:pPr lvl="1"/>
            <a:r>
              <a:rPr lang="en-US" noProof="0" smtClean="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US" noProof="0" smtClean="0"/>
              <a:t>Edit Master text styles</a:t>
            </a:r>
          </a:p>
          <a:p>
            <a:pPr lvl="1"/>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CA" noProof="0" dirty="0"/>
          </a:p>
        </p:txBody>
      </p:sp>
      <p:sp>
        <p:nvSpPr>
          <p:cNvPr id="4" name="Picture Placeholder 7"/>
          <p:cNvSpPr>
            <a:spLocks noGrp="1"/>
          </p:cNvSpPr>
          <p:nvPr>
            <p:ph type="pic" sz="quarter" idx="13"/>
          </p:nvPr>
        </p:nvSpPr>
        <p:spPr>
          <a:xfrm>
            <a:off x="376238" y="1700213"/>
            <a:ext cx="2771775" cy="1971675"/>
          </a:xfrm>
        </p:spPr>
        <p:txBody>
          <a:bodyPr/>
          <a:lstStyle/>
          <a:p>
            <a:r>
              <a:rPr lang="en-US" noProof="0" smtClean="0"/>
              <a:t>Click icon to add picture</a:t>
            </a:r>
            <a:endParaRPr lang="en-CA" noProof="0" dirty="0"/>
          </a:p>
        </p:txBody>
      </p:sp>
      <p:sp>
        <p:nvSpPr>
          <p:cNvPr id="5" name="Picture Placeholder 7"/>
          <p:cNvSpPr>
            <a:spLocks noGrp="1"/>
          </p:cNvSpPr>
          <p:nvPr>
            <p:ph type="pic" sz="quarter" idx="14"/>
          </p:nvPr>
        </p:nvSpPr>
        <p:spPr>
          <a:xfrm>
            <a:off x="6004798" y="1700213"/>
            <a:ext cx="2762965" cy="1971675"/>
          </a:xfrm>
        </p:spPr>
        <p:txBody>
          <a:bodyPr/>
          <a:lstStyle/>
          <a:p>
            <a:r>
              <a:rPr lang="en-US" noProof="0" smtClean="0"/>
              <a:t>Click icon to add picture</a:t>
            </a:r>
            <a:endParaRPr lang="en-CA" noProof="0" dirty="0"/>
          </a:p>
        </p:txBody>
      </p:sp>
      <p:sp>
        <p:nvSpPr>
          <p:cNvPr id="6" name="Picture Placeholder 7"/>
          <p:cNvSpPr>
            <a:spLocks noGrp="1"/>
          </p:cNvSpPr>
          <p:nvPr>
            <p:ph type="pic" sz="quarter" idx="15"/>
          </p:nvPr>
        </p:nvSpPr>
        <p:spPr>
          <a:xfrm>
            <a:off x="3204806" y="1700213"/>
            <a:ext cx="2743200" cy="1971675"/>
          </a:xfrm>
        </p:spPr>
        <p:txBody>
          <a:bodyPr/>
          <a:lstStyle/>
          <a:p>
            <a:r>
              <a:rPr lang="en-US" noProof="0" smtClean="0"/>
              <a:t>Click icon to add picture</a:t>
            </a:r>
            <a:endParaRPr lang="en-CA"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CA" noProof="0" dirty="0"/>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CA" noProof="0" dirty="0"/>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CA" noProof="0" dirty="0"/>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9" name="Text Placeholder 8"/>
          <p:cNvSpPr>
            <a:spLocks noGrp="1"/>
          </p:cNvSpPr>
          <p:nvPr>
            <p:ph type="body" sz="quarter" idx="21"/>
          </p:nvPr>
        </p:nvSpPr>
        <p:spPr>
          <a:xfrm>
            <a:off x="4684646"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10" name="Text Placeholder 8"/>
          <p:cNvSpPr>
            <a:spLocks noGrp="1"/>
          </p:cNvSpPr>
          <p:nvPr>
            <p:ph type="body" sz="quarter" idx="22"/>
          </p:nvPr>
        </p:nvSpPr>
        <p:spPr>
          <a:xfrm>
            <a:off x="378000" y="424968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1" name="Text Placeholder 8"/>
          <p:cNvSpPr>
            <a:spLocks noGrp="1"/>
          </p:cNvSpPr>
          <p:nvPr>
            <p:ph type="body" sz="quarter" idx="23"/>
          </p:nvPr>
        </p:nvSpPr>
        <p:spPr>
          <a:xfrm>
            <a:off x="4684645" y="4249682"/>
            <a:ext cx="408971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4" name="Picture Placeholder 29"/>
          <p:cNvSpPr>
            <a:spLocks noGrp="1"/>
          </p:cNvSpPr>
          <p:nvPr>
            <p:ph type="pic" sz="quarter" idx="24" hasCustomPrompt="1"/>
          </p:nvPr>
        </p:nvSpPr>
        <p:spPr>
          <a:xfrm>
            <a:off x="3565870"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15" name="Picture Placeholder 29"/>
          <p:cNvSpPr>
            <a:spLocks noGrp="1"/>
          </p:cNvSpPr>
          <p:nvPr>
            <p:ph type="pic" sz="quarter" idx="25" hasCustomPrompt="1"/>
          </p:nvPr>
        </p:nvSpPr>
        <p:spPr>
          <a:xfrm>
            <a:off x="7818463"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7"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smtClean="0">
                <a:solidFill>
                  <a:schemeClr val="bg1"/>
                </a:solidFill>
              </a:rPr>
              <a:t>Co-brand</a:t>
            </a:r>
            <a:br>
              <a:rPr lang="en-CA" sz="1200" noProof="0" dirty="0" smtClean="0">
                <a:solidFill>
                  <a:schemeClr val="bg1"/>
                </a:solidFill>
              </a:rPr>
            </a:br>
            <a:r>
              <a:rPr lang="en-CA" sz="1200" noProof="0" dirty="0" smtClean="0">
                <a:solidFill>
                  <a:schemeClr val="bg1"/>
                </a:solidFill>
              </a:rPr>
              <a:t>Logo</a:t>
            </a:r>
          </a:p>
          <a:p>
            <a:endParaRPr lang="en-CA" noProof="0" dirty="0"/>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CA" noProof="0" dirty="0"/>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Text Placeholder 8"/>
          <p:cNvSpPr>
            <a:spLocks noGrp="1"/>
          </p:cNvSpPr>
          <p:nvPr>
            <p:ph type="body" sz="quarter" idx="17"/>
          </p:nvPr>
        </p:nvSpPr>
        <p:spPr>
          <a:xfrm>
            <a:off x="3244283" y="1851441"/>
            <a:ext cx="265543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8" name="Text Placeholder 8"/>
          <p:cNvSpPr>
            <a:spLocks noGrp="1"/>
          </p:cNvSpPr>
          <p:nvPr>
            <p:ph type="body" sz="quarter" idx="18"/>
          </p:nvPr>
        </p:nvSpPr>
        <p:spPr>
          <a:xfrm>
            <a:off x="378000" y="1851441"/>
            <a:ext cx="267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9" name="Text Placeholder 8"/>
          <p:cNvSpPr>
            <a:spLocks noGrp="1"/>
          </p:cNvSpPr>
          <p:nvPr>
            <p:ph type="body" sz="quarter" idx="19"/>
          </p:nvPr>
        </p:nvSpPr>
        <p:spPr>
          <a:xfrm>
            <a:off x="6095999" y="1851441"/>
            <a:ext cx="2678365"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Text Placeholder 8"/>
          <p:cNvSpPr>
            <a:spLocks noGrp="1"/>
          </p:cNvSpPr>
          <p:nvPr>
            <p:ph type="body" sz="quarter" idx="18"/>
          </p:nvPr>
        </p:nvSpPr>
        <p:spPr>
          <a:xfrm>
            <a:off x="6822627"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6" name="Text Placeholder 8"/>
          <p:cNvSpPr>
            <a:spLocks noGrp="1"/>
          </p:cNvSpPr>
          <p:nvPr>
            <p:ph type="body" sz="quarter" idx="19"/>
          </p:nvPr>
        </p:nvSpPr>
        <p:spPr>
          <a:xfrm>
            <a:off x="2526209"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7" name="Text Placeholder 8"/>
          <p:cNvSpPr>
            <a:spLocks noGrp="1"/>
          </p:cNvSpPr>
          <p:nvPr>
            <p:ph type="body" sz="quarter" idx="20"/>
          </p:nvPr>
        </p:nvSpPr>
        <p:spPr>
          <a:xfrm>
            <a:off x="4674418"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Text Placeholder 8"/>
          <p:cNvSpPr>
            <a:spLocks noGrp="1"/>
          </p:cNvSpPr>
          <p:nvPr>
            <p:ph type="body" sz="quarter" idx="18"/>
          </p:nvPr>
        </p:nvSpPr>
        <p:spPr>
          <a:xfrm>
            <a:off x="6825564"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6" name="Text Placeholder 8"/>
          <p:cNvSpPr>
            <a:spLocks noGrp="1"/>
          </p:cNvSpPr>
          <p:nvPr>
            <p:ph type="body" sz="quarter" idx="19"/>
          </p:nvPr>
        </p:nvSpPr>
        <p:spPr>
          <a:xfrm>
            <a:off x="2527188"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7" name="Text Placeholder 8"/>
          <p:cNvSpPr>
            <a:spLocks noGrp="1"/>
          </p:cNvSpPr>
          <p:nvPr>
            <p:ph type="body" sz="quarter" idx="20"/>
          </p:nvPr>
        </p:nvSpPr>
        <p:spPr>
          <a:xfrm>
            <a:off x="4676376"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CA" noProof="0" dirty="0" smtClean="0"/>
              <a:t>Click to add subtitle</a:t>
            </a:r>
            <a:endParaRPr lang="en-CA" noProof="0" dirty="0"/>
          </a:p>
        </p:txBody>
      </p:sp>
      <p:sp>
        <p:nvSpPr>
          <p:cNvPr id="1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1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smtClean="0"/>
              <a:t>Click to add subtitle</a:t>
            </a:r>
            <a:endParaRPr lang="en-CA" noProof="0" dirty="0"/>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smtClean="0"/>
              <a:t>Click to add title</a:t>
            </a:r>
            <a:endParaRPr lang="en-CA" noProof="0" dirty="0"/>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1" name="TextBox 10"/>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smtClean="0"/>
              <a:t>Go to "Insert Tab" to insert a footer</a:t>
            </a:r>
            <a:endParaRPr lang="en-CA" noProof="0" dirty="0"/>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bg1"/>
                </a:solidFill>
              </a:rPr>
              <a:t>© Deloitte LLP and affiliated entities.</a:t>
            </a:r>
            <a:endParaRPr lang="en-CA"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40"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smtClean="0">
                <a:solidFill>
                  <a:schemeClr val="tx1"/>
                </a:solidFill>
              </a:rPr>
              <a:t>© Deloitte LLP and affiliated entities.</a:t>
            </a:r>
            <a:endParaRPr lang="en-CA" sz="650" noProof="0" dirty="0">
              <a:solidFill>
                <a:schemeClr val="tx1"/>
              </a:solidFill>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smtClean="0"/>
              <a:t>Go to "Insert Tab" to insert a footer</a:t>
            </a:r>
            <a:endParaRPr lang="en-CA" noProof="0" dirty="0"/>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7" orient="horz" pos="200" userDrawn="1">
          <p15:clr>
            <a:srgbClr val="F26B43"/>
          </p15:clr>
        </p15:guide>
        <p15:guide id="8" orient="horz" pos="4080" userDrawn="1">
          <p15:clr>
            <a:srgbClr val="F26B43"/>
          </p15:clr>
        </p15:guide>
        <p15:guide id="19" pos="2880"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camp.com/courses/intro-to-python-for-data-science" TargetMode="External"/><Relationship Id="rId2" Type="http://schemas.openxmlformats.org/officeDocument/2006/relationships/hyperlink" Target="https://www.codecademy.com/learn/learn-python" TargetMode="External"/><Relationship Id="rId1" Type="http://schemas.openxmlformats.org/officeDocument/2006/relationships/slideLayout" Target="../slideLayouts/slideLayout16.xml"/><Relationship Id="rId6" Type="http://schemas.openxmlformats.org/officeDocument/2006/relationships/hyperlink" Target="https://sabacloud.deloitteresources.com/Saba/Web_spf/E103PRD0001/local" TargetMode="External"/><Relationship Id="rId5" Type="http://schemas.openxmlformats.org/officeDocument/2006/relationships/hyperlink" Target="https://www.udemy.com/complete-python-bootcamp/" TargetMode="External"/><Relationship Id="rId4" Type="http://schemas.openxmlformats.org/officeDocument/2006/relationships/hyperlink" Target="https://www.coursera.org/courses?languages=en&amp;query=pyth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90" y="-475861"/>
            <a:ext cx="6858000" cy="6858000"/>
          </a:xfrm>
          <a:prstGeom prst="rect">
            <a:avLst/>
          </a:prstGeom>
        </p:spPr>
      </p:pic>
      <p:sp>
        <p:nvSpPr>
          <p:cNvPr id="5" name="TextBox 4"/>
          <p:cNvSpPr txBox="1"/>
          <p:nvPr/>
        </p:nvSpPr>
        <p:spPr>
          <a:xfrm>
            <a:off x="373226" y="5973676"/>
            <a:ext cx="3601616" cy="246221"/>
          </a:xfrm>
          <a:prstGeom prst="rect">
            <a:avLst/>
          </a:prstGeom>
          <a:noFill/>
        </p:spPr>
        <p:txBody>
          <a:bodyPr wrap="square" lIns="0" tIns="0" rIns="0" bIns="0" rtlCol="0">
            <a:spAutoFit/>
          </a:bodyPr>
          <a:lstStyle/>
          <a:p>
            <a:pPr>
              <a:spcBef>
                <a:spcPts val="600"/>
              </a:spcBef>
              <a:buSzPct val="100000"/>
            </a:pPr>
            <a:r>
              <a:rPr lang="en-CA" sz="1600" dirty="0" smtClean="0">
                <a:solidFill>
                  <a:srgbClr val="313131"/>
                </a:solidFill>
              </a:rPr>
              <a:t>Learning Session #1</a:t>
            </a:r>
            <a:endParaRPr lang="en-US" sz="1600" dirty="0" smtClean="0">
              <a:solidFill>
                <a:srgbClr val="313131"/>
              </a:solidFill>
            </a:endParaRPr>
          </a:p>
        </p:txBody>
      </p:sp>
      <p:sp>
        <p:nvSpPr>
          <p:cNvPr id="6" name="TextBox 5"/>
          <p:cNvSpPr txBox="1"/>
          <p:nvPr/>
        </p:nvSpPr>
        <p:spPr>
          <a:xfrm>
            <a:off x="373226" y="6219897"/>
            <a:ext cx="3601616" cy="246221"/>
          </a:xfrm>
          <a:prstGeom prst="rect">
            <a:avLst/>
          </a:prstGeom>
          <a:noFill/>
        </p:spPr>
        <p:txBody>
          <a:bodyPr wrap="square" lIns="0" tIns="0" rIns="0" bIns="0" rtlCol="0">
            <a:spAutoFit/>
          </a:bodyPr>
          <a:lstStyle/>
          <a:p>
            <a:pPr>
              <a:spcBef>
                <a:spcPts val="600"/>
              </a:spcBef>
              <a:buSzPct val="100000"/>
            </a:pPr>
            <a:r>
              <a:rPr lang="en-CA" sz="1600" dirty="0" smtClean="0">
                <a:solidFill>
                  <a:srgbClr val="313131"/>
                </a:solidFill>
              </a:rPr>
              <a:t>June 20, 2018</a:t>
            </a:r>
            <a:endParaRPr lang="en-US" sz="1600" dirty="0" smtClean="0">
              <a:solidFill>
                <a:srgbClr val="313131"/>
              </a:solidFill>
            </a:endParaRPr>
          </a:p>
        </p:txBody>
      </p:sp>
      <p:sp>
        <p:nvSpPr>
          <p:cNvPr id="7" name="TextBox 6"/>
          <p:cNvSpPr txBox="1"/>
          <p:nvPr/>
        </p:nvSpPr>
        <p:spPr>
          <a:xfrm>
            <a:off x="373226" y="5604344"/>
            <a:ext cx="7259216" cy="369332"/>
          </a:xfrm>
          <a:prstGeom prst="rect">
            <a:avLst/>
          </a:prstGeom>
          <a:noFill/>
        </p:spPr>
        <p:txBody>
          <a:bodyPr wrap="square" lIns="0" tIns="0" rIns="0" bIns="0" rtlCol="0">
            <a:spAutoFit/>
          </a:bodyPr>
          <a:lstStyle/>
          <a:p>
            <a:pPr>
              <a:spcBef>
                <a:spcPts val="600"/>
              </a:spcBef>
              <a:buSzPct val="100000"/>
            </a:pPr>
            <a:r>
              <a:rPr lang="en-CA" sz="2400" b="1" dirty="0" smtClean="0">
                <a:solidFill>
                  <a:srgbClr val="313131"/>
                </a:solidFill>
              </a:rPr>
              <a:t>Introduction to </a:t>
            </a:r>
            <a:r>
              <a:rPr lang="en-CA" sz="2400" b="1" dirty="0" err="1" smtClean="0">
                <a:solidFill>
                  <a:srgbClr val="313131"/>
                </a:solidFill>
              </a:rPr>
              <a:t>Github</a:t>
            </a:r>
            <a:r>
              <a:rPr lang="en-CA" sz="2400" b="1" dirty="0" smtClean="0">
                <a:solidFill>
                  <a:srgbClr val="313131"/>
                </a:solidFill>
              </a:rPr>
              <a:t> and Python</a:t>
            </a:r>
            <a:endParaRPr lang="en-US" sz="2400" b="1" dirty="0" smtClean="0">
              <a:solidFill>
                <a:srgbClr val="313131"/>
              </a:solidFill>
            </a:endParaRPr>
          </a:p>
        </p:txBody>
      </p:sp>
    </p:spTree>
    <p:extLst>
      <p:ext uri="{BB962C8B-B14F-4D97-AF65-F5344CB8AC3E}">
        <p14:creationId xmlns:p14="http://schemas.microsoft.com/office/powerpoint/2010/main" val="8619572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Learning Resources</a:t>
            </a:r>
            <a:endParaRPr lang="en-US" dirty="0"/>
          </a:p>
        </p:txBody>
      </p:sp>
      <p:sp>
        <p:nvSpPr>
          <p:cNvPr id="4" name="Footer Placeholder 3"/>
          <p:cNvSpPr>
            <a:spLocks noGrp="1"/>
          </p:cNvSpPr>
          <p:nvPr>
            <p:ph type="ftr" sz="quarter" idx="3"/>
          </p:nvPr>
        </p:nvSpPr>
        <p:spPr/>
        <p:txBody>
          <a:bodyPr/>
          <a:lstStyle/>
          <a:p>
            <a:r>
              <a:rPr lang="en-CA" noProof="0" smtClean="0"/>
              <a:t>Go to "Insert Tab" to insert a footer</a:t>
            </a:r>
            <a:endParaRPr lang="en-CA" noProof="0" dirty="0"/>
          </a:p>
        </p:txBody>
      </p:sp>
      <p:sp>
        <p:nvSpPr>
          <p:cNvPr id="5" name="Slide Number Placeholder 4"/>
          <p:cNvSpPr>
            <a:spLocks noGrp="1"/>
          </p:cNvSpPr>
          <p:nvPr>
            <p:ph type="sldNum" sz="quarter" idx="4"/>
          </p:nvPr>
        </p:nvSpPr>
        <p:spPr/>
        <p:txBody>
          <a:bodyPr/>
          <a:lstStyle/>
          <a:p>
            <a:fld id="{061A9654-7BF2-42EF-AE33-C129A2459692}" type="slidenum">
              <a:rPr lang="en-CA" noProof="0" smtClean="0"/>
              <a:pPr/>
              <a:t>10</a:t>
            </a:fld>
            <a:endParaRPr lang="en-CA" noProof="0" dirty="0"/>
          </a:p>
        </p:txBody>
      </p:sp>
      <p:graphicFrame>
        <p:nvGraphicFramePr>
          <p:cNvPr id="6" name="Table 5"/>
          <p:cNvGraphicFramePr>
            <a:graphicFrameLocks noGrp="1"/>
          </p:cNvGraphicFramePr>
          <p:nvPr>
            <p:extLst>
              <p:ext uri="{D42A27DB-BD31-4B8C-83A1-F6EECF244321}">
                <p14:modId xmlns:p14="http://schemas.microsoft.com/office/powerpoint/2010/main" val="2426425343"/>
              </p:ext>
            </p:extLst>
          </p:nvPr>
        </p:nvGraphicFramePr>
        <p:xfrm>
          <a:off x="376236" y="895652"/>
          <a:ext cx="8468592" cy="3966603"/>
        </p:xfrm>
        <a:graphic>
          <a:graphicData uri="http://schemas.openxmlformats.org/drawingml/2006/table">
            <a:tbl>
              <a:tblPr firstRow="1" bandRow="1">
                <a:tableStyleId>{5C22544A-7EE6-4342-B048-85BDC9FD1C3A}</a:tableStyleId>
              </a:tblPr>
              <a:tblGrid>
                <a:gridCol w="1494767">
                  <a:extLst>
                    <a:ext uri="{9D8B030D-6E8A-4147-A177-3AD203B41FA5}">
                      <a16:colId xmlns:a16="http://schemas.microsoft.com/office/drawing/2014/main" val="1050232553"/>
                    </a:ext>
                  </a:extLst>
                </a:gridCol>
                <a:gridCol w="2778369">
                  <a:extLst>
                    <a:ext uri="{9D8B030D-6E8A-4147-A177-3AD203B41FA5}">
                      <a16:colId xmlns:a16="http://schemas.microsoft.com/office/drawing/2014/main" val="88984743"/>
                    </a:ext>
                  </a:extLst>
                </a:gridCol>
                <a:gridCol w="1498210">
                  <a:extLst>
                    <a:ext uri="{9D8B030D-6E8A-4147-A177-3AD203B41FA5}">
                      <a16:colId xmlns:a16="http://schemas.microsoft.com/office/drawing/2014/main" val="1800719002"/>
                    </a:ext>
                  </a:extLst>
                </a:gridCol>
                <a:gridCol w="2697246">
                  <a:extLst>
                    <a:ext uri="{9D8B030D-6E8A-4147-A177-3AD203B41FA5}">
                      <a16:colId xmlns:a16="http://schemas.microsoft.com/office/drawing/2014/main" val="1504017965"/>
                    </a:ext>
                  </a:extLst>
                </a:gridCol>
              </a:tblGrid>
              <a:tr h="252428">
                <a:tc>
                  <a:txBody>
                    <a:bodyPr/>
                    <a:lstStyle/>
                    <a:p>
                      <a:r>
                        <a:rPr lang="en-CA" sz="1400" dirty="0" smtClean="0"/>
                        <a:t>Resource</a:t>
                      </a:r>
                      <a:endParaRPr lang="en-US" sz="1400" dirty="0"/>
                    </a:p>
                  </a:txBody>
                  <a:tcPr/>
                </a:tc>
                <a:tc>
                  <a:txBody>
                    <a:bodyPr/>
                    <a:lstStyle/>
                    <a:p>
                      <a:r>
                        <a:rPr lang="en-CA" sz="1400" dirty="0" smtClean="0"/>
                        <a:t>Notes</a:t>
                      </a:r>
                      <a:endParaRPr lang="en-US" sz="1400" dirty="0"/>
                    </a:p>
                  </a:txBody>
                  <a:tcPr/>
                </a:tc>
                <a:tc>
                  <a:txBody>
                    <a:bodyPr/>
                    <a:lstStyle/>
                    <a:p>
                      <a:r>
                        <a:rPr lang="en-CA" sz="1400" dirty="0" smtClean="0"/>
                        <a:t>Cost</a:t>
                      </a:r>
                      <a:endParaRPr lang="en-US" sz="1400" dirty="0"/>
                    </a:p>
                  </a:txBody>
                  <a:tcPr/>
                </a:tc>
                <a:tc>
                  <a:txBody>
                    <a:bodyPr/>
                    <a:lstStyle/>
                    <a:p>
                      <a:r>
                        <a:rPr lang="en-CA" sz="1400" dirty="0" smtClean="0"/>
                        <a:t>Link</a:t>
                      </a:r>
                      <a:endParaRPr lang="en-US" sz="1400" dirty="0"/>
                    </a:p>
                  </a:txBody>
                  <a:tcPr/>
                </a:tc>
                <a:extLst>
                  <a:ext uri="{0D108BD9-81ED-4DB2-BD59-A6C34878D82A}">
                    <a16:rowId xmlns:a16="http://schemas.microsoft.com/office/drawing/2014/main" val="1316143622"/>
                  </a:ext>
                </a:extLst>
              </a:tr>
              <a:tr h="325816">
                <a:tc>
                  <a:txBody>
                    <a:bodyPr/>
                    <a:lstStyle/>
                    <a:p>
                      <a:r>
                        <a:rPr lang="en-CA" sz="1400" kern="1200" dirty="0" smtClean="0">
                          <a:solidFill>
                            <a:schemeClr val="dk1"/>
                          </a:solidFill>
                          <a:latin typeface="+mn-lt"/>
                          <a:ea typeface="+mn-ea"/>
                          <a:cs typeface="+mn-cs"/>
                        </a:rPr>
                        <a:t>Code Academy</a:t>
                      </a:r>
                      <a:endParaRPr lang="en-US" sz="1400" kern="1200" dirty="0">
                        <a:solidFill>
                          <a:schemeClr val="dk1"/>
                        </a:solidFill>
                        <a:latin typeface="+mn-lt"/>
                        <a:ea typeface="+mn-ea"/>
                        <a:cs typeface="+mn-cs"/>
                      </a:endParaRPr>
                    </a:p>
                  </a:txBody>
                  <a:tcPr/>
                </a:tc>
                <a:tc>
                  <a:txBody>
                    <a:bodyPr/>
                    <a:lstStyle/>
                    <a:p>
                      <a:r>
                        <a:rPr lang="en-CA" sz="1400" dirty="0" smtClean="0"/>
                        <a:t>Have an introductory course </a:t>
                      </a:r>
                      <a:endParaRPr lang="en-US" sz="1400" dirty="0"/>
                    </a:p>
                  </a:txBody>
                  <a:tcPr/>
                </a:tc>
                <a:tc>
                  <a:txBody>
                    <a:bodyPr/>
                    <a:lstStyle/>
                    <a:p>
                      <a:r>
                        <a:rPr lang="en-CA" sz="1400" dirty="0" smtClean="0"/>
                        <a:t>Free</a:t>
                      </a:r>
                      <a:endParaRPr lang="en-US" sz="1400" dirty="0"/>
                    </a:p>
                  </a:txBody>
                  <a:tcPr/>
                </a:tc>
                <a:tc>
                  <a:txBody>
                    <a:bodyPr/>
                    <a:lstStyle/>
                    <a:p>
                      <a:r>
                        <a:rPr lang="en-US" sz="1400" dirty="0" smtClean="0">
                          <a:hlinkClick r:id="rId2"/>
                        </a:rPr>
                        <a:t>https://www.codecademy.com/learn/learn-python</a:t>
                      </a:r>
                      <a:endParaRPr lang="en-US" sz="1400" dirty="0" smtClean="0"/>
                    </a:p>
                  </a:txBody>
                  <a:tcPr/>
                </a:tc>
                <a:extLst>
                  <a:ext uri="{0D108BD9-81ED-4DB2-BD59-A6C34878D82A}">
                    <a16:rowId xmlns:a16="http://schemas.microsoft.com/office/drawing/2014/main" val="2147139086"/>
                  </a:ext>
                </a:extLst>
              </a:tr>
              <a:tr h="306373">
                <a:tc>
                  <a:txBody>
                    <a:bodyPr/>
                    <a:lstStyle/>
                    <a:p>
                      <a:r>
                        <a:rPr lang="en-CA" sz="1400" kern="1200" dirty="0" smtClean="0">
                          <a:solidFill>
                            <a:schemeClr val="dk1"/>
                          </a:solidFill>
                          <a:latin typeface="+mn-lt"/>
                          <a:ea typeface="+mn-ea"/>
                          <a:cs typeface="+mn-cs"/>
                        </a:rPr>
                        <a:t>Data Camp</a:t>
                      </a: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Have an introductory course </a:t>
                      </a:r>
                      <a:endParaRPr lang="en-US" sz="1400" dirty="0" smtClean="0"/>
                    </a:p>
                  </a:txBody>
                  <a:tcPr/>
                </a:tc>
                <a:tc>
                  <a:txBody>
                    <a:bodyPr/>
                    <a:lstStyle/>
                    <a:p>
                      <a:r>
                        <a:rPr lang="en-CA" sz="1400" kern="1200" dirty="0" smtClean="0">
                          <a:solidFill>
                            <a:schemeClr val="dk1"/>
                          </a:solidFill>
                          <a:latin typeface="+mn-lt"/>
                          <a:ea typeface="+mn-ea"/>
                          <a:cs typeface="+mn-cs"/>
                        </a:rPr>
                        <a:t>Free</a:t>
                      </a:r>
                      <a:endParaRPr lang="en-US" sz="1400" kern="1200" dirty="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hlinkClick r:id="rId3"/>
                        </a:rPr>
                        <a:t>https://www.datacamp.com/courses/intro-to-python-for-data-science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127871859"/>
                  </a:ext>
                </a:extLst>
              </a:tr>
              <a:tr h="430923">
                <a:tc>
                  <a:txBody>
                    <a:bodyPr/>
                    <a:lstStyle/>
                    <a:p>
                      <a:r>
                        <a:rPr lang="en-CA" sz="1400" kern="1200" dirty="0" smtClean="0">
                          <a:solidFill>
                            <a:schemeClr val="dk1"/>
                          </a:solidFill>
                          <a:latin typeface="+mn-lt"/>
                          <a:ea typeface="+mn-ea"/>
                          <a:cs typeface="+mn-cs"/>
                        </a:rPr>
                        <a:t>Coursera</a:t>
                      </a:r>
                      <a:endParaRPr lang="en-US" sz="1400" kern="1200" dirty="0">
                        <a:solidFill>
                          <a:schemeClr val="dk1"/>
                        </a:solidFill>
                        <a:latin typeface="+mn-lt"/>
                        <a:ea typeface="+mn-ea"/>
                        <a:cs typeface="+mn-cs"/>
                      </a:endParaRPr>
                    </a:p>
                  </a:txBody>
                  <a:tcPr/>
                </a:tc>
                <a:tc>
                  <a:txBody>
                    <a:bodyPr/>
                    <a:lstStyle/>
                    <a:p>
                      <a:r>
                        <a:rPr lang="en-US" sz="1400" kern="1200" baseline="0" dirty="0" smtClean="0">
                          <a:solidFill>
                            <a:schemeClr val="dk1"/>
                          </a:solidFill>
                          <a:latin typeface="+mn-lt"/>
                          <a:ea typeface="+mn-ea"/>
                          <a:cs typeface="+mn-cs"/>
                        </a:rPr>
                        <a:t>Online catalogue of courses that are partnered with different universities and schools</a:t>
                      </a:r>
                      <a:endParaRPr lang="en-US" sz="1400" kern="1200" baseline="0" dirty="0">
                        <a:solidFill>
                          <a:schemeClr val="dk1"/>
                        </a:solidFill>
                        <a:latin typeface="+mn-lt"/>
                        <a:ea typeface="+mn-ea"/>
                        <a:cs typeface="+mn-cs"/>
                      </a:endParaRPr>
                    </a:p>
                  </a:txBody>
                  <a:tcPr/>
                </a:tc>
                <a:tc>
                  <a:txBody>
                    <a:bodyPr/>
                    <a:lstStyle/>
                    <a:p>
                      <a:r>
                        <a:rPr lang="en-CA" sz="1400" dirty="0" smtClean="0"/>
                        <a:t>Some free</a:t>
                      </a:r>
                      <a:r>
                        <a:rPr lang="en-CA" sz="1400" baseline="0" dirty="0" smtClean="0"/>
                        <a:t> and paid courses </a:t>
                      </a:r>
                      <a:endParaRPr lang="en-US" sz="1400" dirty="0"/>
                    </a:p>
                  </a:txBody>
                  <a:tcPr/>
                </a:tc>
                <a:tc>
                  <a:txBody>
                    <a:bodyPr/>
                    <a:lstStyle/>
                    <a:p>
                      <a:r>
                        <a:rPr lang="en-US" sz="1400" dirty="0" smtClean="0">
                          <a:hlinkClick r:id="rId4"/>
                        </a:rPr>
                        <a:t>https://www.coursera.org/courses?languages=en&amp;query=python</a:t>
                      </a:r>
                      <a:endParaRPr lang="en-US" sz="1400" dirty="0"/>
                    </a:p>
                  </a:txBody>
                  <a:tcPr/>
                </a:tc>
                <a:extLst>
                  <a:ext uri="{0D108BD9-81ED-4DB2-BD59-A6C34878D82A}">
                    <a16:rowId xmlns:a16="http://schemas.microsoft.com/office/drawing/2014/main" val="1863530683"/>
                  </a:ext>
                </a:extLst>
              </a:tr>
              <a:tr h="430923">
                <a:tc>
                  <a:txBody>
                    <a:bodyPr/>
                    <a:lstStyle/>
                    <a:p>
                      <a:r>
                        <a:rPr lang="en-CA" sz="1400" kern="1200" dirty="0" err="1" smtClean="0">
                          <a:solidFill>
                            <a:schemeClr val="dk1"/>
                          </a:solidFill>
                          <a:latin typeface="+mn-lt"/>
                          <a:ea typeface="+mn-ea"/>
                          <a:cs typeface="+mn-cs"/>
                        </a:rPr>
                        <a:t>Udemy</a:t>
                      </a:r>
                      <a:endParaRPr lang="en-US" sz="1400" kern="1200" dirty="0">
                        <a:solidFill>
                          <a:schemeClr val="dk1"/>
                        </a:solidFill>
                        <a:latin typeface="+mn-lt"/>
                        <a:ea typeface="+mn-ea"/>
                        <a:cs typeface="+mn-cs"/>
                      </a:endParaRPr>
                    </a:p>
                  </a:txBody>
                  <a:tcPr/>
                </a:tc>
                <a:tc>
                  <a:txBody>
                    <a:bodyPr/>
                    <a:lstStyle/>
                    <a:p>
                      <a:r>
                        <a:rPr lang="en-CA" sz="1400" dirty="0" smtClean="0"/>
                        <a:t>Online catalogue</a:t>
                      </a:r>
                      <a:r>
                        <a:rPr lang="en-CA" sz="1400" baseline="0" dirty="0" smtClean="0"/>
                        <a:t> of courses</a:t>
                      </a:r>
                      <a:endParaRPr lang="en-US" sz="1400" dirty="0"/>
                    </a:p>
                  </a:txBody>
                  <a:tcPr/>
                </a:tc>
                <a:tc>
                  <a:txBody>
                    <a:bodyPr/>
                    <a:lstStyle/>
                    <a:p>
                      <a:r>
                        <a:rPr lang="en-CA" sz="1400" dirty="0" smtClean="0"/>
                        <a:t>Fre</a:t>
                      </a:r>
                      <a:r>
                        <a:rPr lang="en-CA" sz="1400" baseline="0" dirty="0" smtClean="0"/>
                        <a:t>e and </a:t>
                      </a:r>
                      <a:r>
                        <a:rPr lang="en-CA" sz="1400" dirty="0" smtClean="0"/>
                        <a:t>$15 courses </a:t>
                      </a:r>
                      <a:endParaRPr lang="en-US" sz="1400" dirty="0"/>
                    </a:p>
                  </a:txBody>
                  <a:tcPr/>
                </a:tc>
                <a:tc>
                  <a:txBody>
                    <a:bodyPr/>
                    <a:lstStyle/>
                    <a:p>
                      <a:r>
                        <a:rPr lang="en-US" sz="1400" dirty="0" smtClean="0">
                          <a:hlinkClick r:id="rId5"/>
                        </a:rPr>
                        <a:t>https://www.udemy.com/complete-python-bootcamp/</a:t>
                      </a:r>
                      <a:endParaRPr lang="en-US" sz="1400" dirty="0"/>
                    </a:p>
                  </a:txBody>
                  <a:tcPr/>
                </a:tc>
                <a:extLst>
                  <a:ext uri="{0D108BD9-81ED-4DB2-BD59-A6C34878D82A}">
                    <a16:rowId xmlns:a16="http://schemas.microsoft.com/office/drawing/2014/main" val="3375825043"/>
                  </a:ext>
                </a:extLst>
              </a:tr>
              <a:tr h="430923">
                <a:tc>
                  <a:txBody>
                    <a:bodyPr/>
                    <a:lstStyle/>
                    <a:p>
                      <a:r>
                        <a:rPr lang="en-CA" sz="1400" kern="1200" dirty="0" smtClean="0">
                          <a:solidFill>
                            <a:schemeClr val="dk1"/>
                          </a:solidFill>
                          <a:latin typeface="+mn-lt"/>
                          <a:ea typeface="+mn-ea"/>
                          <a:cs typeface="+mn-cs"/>
                        </a:rPr>
                        <a:t>YouTube</a:t>
                      </a: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For tutorials</a:t>
                      </a:r>
                      <a:endParaRPr lang="en-US" sz="1400" dirty="0" smtClean="0"/>
                    </a:p>
                  </a:txBody>
                  <a:tcPr/>
                </a:tc>
                <a:tc>
                  <a:txBody>
                    <a:bodyPr/>
                    <a:lstStyle/>
                    <a:p>
                      <a:r>
                        <a:rPr lang="en-CA" sz="1400" dirty="0" smtClean="0"/>
                        <a:t>Free</a:t>
                      </a:r>
                      <a:endParaRPr lang="en-US" sz="1400" dirty="0"/>
                    </a:p>
                  </a:txBody>
                  <a:tcPr/>
                </a:tc>
                <a:tc>
                  <a:txBody>
                    <a:bodyPr/>
                    <a:lstStyle/>
                    <a:p>
                      <a:endParaRPr lang="en-US" sz="1400" dirty="0"/>
                    </a:p>
                  </a:txBody>
                  <a:tcPr/>
                </a:tc>
                <a:extLst>
                  <a:ext uri="{0D108BD9-81ED-4DB2-BD59-A6C34878D82A}">
                    <a16:rowId xmlns:a16="http://schemas.microsoft.com/office/drawing/2014/main" val="1808293637"/>
                  </a:ext>
                </a:extLst>
              </a:tr>
              <a:tr h="430923">
                <a:tc>
                  <a:txBody>
                    <a:bodyPr/>
                    <a:lstStyle/>
                    <a:p>
                      <a:r>
                        <a:rPr lang="en-CA" sz="1400" kern="1200" dirty="0" err="1" smtClean="0">
                          <a:solidFill>
                            <a:schemeClr val="dk1"/>
                          </a:solidFill>
                          <a:latin typeface="+mn-lt"/>
                          <a:ea typeface="+mn-ea"/>
                          <a:cs typeface="+mn-cs"/>
                        </a:rPr>
                        <a:t>StackOverflow</a:t>
                      </a:r>
                      <a:endParaRPr lang="en-US" sz="1400" kern="1200" dirty="0">
                        <a:solidFill>
                          <a:schemeClr val="dk1"/>
                        </a:solidFill>
                        <a:latin typeface="+mn-lt"/>
                        <a:ea typeface="+mn-ea"/>
                        <a:cs typeface="+mn-cs"/>
                      </a:endParaRPr>
                    </a:p>
                  </a:txBody>
                  <a:tcPr/>
                </a:tc>
                <a:tc>
                  <a:txBody>
                    <a:bodyPr/>
                    <a:lstStyle/>
                    <a:p>
                      <a:r>
                        <a:rPr lang="en-CA" sz="1400" dirty="0" smtClean="0"/>
                        <a:t>Good to use when trying to solve a specific problem </a:t>
                      </a:r>
                      <a:endParaRPr lang="en-US" sz="1400" dirty="0"/>
                    </a:p>
                  </a:txBody>
                  <a:tcPr/>
                </a:tc>
                <a:tc>
                  <a:txBody>
                    <a:bodyPr/>
                    <a:lstStyle/>
                    <a:p>
                      <a:r>
                        <a:rPr lang="en-CA" sz="1400" dirty="0" smtClean="0"/>
                        <a:t>Free</a:t>
                      </a:r>
                      <a:endParaRPr lang="en-US" sz="1400" dirty="0"/>
                    </a:p>
                  </a:txBody>
                  <a:tcPr/>
                </a:tc>
                <a:tc>
                  <a:txBody>
                    <a:bodyPr/>
                    <a:lstStyle/>
                    <a:p>
                      <a:endParaRPr lang="en-US" sz="1400" dirty="0"/>
                    </a:p>
                  </a:txBody>
                  <a:tcPr/>
                </a:tc>
                <a:extLst>
                  <a:ext uri="{0D108BD9-81ED-4DB2-BD59-A6C34878D82A}">
                    <a16:rowId xmlns:a16="http://schemas.microsoft.com/office/drawing/2014/main" val="167353729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9537530"/>
              </p:ext>
            </p:extLst>
          </p:nvPr>
        </p:nvGraphicFramePr>
        <p:xfrm>
          <a:off x="388760" y="4972826"/>
          <a:ext cx="8456067" cy="1154452"/>
        </p:xfrm>
        <a:graphic>
          <a:graphicData uri="http://schemas.openxmlformats.org/drawingml/2006/table">
            <a:tbl>
              <a:tblPr firstRow="1" bandRow="1">
                <a:tableStyleId>{5C22544A-7EE6-4342-B048-85BDC9FD1C3A}</a:tableStyleId>
              </a:tblPr>
              <a:tblGrid>
                <a:gridCol w="1496311">
                  <a:extLst>
                    <a:ext uri="{9D8B030D-6E8A-4147-A177-3AD203B41FA5}">
                      <a16:colId xmlns:a16="http://schemas.microsoft.com/office/drawing/2014/main" val="1050232553"/>
                    </a:ext>
                  </a:extLst>
                </a:gridCol>
                <a:gridCol w="2764301">
                  <a:extLst>
                    <a:ext uri="{9D8B030D-6E8A-4147-A177-3AD203B41FA5}">
                      <a16:colId xmlns:a16="http://schemas.microsoft.com/office/drawing/2014/main" val="88984743"/>
                    </a:ext>
                  </a:extLst>
                </a:gridCol>
                <a:gridCol w="1512277">
                  <a:extLst>
                    <a:ext uri="{9D8B030D-6E8A-4147-A177-3AD203B41FA5}">
                      <a16:colId xmlns:a16="http://schemas.microsoft.com/office/drawing/2014/main" val="1800719002"/>
                    </a:ext>
                  </a:extLst>
                </a:gridCol>
                <a:gridCol w="2683178">
                  <a:extLst>
                    <a:ext uri="{9D8B030D-6E8A-4147-A177-3AD203B41FA5}">
                      <a16:colId xmlns:a16="http://schemas.microsoft.com/office/drawing/2014/main" val="1504017965"/>
                    </a:ext>
                  </a:extLst>
                </a:gridCol>
              </a:tblGrid>
              <a:tr h="261349">
                <a:tc>
                  <a:txBody>
                    <a:bodyPr/>
                    <a:lstStyle/>
                    <a:p>
                      <a:r>
                        <a:rPr lang="en-CA" sz="1400" dirty="0" smtClean="0"/>
                        <a:t>Resource</a:t>
                      </a:r>
                      <a:endParaRPr lang="en-US" sz="1400" dirty="0"/>
                    </a:p>
                  </a:txBody>
                  <a:tcPr/>
                </a:tc>
                <a:tc>
                  <a:txBody>
                    <a:bodyPr/>
                    <a:lstStyle/>
                    <a:p>
                      <a:r>
                        <a:rPr lang="en-CA" sz="1400" dirty="0" smtClean="0"/>
                        <a:t>Notes</a:t>
                      </a:r>
                      <a:endParaRPr lang="en-US" sz="1400" dirty="0"/>
                    </a:p>
                  </a:txBody>
                  <a:tcPr/>
                </a:tc>
                <a:tc>
                  <a:txBody>
                    <a:bodyPr/>
                    <a:lstStyle/>
                    <a:p>
                      <a:r>
                        <a:rPr lang="en-CA" sz="1400" dirty="0" smtClean="0"/>
                        <a:t>Cost</a:t>
                      </a:r>
                      <a:endParaRPr lang="en-US" sz="1400" dirty="0"/>
                    </a:p>
                  </a:txBody>
                  <a:tcPr/>
                </a:tc>
                <a:tc>
                  <a:txBody>
                    <a:bodyPr/>
                    <a:lstStyle/>
                    <a:p>
                      <a:r>
                        <a:rPr lang="en-CA" sz="1400" dirty="0" smtClean="0"/>
                        <a:t>Link</a:t>
                      </a:r>
                      <a:endParaRPr lang="en-US" sz="1400" dirty="0"/>
                    </a:p>
                  </a:txBody>
                  <a:tcPr/>
                </a:tc>
                <a:extLst>
                  <a:ext uri="{0D108BD9-81ED-4DB2-BD59-A6C34878D82A}">
                    <a16:rowId xmlns:a16="http://schemas.microsoft.com/office/drawing/2014/main" val="1316143622"/>
                  </a:ext>
                </a:extLst>
              </a:tr>
              <a:tr h="849652">
                <a:tc>
                  <a:txBody>
                    <a:bodyPr/>
                    <a:lstStyle/>
                    <a:p>
                      <a:r>
                        <a:rPr lang="en-CA" sz="1400" kern="1200" dirty="0" smtClean="0">
                          <a:solidFill>
                            <a:schemeClr val="dk1"/>
                          </a:solidFill>
                          <a:latin typeface="+mn-lt"/>
                          <a:ea typeface="+mn-ea"/>
                          <a:cs typeface="+mn-cs"/>
                        </a:rPr>
                        <a:t>Deloitte Python</a:t>
                      </a:r>
                      <a:r>
                        <a:rPr lang="en-CA" sz="1400" kern="1200" baseline="0" dirty="0" smtClean="0">
                          <a:solidFill>
                            <a:schemeClr val="dk1"/>
                          </a:solidFill>
                          <a:latin typeface="+mn-lt"/>
                          <a:ea typeface="+mn-ea"/>
                          <a:cs typeface="+mn-cs"/>
                        </a:rPr>
                        <a:t> Course</a:t>
                      </a: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Have an introductory course </a:t>
                      </a:r>
                      <a:endParaRPr lang="en-US" sz="1400" dirty="0" smtClean="0"/>
                    </a:p>
                  </a:txBody>
                  <a:tcPr/>
                </a:tc>
                <a:tc>
                  <a:txBody>
                    <a:bodyPr/>
                    <a:lstStyle/>
                    <a:p>
                      <a:r>
                        <a:rPr lang="en-CA" sz="1400" kern="1200" dirty="0" smtClean="0">
                          <a:solidFill>
                            <a:schemeClr val="dk1"/>
                          </a:solidFill>
                          <a:latin typeface="+mn-lt"/>
                          <a:ea typeface="+mn-ea"/>
                          <a:cs typeface="+mn-cs"/>
                        </a:rPr>
                        <a:t>Free</a:t>
                      </a: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u="sng" kern="1200" dirty="0" smtClean="0">
                          <a:solidFill>
                            <a:schemeClr val="dk1"/>
                          </a:solidFill>
                          <a:effectLst/>
                          <a:latin typeface="+mn-lt"/>
                          <a:ea typeface="+mn-ea"/>
                          <a:cs typeface="+mn-cs"/>
                          <a:hlinkClick r:id="rId6"/>
                        </a:rPr>
                        <a:t>https://</a:t>
                      </a:r>
                      <a:r>
                        <a:rPr lang="en-US" sz="1400" i="0" u="sng" kern="1200" dirty="0" smtClean="0">
                          <a:solidFill>
                            <a:schemeClr val="dk1"/>
                          </a:solidFill>
                          <a:effectLst/>
                          <a:latin typeface="+mn-lt"/>
                          <a:ea typeface="+mn-ea"/>
                          <a:cs typeface="+mn-cs"/>
                          <a:hlinkClick r:id="rId6"/>
                        </a:rPr>
                        <a:t>sabacloud.deloitteresources.com/Saba/Web_spf/E103PRD0001/local</a:t>
                      </a:r>
                      <a:endParaRPr lang="en-US" sz="14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3127871859"/>
                  </a:ext>
                </a:extLst>
              </a:tr>
            </a:tbl>
          </a:graphicData>
        </a:graphic>
      </p:graphicFrame>
    </p:spTree>
    <p:extLst>
      <p:ext uri="{BB962C8B-B14F-4D97-AF65-F5344CB8AC3E}">
        <p14:creationId xmlns:p14="http://schemas.microsoft.com/office/powerpoint/2010/main" val="14908756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Basics</a:t>
            </a:r>
            <a:endParaRPr lang="en-US" dirty="0"/>
          </a:p>
        </p:txBody>
      </p:sp>
      <p:sp>
        <p:nvSpPr>
          <p:cNvPr id="4" name="Text Placeholder 3"/>
          <p:cNvSpPr>
            <a:spLocks noGrp="1"/>
          </p:cNvSpPr>
          <p:nvPr>
            <p:ph type="body" sz="quarter" idx="13"/>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59796042"/>
              </p:ext>
            </p:extLst>
          </p:nvPr>
        </p:nvGraphicFramePr>
        <p:xfrm>
          <a:off x="373938" y="1889589"/>
          <a:ext cx="8374062" cy="3960573"/>
        </p:xfrm>
        <a:graphic>
          <a:graphicData uri="http://schemas.openxmlformats.org/drawingml/2006/table">
            <a:tbl>
              <a:tblPr firstRow="1" bandRow="1">
                <a:tableStyleId>{5C22544A-7EE6-4342-B048-85BDC9FD1C3A}</a:tableStyleId>
              </a:tblPr>
              <a:tblGrid>
                <a:gridCol w="1627582">
                  <a:extLst>
                    <a:ext uri="{9D8B030D-6E8A-4147-A177-3AD203B41FA5}">
                      <a16:colId xmlns:a16="http://schemas.microsoft.com/office/drawing/2014/main" val="1539123702"/>
                    </a:ext>
                  </a:extLst>
                </a:gridCol>
                <a:gridCol w="3955126">
                  <a:extLst>
                    <a:ext uri="{9D8B030D-6E8A-4147-A177-3AD203B41FA5}">
                      <a16:colId xmlns:a16="http://schemas.microsoft.com/office/drawing/2014/main" val="3844333564"/>
                    </a:ext>
                  </a:extLst>
                </a:gridCol>
                <a:gridCol w="2791354">
                  <a:extLst>
                    <a:ext uri="{9D8B030D-6E8A-4147-A177-3AD203B41FA5}">
                      <a16:colId xmlns:a16="http://schemas.microsoft.com/office/drawing/2014/main" val="2472457275"/>
                    </a:ext>
                  </a:extLst>
                </a:gridCol>
              </a:tblGrid>
              <a:tr h="355771">
                <a:tc>
                  <a:txBody>
                    <a:bodyPr/>
                    <a:lstStyle/>
                    <a:p>
                      <a:r>
                        <a:rPr lang="en-CA" sz="1600" dirty="0" smtClean="0"/>
                        <a:t>Function</a:t>
                      </a:r>
                      <a:endParaRPr lang="en-US" sz="1600" dirty="0"/>
                    </a:p>
                  </a:txBody>
                  <a:tcPr/>
                </a:tc>
                <a:tc>
                  <a:txBody>
                    <a:bodyPr/>
                    <a:lstStyle/>
                    <a:p>
                      <a:r>
                        <a:rPr lang="en-CA" sz="1600" dirty="0" smtClean="0"/>
                        <a:t>Description</a:t>
                      </a:r>
                      <a:endParaRPr lang="en-US" sz="1600" dirty="0"/>
                    </a:p>
                  </a:txBody>
                  <a:tcPr/>
                </a:tc>
                <a:tc>
                  <a:txBody>
                    <a:bodyPr/>
                    <a:lstStyle/>
                    <a:p>
                      <a:r>
                        <a:rPr lang="en-CA" sz="1600" dirty="0" smtClean="0"/>
                        <a:t>Code</a:t>
                      </a:r>
                      <a:endParaRPr lang="en-US" sz="1600" dirty="0"/>
                    </a:p>
                  </a:txBody>
                  <a:tcPr/>
                </a:tc>
                <a:extLst>
                  <a:ext uri="{0D108BD9-81ED-4DB2-BD59-A6C34878D82A}">
                    <a16:rowId xmlns:a16="http://schemas.microsoft.com/office/drawing/2014/main" val="3572296328"/>
                  </a:ext>
                </a:extLst>
              </a:tr>
              <a:tr h="648242">
                <a:tc>
                  <a:txBody>
                    <a:bodyPr/>
                    <a:lstStyle/>
                    <a:p>
                      <a:r>
                        <a:rPr lang="en-CA" sz="1600" dirty="0" smtClean="0"/>
                        <a:t>Print</a:t>
                      </a:r>
                      <a:endParaRPr lang="en-US" sz="1600" dirty="0"/>
                    </a:p>
                  </a:txBody>
                  <a:tcPr/>
                </a:tc>
                <a:tc>
                  <a:txBody>
                    <a:bodyPr/>
                    <a:lstStyle/>
                    <a:p>
                      <a:r>
                        <a:rPr lang="en-CA" sz="1600" dirty="0" smtClean="0"/>
                        <a:t>Function used to print to screen</a:t>
                      </a:r>
                      <a:endParaRPr lang="en-US" sz="1600" dirty="0"/>
                    </a:p>
                  </a:txBody>
                  <a:tcPr/>
                </a:tc>
                <a:tc>
                  <a:txBody>
                    <a:bodyPr/>
                    <a:lstStyle/>
                    <a:p>
                      <a:r>
                        <a:rPr lang="en-US" sz="1600" dirty="0" smtClean="0"/>
                        <a:t>print("Hello world!")</a:t>
                      </a:r>
                      <a:endParaRPr lang="en-US" sz="1600" dirty="0"/>
                    </a:p>
                  </a:txBody>
                  <a:tcPr/>
                </a:tc>
                <a:extLst>
                  <a:ext uri="{0D108BD9-81ED-4DB2-BD59-A6C34878D82A}">
                    <a16:rowId xmlns:a16="http://schemas.microsoft.com/office/drawing/2014/main" val="2442049881"/>
                  </a:ext>
                </a:extLst>
              </a:tr>
              <a:tr h="648242">
                <a:tc>
                  <a:txBody>
                    <a:bodyPr/>
                    <a:lstStyle/>
                    <a:p>
                      <a:r>
                        <a:rPr lang="en-CA" sz="1600" dirty="0" smtClean="0"/>
                        <a:t>Indentation</a:t>
                      </a:r>
                      <a:endParaRPr lang="en-US" sz="1600" dirty="0"/>
                    </a:p>
                  </a:txBody>
                  <a:tcPr/>
                </a:tc>
                <a:tc>
                  <a:txBody>
                    <a:bodyPr/>
                    <a:lstStyle/>
                    <a:p>
                      <a:r>
                        <a:rPr lang="en-CA" sz="1600" dirty="0" smtClean="0"/>
                        <a:t>Indentation is used to indicate a block of code.</a:t>
                      </a:r>
                      <a:r>
                        <a:rPr lang="en-CA" sz="1600" baseline="0" dirty="0" smtClean="0"/>
                        <a:t> Python will not able to recognize the code if there is no indentation. </a:t>
                      </a:r>
                      <a:endParaRPr lang="en-US" sz="1600" dirty="0"/>
                    </a:p>
                  </a:txBody>
                  <a:tcPr/>
                </a:tc>
                <a:tc>
                  <a:txBody>
                    <a:bodyPr/>
                    <a:lstStyle/>
                    <a:p>
                      <a:r>
                        <a:rPr lang="en-US" sz="1600" dirty="0" smtClean="0"/>
                        <a:t>if 5 &gt; 2:</a:t>
                      </a:r>
                    </a:p>
                    <a:p>
                      <a:r>
                        <a:rPr lang="en-US" sz="1600" dirty="0" smtClean="0"/>
                        <a:t>    print("5 is greater than 2")</a:t>
                      </a:r>
                      <a:endParaRPr lang="en-US" sz="1600" dirty="0"/>
                    </a:p>
                  </a:txBody>
                  <a:tcPr/>
                </a:tc>
                <a:extLst>
                  <a:ext uri="{0D108BD9-81ED-4DB2-BD59-A6C34878D82A}">
                    <a16:rowId xmlns:a16="http://schemas.microsoft.com/office/drawing/2014/main" val="1935525258"/>
                  </a:ext>
                </a:extLst>
              </a:tr>
              <a:tr h="648242">
                <a:tc>
                  <a:txBody>
                    <a:bodyPr/>
                    <a:lstStyle/>
                    <a:p>
                      <a:r>
                        <a:rPr lang="en-CA" sz="1600" dirty="0" smtClean="0"/>
                        <a:t>Commenting</a:t>
                      </a:r>
                      <a:endParaRPr lang="en-US" sz="1600" dirty="0"/>
                    </a:p>
                  </a:txBody>
                  <a:tcPr/>
                </a:tc>
                <a:tc>
                  <a:txBody>
                    <a:bodyPr/>
                    <a:lstStyle/>
                    <a:p>
                      <a:r>
                        <a:rPr lang="en-CA" sz="1600" dirty="0" smtClean="0"/>
                        <a:t>Hash-tag</a:t>
                      </a:r>
                      <a:r>
                        <a:rPr lang="en-CA" sz="1600" baseline="0" dirty="0" smtClean="0"/>
                        <a:t> u</a:t>
                      </a:r>
                      <a:r>
                        <a:rPr lang="en-CA" sz="1600" dirty="0" smtClean="0"/>
                        <a:t>sed for in-</a:t>
                      </a:r>
                      <a:r>
                        <a:rPr lang="en-CA" sz="1600" baseline="0" dirty="0" smtClean="0"/>
                        <a:t>code documentation. Important to include comments so that other users can understand your code. </a:t>
                      </a:r>
                      <a:endParaRPr lang="en-US" sz="1600" dirty="0"/>
                    </a:p>
                  </a:txBody>
                  <a:tcPr/>
                </a:tc>
                <a:tc>
                  <a:txBody>
                    <a:bodyPr/>
                    <a:lstStyle/>
                    <a:p>
                      <a:r>
                        <a:rPr lang="en-CA" sz="1600" dirty="0" smtClean="0"/>
                        <a:t>#Comment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print("Hello world!")</a:t>
                      </a:r>
                    </a:p>
                    <a:p>
                      <a:endParaRPr lang="en-US" sz="1600" dirty="0"/>
                    </a:p>
                  </a:txBody>
                  <a:tcPr/>
                </a:tc>
                <a:extLst>
                  <a:ext uri="{0D108BD9-81ED-4DB2-BD59-A6C34878D82A}">
                    <a16:rowId xmlns:a16="http://schemas.microsoft.com/office/drawing/2014/main" val="554515169"/>
                  </a:ext>
                </a:extLst>
              </a:tr>
              <a:tr h="648242">
                <a:tc>
                  <a:txBody>
                    <a:bodyPr/>
                    <a:lstStyle/>
                    <a:p>
                      <a:r>
                        <a:rPr lang="en-CA" sz="1600" dirty="0" err="1" smtClean="0"/>
                        <a:t>Docstrings</a:t>
                      </a:r>
                      <a:endParaRPr lang="en-US" sz="1600" dirty="0"/>
                    </a:p>
                  </a:txBody>
                  <a:tcPr/>
                </a:tc>
                <a:tc>
                  <a:txBody>
                    <a:bodyPr/>
                    <a:lstStyle/>
                    <a:p>
                      <a:r>
                        <a:rPr lang="en-CA" sz="1600" dirty="0" smtClean="0"/>
                        <a:t>Triple quotes used for extended documentation. </a:t>
                      </a:r>
                      <a:endParaRPr lang="en-US" sz="1600" dirty="0"/>
                    </a:p>
                  </a:txBody>
                  <a:tcPr/>
                </a:tc>
                <a:tc>
                  <a:txBody>
                    <a:bodyPr/>
                    <a:lstStyle/>
                    <a:p>
                      <a:r>
                        <a:rPr lang="en-US" sz="1600" dirty="0" smtClean="0"/>
                        <a:t>"""multi-line</a:t>
                      </a:r>
                    </a:p>
                    <a:p>
                      <a:r>
                        <a:rPr lang="en-US" sz="1600" dirty="0" smtClean="0"/>
                        <a:t>comments"""</a:t>
                      </a:r>
                    </a:p>
                    <a:p>
                      <a:r>
                        <a:rPr lang="en-US" sz="1600" dirty="0" smtClean="0"/>
                        <a:t>print("Hello world!")</a:t>
                      </a:r>
                      <a:endParaRPr lang="en-US" sz="1600" dirty="0"/>
                    </a:p>
                  </a:txBody>
                  <a:tcPr/>
                </a:tc>
                <a:extLst>
                  <a:ext uri="{0D108BD9-81ED-4DB2-BD59-A6C34878D82A}">
                    <a16:rowId xmlns:a16="http://schemas.microsoft.com/office/drawing/2014/main" val="711180146"/>
                  </a:ext>
                </a:extLst>
              </a:tr>
            </a:tbl>
          </a:graphicData>
        </a:graphic>
      </p:graphicFrame>
    </p:spTree>
    <p:extLst>
      <p:ext uri="{BB962C8B-B14F-4D97-AF65-F5344CB8AC3E}">
        <p14:creationId xmlns:p14="http://schemas.microsoft.com/office/powerpoint/2010/main" val="3588463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CA" dirty="0" smtClean="0"/>
              <a:t>Variables </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12</a:t>
            </a:fld>
            <a:endParaRPr lang="en-CA" noProof="0" dirty="0"/>
          </a:p>
        </p:txBody>
      </p:sp>
      <p:sp>
        <p:nvSpPr>
          <p:cNvPr id="7" name="Content Placeholder 3"/>
          <p:cNvSpPr>
            <a:spLocks noGrp="1"/>
          </p:cNvSpPr>
          <p:nvPr>
            <p:ph idx="1"/>
          </p:nvPr>
        </p:nvSpPr>
        <p:spPr>
          <a:xfrm>
            <a:off x="373938" y="1260008"/>
            <a:ext cx="8374062" cy="601572"/>
          </a:xfrm>
        </p:spPr>
        <p:txBody>
          <a:bodyPr/>
          <a:lstStyle/>
          <a:p>
            <a:r>
              <a:rPr lang="en-CA" sz="1600" dirty="0" smtClean="0"/>
              <a:t>There is no command to declare a variable. A variable is created when a value is assigned to it. </a:t>
            </a:r>
          </a:p>
          <a:p>
            <a:endParaRPr lang="en-CA" sz="1800" dirty="0"/>
          </a:p>
          <a:p>
            <a:endParaRPr lang="en-CA" sz="1800" dirty="0" smtClean="0"/>
          </a:p>
          <a:p>
            <a:endParaRPr lang="en-US" sz="1800" dirty="0"/>
          </a:p>
        </p:txBody>
      </p:sp>
      <p:sp>
        <p:nvSpPr>
          <p:cNvPr id="8" name="TextBox 7"/>
          <p:cNvSpPr txBox="1"/>
          <p:nvPr/>
        </p:nvSpPr>
        <p:spPr>
          <a:xfrm>
            <a:off x="373935" y="1811790"/>
            <a:ext cx="8374063" cy="984885"/>
          </a:xfrm>
          <a:prstGeom prst="rect">
            <a:avLst/>
          </a:prstGeom>
          <a:solidFill>
            <a:schemeClr val="accent3">
              <a:lumMod val="20000"/>
              <a:lumOff val="80000"/>
            </a:schemeClr>
          </a:solidFill>
        </p:spPr>
        <p:txBody>
          <a:bodyPr wrap="square" lIns="0" tIns="0" rIns="0" bIns="0" rtlCol="0">
            <a:spAutoFit/>
          </a:bodyPr>
          <a:lstStyle/>
          <a:p>
            <a:r>
              <a:rPr lang="en-CA" sz="1600" dirty="0" smtClean="0"/>
              <a:t>x </a:t>
            </a:r>
            <a:r>
              <a:rPr lang="en-CA" sz="1600" dirty="0"/>
              <a:t>= "Hello"</a:t>
            </a:r>
          </a:p>
          <a:p>
            <a:r>
              <a:rPr lang="en-CA" sz="1600" dirty="0" smtClean="0"/>
              <a:t>y </a:t>
            </a:r>
            <a:r>
              <a:rPr lang="en-CA" sz="1600" dirty="0"/>
              <a:t>= </a:t>
            </a:r>
            <a:r>
              <a:rPr lang="en-CA" sz="1600" dirty="0" smtClean="0"/>
              <a:t>5</a:t>
            </a:r>
          </a:p>
          <a:p>
            <a:r>
              <a:rPr lang="en-CA" sz="1600" dirty="0"/>
              <a:t>p</a:t>
            </a:r>
            <a:r>
              <a:rPr lang="en-CA" sz="1600" dirty="0" smtClean="0"/>
              <a:t>rint(x)</a:t>
            </a:r>
          </a:p>
          <a:p>
            <a:r>
              <a:rPr lang="en-CA" sz="1600" dirty="0"/>
              <a:t>p</a:t>
            </a:r>
            <a:r>
              <a:rPr lang="en-CA" sz="1600" dirty="0" smtClean="0"/>
              <a:t>rint(y)</a:t>
            </a:r>
          </a:p>
        </p:txBody>
      </p:sp>
      <p:sp>
        <p:nvSpPr>
          <p:cNvPr id="9" name="Content Placeholder 3"/>
          <p:cNvSpPr txBox="1">
            <a:spLocks/>
          </p:cNvSpPr>
          <p:nvPr/>
        </p:nvSpPr>
        <p:spPr>
          <a:xfrm>
            <a:off x="321865" y="3064881"/>
            <a:ext cx="8374062" cy="45048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Variables can be changed after they have been set. </a:t>
            </a:r>
          </a:p>
          <a:p>
            <a:endParaRPr lang="en-US" sz="1600" dirty="0"/>
          </a:p>
        </p:txBody>
      </p:sp>
      <p:sp>
        <p:nvSpPr>
          <p:cNvPr id="10" name="TextBox 9"/>
          <p:cNvSpPr txBox="1"/>
          <p:nvPr/>
        </p:nvSpPr>
        <p:spPr>
          <a:xfrm>
            <a:off x="373936" y="3415781"/>
            <a:ext cx="8374063" cy="984885"/>
          </a:xfrm>
          <a:prstGeom prst="rect">
            <a:avLst/>
          </a:prstGeom>
          <a:solidFill>
            <a:schemeClr val="accent3">
              <a:lumMod val="20000"/>
              <a:lumOff val="80000"/>
            </a:schemeClr>
          </a:solidFill>
        </p:spPr>
        <p:txBody>
          <a:bodyPr wrap="square" lIns="0" tIns="0" rIns="0" bIns="0" rtlCol="0">
            <a:spAutoFit/>
          </a:bodyPr>
          <a:lstStyle/>
          <a:p>
            <a:r>
              <a:rPr lang="en-CA" sz="1600" dirty="0"/>
              <a:t>x = 4</a:t>
            </a:r>
          </a:p>
          <a:p>
            <a:r>
              <a:rPr lang="en-CA" sz="1600" dirty="0"/>
              <a:t>print(x)</a:t>
            </a:r>
          </a:p>
          <a:p>
            <a:r>
              <a:rPr lang="en-CA" sz="1600" dirty="0"/>
              <a:t>x = "hi"</a:t>
            </a:r>
          </a:p>
          <a:p>
            <a:r>
              <a:rPr lang="en-CA" sz="1600" dirty="0"/>
              <a:t>print(x)</a:t>
            </a:r>
            <a:endParaRPr lang="en-CA" sz="1600" dirty="0" smtClean="0"/>
          </a:p>
        </p:txBody>
      </p:sp>
      <p:sp>
        <p:nvSpPr>
          <p:cNvPr id="11" name="Rectangle 10"/>
          <p:cNvSpPr/>
          <p:nvPr/>
        </p:nvSpPr>
        <p:spPr>
          <a:xfrm>
            <a:off x="321864" y="4654003"/>
            <a:ext cx="8374063" cy="1569660"/>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Verdana" panose="020B0604030504040204" pitchFamily="34" charset="0"/>
              </a:rPr>
              <a:t>A variable </a:t>
            </a:r>
            <a:r>
              <a:rPr lang="en-US" sz="1600" dirty="0" smtClean="0">
                <a:solidFill>
                  <a:srgbClr val="000000"/>
                </a:solidFill>
                <a:latin typeface="Verdana" panose="020B0604030504040204" pitchFamily="34" charset="0"/>
              </a:rPr>
              <a:t>must </a:t>
            </a:r>
            <a:r>
              <a:rPr lang="en-US" sz="1600" dirty="0">
                <a:solidFill>
                  <a:srgbClr val="000000"/>
                </a:solidFill>
                <a:latin typeface="Verdana" panose="020B0604030504040204" pitchFamily="34" charset="0"/>
              </a:rPr>
              <a:t>start with a letter or </a:t>
            </a:r>
            <a:r>
              <a:rPr lang="en-US" sz="1600" dirty="0" smtClean="0">
                <a:solidFill>
                  <a:srgbClr val="000000"/>
                </a:solidFill>
                <a:latin typeface="Verdana" panose="020B0604030504040204" pitchFamily="34" charset="0"/>
              </a:rPr>
              <a:t>underscore</a:t>
            </a:r>
            <a:endParaRPr lang="en-US" sz="16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1600" dirty="0">
                <a:solidFill>
                  <a:srgbClr val="000000"/>
                </a:solidFill>
                <a:latin typeface="Verdana" panose="020B0604030504040204" pitchFamily="34" charset="0"/>
              </a:rPr>
              <a:t>A variable </a:t>
            </a:r>
            <a:r>
              <a:rPr lang="en-US" sz="1600" dirty="0" smtClean="0">
                <a:solidFill>
                  <a:srgbClr val="000000"/>
                </a:solidFill>
                <a:latin typeface="Verdana" panose="020B0604030504040204" pitchFamily="34" charset="0"/>
              </a:rPr>
              <a:t>cannot </a:t>
            </a:r>
            <a:r>
              <a:rPr lang="en-US" sz="1600" dirty="0">
                <a:solidFill>
                  <a:srgbClr val="000000"/>
                </a:solidFill>
                <a:latin typeface="Verdana" panose="020B0604030504040204" pitchFamily="34" charset="0"/>
              </a:rPr>
              <a:t>start with a number</a:t>
            </a:r>
          </a:p>
          <a:p>
            <a:pPr marL="285750" indent="-285750">
              <a:buFont typeface="Arial" panose="020B0604020202020204" pitchFamily="34" charset="0"/>
              <a:buChar char="•"/>
            </a:pPr>
            <a:r>
              <a:rPr lang="en-US" sz="1600" dirty="0">
                <a:solidFill>
                  <a:srgbClr val="000000"/>
                </a:solidFill>
                <a:latin typeface="Verdana" panose="020B0604030504040204" pitchFamily="34" charset="0"/>
              </a:rPr>
              <a:t>A variable </a:t>
            </a:r>
            <a:r>
              <a:rPr lang="en-US" sz="1600" dirty="0" smtClean="0">
                <a:solidFill>
                  <a:srgbClr val="000000"/>
                </a:solidFill>
                <a:latin typeface="Verdana" panose="020B0604030504040204" pitchFamily="34" charset="0"/>
              </a:rPr>
              <a:t>can </a:t>
            </a:r>
            <a:r>
              <a:rPr lang="en-US" sz="1600" dirty="0">
                <a:solidFill>
                  <a:srgbClr val="000000"/>
                </a:solidFill>
                <a:latin typeface="Verdana" panose="020B0604030504040204" pitchFamily="34" charset="0"/>
              </a:rPr>
              <a:t>only contain alpha-numeric characters and underscores (A-z, 0-9, and _ )</a:t>
            </a:r>
          </a:p>
          <a:p>
            <a:pPr marL="285750" indent="-285750">
              <a:buFont typeface="Arial" panose="020B0604020202020204" pitchFamily="34" charset="0"/>
              <a:buChar char="•"/>
            </a:pPr>
            <a:r>
              <a:rPr lang="en-US" sz="1600" dirty="0" smtClean="0">
                <a:solidFill>
                  <a:srgbClr val="000000"/>
                </a:solidFill>
                <a:latin typeface="Verdana" panose="020B0604030504040204" pitchFamily="34" charset="0"/>
              </a:rPr>
              <a:t>Variable names are </a:t>
            </a:r>
            <a:r>
              <a:rPr lang="en-US" sz="1600" dirty="0">
                <a:solidFill>
                  <a:srgbClr val="000000"/>
                </a:solidFill>
                <a:latin typeface="Verdana" panose="020B0604030504040204" pitchFamily="34" charset="0"/>
              </a:rPr>
              <a:t>case-sensitive (age, Age and AGE are three different variables)</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409112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CA" dirty="0" smtClean="0"/>
              <a:t>Numbers </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13</a:t>
            </a:fld>
            <a:endParaRPr lang="en-CA" noProof="0" dirty="0"/>
          </a:p>
        </p:txBody>
      </p:sp>
      <p:graphicFrame>
        <p:nvGraphicFramePr>
          <p:cNvPr id="11" name="Table 10"/>
          <p:cNvGraphicFramePr>
            <a:graphicFrameLocks noGrp="1"/>
          </p:cNvGraphicFramePr>
          <p:nvPr>
            <p:extLst>
              <p:ext uri="{D42A27DB-BD31-4B8C-83A1-F6EECF244321}">
                <p14:modId xmlns:p14="http://schemas.microsoft.com/office/powerpoint/2010/main" val="2444747932"/>
              </p:ext>
            </p:extLst>
          </p:nvPr>
        </p:nvGraphicFramePr>
        <p:xfrm>
          <a:off x="373938" y="1449831"/>
          <a:ext cx="8374062" cy="2824651"/>
        </p:xfrm>
        <a:graphic>
          <a:graphicData uri="http://schemas.openxmlformats.org/drawingml/2006/table">
            <a:tbl>
              <a:tblPr firstRow="1" bandRow="1">
                <a:tableStyleId>{5C22544A-7EE6-4342-B048-85BDC9FD1C3A}</a:tableStyleId>
              </a:tblPr>
              <a:tblGrid>
                <a:gridCol w="1627582">
                  <a:extLst>
                    <a:ext uri="{9D8B030D-6E8A-4147-A177-3AD203B41FA5}">
                      <a16:colId xmlns:a16="http://schemas.microsoft.com/office/drawing/2014/main" val="1539123702"/>
                    </a:ext>
                  </a:extLst>
                </a:gridCol>
                <a:gridCol w="3955126">
                  <a:extLst>
                    <a:ext uri="{9D8B030D-6E8A-4147-A177-3AD203B41FA5}">
                      <a16:colId xmlns:a16="http://schemas.microsoft.com/office/drawing/2014/main" val="3844333564"/>
                    </a:ext>
                  </a:extLst>
                </a:gridCol>
                <a:gridCol w="2791354">
                  <a:extLst>
                    <a:ext uri="{9D8B030D-6E8A-4147-A177-3AD203B41FA5}">
                      <a16:colId xmlns:a16="http://schemas.microsoft.com/office/drawing/2014/main" val="2472457275"/>
                    </a:ext>
                  </a:extLst>
                </a:gridCol>
              </a:tblGrid>
              <a:tr h="355771">
                <a:tc>
                  <a:txBody>
                    <a:bodyPr/>
                    <a:lstStyle/>
                    <a:p>
                      <a:r>
                        <a:rPr lang="en-CA" sz="1600" dirty="0" smtClean="0"/>
                        <a:t>Function</a:t>
                      </a:r>
                      <a:endParaRPr lang="en-US" sz="1600" dirty="0"/>
                    </a:p>
                  </a:txBody>
                  <a:tcPr/>
                </a:tc>
                <a:tc>
                  <a:txBody>
                    <a:bodyPr/>
                    <a:lstStyle/>
                    <a:p>
                      <a:r>
                        <a:rPr lang="en-CA" sz="1600" dirty="0" smtClean="0"/>
                        <a:t>Description</a:t>
                      </a:r>
                      <a:endParaRPr lang="en-US" sz="1600" dirty="0"/>
                    </a:p>
                  </a:txBody>
                  <a:tcPr/>
                </a:tc>
                <a:tc>
                  <a:txBody>
                    <a:bodyPr/>
                    <a:lstStyle/>
                    <a:p>
                      <a:r>
                        <a:rPr lang="en-CA" sz="1600" dirty="0" smtClean="0"/>
                        <a:t>Example</a:t>
                      </a:r>
                      <a:endParaRPr lang="en-US" sz="1600" dirty="0"/>
                    </a:p>
                  </a:txBody>
                  <a:tcPr/>
                </a:tc>
                <a:extLst>
                  <a:ext uri="{0D108BD9-81ED-4DB2-BD59-A6C34878D82A}">
                    <a16:rowId xmlns:a16="http://schemas.microsoft.com/office/drawing/2014/main" val="3572296328"/>
                  </a:ext>
                </a:extLst>
              </a:tr>
              <a:tr h="648242">
                <a:tc>
                  <a:txBody>
                    <a:bodyPr/>
                    <a:lstStyle/>
                    <a:p>
                      <a:r>
                        <a:rPr lang="en-CA" sz="1600" dirty="0" smtClean="0"/>
                        <a:t>Integer</a:t>
                      </a:r>
                      <a:endParaRPr lang="en-US" sz="1600" dirty="0"/>
                    </a:p>
                  </a:txBody>
                  <a:tcPr/>
                </a:tc>
                <a:tc>
                  <a:txBody>
                    <a:bodyPr/>
                    <a:lstStyle/>
                    <a:p>
                      <a:r>
                        <a:rPr lang="en-US" sz="1600" b="0" i="0" kern="1200" dirty="0" err="1" smtClean="0">
                          <a:solidFill>
                            <a:schemeClr val="dk1"/>
                          </a:solidFill>
                          <a:effectLst/>
                          <a:latin typeface="+mn-lt"/>
                          <a:ea typeface="+mn-ea"/>
                          <a:cs typeface="+mn-cs"/>
                        </a:rPr>
                        <a:t>Int</a:t>
                      </a:r>
                      <a:r>
                        <a:rPr lang="en-US" sz="1600" b="0" i="0" kern="1200" dirty="0" smtClean="0">
                          <a:solidFill>
                            <a:schemeClr val="dk1"/>
                          </a:solidFill>
                          <a:effectLst/>
                          <a:latin typeface="+mn-lt"/>
                          <a:ea typeface="+mn-ea"/>
                          <a:cs typeface="+mn-cs"/>
                        </a:rPr>
                        <a:t>, or integer, is a whole number, positive or negative, without decimals, of unlimited length.</a:t>
                      </a:r>
                    </a:p>
                  </a:txBody>
                  <a:tcPr/>
                </a:tc>
                <a:tc>
                  <a:txBody>
                    <a:bodyPr/>
                    <a:lstStyle/>
                    <a:p>
                      <a:r>
                        <a:rPr lang="pl-PL" sz="1600" b="0" i="0" kern="1200" dirty="0" smtClean="0">
                          <a:solidFill>
                            <a:schemeClr val="dk1"/>
                          </a:solidFill>
                          <a:effectLst/>
                          <a:latin typeface="+mn-lt"/>
                          <a:ea typeface="+mn-ea"/>
                          <a:cs typeface="+mn-cs"/>
                        </a:rPr>
                        <a:t>x = 1</a:t>
                      </a:r>
                      <a:r>
                        <a:rPr lang="pl-PL" sz="1600" dirty="0" smtClean="0"/>
                        <a:t/>
                      </a:r>
                      <a:br>
                        <a:rPr lang="pl-PL" sz="1600" dirty="0" smtClean="0"/>
                      </a:br>
                      <a:r>
                        <a:rPr lang="pl-PL" sz="1600" b="0" i="0" kern="1200" dirty="0" smtClean="0">
                          <a:solidFill>
                            <a:schemeClr val="dk1"/>
                          </a:solidFill>
                          <a:effectLst/>
                          <a:latin typeface="+mn-lt"/>
                          <a:ea typeface="+mn-ea"/>
                          <a:cs typeface="+mn-cs"/>
                        </a:rPr>
                        <a:t>y = 356562225548877</a:t>
                      </a:r>
                      <a:r>
                        <a:rPr lang="pl-PL" sz="1600" dirty="0" smtClean="0"/>
                        <a:t/>
                      </a:r>
                      <a:br>
                        <a:rPr lang="pl-PL" sz="1600" dirty="0" smtClean="0"/>
                      </a:br>
                      <a:r>
                        <a:rPr lang="pl-PL" sz="1600" b="0" i="0" kern="1200" dirty="0" smtClean="0">
                          <a:solidFill>
                            <a:schemeClr val="dk1"/>
                          </a:solidFill>
                          <a:effectLst/>
                          <a:latin typeface="+mn-lt"/>
                          <a:ea typeface="+mn-ea"/>
                          <a:cs typeface="+mn-cs"/>
                        </a:rPr>
                        <a:t>z = -3255522</a:t>
                      </a:r>
                      <a:endParaRPr lang="en-US" sz="1600" dirty="0"/>
                    </a:p>
                  </a:txBody>
                  <a:tcPr/>
                </a:tc>
                <a:extLst>
                  <a:ext uri="{0D108BD9-81ED-4DB2-BD59-A6C34878D82A}">
                    <a16:rowId xmlns:a16="http://schemas.microsoft.com/office/drawing/2014/main" val="2442049881"/>
                  </a:ext>
                </a:extLst>
              </a:tr>
              <a:tr h="648242">
                <a:tc>
                  <a:txBody>
                    <a:bodyPr/>
                    <a:lstStyle/>
                    <a:p>
                      <a:r>
                        <a:rPr lang="en-CA" sz="1600" dirty="0" smtClean="0"/>
                        <a:t>Float</a:t>
                      </a:r>
                      <a:endParaRPr lang="en-US" sz="1600" dirty="0"/>
                    </a:p>
                  </a:txBody>
                  <a:tcPr/>
                </a:tc>
                <a:tc>
                  <a:txBody>
                    <a:bodyPr/>
                    <a:lstStyle/>
                    <a:p>
                      <a:r>
                        <a:rPr lang="en-US" sz="1600" b="0" i="0" kern="1200" dirty="0" smtClean="0">
                          <a:solidFill>
                            <a:schemeClr val="dk1"/>
                          </a:solidFill>
                          <a:effectLst/>
                          <a:latin typeface="+mn-lt"/>
                          <a:ea typeface="+mn-ea"/>
                          <a:cs typeface="+mn-cs"/>
                        </a:rPr>
                        <a:t>Float, or "floating point number" is a number, positive or negative, containing one or more decimals.</a:t>
                      </a:r>
                    </a:p>
                  </a:txBody>
                  <a:tcPr/>
                </a:tc>
                <a:tc>
                  <a:txBody>
                    <a:bodyPr/>
                    <a:lstStyle/>
                    <a:p>
                      <a:r>
                        <a:rPr lang="pl-PL" sz="1600" b="0" i="0" kern="1200" dirty="0" smtClean="0">
                          <a:solidFill>
                            <a:schemeClr val="dk1"/>
                          </a:solidFill>
                          <a:effectLst/>
                          <a:latin typeface="+mn-lt"/>
                          <a:ea typeface="+mn-ea"/>
                          <a:cs typeface="+mn-cs"/>
                        </a:rPr>
                        <a:t>x = 1.10</a:t>
                      </a:r>
                      <a:r>
                        <a:rPr lang="pl-PL" sz="1600" dirty="0" smtClean="0"/>
                        <a:t/>
                      </a:r>
                      <a:br>
                        <a:rPr lang="pl-PL" sz="1600" dirty="0" smtClean="0"/>
                      </a:br>
                      <a:r>
                        <a:rPr lang="pl-PL" sz="1600" b="0" i="0" kern="1200" dirty="0" smtClean="0">
                          <a:solidFill>
                            <a:schemeClr val="dk1"/>
                          </a:solidFill>
                          <a:effectLst/>
                          <a:latin typeface="+mn-lt"/>
                          <a:ea typeface="+mn-ea"/>
                          <a:cs typeface="+mn-cs"/>
                        </a:rPr>
                        <a:t>y = 1.0</a:t>
                      </a:r>
                      <a:r>
                        <a:rPr lang="pl-PL" sz="1600" dirty="0" smtClean="0"/>
                        <a:t/>
                      </a:r>
                      <a:br>
                        <a:rPr lang="pl-PL" sz="1600" dirty="0" smtClean="0"/>
                      </a:br>
                      <a:r>
                        <a:rPr lang="pl-PL" sz="1600" b="0" i="0" kern="1200" dirty="0" smtClean="0">
                          <a:solidFill>
                            <a:schemeClr val="dk1"/>
                          </a:solidFill>
                          <a:effectLst/>
                          <a:latin typeface="+mn-lt"/>
                          <a:ea typeface="+mn-ea"/>
                          <a:cs typeface="+mn-cs"/>
                        </a:rPr>
                        <a:t>z = -35.59</a:t>
                      </a:r>
                      <a:endParaRPr lang="en-US" sz="1600" dirty="0"/>
                    </a:p>
                  </a:txBody>
                  <a:tcPr/>
                </a:tc>
                <a:extLst>
                  <a:ext uri="{0D108BD9-81ED-4DB2-BD59-A6C34878D82A}">
                    <a16:rowId xmlns:a16="http://schemas.microsoft.com/office/drawing/2014/main" val="1935525258"/>
                  </a:ext>
                </a:extLst>
              </a:tr>
              <a:tr h="648242">
                <a:tc>
                  <a:txBody>
                    <a:bodyPr/>
                    <a:lstStyle/>
                    <a:p>
                      <a:r>
                        <a:rPr lang="en-CA" sz="1600" dirty="0" smtClean="0"/>
                        <a:t>Complex</a:t>
                      </a:r>
                      <a:endParaRPr lang="en-US" sz="1600" dirty="0"/>
                    </a:p>
                  </a:txBody>
                  <a:tcPr/>
                </a:tc>
                <a:tc>
                  <a:txBody>
                    <a:bodyPr/>
                    <a:lstStyle/>
                    <a:p>
                      <a:r>
                        <a:rPr lang="en-US" sz="1600" b="0" i="0" kern="1200" dirty="0" smtClean="0">
                          <a:solidFill>
                            <a:schemeClr val="dk1"/>
                          </a:solidFill>
                          <a:effectLst/>
                          <a:latin typeface="+mn-lt"/>
                          <a:ea typeface="+mn-ea"/>
                          <a:cs typeface="+mn-cs"/>
                        </a:rPr>
                        <a:t>Complex numbers are written with a "j" as the imaginary part:</a:t>
                      </a:r>
                    </a:p>
                  </a:txBody>
                  <a:tcPr/>
                </a:tc>
                <a:tc>
                  <a:txBody>
                    <a:bodyPr/>
                    <a:lstStyle/>
                    <a:p>
                      <a:r>
                        <a:rPr lang="pl-PL" sz="1600" b="0" i="0" kern="1200" dirty="0" smtClean="0">
                          <a:solidFill>
                            <a:schemeClr val="dk1"/>
                          </a:solidFill>
                          <a:effectLst/>
                          <a:latin typeface="+mn-lt"/>
                          <a:ea typeface="+mn-ea"/>
                          <a:cs typeface="+mn-cs"/>
                        </a:rPr>
                        <a:t>x = 3+5j</a:t>
                      </a:r>
                      <a:br>
                        <a:rPr lang="pl-PL" sz="1600" b="0" i="0" kern="1200" dirty="0" smtClean="0">
                          <a:solidFill>
                            <a:schemeClr val="dk1"/>
                          </a:solidFill>
                          <a:effectLst/>
                          <a:latin typeface="+mn-lt"/>
                          <a:ea typeface="+mn-ea"/>
                          <a:cs typeface="+mn-cs"/>
                        </a:rPr>
                      </a:br>
                      <a:r>
                        <a:rPr lang="pl-PL" sz="1600" b="0" i="0" kern="1200" dirty="0" smtClean="0">
                          <a:solidFill>
                            <a:schemeClr val="dk1"/>
                          </a:solidFill>
                          <a:effectLst/>
                          <a:latin typeface="+mn-lt"/>
                          <a:ea typeface="+mn-ea"/>
                          <a:cs typeface="+mn-cs"/>
                        </a:rPr>
                        <a:t>y = 5j</a:t>
                      </a:r>
                      <a:br>
                        <a:rPr lang="pl-PL" sz="1600" b="0" i="0" kern="1200" dirty="0" smtClean="0">
                          <a:solidFill>
                            <a:schemeClr val="dk1"/>
                          </a:solidFill>
                          <a:effectLst/>
                          <a:latin typeface="+mn-lt"/>
                          <a:ea typeface="+mn-ea"/>
                          <a:cs typeface="+mn-cs"/>
                        </a:rPr>
                      </a:br>
                      <a:r>
                        <a:rPr lang="pl-PL" sz="1600" b="0" i="0" kern="1200" dirty="0" smtClean="0">
                          <a:solidFill>
                            <a:schemeClr val="dk1"/>
                          </a:solidFill>
                          <a:effectLst/>
                          <a:latin typeface="+mn-lt"/>
                          <a:ea typeface="+mn-ea"/>
                          <a:cs typeface="+mn-cs"/>
                        </a:rPr>
                        <a:t>z = -5j</a:t>
                      </a:r>
                      <a:endParaRPr lang="en-US" sz="16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554515169"/>
                  </a:ext>
                </a:extLst>
              </a:tr>
            </a:tbl>
          </a:graphicData>
        </a:graphic>
      </p:graphicFrame>
      <p:sp>
        <p:nvSpPr>
          <p:cNvPr id="12" name="Content Placeholder 3"/>
          <p:cNvSpPr>
            <a:spLocks noGrp="1"/>
          </p:cNvSpPr>
          <p:nvPr>
            <p:ph idx="1"/>
          </p:nvPr>
        </p:nvSpPr>
        <p:spPr>
          <a:xfrm>
            <a:off x="410030" y="4664181"/>
            <a:ext cx="8374062" cy="293899"/>
          </a:xfrm>
        </p:spPr>
        <p:txBody>
          <a:bodyPr/>
          <a:lstStyle/>
          <a:p>
            <a:r>
              <a:rPr lang="en-CA" sz="1800" dirty="0" smtClean="0"/>
              <a:t>To verify the type of object, the type() function can be used. </a:t>
            </a:r>
            <a:endParaRPr lang="en-CA" sz="1800" dirty="0"/>
          </a:p>
          <a:p>
            <a:endParaRPr lang="en-CA" sz="1800" dirty="0" smtClean="0"/>
          </a:p>
          <a:p>
            <a:endParaRPr lang="en-US" sz="1800" dirty="0"/>
          </a:p>
        </p:txBody>
      </p:sp>
      <p:sp>
        <p:nvSpPr>
          <p:cNvPr id="13" name="TextBox 12"/>
          <p:cNvSpPr txBox="1"/>
          <p:nvPr/>
        </p:nvSpPr>
        <p:spPr>
          <a:xfrm>
            <a:off x="410030" y="4978875"/>
            <a:ext cx="8374063" cy="553998"/>
          </a:xfrm>
          <a:prstGeom prst="rect">
            <a:avLst/>
          </a:prstGeom>
          <a:solidFill>
            <a:schemeClr val="accent3">
              <a:lumMod val="20000"/>
              <a:lumOff val="80000"/>
            </a:schemeClr>
          </a:solidFill>
        </p:spPr>
        <p:txBody>
          <a:bodyPr wrap="square" lIns="0" tIns="0" rIns="0" bIns="0" rtlCol="0">
            <a:spAutoFit/>
          </a:bodyPr>
          <a:lstStyle/>
          <a:p>
            <a:r>
              <a:rPr lang="en-US" dirty="0" err="1"/>
              <a:t>t</a:t>
            </a:r>
            <a:r>
              <a:rPr lang="en-US" dirty="0" err="1" smtClean="0"/>
              <a:t>est_var</a:t>
            </a:r>
            <a:r>
              <a:rPr lang="en-US" dirty="0" smtClean="0"/>
              <a:t> = 5.38</a:t>
            </a:r>
            <a:br>
              <a:rPr lang="en-US" dirty="0" smtClean="0"/>
            </a:br>
            <a:r>
              <a:rPr lang="en-US" dirty="0" smtClean="0"/>
              <a:t>print(type(</a:t>
            </a:r>
            <a:r>
              <a:rPr lang="en-US" dirty="0" err="1" smtClean="0"/>
              <a:t>test_var</a:t>
            </a:r>
            <a:r>
              <a:rPr lang="en-US" dirty="0" smtClean="0"/>
              <a:t>))</a:t>
            </a:r>
            <a:endParaRPr lang="en-CA" dirty="0"/>
          </a:p>
        </p:txBody>
      </p:sp>
    </p:spTree>
    <p:extLst>
      <p:ext uri="{BB962C8B-B14F-4D97-AF65-F5344CB8AC3E}">
        <p14:creationId xmlns:p14="http://schemas.microsoft.com/office/powerpoint/2010/main" val="27841528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CA" dirty="0" smtClean="0"/>
              <a:t> </a:t>
            </a:r>
            <a:endParaRPr lang="en-US" dirty="0"/>
          </a:p>
        </p:txBody>
      </p:sp>
      <p:sp>
        <p:nvSpPr>
          <p:cNvPr id="3" name="Title 2"/>
          <p:cNvSpPr>
            <a:spLocks noGrp="1"/>
          </p:cNvSpPr>
          <p:nvPr>
            <p:ph type="title"/>
          </p:nvPr>
        </p:nvSpPr>
        <p:spPr/>
        <p:txBody>
          <a:bodyPr/>
          <a:lstStyle/>
          <a:p>
            <a:r>
              <a:rPr lang="en-CA" dirty="0" smtClean="0"/>
              <a:t>Strings</a:t>
            </a:r>
            <a:endParaRPr lang="en-US" dirty="0"/>
          </a:p>
        </p:txBody>
      </p:sp>
      <p:sp>
        <p:nvSpPr>
          <p:cNvPr id="4" name="Content Placeholder 3"/>
          <p:cNvSpPr>
            <a:spLocks noGrp="1"/>
          </p:cNvSpPr>
          <p:nvPr>
            <p:ph idx="1"/>
          </p:nvPr>
        </p:nvSpPr>
        <p:spPr>
          <a:xfrm>
            <a:off x="373938" y="1157992"/>
            <a:ext cx="8374062" cy="601572"/>
          </a:xfrm>
        </p:spPr>
        <p:txBody>
          <a:bodyPr/>
          <a:lstStyle/>
          <a:p>
            <a:r>
              <a:rPr lang="en-US" sz="1800" dirty="0"/>
              <a:t>String literals in python are surrounded by either single quotation </a:t>
            </a:r>
            <a:r>
              <a:rPr lang="en-US" sz="1800" dirty="0" smtClean="0"/>
              <a:t>marks (‘string’), </a:t>
            </a:r>
            <a:r>
              <a:rPr lang="en-US" sz="1800" dirty="0"/>
              <a:t>or double quotation </a:t>
            </a:r>
            <a:r>
              <a:rPr lang="en-US" sz="1800" dirty="0" smtClean="0"/>
              <a:t>marks (“string”).</a:t>
            </a:r>
            <a:endParaRPr lang="en-US" sz="1800" dirty="0"/>
          </a:p>
          <a:p>
            <a:r>
              <a:rPr lang="en-US" sz="1800" dirty="0"/>
              <a:t/>
            </a:r>
            <a:br>
              <a:rPr lang="en-US" sz="1800" dirty="0"/>
            </a:br>
            <a:endParaRPr lang="en-CA" sz="1800" dirty="0"/>
          </a:p>
          <a:p>
            <a:endParaRPr lang="en-CA" sz="1800" dirty="0" smtClean="0"/>
          </a:p>
          <a:p>
            <a:endParaRPr lang="en-US" sz="1800"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14</a:t>
            </a:fld>
            <a:endParaRPr lang="en-CA" noProof="0" dirty="0"/>
          </a:p>
        </p:txBody>
      </p:sp>
      <p:graphicFrame>
        <p:nvGraphicFramePr>
          <p:cNvPr id="7" name="Table 6"/>
          <p:cNvGraphicFramePr>
            <a:graphicFrameLocks noGrp="1"/>
          </p:cNvGraphicFramePr>
          <p:nvPr>
            <p:extLst>
              <p:ext uri="{D42A27DB-BD31-4B8C-83A1-F6EECF244321}">
                <p14:modId xmlns:p14="http://schemas.microsoft.com/office/powerpoint/2010/main" val="1090002446"/>
              </p:ext>
            </p:extLst>
          </p:nvPr>
        </p:nvGraphicFramePr>
        <p:xfrm>
          <a:off x="373938" y="1961425"/>
          <a:ext cx="8374062" cy="3510280"/>
        </p:xfrm>
        <a:graphic>
          <a:graphicData uri="http://schemas.openxmlformats.org/drawingml/2006/table">
            <a:tbl>
              <a:tblPr firstRow="1" bandRow="1">
                <a:tableStyleId>{5C22544A-7EE6-4342-B048-85BDC9FD1C3A}</a:tableStyleId>
              </a:tblPr>
              <a:tblGrid>
                <a:gridCol w="1374698">
                  <a:extLst>
                    <a:ext uri="{9D8B030D-6E8A-4147-A177-3AD203B41FA5}">
                      <a16:colId xmlns:a16="http://schemas.microsoft.com/office/drawing/2014/main" val="1292204283"/>
                    </a:ext>
                  </a:extLst>
                </a:gridCol>
                <a:gridCol w="2798447">
                  <a:extLst>
                    <a:ext uri="{9D8B030D-6E8A-4147-A177-3AD203B41FA5}">
                      <a16:colId xmlns:a16="http://schemas.microsoft.com/office/drawing/2014/main" val="2035381631"/>
                    </a:ext>
                  </a:extLst>
                </a:gridCol>
                <a:gridCol w="4200917">
                  <a:extLst>
                    <a:ext uri="{9D8B030D-6E8A-4147-A177-3AD203B41FA5}">
                      <a16:colId xmlns:a16="http://schemas.microsoft.com/office/drawing/2014/main" val="4230665738"/>
                    </a:ext>
                  </a:extLst>
                </a:gridCol>
              </a:tblGrid>
              <a:tr h="370840">
                <a:tc>
                  <a:txBody>
                    <a:bodyPr/>
                    <a:lstStyle/>
                    <a:p>
                      <a:r>
                        <a:rPr lang="en-CA" sz="1600" dirty="0" smtClean="0"/>
                        <a:t>Function</a:t>
                      </a:r>
                      <a:r>
                        <a:rPr lang="en-CA" sz="1600" baseline="0" dirty="0" smtClean="0"/>
                        <a:t> </a:t>
                      </a:r>
                      <a:endParaRPr lang="en-US" sz="1600" dirty="0"/>
                    </a:p>
                  </a:txBody>
                  <a:tcPr/>
                </a:tc>
                <a:tc>
                  <a:txBody>
                    <a:bodyPr/>
                    <a:lstStyle/>
                    <a:p>
                      <a:r>
                        <a:rPr lang="en-CA" sz="1600" dirty="0" smtClean="0"/>
                        <a:t>Description</a:t>
                      </a:r>
                      <a:r>
                        <a:rPr lang="en-CA" sz="1600" baseline="0" dirty="0" smtClean="0"/>
                        <a:t> </a:t>
                      </a:r>
                      <a:endParaRPr lang="en-US" sz="1600" dirty="0"/>
                    </a:p>
                  </a:txBody>
                  <a:tcPr/>
                </a:tc>
                <a:tc>
                  <a:txBody>
                    <a:bodyPr/>
                    <a:lstStyle/>
                    <a:p>
                      <a:r>
                        <a:rPr lang="en-CA" sz="1600" dirty="0" smtClean="0"/>
                        <a:t>Code</a:t>
                      </a:r>
                      <a:endParaRPr lang="en-US" sz="1600" dirty="0"/>
                    </a:p>
                  </a:txBody>
                  <a:tcPr/>
                </a:tc>
                <a:extLst>
                  <a:ext uri="{0D108BD9-81ED-4DB2-BD59-A6C34878D82A}">
                    <a16:rowId xmlns:a16="http://schemas.microsoft.com/office/drawing/2014/main" val="1095668847"/>
                  </a:ext>
                </a:extLst>
              </a:tr>
              <a:tr h="370840">
                <a:tc>
                  <a:txBody>
                    <a:bodyPr/>
                    <a:lstStyle/>
                    <a:p>
                      <a:r>
                        <a:rPr lang="en-CA" sz="1600" dirty="0" smtClean="0"/>
                        <a:t>Strip </a:t>
                      </a:r>
                    </a:p>
                    <a:p>
                      <a:r>
                        <a:rPr lang="en-CA" sz="1600" dirty="0" smtClean="0"/>
                        <a:t>strip()</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smtClean="0"/>
                        <a:t>Removes</a:t>
                      </a:r>
                      <a:r>
                        <a:rPr lang="en-CA" sz="1600" baseline="0" dirty="0" smtClean="0"/>
                        <a:t> whitespaces from the beginning and/or end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 = " How are you?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print(</a:t>
                      </a:r>
                      <a:r>
                        <a:rPr lang="en-US" sz="1600" dirty="0" err="1" smtClean="0"/>
                        <a:t>a.strip</a:t>
                      </a:r>
                      <a:r>
                        <a:rPr lang="en-US" sz="1600" dirty="0" smtClean="0"/>
                        <a:t>())</a:t>
                      </a:r>
                      <a:endParaRPr lang="en-CA" sz="1600" dirty="0" smtClean="0"/>
                    </a:p>
                  </a:txBody>
                  <a:tcPr/>
                </a:tc>
                <a:extLst>
                  <a:ext uri="{0D108BD9-81ED-4DB2-BD59-A6C34878D82A}">
                    <a16:rowId xmlns:a16="http://schemas.microsoft.com/office/drawing/2014/main" val="4262490668"/>
                  </a:ext>
                </a:extLst>
              </a:tr>
              <a:tr h="370840">
                <a:tc>
                  <a:txBody>
                    <a:bodyPr/>
                    <a:lstStyle/>
                    <a:p>
                      <a:r>
                        <a:rPr lang="en-CA" sz="1600" dirty="0" smtClean="0"/>
                        <a:t>Length</a:t>
                      </a:r>
                    </a:p>
                    <a:p>
                      <a:r>
                        <a:rPr lang="en-CA" sz="1600" dirty="0" err="1" smtClean="0"/>
                        <a:t>len</a:t>
                      </a:r>
                      <a:r>
                        <a:rPr lang="en-CA" sz="1600" dirty="0" smtClean="0"/>
                        <a:t>()</a:t>
                      </a:r>
                      <a:endParaRPr lang="en-US" sz="1600" dirty="0"/>
                    </a:p>
                  </a:txBody>
                  <a:tcPr/>
                </a:tc>
                <a:tc>
                  <a:txBody>
                    <a:bodyPr/>
                    <a:lstStyle/>
                    <a:p>
                      <a:r>
                        <a:rPr lang="en-CA" sz="1600" dirty="0" smtClean="0"/>
                        <a:t>Returns</a:t>
                      </a:r>
                      <a:r>
                        <a:rPr lang="en-CA" sz="1600" baseline="0" dirty="0" smtClean="0"/>
                        <a:t> length of a string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smtClean="0"/>
                        <a:t>print(</a:t>
                      </a:r>
                      <a:r>
                        <a:rPr lang="en-CA" sz="1600" dirty="0" err="1" smtClean="0"/>
                        <a:t>len</a:t>
                      </a:r>
                      <a:r>
                        <a:rPr lang="en-CA" sz="1600" dirty="0" smtClean="0"/>
                        <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smtClean="0"/>
                    </a:p>
                  </a:txBody>
                  <a:tcPr/>
                </a:tc>
                <a:extLst>
                  <a:ext uri="{0D108BD9-81ED-4DB2-BD59-A6C34878D82A}">
                    <a16:rowId xmlns:a16="http://schemas.microsoft.com/office/drawing/2014/main" val="4162961094"/>
                  </a:ext>
                </a:extLst>
              </a:tr>
              <a:tr h="370840">
                <a:tc>
                  <a:txBody>
                    <a:bodyPr/>
                    <a:lstStyle/>
                    <a:p>
                      <a:r>
                        <a:rPr lang="en-CA" sz="1600" dirty="0" smtClean="0"/>
                        <a:t>Lower</a:t>
                      </a:r>
                    </a:p>
                    <a:p>
                      <a:r>
                        <a:rPr lang="en-CA" sz="1600" dirty="0" smtClean="0"/>
                        <a:t>lower()</a:t>
                      </a:r>
                      <a:endParaRPr lang="en-US" sz="1600" dirty="0"/>
                    </a:p>
                  </a:txBody>
                  <a:tcPr/>
                </a:tc>
                <a:tc>
                  <a:txBody>
                    <a:bodyPr/>
                    <a:lstStyle/>
                    <a:p>
                      <a:r>
                        <a:rPr lang="en-CA" sz="1600" dirty="0" smtClean="0"/>
                        <a:t>Returns</a:t>
                      </a:r>
                      <a:r>
                        <a:rPr lang="en-CA" sz="1600" baseline="0" dirty="0" smtClean="0"/>
                        <a:t> the string in lower case</a:t>
                      </a:r>
                      <a:endParaRPr lang="en-US" sz="1600" dirty="0"/>
                    </a:p>
                  </a:txBody>
                  <a:tcPr/>
                </a:tc>
                <a:tc>
                  <a:txBody>
                    <a:bodyPr/>
                    <a:lstStyle/>
                    <a:p>
                      <a:r>
                        <a:rPr lang="en-US" sz="1600" dirty="0" smtClean="0"/>
                        <a:t>print(</a:t>
                      </a:r>
                      <a:r>
                        <a:rPr lang="en-US" sz="1600" dirty="0" err="1" smtClean="0"/>
                        <a:t>a.lower</a:t>
                      </a:r>
                      <a:r>
                        <a:rPr lang="en-US" sz="1600" dirty="0" smtClean="0"/>
                        <a:t>())</a:t>
                      </a:r>
                      <a:endParaRPr lang="en-US" sz="1600" dirty="0"/>
                    </a:p>
                  </a:txBody>
                  <a:tcPr/>
                </a:tc>
                <a:extLst>
                  <a:ext uri="{0D108BD9-81ED-4DB2-BD59-A6C34878D82A}">
                    <a16:rowId xmlns:a16="http://schemas.microsoft.com/office/drawing/2014/main" val="3017577242"/>
                  </a:ext>
                </a:extLst>
              </a:tr>
              <a:tr h="370840">
                <a:tc>
                  <a:txBody>
                    <a:bodyPr/>
                    <a:lstStyle/>
                    <a:p>
                      <a:r>
                        <a:rPr lang="en-CA" sz="1600" dirty="0" smtClean="0"/>
                        <a:t>Upper</a:t>
                      </a:r>
                    </a:p>
                    <a:p>
                      <a:r>
                        <a:rPr lang="en-CA" sz="1600" dirty="0" smtClean="0"/>
                        <a:t>upper()</a:t>
                      </a:r>
                      <a:endParaRPr lang="en-US" sz="1600" dirty="0"/>
                    </a:p>
                  </a:txBody>
                  <a:tcPr/>
                </a:tc>
                <a:tc>
                  <a:txBody>
                    <a:bodyPr/>
                    <a:lstStyle/>
                    <a:p>
                      <a:r>
                        <a:rPr lang="en-CA" sz="1600" dirty="0" smtClean="0"/>
                        <a:t>Returns the string in upper case</a:t>
                      </a:r>
                      <a:endParaRPr lang="en-US" sz="1600" dirty="0"/>
                    </a:p>
                  </a:txBody>
                  <a:tcPr/>
                </a:tc>
                <a:tc>
                  <a:txBody>
                    <a:bodyPr/>
                    <a:lstStyle/>
                    <a:p>
                      <a:r>
                        <a:rPr lang="en-US" sz="1600" dirty="0" smtClean="0"/>
                        <a:t>print(</a:t>
                      </a:r>
                      <a:r>
                        <a:rPr lang="en-US" sz="1600" dirty="0" err="1" smtClean="0"/>
                        <a:t>a.upper</a:t>
                      </a:r>
                      <a:r>
                        <a:rPr lang="en-US" sz="1600" dirty="0" smtClean="0"/>
                        <a:t>())</a:t>
                      </a:r>
                      <a:endParaRPr lang="en-US" sz="1600" dirty="0"/>
                    </a:p>
                  </a:txBody>
                  <a:tcPr/>
                </a:tc>
                <a:extLst>
                  <a:ext uri="{0D108BD9-81ED-4DB2-BD59-A6C34878D82A}">
                    <a16:rowId xmlns:a16="http://schemas.microsoft.com/office/drawing/2014/main" val="2807715336"/>
                  </a:ext>
                </a:extLst>
              </a:tr>
              <a:tr h="370840">
                <a:tc>
                  <a:txBody>
                    <a:bodyPr/>
                    <a:lstStyle/>
                    <a:p>
                      <a:r>
                        <a:rPr lang="en-CA" sz="1600" dirty="0" smtClean="0"/>
                        <a:t>Replace</a:t>
                      </a:r>
                    </a:p>
                    <a:p>
                      <a:r>
                        <a:rPr lang="en-CA" sz="1600" dirty="0" smtClean="0"/>
                        <a:t>replace()</a:t>
                      </a:r>
                      <a:endParaRPr lang="en-US" sz="1600" dirty="0"/>
                    </a:p>
                  </a:txBody>
                  <a:tcPr/>
                </a:tc>
                <a:tc>
                  <a:txBody>
                    <a:bodyPr/>
                    <a:lstStyle/>
                    <a:p>
                      <a:r>
                        <a:rPr lang="en-CA" sz="1600" dirty="0" smtClean="0"/>
                        <a:t>Replaces a string with another string </a:t>
                      </a:r>
                      <a:endParaRPr lang="en-US" sz="1600" dirty="0"/>
                    </a:p>
                  </a:txBody>
                  <a:tcPr/>
                </a:tc>
                <a:tc>
                  <a:txBody>
                    <a:bodyPr/>
                    <a:lstStyle/>
                    <a:p>
                      <a:r>
                        <a:rPr lang="en-CA" sz="1600" dirty="0" smtClean="0"/>
                        <a:t>print(</a:t>
                      </a:r>
                      <a:r>
                        <a:rPr lang="en-CA" sz="1600" dirty="0" err="1" smtClean="0"/>
                        <a:t>a.replace</a:t>
                      </a:r>
                      <a:r>
                        <a:rPr lang="en-CA" sz="1600" dirty="0" smtClean="0"/>
                        <a:t>(</a:t>
                      </a:r>
                      <a:r>
                        <a:rPr lang="en-US" sz="1600" dirty="0" smtClean="0"/>
                        <a:t>"</a:t>
                      </a:r>
                      <a:r>
                        <a:rPr lang="en-CA" sz="1600" dirty="0" smtClean="0"/>
                        <a:t>o</a:t>
                      </a:r>
                      <a:r>
                        <a:rPr lang="en-US" sz="1600" dirty="0" smtClean="0"/>
                        <a:t>"</a:t>
                      </a:r>
                      <a:r>
                        <a:rPr lang="en-CA" sz="1600" dirty="0" smtClean="0"/>
                        <a:t>,</a:t>
                      </a:r>
                      <a:r>
                        <a:rPr lang="en-US" sz="1600" dirty="0" smtClean="0"/>
                        <a:t> "</a:t>
                      </a:r>
                      <a:r>
                        <a:rPr lang="en-CA" sz="1600" dirty="0" smtClean="0"/>
                        <a:t>l</a:t>
                      </a:r>
                      <a:r>
                        <a:rPr lang="en-US" sz="1600" dirty="0" smtClean="0"/>
                        <a:t>"</a:t>
                      </a:r>
                      <a:r>
                        <a:rPr lang="en-CA" sz="1600" dirty="0" smtClean="0"/>
                        <a:t>))</a:t>
                      </a:r>
                      <a:endParaRPr lang="en-US" sz="1600" dirty="0"/>
                    </a:p>
                  </a:txBody>
                  <a:tcPr/>
                </a:tc>
                <a:extLst>
                  <a:ext uri="{0D108BD9-81ED-4DB2-BD59-A6C34878D82A}">
                    <a16:rowId xmlns:a16="http://schemas.microsoft.com/office/drawing/2014/main" val="1419487559"/>
                  </a:ext>
                </a:extLst>
              </a:tr>
            </a:tbl>
          </a:graphicData>
        </a:graphic>
      </p:graphicFrame>
    </p:spTree>
    <p:extLst>
      <p:ext uri="{BB962C8B-B14F-4D97-AF65-F5344CB8AC3E}">
        <p14:creationId xmlns:p14="http://schemas.microsoft.com/office/powerpoint/2010/main" val="14466842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CA" dirty="0" smtClean="0"/>
              <a:t>Operators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4399169"/>
              </p:ext>
            </p:extLst>
          </p:nvPr>
        </p:nvGraphicFramePr>
        <p:xfrm>
          <a:off x="376238" y="1861580"/>
          <a:ext cx="8371762" cy="3160710"/>
        </p:xfrm>
        <a:graphic>
          <a:graphicData uri="http://schemas.openxmlformats.org/drawingml/2006/table">
            <a:tbl>
              <a:tblPr firstRow="1" bandRow="1">
                <a:tableStyleId>{5C22544A-7EE6-4342-B048-85BDC9FD1C3A}</a:tableStyleId>
              </a:tblPr>
              <a:tblGrid>
                <a:gridCol w="2432184">
                  <a:extLst>
                    <a:ext uri="{9D8B030D-6E8A-4147-A177-3AD203B41FA5}">
                      <a16:colId xmlns:a16="http://schemas.microsoft.com/office/drawing/2014/main" val="3185517037"/>
                    </a:ext>
                  </a:extLst>
                </a:gridCol>
                <a:gridCol w="3304614">
                  <a:extLst>
                    <a:ext uri="{9D8B030D-6E8A-4147-A177-3AD203B41FA5}">
                      <a16:colId xmlns:a16="http://schemas.microsoft.com/office/drawing/2014/main" val="2721051464"/>
                    </a:ext>
                  </a:extLst>
                </a:gridCol>
                <a:gridCol w="2634964">
                  <a:extLst>
                    <a:ext uri="{9D8B030D-6E8A-4147-A177-3AD203B41FA5}">
                      <a16:colId xmlns:a16="http://schemas.microsoft.com/office/drawing/2014/main" val="1548850041"/>
                    </a:ext>
                  </a:extLst>
                </a:gridCol>
              </a:tblGrid>
              <a:tr h="372750">
                <a:tc>
                  <a:txBody>
                    <a:bodyPr/>
                    <a:lstStyle/>
                    <a:p>
                      <a:r>
                        <a:rPr lang="en-CA" sz="1600" dirty="0" smtClean="0"/>
                        <a:t>Operator</a:t>
                      </a:r>
                      <a:endParaRPr lang="en-US" sz="1600" dirty="0"/>
                    </a:p>
                  </a:txBody>
                  <a:tcPr/>
                </a:tc>
                <a:tc>
                  <a:txBody>
                    <a:bodyPr/>
                    <a:lstStyle/>
                    <a:p>
                      <a:r>
                        <a:rPr lang="en-CA" sz="1600" dirty="0" smtClean="0"/>
                        <a:t>Name</a:t>
                      </a:r>
                      <a:endParaRPr lang="en-US" sz="1600" dirty="0"/>
                    </a:p>
                  </a:txBody>
                  <a:tcPr/>
                </a:tc>
                <a:tc>
                  <a:txBody>
                    <a:bodyPr/>
                    <a:lstStyle/>
                    <a:p>
                      <a:r>
                        <a:rPr lang="en-CA" sz="1600" dirty="0" smtClean="0"/>
                        <a:t>Example</a:t>
                      </a:r>
                      <a:endParaRPr lang="en-US" sz="1600" dirty="0"/>
                    </a:p>
                  </a:txBody>
                  <a:tcPr/>
                </a:tc>
                <a:extLst>
                  <a:ext uri="{0D108BD9-81ED-4DB2-BD59-A6C34878D82A}">
                    <a16:rowId xmlns:a16="http://schemas.microsoft.com/office/drawing/2014/main" val="1074422241"/>
                  </a:ext>
                </a:extLst>
              </a:tr>
              <a:tr h="398280">
                <a:tc>
                  <a:txBody>
                    <a:bodyPr/>
                    <a:lstStyle/>
                    <a:p>
                      <a:pPr algn="l" fontAlgn="t"/>
                      <a:r>
                        <a:rPr lang="en-US" sz="1600" dirty="0">
                          <a:effectLst/>
                        </a:rPr>
                        <a:t>+</a:t>
                      </a:r>
                    </a:p>
                  </a:txBody>
                  <a:tcPr marL="121920" marR="60960" marT="60960" marB="60960"/>
                </a:tc>
                <a:tc>
                  <a:txBody>
                    <a:bodyPr/>
                    <a:lstStyle/>
                    <a:p>
                      <a:pPr algn="l" fontAlgn="t"/>
                      <a:r>
                        <a:rPr lang="en-US" sz="1600">
                          <a:effectLst/>
                        </a:rPr>
                        <a:t>Addition</a:t>
                      </a:r>
                    </a:p>
                  </a:txBody>
                  <a:tcPr marL="60960" marR="60960" marT="60960" marB="60960"/>
                </a:tc>
                <a:tc>
                  <a:txBody>
                    <a:bodyPr/>
                    <a:lstStyle/>
                    <a:p>
                      <a:pPr algn="l" fontAlgn="t"/>
                      <a:r>
                        <a:rPr lang="en-US" sz="1600">
                          <a:effectLst/>
                        </a:rPr>
                        <a:t>x + y</a:t>
                      </a:r>
                    </a:p>
                  </a:txBody>
                  <a:tcPr marL="60960" marR="60960" marT="60960" marB="60960"/>
                </a:tc>
                <a:extLst>
                  <a:ext uri="{0D108BD9-81ED-4DB2-BD59-A6C34878D82A}">
                    <a16:rowId xmlns:a16="http://schemas.microsoft.com/office/drawing/2014/main" val="622850538"/>
                  </a:ext>
                </a:extLst>
              </a:tr>
              <a:tr h="398280">
                <a:tc>
                  <a:txBody>
                    <a:bodyPr/>
                    <a:lstStyle/>
                    <a:p>
                      <a:pPr algn="l" fontAlgn="t"/>
                      <a:r>
                        <a:rPr lang="en-US" sz="1600">
                          <a:effectLst/>
                        </a:rPr>
                        <a:t>-</a:t>
                      </a:r>
                    </a:p>
                  </a:txBody>
                  <a:tcPr marL="121920" marR="60960" marT="60960" marB="60960"/>
                </a:tc>
                <a:tc>
                  <a:txBody>
                    <a:bodyPr/>
                    <a:lstStyle/>
                    <a:p>
                      <a:pPr algn="l" fontAlgn="t"/>
                      <a:r>
                        <a:rPr lang="en-US" sz="1600">
                          <a:effectLst/>
                        </a:rPr>
                        <a:t>Subtraction</a:t>
                      </a:r>
                    </a:p>
                  </a:txBody>
                  <a:tcPr marL="60960" marR="60960" marT="60960" marB="60960"/>
                </a:tc>
                <a:tc>
                  <a:txBody>
                    <a:bodyPr/>
                    <a:lstStyle/>
                    <a:p>
                      <a:pPr algn="l" fontAlgn="t"/>
                      <a:r>
                        <a:rPr lang="en-US" sz="1600">
                          <a:effectLst/>
                        </a:rPr>
                        <a:t>x - y</a:t>
                      </a:r>
                    </a:p>
                  </a:txBody>
                  <a:tcPr marL="60960" marR="60960" marT="60960" marB="60960"/>
                </a:tc>
                <a:extLst>
                  <a:ext uri="{0D108BD9-81ED-4DB2-BD59-A6C34878D82A}">
                    <a16:rowId xmlns:a16="http://schemas.microsoft.com/office/drawing/2014/main" val="1441100805"/>
                  </a:ext>
                </a:extLst>
              </a:tr>
              <a:tr h="398280">
                <a:tc>
                  <a:txBody>
                    <a:bodyPr/>
                    <a:lstStyle/>
                    <a:p>
                      <a:pPr algn="l" fontAlgn="t"/>
                      <a:r>
                        <a:rPr lang="en-US" sz="1600" dirty="0">
                          <a:effectLst/>
                        </a:rPr>
                        <a:t>*</a:t>
                      </a:r>
                    </a:p>
                  </a:txBody>
                  <a:tcPr marL="121920" marR="60960" marT="60960" marB="60960"/>
                </a:tc>
                <a:tc>
                  <a:txBody>
                    <a:bodyPr/>
                    <a:lstStyle/>
                    <a:p>
                      <a:pPr algn="l" fontAlgn="t"/>
                      <a:r>
                        <a:rPr lang="en-US" sz="1600">
                          <a:effectLst/>
                        </a:rPr>
                        <a:t>Multiplication</a:t>
                      </a:r>
                    </a:p>
                  </a:txBody>
                  <a:tcPr marL="60960" marR="60960" marT="60960" marB="60960"/>
                </a:tc>
                <a:tc>
                  <a:txBody>
                    <a:bodyPr/>
                    <a:lstStyle/>
                    <a:p>
                      <a:pPr algn="l" fontAlgn="t"/>
                      <a:r>
                        <a:rPr lang="en-US" sz="1600" dirty="0">
                          <a:effectLst/>
                        </a:rPr>
                        <a:t>x * y</a:t>
                      </a:r>
                    </a:p>
                  </a:txBody>
                  <a:tcPr marL="60960" marR="60960" marT="60960" marB="60960"/>
                </a:tc>
                <a:extLst>
                  <a:ext uri="{0D108BD9-81ED-4DB2-BD59-A6C34878D82A}">
                    <a16:rowId xmlns:a16="http://schemas.microsoft.com/office/drawing/2014/main" val="2918995538"/>
                  </a:ext>
                </a:extLst>
              </a:tr>
              <a:tr h="398280">
                <a:tc>
                  <a:txBody>
                    <a:bodyPr/>
                    <a:lstStyle/>
                    <a:p>
                      <a:pPr algn="l" fontAlgn="t"/>
                      <a:r>
                        <a:rPr lang="en-US" sz="1600">
                          <a:effectLst/>
                        </a:rPr>
                        <a:t>/</a:t>
                      </a:r>
                    </a:p>
                  </a:txBody>
                  <a:tcPr marL="121920" marR="60960" marT="60960" marB="60960"/>
                </a:tc>
                <a:tc>
                  <a:txBody>
                    <a:bodyPr/>
                    <a:lstStyle/>
                    <a:p>
                      <a:pPr algn="l" fontAlgn="t"/>
                      <a:r>
                        <a:rPr lang="en-US" sz="1600">
                          <a:effectLst/>
                        </a:rPr>
                        <a:t>Division</a:t>
                      </a:r>
                    </a:p>
                  </a:txBody>
                  <a:tcPr marL="60960" marR="60960" marT="60960" marB="60960"/>
                </a:tc>
                <a:tc>
                  <a:txBody>
                    <a:bodyPr/>
                    <a:lstStyle/>
                    <a:p>
                      <a:pPr algn="l" fontAlgn="t"/>
                      <a:r>
                        <a:rPr lang="en-US" sz="1600" dirty="0">
                          <a:effectLst/>
                        </a:rPr>
                        <a:t>x / y</a:t>
                      </a:r>
                    </a:p>
                  </a:txBody>
                  <a:tcPr marL="60960" marR="60960" marT="60960" marB="60960"/>
                </a:tc>
                <a:extLst>
                  <a:ext uri="{0D108BD9-81ED-4DB2-BD59-A6C34878D82A}">
                    <a16:rowId xmlns:a16="http://schemas.microsoft.com/office/drawing/2014/main" val="3685857041"/>
                  </a:ext>
                </a:extLst>
              </a:tr>
              <a:tr h="398280">
                <a:tc>
                  <a:txBody>
                    <a:bodyPr/>
                    <a:lstStyle/>
                    <a:p>
                      <a:pPr algn="l" fontAlgn="t"/>
                      <a:r>
                        <a:rPr lang="en-US" sz="1600">
                          <a:effectLst/>
                        </a:rPr>
                        <a:t>%</a:t>
                      </a:r>
                    </a:p>
                  </a:txBody>
                  <a:tcPr marL="121920" marR="60960" marT="60960" marB="60960"/>
                </a:tc>
                <a:tc>
                  <a:txBody>
                    <a:bodyPr/>
                    <a:lstStyle/>
                    <a:p>
                      <a:pPr algn="l" fontAlgn="t"/>
                      <a:r>
                        <a:rPr lang="en-US" sz="1600">
                          <a:effectLst/>
                        </a:rPr>
                        <a:t>Modulus</a:t>
                      </a:r>
                    </a:p>
                  </a:txBody>
                  <a:tcPr marL="60960" marR="60960" marT="60960" marB="60960"/>
                </a:tc>
                <a:tc>
                  <a:txBody>
                    <a:bodyPr/>
                    <a:lstStyle/>
                    <a:p>
                      <a:pPr algn="l" fontAlgn="t"/>
                      <a:r>
                        <a:rPr lang="en-US" sz="1600">
                          <a:effectLst/>
                        </a:rPr>
                        <a:t>x % y</a:t>
                      </a:r>
                    </a:p>
                  </a:txBody>
                  <a:tcPr marL="60960" marR="60960" marT="60960" marB="60960"/>
                </a:tc>
                <a:extLst>
                  <a:ext uri="{0D108BD9-81ED-4DB2-BD59-A6C34878D82A}">
                    <a16:rowId xmlns:a16="http://schemas.microsoft.com/office/drawing/2014/main" val="3539783317"/>
                  </a:ext>
                </a:extLst>
              </a:tr>
              <a:tr h="398280">
                <a:tc>
                  <a:txBody>
                    <a:bodyPr/>
                    <a:lstStyle/>
                    <a:p>
                      <a:pPr algn="l" fontAlgn="t"/>
                      <a:r>
                        <a:rPr lang="en-US" sz="1600">
                          <a:effectLst/>
                        </a:rPr>
                        <a:t>**</a:t>
                      </a:r>
                    </a:p>
                  </a:txBody>
                  <a:tcPr marL="121920" marR="60960" marT="60960" marB="60960"/>
                </a:tc>
                <a:tc>
                  <a:txBody>
                    <a:bodyPr/>
                    <a:lstStyle/>
                    <a:p>
                      <a:pPr algn="l" fontAlgn="t"/>
                      <a:r>
                        <a:rPr lang="en-US" sz="1600">
                          <a:effectLst/>
                        </a:rPr>
                        <a:t>Exponentiation</a:t>
                      </a:r>
                    </a:p>
                  </a:txBody>
                  <a:tcPr marL="60960" marR="60960" marT="60960" marB="60960"/>
                </a:tc>
                <a:tc>
                  <a:txBody>
                    <a:bodyPr/>
                    <a:lstStyle/>
                    <a:p>
                      <a:pPr algn="l" fontAlgn="t"/>
                      <a:r>
                        <a:rPr lang="en-US" sz="1600" dirty="0">
                          <a:effectLst/>
                        </a:rPr>
                        <a:t>x ** y</a:t>
                      </a:r>
                    </a:p>
                  </a:txBody>
                  <a:tcPr marL="60960" marR="60960" marT="60960" marB="60960"/>
                </a:tc>
                <a:extLst>
                  <a:ext uri="{0D108BD9-81ED-4DB2-BD59-A6C34878D82A}">
                    <a16:rowId xmlns:a16="http://schemas.microsoft.com/office/drawing/2014/main" val="4028767262"/>
                  </a:ext>
                </a:extLst>
              </a:tr>
              <a:tr h="398280">
                <a:tc>
                  <a:txBody>
                    <a:bodyPr/>
                    <a:lstStyle/>
                    <a:p>
                      <a:pPr algn="l" fontAlgn="t"/>
                      <a:r>
                        <a:rPr lang="en-US" sz="1600">
                          <a:effectLst/>
                        </a:rPr>
                        <a:t>//</a:t>
                      </a:r>
                    </a:p>
                  </a:txBody>
                  <a:tcPr marL="121920" marR="60960" marT="60960" marB="60960"/>
                </a:tc>
                <a:tc>
                  <a:txBody>
                    <a:bodyPr/>
                    <a:lstStyle/>
                    <a:p>
                      <a:pPr algn="l" fontAlgn="t"/>
                      <a:r>
                        <a:rPr lang="en-US" sz="1600">
                          <a:effectLst/>
                        </a:rPr>
                        <a:t>Floor division</a:t>
                      </a:r>
                    </a:p>
                  </a:txBody>
                  <a:tcPr marL="60960" marR="60960" marT="60960" marB="60960"/>
                </a:tc>
                <a:tc>
                  <a:txBody>
                    <a:bodyPr/>
                    <a:lstStyle/>
                    <a:p>
                      <a:pPr algn="l" fontAlgn="t"/>
                      <a:r>
                        <a:rPr lang="en-US" sz="1600" dirty="0">
                          <a:effectLst/>
                        </a:rPr>
                        <a:t>x // y</a:t>
                      </a:r>
                    </a:p>
                  </a:txBody>
                  <a:tcPr marL="60960" marR="60960" marT="60960" marB="60960"/>
                </a:tc>
                <a:extLst>
                  <a:ext uri="{0D108BD9-81ED-4DB2-BD59-A6C34878D82A}">
                    <a16:rowId xmlns:a16="http://schemas.microsoft.com/office/drawing/2014/main" val="1763796077"/>
                  </a:ext>
                </a:extLst>
              </a:tr>
            </a:tbl>
          </a:graphicData>
        </a:graphic>
      </p:graphicFrame>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15</a:t>
            </a:fld>
            <a:endParaRPr lang="en-CA" noProof="0" dirty="0"/>
          </a:p>
        </p:txBody>
      </p:sp>
      <p:sp>
        <p:nvSpPr>
          <p:cNvPr id="8" name="Content Placeholder 3"/>
          <p:cNvSpPr txBox="1">
            <a:spLocks/>
          </p:cNvSpPr>
          <p:nvPr/>
        </p:nvSpPr>
        <p:spPr>
          <a:xfrm>
            <a:off x="373938" y="1260008"/>
            <a:ext cx="8374062" cy="6015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800" dirty="0" smtClean="0"/>
              <a:t>Below are some common operators that can be used to perform operations on variables and / or values. </a:t>
            </a:r>
            <a:endParaRPr lang="en-US" sz="1800" dirty="0"/>
          </a:p>
        </p:txBody>
      </p:sp>
    </p:spTree>
    <p:extLst>
      <p:ext uri="{BB962C8B-B14F-4D97-AF65-F5344CB8AC3E}">
        <p14:creationId xmlns:p14="http://schemas.microsoft.com/office/powerpoint/2010/main" val="16856394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Lists</a:t>
            </a:r>
            <a:endParaRPr lang="en-US" dirty="0"/>
          </a:p>
        </p:txBody>
      </p:sp>
      <p:sp>
        <p:nvSpPr>
          <p:cNvPr id="4" name="Content Placeholder 3"/>
          <p:cNvSpPr>
            <a:spLocks noGrp="1"/>
          </p:cNvSpPr>
          <p:nvPr>
            <p:ph idx="1"/>
          </p:nvPr>
        </p:nvSpPr>
        <p:spPr>
          <a:xfrm>
            <a:off x="373938" y="1260008"/>
            <a:ext cx="8374062" cy="601572"/>
          </a:xfrm>
        </p:spPr>
        <p:txBody>
          <a:bodyPr/>
          <a:lstStyle/>
          <a:p>
            <a:r>
              <a:rPr lang="en-CA" sz="1800" dirty="0" smtClean="0"/>
              <a:t>Lists are a collection which is ordered and changeable. Lists are written in square brackets.</a:t>
            </a:r>
          </a:p>
          <a:p>
            <a:endParaRPr lang="en-CA" sz="1800" dirty="0"/>
          </a:p>
          <a:p>
            <a:endParaRPr lang="en-CA" sz="1800" dirty="0" smtClean="0"/>
          </a:p>
          <a:p>
            <a:endParaRPr lang="en-US" sz="1800"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16</a:t>
            </a:fld>
            <a:endParaRPr lang="en-CA" noProof="0" dirty="0"/>
          </a:p>
        </p:txBody>
      </p:sp>
      <p:graphicFrame>
        <p:nvGraphicFramePr>
          <p:cNvPr id="7" name="Table 6"/>
          <p:cNvGraphicFramePr>
            <a:graphicFrameLocks noGrp="1"/>
          </p:cNvGraphicFramePr>
          <p:nvPr>
            <p:extLst>
              <p:ext uri="{D42A27DB-BD31-4B8C-83A1-F6EECF244321}">
                <p14:modId xmlns:p14="http://schemas.microsoft.com/office/powerpoint/2010/main" val="3473084569"/>
              </p:ext>
            </p:extLst>
          </p:nvPr>
        </p:nvGraphicFramePr>
        <p:xfrm>
          <a:off x="373938" y="2361595"/>
          <a:ext cx="8499474" cy="3418840"/>
        </p:xfrm>
        <a:graphic>
          <a:graphicData uri="http://schemas.openxmlformats.org/drawingml/2006/table">
            <a:tbl>
              <a:tblPr firstRow="1" bandRow="1">
                <a:tableStyleId>{5C22544A-7EE6-4342-B048-85BDC9FD1C3A}</a:tableStyleId>
              </a:tblPr>
              <a:tblGrid>
                <a:gridCol w="1395286">
                  <a:extLst>
                    <a:ext uri="{9D8B030D-6E8A-4147-A177-3AD203B41FA5}">
                      <a16:colId xmlns:a16="http://schemas.microsoft.com/office/drawing/2014/main" val="1292204283"/>
                    </a:ext>
                  </a:extLst>
                </a:gridCol>
                <a:gridCol w="3195636">
                  <a:extLst>
                    <a:ext uri="{9D8B030D-6E8A-4147-A177-3AD203B41FA5}">
                      <a16:colId xmlns:a16="http://schemas.microsoft.com/office/drawing/2014/main" val="2035381631"/>
                    </a:ext>
                  </a:extLst>
                </a:gridCol>
                <a:gridCol w="3908552">
                  <a:extLst>
                    <a:ext uri="{9D8B030D-6E8A-4147-A177-3AD203B41FA5}">
                      <a16:colId xmlns:a16="http://schemas.microsoft.com/office/drawing/2014/main" val="4230665738"/>
                    </a:ext>
                  </a:extLst>
                </a:gridCol>
              </a:tblGrid>
              <a:tr h="370840">
                <a:tc>
                  <a:txBody>
                    <a:bodyPr/>
                    <a:lstStyle/>
                    <a:p>
                      <a:r>
                        <a:rPr lang="en-CA" sz="1600" dirty="0" smtClean="0"/>
                        <a:t>Function</a:t>
                      </a:r>
                      <a:r>
                        <a:rPr lang="en-CA" sz="1600" baseline="0" dirty="0" smtClean="0"/>
                        <a:t> </a:t>
                      </a:r>
                      <a:endParaRPr lang="en-US" sz="1600" dirty="0"/>
                    </a:p>
                  </a:txBody>
                  <a:tcPr/>
                </a:tc>
                <a:tc>
                  <a:txBody>
                    <a:bodyPr/>
                    <a:lstStyle/>
                    <a:p>
                      <a:r>
                        <a:rPr lang="en-CA" sz="1600" dirty="0" smtClean="0"/>
                        <a:t>Description</a:t>
                      </a:r>
                      <a:r>
                        <a:rPr lang="en-CA" sz="1600" baseline="0" dirty="0" smtClean="0"/>
                        <a:t> </a:t>
                      </a:r>
                      <a:endParaRPr lang="en-US" sz="1600" dirty="0"/>
                    </a:p>
                  </a:txBody>
                  <a:tcPr/>
                </a:tc>
                <a:tc>
                  <a:txBody>
                    <a:bodyPr/>
                    <a:lstStyle/>
                    <a:p>
                      <a:r>
                        <a:rPr lang="en-CA" sz="1600" dirty="0" smtClean="0"/>
                        <a:t>Code</a:t>
                      </a:r>
                      <a:endParaRPr lang="en-US" sz="1600" dirty="0"/>
                    </a:p>
                  </a:txBody>
                  <a:tcPr/>
                </a:tc>
                <a:extLst>
                  <a:ext uri="{0D108BD9-81ED-4DB2-BD59-A6C34878D82A}">
                    <a16:rowId xmlns:a16="http://schemas.microsoft.com/office/drawing/2014/main" val="1095668847"/>
                  </a:ext>
                </a:extLst>
              </a:tr>
              <a:tr h="370840">
                <a:tc>
                  <a:txBody>
                    <a:bodyPr/>
                    <a:lstStyle/>
                    <a:p>
                      <a:r>
                        <a:rPr lang="en-CA" sz="1600" dirty="0" smtClean="0"/>
                        <a:t>Index</a:t>
                      </a:r>
                      <a:endParaRPr lang="en-US" sz="1600" dirty="0"/>
                    </a:p>
                  </a:txBody>
                  <a:tcPr/>
                </a:tc>
                <a:tc>
                  <a:txBody>
                    <a:bodyPr/>
                    <a:lstStyle/>
                    <a:p>
                      <a:r>
                        <a:rPr lang="en-CA" sz="1600" dirty="0" smtClean="0"/>
                        <a:t>To specify order, use</a:t>
                      </a:r>
                      <a:r>
                        <a:rPr lang="en-CA" sz="1600" baseline="0" dirty="0" smtClean="0"/>
                        <a:t> index. The first object/letter has an index of 0.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err="1" smtClean="0"/>
                        <a:t>example_list</a:t>
                      </a:r>
                      <a:r>
                        <a:rPr lang="en-CA" sz="1600" dirty="0" smtClean="0"/>
                        <a:t>[1] = "grapes"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smtClean="0"/>
                        <a:t>print(</a:t>
                      </a:r>
                      <a:r>
                        <a:rPr lang="en-CA" sz="1600" dirty="0" err="1" smtClean="0"/>
                        <a:t>example_list</a:t>
                      </a:r>
                      <a:r>
                        <a:rPr lang="en-CA" sz="1600" dirty="0" smtClean="0"/>
                        <a:t>)</a:t>
                      </a:r>
                    </a:p>
                  </a:txBody>
                  <a:tcPr/>
                </a:tc>
                <a:extLst>
                  <a:ext uri="{0D108BD9-81ED-4DB2-BD59-A6C34878D82A}">
                    <a16:rowId xmlns:a16="http://schemas.microsoft.com/office/drawing/2014/main" val="4239901054"/>
                  </a:ext>
                </a:extLst>
              </a:tr>
              <a:tr h="370840">
                <a:tc>
                  <a:txBody>
                    <a:bodyPr/>
                    <a:lstStyle/>
                    <a:p>
                      <a:r>
                        <a:rPr lang="en-CA" sz="1600" dirty="0" smtClean="0"/>
                        <a:t>Append</a:t>
                      </a:r>
                      <a:endParaRPr lang="en-US" sz="1600" dirty="0"/>
                    </a:p>
                  </a:txBody>
                  <a:tcPr/>
                </a:tc>
                <a:tc>
                  <a:txBody>
                    <a:bodyPr/>
                    <a:lstStyle/>
                    <a:p>
                      <a:r>
                        <a:rPr lang="en-CA" sz="1600" dirty="0" smtClean="0"/>
                        <a:t>To add an item to the list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err="1" smtClean="0"/>
                        <a:t>example_list.append</a:t>
                      </a:r>
                      <a:r>
                        <a:rPr lang="en-CA" sz="1600" dirty="0" smtClean="0"/>
                        <a:t>("watermelon")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smtClean="0"/>
                        <a:t>print(</a:t>
                      </a:r>
                      <a:r>
                        <a:rPr lang="en-CA" sz="1600" dirty="0" err="1" smtClean="0"/>
                        <a:t>example_list</a:t>
                      </a:r>
                      <a:r>
                        <a:rPr lang="en-CA" sz="16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smtClean="0"/>
                    </a:p>
                  </a:txBody>
                  <a:tcPr/>
                </a:tc>
                <a:extLst>
                  <a:ext uri="{0D108BD9-81ED-4DB2-BD59-A6C34878D82A}">
                    <a16:rowId xmlns:a16="http://schemas.microsoft.com/office/drawing/2014/main" val="4262490668"/>
                  </a:ext>
                </a:extLst>
              </a:tr>
              <a:tr h="370840">
                <a:tc>
                  <a:txBody>
                    <a:bodyPr/>
                    <a:lstStyle/>
                    <a:p>
                      <a:r>
                        <a:rPr lang="en-CA" sz="1600" dirty="0" smtClean="0"/>
                        <a:t>Remove</a:t>
                      </a:r>
                      <a:endParaRPr lang="en-US" sz="1600" dirty="0"/>
                    </a:p>
                  </a:txBody>
                  <a:tcPr/>
                </a:tc>
                <a:tc>
                  <a:txBody>
                    <a:bodyPr/>
                    <a:lstStyle/>
                    <a:p>
                      <a:r>
                        <a:rPr lang="en-CA" sz="1600" dirty="0" smtClean="0"/>
                        <a:t>To remove an item from the list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err="1" smtClean="0"/>
                        <a:t>example_list.remove</a:t>
                      </a:r>
                      <a:r>
                        <a:rPr lang="en-CA" sz="1600" dirty="0" smtClean="0"/>
                        <a:t>("apple")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smtClean="0"/>
                        <a:t>print(</a:t>
                      </a:r>
                      <a:r>
                        <a:rPr lang="en-CA" sz="1600" dirty="0" err="1" smtClean="0"/>
                        <a:t>example_list</a:t>
                      </a:r>
                      <a:r>
                        <a:rPr lang="en-CA" sz="16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smtClean="0"/>
                    </a:p>
                  </a:txBody>
                  <a:tcPr/>
                </a:tc>
                <a:extLst>
                  <a:ext uri="{0D108BD9-81ED-4DB2-BD59-A6C34878D82A}">
                    <a16:rowId xmlns:a16="http://schemas.microsoft.com/office/drawing/2014/main" val="4162961094"/>
                  </a:ext>
                </a:extLst>
              </a:tr>
              <a:tr h="370840">
                <a:tc>
                  <a:txBody>
                    <a:bodyPr/>
                    <a:lstStyle/>
                    <a:p>
                      <a:r>
                        <a:rPr lang="en-CA" sz="1600" dirty="0" smtClean="0"/>
                        <a:t>Length</a:t>
                      </a:r>
                      <a:endParaRPr lang="en-US" sz="1600" dirty="0"/>
                    </a:p>
                  </a:txBody>
                  <a:tcPr/>
                </a:tc>
                <a:tc>
                  <a:txBody>
                    <a:bodyPr/>
                    <a:lstStyle/>
                    <a:p>
                      <a:r>
                        <a:rPr lang="en-CA" sz="1600" dirty="0" smtClean="0"/>
                        <a:t>To determine length</a:t>
                      </a:r>
                      <a:r>
                        <a:rPr lang="en-CA" sz="1600" baseline="0" dirty="0" smtClean="0"/>
                        <a:t> (number of items) in the list</a:t>
                      </a:r>
                      <a:endParaRPr lang="en-US" sz="1600" dirty="0"/>
                    </a:p>
                  </a:txBody>
                  <a:tcPr/>
                </a:tc>
                <a:tc>
                  <a:txBody>
                    <a:bodyPr/>
                    <a:lstStyle/>
                    <a:p>
                      <a:r>
                        <a:rPr lang="en-CA" sz="1600" dirty="0" smtClean="0"/>
                        <a:t>print(</a:t>
                      </a:r>
                      <a:r>
                        <a:rPr lang="en-CA" sz="1600" dirty="0" err="1" smtClean="0"/>
                        <a:t>len</a:t>
                      </a:r>
                      <a:r>
                        <a:rPr lang="en-CA" sz="1600" dirty="0" smtClean="0"/>
                        <a:t>(</a:t>
                      </a:r>
                      <a:r>
                        <a:rPr lang="en-CA" sz="1600" dirty="0" err="1" smtClean="0"/>
                        <a:t>example_list</a:t>
                      </a:r>
                      <a:r>
                        <a:rPr lang="en-CA" sz="1600" dirty="0" smtClean="0"/>
                        <a:t>))</a:t>
                      </a:r>
                      <a:endParaRPr lang="en-US" sz="1600" dirty="0"/>
                    </a:p>
                  </a:txBody>
                  <a:tcPr/>
                </a:tc>
                <a:extLst>
                  <a:ext uri="{0D108BD9-81ED-4DB2-BD59-A6C34878D82A}">
                    <a16:rowId xmlns:a16="http://schemas.microsoft.com/office/drawing/2014/main" val="3017577242"/>
                  </a:ext>
                </a:extLst>
              </a:tr>
            </a:tbl>
          </a:graphicData>
        </a:graphic>
      </p:graphicFrame>
      <p:sp>
        <p:nvSpPr>
          <p:cNvPr id="9" name="TextBox 8"/>
          <p:cNvSpPr txBox="1"/>
          <p:nvPr/>
        </p:nvSpPr>
        <p:spPr>
          <a:xfrm>
            <a:off x="373937" y="1861580"/>
            <a:ext cx="8374063" cy="276999"/>
          </a:xfrm>
          <a:prstGeom prst="rect">
            <a:avLst/>
          </a:prstGeom>
          <a:solidFill>
            <a:schemeClr val="accent3">
              <a:lumMod val="20000"/>
              <a:lumOff val="80000"/>
            </a:schemeClr>
          </a:solidFill>
        </p:spPr>
        <p:txBody>
          <a:bodyPr wrap="square" lIns="0" tIns="0" rIns="0" bIns="0" rtlCol="0">
            <a:spAutoFit/>
          </a:bodyPr>
          <a:lstStyle/>
          <a:p>
            <a:pPr algn="ctr"/>
            <a:r>
              <a:rPr lang="en-CA" dirty="0" err="1"/>
              <a:t>example_list</a:t>
            </a:r>
            <a:r>
              <a:rPr lang="en-CA" dirty="0"/>
              <a:t> = ["apple", "banana", "orange"]</a:t>
            </a:r>
          </a:p>
        </p:txBody>
      </p:sp>
      <p:sp>
        <p:nvSpPr>
          <p:cNvPr id="10" name="Text Placeholder 9"/>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360295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Dictionaries</a:t>
            </a:r>
            <a:endParaRPr lang="en-US" dirty="0"/>
          </a:p>
        </p:txBody>
      </p:sp>
      <p:sp>
        <p:nvSpPr>
          <p:cNvPr id="4" name="Content Placeholder 3"/>
          <p:cNvSpPr>
            <a:spLocks noGrp="1"/>
          </p:cNvSpPr>
          <p:nvPr>
            <p:ph idx="1"/>
          </p:nvPr>
        </p:nvSpPr>
        <p:spPr>
          <a:xfrm>
            <a:off x="373938" y="1260008"/>
            <a:ext cx="8374062" cy="3352632"/>
          </a:xfrm>
        </p:spPr>
        <p:txBody>
          <a:bodyPr/>
          <a:lstStyle/>
          <a:p>
            <a:r>
              <a:rPr lang="en-US" sz="1800" dirty="0"/>
              <a:t>A dictionary is a collection which is unordered, changeable and indexed. In Python dictionaries are written with curly brackets, and they have keys and values</a:t>
            </a:r>
            <a:r>
              <a:rPr lang="en-US" sz="1800" dirty="0" smtClean="0"/>
              <a:t>.</a:t>
            </a:r>
          </a:p>
          <a:p>
            <a:endParaRPr lang="en-CA" sz="1800" dirty="0" smtClean="0"/>
          </a:p>
          <a:p>
            <a:endParaRPr lang="en-CA" sz="1800" dirty="0"/>
          </a:p>
          <a:p>
            <a:endParaRPr lang="en-CA" sz="1800" dirty="0" smtClean="0"/>
          </a:p>
          <a:p>
            <a:r>
              <a:rPr lang="en-CA" sz="1800" dirty="0" smtClean="0"/>
              <a:t>To update a value: </a:t>
            </a:r>
            <a:r>
              <a:rPr lang="en-CA" sz="1800" dirty="0" err="1" smtClean="0"/>
              <a:t>example_dict</a:t>
            </a:r>
            <a:r>
              <a:rPr lang="en-CA" sz="1800" dirty="0" smtClean="0"/>
              <a:t>[</a:t>
            </a:r>
            <a:r>
              <a:rPr lang="en-US" sz="1800" dirty="0"/>
              <a:t>"</a:t>
            </a:r>
            <a:r>
              <a:rPr lang="en-CA" sz="1800" dirty="0" smtClean="0"/>
              <a:t>apple</a:t>
            </a:r>
            <a:r>
              <a:rPr lang="en-US" sz="1800" dirty="0"/>
              <a:t>"</a:t>
            </a:r>
            <a:r>
              <a:rPr lang="en-CA" sz="1800" dirty="0" smtClean="0"/>
              <a:t>] = </a:t>
            </a:r>
            <a:r>
              <a:rPr lang="en-US" sz="1800" dirty="0"/>
              <a:t>"</a:t>
            </a:r>
            <a:r>
              <a:rPr lang="en-CA" sz="1800" dirty="0" smtClean="0"/>
              <a:t>green</a:t>
            </a:r>
            <a:r>
              <a:rPr lang="en-US" sz="1800" dirty="0"/>
              <a:t>"</a:t>
            </a:r>
            <a:endParaRPr lang="en-CA" sz="1800" dirty="0"/>
          </a:p>
          <a:p>
            <a:endParaRPr lang="en-CA" sz="1800" dirty="0" smtClean="0"/>
          </a:p>
          <a:p>
            <a:endParaRPr lang="en-CA" sz="1800" dirty="0"/>
          </a:p>
          <a:p>
            <a:endParaRPr lang="en-CA" sz="1800" dirty="0" smtClean="0"/>
          </a:p>
          <a:p>
            <a:endParaRPr lang="en-US" sz="1800"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17</a:t>
            </a:fld>
            <a:endParaRPr lang="en-CA" noProof="0" dirty="0"/>
          </a:p>
        </p:txBody>
      </p:sp>
      <p:sp>
        <p:nvSpPr>
          <p:cNvPr id="8" name="TextBox 7"/>
          <p:cNvSpPr txBox="1"/>
          <p:nvPr/>
        </p:nvSpPr>
        <p:spPr>
          <a:xfrm>
            <a:off x="373937" y="2456749"/>
            <a:ext cx="8374063" cy="553998"/>
          </a:xfrm>
          <a:prstGeom prst="rect">
            <a:avLst/>
          </a:prstGeom>
          <a:solidFill>
            <a:schemeClr val="accent3">
              <a:lumMod val="20000"/>
              <a:lumOff val="80000"/>
            </a:schemeClr>
          </a:solidFill>
        </p:spPr>
        <p:txBody>
          <a:bodyPr wrap="square" lIns="0" tIns="0" rIns="0" bIns="0" rtlCol="0">
            <a:spAutoFit/>
          </a:bodyPr>
          <a:lstStyle/>
          <a:p>
            <a:r>
              <a:rPr lang="en-US" dirty="0" err="1"/>
              <a:t>example_dict</a:t>
            </a:r>
            <a:r>
              <a:rPr lang="en-US" dirty="0"/>
              <a:t> = {"</a:t>
            </a:r>
            <a:r>
              <a:rPr lang="en-US" dirty="0" err="1"/>
              <a:t>key":"value</a:t>
            </a:r>
            <a:r>
              <a:rPr lang="en-US" dirty="0"/>
              <a:t>"}</a:t>
            </a:r>
            <a:endParaRPr lang="en-CA" dirty="0"/>
          </a:p>
          <a:p>
            <a:r>
              <a:rPr lang="en-US" dirty="0" err="1"/>
              <a:t>example_dict</a:t>
            </a:r>
            <a:r>
              <a:rPr lang="en-US" dirty="0"/>
              <a:t> = {"</a:t>
            </a:r>
            <a:r>
              <a:rPr lang="en-US" dirty="0" err="1"/>
              <a:t>apple":"red</a:t>
            </a:r>
            <a:r>
              <a:rPr lang="en-US" dirty="0"/>
              <a:t>", "</a:t>
            </a:r>
            <a:r>
              <a:rPr lang="en-US" dirty="0" err="1"/>
              <a:t>banana":"yellow</a:t>
            </a:r>
            <a:r>
              <a:rPr lang="en-US" dirty="0"/>
              <a:t>", "</a:t>
            </a:r>
            <a:r>
              <a:rPr lang="en-US" dirty="0" err="1"/>
              <a:t>cherry":"red</a:t>
            </a:r>
            <a:r>
              <a:rPr lang="en-US" dirty="0"/>
              <a:t>"}</a:t>
            </a:r>
            <a:endParaRPr lang="en-CA" dirty="0"/>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741650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itle 2"/>
          <p:cNvSpPr>
            <a:spLocks noGrp="1"/>
          </p:cNvSpPr>
          <p:nvPr>
            <p:ph type="title"/>
          </p:nvPr>
        </p:nvSpPr>
        <p:spPr/>
        <p:txBody>
          <a:bodyPr/>
          <a:lstStyle/>
          <a:p>
            <a:r>
              <a:rPr lang="en-CA" dirty="0" smtClean="0"/>
              <a:t>Conditions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7205924"/>
              </p:ext>
            </p:extLst>
          </p:nvPr>
        </p:nvGraphicFramePr>
        <p:xfrm>
          <a:off x="376238" y="1859673"/>
          <a:ext cx="7192962" cy="2595880"/>
        </p:xfrm>
        <a:graphic>
          <a:graphicData uri="http://schemas.openxmlformats.org/drawingml/2006/table">
            <a:tbl>
              <a:tblPr firstRow="1" bandRow="1">
                <a:tableStyleId>{5C22544A-7EE6-4342-B048-85BDC9FD1C3A}</a:tableStyleId>
              </a:tblPr>
              <a:tblGrid>
                <a:gridCol w="3966015">
                  <a:extLst>
                    <a:ext uri="{9D8B030D-6E8A-4147-A177-3AD203B41FA5}">
                      <a16:colId xmlns:a16="http://schemas.microsoft.com/office/drawing/2014/main" val="2172152459"/>
                    </a:ext>
                  </a:extLst>
                </a:gridCol>
                <a:gridCol w="3226947">
                  <a:extLst>
                    <a:ext uri="{9D8B030D-6E8A-4147-A177-3AD203B41FA5}">
                      <a16:colId xmlns:a16="http://schemas.microsoft.com/office/drawing/2014/main" val="3051158091"/>
                    </a:ext>
                  </a:extLst>
                </a:gridCol>
              </a:tblGrid>
              <a:tr h="370840">
                <a:tc>
                  <a:txBody>
                    <a:bodyPr/>
                    <a:lstStyle/>
                    <a:p>
                      <a:r>
                        <a:rPr lang="en-CA" dirty="0" smtClean="0"/>
                        <a:t>Condition</a:t>
                      </a:r>
                      <a:endParaRPr lang="en-US" dirty="0"/>
                    </a:p>
                  </a:txBody>
                  <a:tcPr/>
                </a:tc>
                <a:tc>
                  <a:txBody>
                    <a:bodyPr/>
                    <a:lstStyle/>
                    <a:p>
                      <a:r>
                        <a:rPr lang="en-CA" dirty="0" smtClean="0"/>
                        <a:t>Condition Statement </a:t>
                      </a:r>
                      <a:endParaRPr lang="en-US" dirty="0"/>
                    </a:p>
                  </a:txBody>
                  <a:tcPr/>
                </a:tc>
                <a:extLst>
                  <a:ext uri="{0D108BD9-81ED-4DB2-BD59-A6C34878D82A}">
                    <a16:rowId xmlns:a16="http://schemas.microsoft.com/office/drawing/2014/main" val="1926571442"/>
                  </a:ext>
                </a:extLst>
              </a:tr>
              <a:tr h="370840">
                <a:tc>
                  <a:txBody>
                    <a:bodyPr/>
                    <a:lstStyle/>
                    <a:p>
                      <a:r>
                        <a:rPr lang="en-CA" dirty="0" smtClean="0"/>
                        <a:t>Equals</a:t>
                      </a:r>
                      <a:endParaRPr lang="en-US" dirty="0"/>
                    </a:p>
                  </a:txBody>
                  <a:tcPr/>
                </a:tc>
                <a:tc>
                  <a:txBody>
                    <a:bodyPr/>
                    <a:lstStyle/>
                    <a:p>
                      <a:r>
                        <a:rPr lang="en-CA" dirty="0" smtClean="0"/>
                        <a:t>a==b</a:t>
                      </a:r>
                      <a:endParaRPr lang="en-US" dirty="0"/>
                    </a:p>
                  </a:txBody>
                  <a:tcPr/>
                </a:tc>
                <a:extLst>
                  <a:ext uri="{0D108BD9-81ED-4DB2-BD59-A6C34878D82A}">
                    <a16:rowId xmlns:a16="http://schemas.microsoft.com/office/drawing/2014/main" val="853995854"/>
                  </a:ext>
                </a:extLst>
              </a:tr>
              <a:tr h="370840">
                <a:tc>
                  <a:txBody>
                    <a:bodyPr/>
                    <a:lstStyle/>
                    <a:p>
                      <a:r>
                        <a:rPr lang="en-CA" dirty="0" smtClean="0"/>
                        <a:t>Not equals</a:t>
                      </a:r>
                      <a:endParaRPr lang="en-US" dirty="0"/>
                    </a:p>
                  </a:txBody>
                  <a:tcPr/>
                </a:tc>
                <a:tc>
                  <a:txBody>
                    <a:bodyPr/>
                    <a:lstStyle/>
                    <a:p>
                      <a:r>
                        <a:rPr lang="en-CA" dirty="0" smtClean="0"/>
                        <a:t>a!=</a:t>
                      </a:r>
                      <a:r>
                        <a:rPr lang="en-CA" baseline="0" dirty="0" smtClean="0"/>
                        <a:t>b</a:t>
                      </a:r>
                      <a:endParaRPr lang="en-US" dirty="0"/>
                    </a:p>
                  </a:txBody>
                  <a:tcPr/>
                </a:tc>
                <a:extLst>
                  <a:ext uri="{0D108BD9-81ED-4DB2-BD59-A6C34878D82A}">
                    <a16:rowId xmlns:a16="http://schemas.microsoft.com/office/drawing/2014/main" val="3969259890"/>
                  </a:ext>
                </a:extLst>
              </a:tr>
              <a:tr h="370840">
                <a:tc>
                  <a:txBody>
                    <a:bodyPr/>
                    <a:lstStyle/>
                    <a:p>
                      <a:r>
                        <a:rPr lang="en-CA" dirty="0" smtClean="0"/>
                        <a:t>Less than</a:t>
                      </a:r>
                      <a:endParaRPr lang="en-US" dirty="0"/>
                    </a:p>
                  </a:txBody>
                  <a:tcPr/>
                </a:tc>
                <a:tc>
                  <a:txBody>
                    <a:bodyPr/>
                    <a:lstStyle/>
                    <a:p>
                      <a:r>
                        <a:rPr lang="en-CA" dirty="0" smtClean="0"/>
                        <a:t>a</a:t>
                      </a:r>
                      <a:r>
                        <a:rPr lang="en-CA" baseline="0" dirty="0" smtClean="0"/>
                        <a:t> &lt; b </a:t>
                      </a:r>
                      <a:endParaRPr lang="en-US" dirty="0"/>
                    </a:p>
                  </a:txBody>
                  <a:tcPr/>
                </a:tc>
                <a:extLst>
                  <a:ext uri="{0D108BD9-81ED-4DB2-BD59-A6C34878D82A}">
                    <a16:rowId xmlns:a16="http://schemas.microsoft.com/office/drawing/2014/main" val="3958359463"/>
                  </a:ext>
                </a:extLst>
              </a:tr>
              <a:tr h="370840">
                <a:tc>
                  <a:txBody>
                    <a:bodyPr/>
                    <a:lstStyle/>
                    <a:p>
                      <a:r>
                        <a:rPr lang="en-CA" dirty="0" smtClean="0"/>
                        <a:t>Less than or</a:t>
                      </a:r>
                      <a:r>
                        <a:rPr lang="en-CA" baseline="0" dirty="0" smtClean="0"/>
                        <a:t> equal to</a:t>
                      </a:r>
                      <a:endParaRPr lang="en-US" dirty="0"/>
                    </a:p>
                  </a:txBody>
                  <a:tcPr/>
                </a:tc>
                <a:tc>
                  <a:txBody>
                    <a:bodyPr/>
                    <a:lstStyle/>
                    <a:p>
                      <a:r>
                        <a:rPr lang="en-CA" dirty="0" smtClean="0"/>
                        <a:t>a</a:t>
                      </a:r>
                      <a:r>
                        <a:rPr lang="en-CA" baseline="0" dirty="0" smtClean="0"/>
                        <a:t> &lt;= b </a:t>
                      </a:r>
                      <a:endParaRPr lang="en-US" dirty="0"/>
                    </a:p>
                  </a:txBody>
                  <a:tcPr/>
                </a:tc>
                <a:extLst>
                  <a:ext uri="{0D108BD9-81ED-4DB2-BD59-A6C34878D82A}">
                    <a16:rowId xmlns:a16="http://schemas.microsoft.com/office/drawing/2014/main" val="2941062249"/>
                  </a:ext>
                </a:extLst>
              </a:tr>
              <a:tr h="370840">
                <a:tc>
                  <a:txBody>
                    <a:bodyPr/>
                    <a:lstStyle/>
                    <a:p>
                      <a:r>
                        <a:rPr lang="en-CA" dirty="0" smtClean="0"/>
                        <a:t>Greater than</a:t>
                      </a:r>
                      <a:endParaRPr lang="en-US" dirty="0"/>
                    </a:p>
                  </a:txBody>
                  <a:tcPr/>
                </a:tc>
                <a:tc>
                  <a:txBody>
                    <a:bodyPr/>
                    <a:lstStyle/>
                    <a:p>
                      <a:r>
                        <a:rPr lang="en-CA" dirty="0" smtClean="0"/>
                        <a:t>a</a:t>
                      </a:r>
                      <a:r>
                        <a:rPr lang="en-CA" baseline="0" dirty="0" smtClean="0"/>
                        <a:t> &gt; b </a:t>
                      </a:r>
                      <a:endParaRPr lang="en-US" dirty="0"/>
                    </a:p>
                  </a:txBody>
                  <a:tcPr/>
                </a:tc>
                <a:extLst>
                  <a:ext uri="{0D108BD9-81ED-4DB2-BD59-A6C34878D82A}">
                    <a16:rowId xmlns:a16="http://schemas.microsoft.com/office/drawing/2014/main" val="850918811"/>
                  </a:ext>
                </a:extLst>
              </a:tr>
              <a:tr h="370840">
                <a:tc>
                  <a:txBody>
                    <a:bodyPr/>
                    <a:lstStyle/>
                    <a:p>
                      <a:r>
                        <a:rPr lang="en-CA" dirty="0" smtClean="0"/>
                        <a:t>Greater than or</a:t>
                      </a:r>
                      <a:r>
                        <a:rPr lang="en-CA" baseline="0" dirty="0" smtClean="0"/>
                        <a:t> equal to</a:t>
                      </a:r>
                      <a:endParaRPr lang="en-US" dirty="0"/>
                    </a:p>
                  </a:txBody>
                  <a:tcPr/>
                </a:tc>
                <a:tc>
                  <a:txBody>
                    <a:bodyPr/>
                    <a:lstStyle/>
                    <a:p>
                      <a:r>
                        <a:rPr lang="en-CA" dirty="0" smtClean="0"/>
                        <a:t>a</a:t>
                      </a:r>
                      <a:r>
                        <a:rPr lang="en-CA" baseline="0" dirty="0" smtClean="0"/>
                        <a:t> &gt; = b </a:t>
                      </a:r>
                      <a:endParaRPr lang="en-US" dirty="0"/>
                    </a:p>
                  </a:txBody>
                  <a:tcPr/>
                </a:tc>
                <a:extLst>
                  <a:ext uri="{0D108BD9-81ED-4DB2-BD59-A6C34878D82A}">
                    <a16:rowId xmlns:a16="http://schemas.microsoft.com/office/drawing/2014/main" val="2939284770"/>
                  </a:ext>
                </a:extLst>
              </a:tr>
            </a:tbl>
          </a:graphicData>
        </a:graphic>
      </p:graphicFrame>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18</a:t>
            </a:fld>
            <a:endParaRPr lang="en-CA" noProof="0" dirty="0"/>
          </a:p>
        </p:txBody>
      </p:sp>
    </p:spTree>
    <p:extLst>
      <p:ext uri="{BB962C8B-B14F-4D97-AF65-F5344CB8AC3E}">
        <p14:creationId xmlns:p14="http://schemas.microsoft.com/office/powerpoint/2010/main" val="7151982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itle 2"/>
          <p:cNvSpPr>
            <a:spLocks noGrp="1"/>
          </p:cNvSpPr>
          <p:nvPr>
            <p:ph type="title"/>
          </p:nvPr>
        </p:nvSpPr>
        <p:spPr/>
        <p:txBody>
          <a:bodyPr/>
          <a:lstStyle/>
          <a:p>
            <a:r>
              <a:rPr lang="en-CA" dirty="0" smtClean="0"/>
              <a:t>If Statement </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19</a:t>
            </a:fld>
            <a:endParaRPr lang="en-CA" noProof="0" dirty="0"/>
          </a:p>
        </p:txBody>
      </p:sp>
      <p:sp>
        <p:nvSpPr>
          <p:cNvPr id="7" name="TextBox 6"/>
          <p:cNvSpPr txBox="1"/>
          <p:nvPr/>
        </p:nvSpPr>
        <p:spPr>
          <a:xfrm>
            <a:off x="373937" y="2280934"/>
            <a:ext cx="8374063" cy="3046988"/>
          </a:xfrm>
          <a:prstGeom prst="rect">
            <a:avLst/>
          </a:prstGeom>
          <a:solidFill>
            <a:schemeClr val="accent3">
              <a:lumMod val="20000"/>
              <a:lumOff val="80000"/>
            </a:schemeClr>
          </a:solidFill>
        </p:spPr>
        <p:txBody>
          <a:bodyPr wrap="square" lIns="0" tIns="0" rIns="0" bIns="0" rtlCol="0">
            <a:spAutoFit/>
          </a:bodyPr>
          <a:lstStyle/>
          <a:p>
            <a:r>
              <a:rPr lang="en-US" dirty="0"/>
              <a:t>a = 5</a:t>
            </a:r>
          </a:p>
          <a:p>
            <a:r>
              <a:rPr lang="en-US" dirty="0"/>
              <a:t>b = 230</a:t>
            </a:r>
          </a:p>
          <a:p>
            <a:endParaRPr lang="en-CA" dirty="0" smtClean="0"/>
          </a:p>
          <a:p>
            <a:r>
              <a:rPr lang="en-CA" dirty="0" smtClean="0"/>
              <a:t>The following code will result in an error: </a:t>
            </a:r>
            <a:endParaRPr lang="en-US" dirty="0"/>
          </a:p>
          <a:p>
            <a:r>
              <a:rPr lang="en-US" dirty="0"/>
              <a:t>if b &gt; a :</a:t>
            </a:r>
          </a:p>
          <a:p>
            <a:r>
              <a:rPr lang="en-US" dirty="0" smtClean="0"/>
              <a:t>print</a:t>
            </a:r>
            <a:r>
              <a:rPr lang="en-US" dirty="0"/>
              <a:t>("B is greater than A</a:t>
            </a:r>
            <a:r>
              <a:rPr lang="en-US" dirty="0" smtClean="0"/>
              <a:t>")</a:t>
            </a:r>
          </a:p>
          <a:p>
            <a:endParaRPr lang="en-CA" dirty="0"/>
          </a:p>
          <a:p>
            <a:endParaRPr lang="en-CA" dirty="0" smtClean="0"/>
          </a:p>
          <a:p>
            <a:r>
              <a:rPr lang="en-CA" dirty="0" smtClean="0"/>
              <a:t>The following code will work as intended: </a:t>
            </a:r>
            <a:endParaRPr lang="en-CA" dirty="0"/>
          </a:p>
          <a:p>
            <a:r>
              <a:rPr lang="en-US" dirty="0"/>
              <a:t>if b &gt; a :</a:t>
            </a:r>
          </a:p>
          <a:p>
            <a:r>
              <a:rPr lang="en-US" dirty="0"/>
              <a:t>    print("B is greater than A</a:t>
            </a:r>
            <a:r>
              <a:rPr lang="en-US" dirty="0" smtClean="0"/>
              <a:t>")</a:t>
            </a:r>
            <a:endParaRPr lang="en-CA" dirty="0"/>
          </a:p>
        </p:txBody>
      </p:sp>
      <p:sp>
        <p:nvSpPr>
          <p:cNvPr id="9" name="Content Placeholder 3"/>
          <p:cNvSpPr>
            <a:spLocks noGrp="1"/>
          </p:cNvSpPr>
          <p:nvPr>
            <p:ph idx="1"/>
          </p:nvPr>
        </p:nvSpPr>
        <p:spPr>
          <a:xfrm>
            <a:off x="373938" y="1260008"/>
            <a:ext cx="8374062" cy="601572"/>
          </a:xfrm>
        </p:spPr>
        <p:txBody>
          <a:bodyPr/>
          <a:lstStyle/>
          <a:p>
            <a:r>
              <a:rPr lang="en-CA" sz="1800" dirty="0" smtClean="0"/>
              <a:t>“If statements” in Python use the “if” keyword. If statement end with “:”. Statements on the following lines must follow Python indentation rules to be recognized. </a:t>
            </a:r>
            <a:endParaRPr lang="en-US" sz="1800" dirty="0"/>
          </a:p>
        </p:txBody>
      </p:sp>
    </p:spTree>
    <p:extLst>
      <p:ext uri="{BB962C8B-B14F-4D97-AF65-F5344CB8AC3E}">
        <p14:creationId xmlns:p14="http://schemas.microsoft.com/office/powerpoint/2010/main" val="3106763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Table of Contents</a:t>
            </a:r>
            <a:endParaRPr lang="en-US" dirty="0"/>
          </a:p>
        </p:txBody>
      </p:sp>
      <p:sp>
        <p:nvSpPr>
          <p:cNvPr id="4" name="Footer Placeholder 3"/>
          <p:cNvSpPr>
            <a:spLocks noGrp="1"/>
          </p:cNvSpPr>
          <p:nvPr>
            <p:ph type="ftr" sz="quarter" idx="3"/>
          </p:nvPr>
        </p:nvSpPr>
        <p:spPr/>
        <p:txBody>
          <a:bodyPr/>
          <a:lstStyle/>
          <a:p>
            <a:r>
              <a:rPr lang="en-CA" noProof="0" smtClean="0"/>
              <a:t>Go to "Insert Tab" to insert a footer</a:t>
            </a:r>
            <a:endParaRPr lang="en-CA" noProof="0" dirty="0"/>
          </a:p>
        </p:txBody>
      </p:sp>
      <p:sp>
        <p:nvSpPr>
          <p:cNvPr id="5" name="Slide Number Placeholder 4"/>
          <p:cNvSpPr>
            <a:spLocks noGrp="1"/>
          </p:cNvSpPr>
          <p:nvPr>
            <p:ph type="sldNum" sz="quarter" idx="4"/>
          </p:nvPr>
        </p:nvSpPr>
        <p:spPr/>
        <p:txBody>
          <a:bodyPr/>
          <a:lstStyle/>
          <a:p>
            <a:fld id="{061A9654-7BF2-42EF-AE33-C129A2459692}" type="slidenum">
              <a:rPr lang="en-CA" noProof="0" smtClean="0"/>
              <a:pPr/>
              <a:t>2</a:t>
            </a:fld>
            <a:endParaRPr lang="en-CA" noProof="0" dirty="0"/>
          </a:p>
        </p:txBody>
      </p:sp>
      <p:sp>
        <p:nvSpPr>
          <p:cNvPr id="2" name="Rounded Rectangle 1"/>
          <p:cNvSpPr/>
          <p:nvPr/>
        </p:nvSpPr>
        <p:spPr bwMode="gray">
          <a:xfrm>
            <a:off x="957943" y="1719943"/>
            <a:ext cx="6389914" cy="674914"/>
          </a:xfrm>
          <a:prstGeom prst="round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smtClean="0">
                <a:solidFill>
                  <a:schemeClr val="bg1"/>
                </a:solidFill>
              </a:rPr>
              <a:t>1. Syllabus</a:t>
            </a:r>
          </a:p>
        </p:txBody>
      </p:sp>
      <p:sp>
        <p:nvSpPr>
          <p:cNvPr id="8" name="Rounded Rectangle 7"/>
          <p:cNvSpPr/>
          <p:nvPr/>
        </p:nvSpPr>
        <p:spPr bwMode="gray">
          <a:xfrm>
            <a:off x="957943" y="2719614"/>
            <a:ext cx="6389914" cy="674914"/>
          </a:xfrm>
          <a:prstGeom prst="round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2</a:t>
            </a:r>
            <a:r>
              <a:rPr lang="en-US" sz="1600" b="1" dirty="0" smtClean="0">
                <a:solidFill>
                  <a:schemeClr val="bg1"/>
                </a:solidFill>
              </a:rPr>
              <a:t>. GitHub</a:t>
            </a:r>
          </a:p>
        </p:txBody>
      </p:sp>
      <p:sp>
        <p:nvSpPr>
          <p:cNvPr id="9" name="Rounded Rectangle 8"/>
          <p:cNvSpPr/>
          <p:nvPr/>
        </p:nvSpPr>
        <p:spPr bwMode="gray">
          <a:xfrm>
            <a:off x="957943" y="3761015"/>
            <a:ext cx="6389914" cy="674914"/>
          </a:xfrm>
          <a:prstGeom prst="round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smtClean="0">
                <a:solidFill>
                  <a:schemeClr val="bg1"/>
                </a:solidFill>
              </a:rPr>
              <a:t>3. Python</a:t>
            </a:r>
          </a:p>
        </p:txBody>
      </p:sp>
    </p:spTree>
    <p:extLst>
      <p:ext uri="{BB962C8B-B14F-4D97-AF65-F5344CB8AC3E}">
        <p14:creationId xmlns:p14="http://schemas.microsoft.com/office/powerpoint/2010/main" val="1280934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CA" dirty="0" err="1" smtClean="0"/>
              <a:t>Elif</a:t>
            </a:r>
            <a:r>
              <a:rPr lang="en-CA" dirty="0" smtClean="0"/>
              <a:t> and Else </a:t>
            </a:r>
            <a:endParaRPr lang="en-US" dirty="0"/>
          </a:p>
        </p:txBody>
      </p:sp>
      <p:sp>
        <p:nvSpPr>
          <p:cNvPr id="4" name="Content Placeholder 3"/>
          <p:cNvSpPr>
            <a:spLocks noGrp="1"/>
          </p:cNvSpPr>
          <p:nvPr>
            <p:ph idx="1"/>
          </p:nvPr>
        </p:nvSpPr>
        <p:spPr>
          <a:xfrm>
            <a:off x="373938" y="1308999"/>
            <a:ext cx="8374062" cy="339358"/>
          </a:xfrm>
        </p:spPr>
        <p:txBody>
          <a:bodyPr/>
          <a:lstStyle/>
          <a:p>
            <a:r>
              <a:rPr lang="en-CA" sz="1800" dirty="0" smtClean="0"/>
              <a:t>“</a:t>
            </a:r>
            <a:r>
              <a:rPr lang="en-CA" sz="1800" dirty="0" err="1" smtClean="0"/>
              <a:t>Elif</a:t>
            </a:r>
            <a:r>
              <a:rPr lang="en-CA" sz="1800" dirty="0" smtClean="0"/>
              <a:t>” </a:t>
            </a:r>
            <a:r>
              <a:rPr lang="en-CA" sz="1800" dirty="0" smtClean="0"/>
              <a:t>is a way of saying “if the previous condition was not true, then do this condition”. “Else” catches anything not caught by preceding conditions. </a:t>
            </a:r>
            <a:endParaRPr lang="en-US" sz="1800"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20</a:t>
            </a:fld>
            <a:endParaRPr lang="en-CA" noProof="0" dirty="0"/>
          </a:p>
        </p:txBody>
      </p:sp>
      <p:sp>
        <p:nvSpPr>
          <p:cNvPr id="9" name="TextBox 8"/>
          <p:cNvSpPr txBox="1"/>
          <p:nvPr/>
        </p:nvSpPr>
        <p:spPr>
          <a:xfrm>
            <a:off x="373937" y="2422544"/>
            <a:ext cx="8374063" cy="2492990"/>
          </a:xfrm>
          <a:prstGeom prst="rect">
            <a:avLst/>
          </a:prstGeom>
          <a:solidFill>
            <a:schemeClr val="accent3">
              <a:lumMod val="20000"/>
              <a:lumOff val="80000"/>
            </a:schemeClr>
          </a:solidFill>
        </p:spPr>
        <p:txBody>
          <a:bodyPr wrap="square" lIns="0" tIns="0" rIns="0" bIns="0" rtlCol="0">
            <a:spAutoFit/>
          </a:bodyPr>
          <a:lstStyle/>
          <a:p>
            <a:r>
              <a:rPr lang="en-US" dirty="0"/>
              <a:t>a = 5</a:t>
            </a:r>
          </a:p>
          <a:p>
            <a:r>
              <a:rPr lang="en-US" dirty="0"/>
              <a:t>b = 230</a:t>
            </a:r>
          </a:p>
          <a:p>
            <a:endParaRPr lang="en-CA" dirty="0"/>
          </a:p>
          <a:p>
            <a:r>
              <a:rPr lang="en-US" dirty="0" smtClean="0"/>
              <a:t>if </a:t>
            </a:r>
            <a:r>
              <a:rPr lang="en-US" dirty="0"/>
              <a:t>b &gt; a :</a:t>
            </a:r>
          </a:p>
          <a:p>
            <a:r>
              <a:rPr lang="en-US" dirty="0"/>
              <a:t>    print</a:t>
            </a:r>
            <a:r>
              <a:rPr lang="en-US" dirty="0" smtClean="0"/>
              <a:t>(“b </a:t>
            </a:r>
            <a:r>
              <a:rPr lang="en-US" dirty="0"/>
              <a:t>is greater than </a:t>
            </a:r>
            <a:r>
              <a:rPr lang="en-US" dirty="0" smtClean="0"/>
              <a:t>a")</a:t>
            </a:r>
          </a:p>
          <a:p>
            <a:r>
              <a:rPr lang="en-CA" dirty="0" err="1" smtClean="0"/>
              <a:t>elif</a:t>
            </a:r>
            <a:r>
              <a:rPr lang="en-CA" dirty="0" smtClean="0"/>
              <a:t> a == b:</a:t>
            </a:r>
          </a:p>
          <a:p>
            <a:r>
              <a:rPr lang="en-CA" dirty="0"/>
              <a:t> </a:t>
            </a:r>
            <a:r>
              <a:rPr lang="en-CA" dirty="0" smtClean="0"/>
              <a:t>   print(“a and b are equal”)</a:t>
            </a:r>
          </a:p>
          <a:p>
            <a:r>
              <a:rPr lang="en-CA" dirty="0" smtClean="0"/>
              <a:t>else:</a:t>
            </a:r>
          </a:p>
          <a:p>
            <a:r>
              <a:rPr lang="en-CA" dirty="0"/>
              <a:t> </a:t>
            </a:r>
            <a:r>
              <a:rPr lang="en-CA" dirty="0" smtClean="0"/>
              <a:t>   print(“a is greater than b”)</a:t>
            </a:r>
            <a:endParaRPr lang="en-CA" dirty="0"/>
          </a:p>
        </p:txBody>
      </p:sp>
    </p:spTree>
    <p:extLst>
      <p:ext uri="{BB962C8B-B14F-4D97-AF65-F5344CB8AC3E}">
        <p14:creationId xmlns:p14="http://schemas.microsoft.com/office/powerpoint/2010/main" val="28132786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CA" sz="1600" dirty="0" smtClean="0">
                <a:solidFill>
                  <a:schemeClr val="tx1"/>
                </a:solidFill>
              </a:rPr>
              <a:t>For the code below, write what you think the result would be given the location and pay listed below. Check your answer after by running the code. </a:t>
            </a:r>
            <a:endParaRPr lang="en-US" sz="1600" dirty="0">
              <a:solidFill>
                <a:schemeClr val="tx1"/>
              </a:solidFill>
            </a:endParaRPr>
          </a:p>
        </p:txBody>
      </p:sp>
      <p:sp>
        <p:nvSpPr>
          <p:cNvPr id="3" name="Title 2"/>
          <p:cNvSpPr>
            <a:spLocks noGrp="1"/>
          </p:cNvSpPr>
          <p:nvPr>
            <p:ph type="title"/>
          </p:nvPr>
        </p:nvSpPr>
        <p:spPr/>
        <p:txBody>
          <a:bodyPr/>
          <a:lstStyle/>
          <a:p>
            <a:r>
              <a:rPr lang="en-CA" dirty="0" smtClean="0"/>
              <a:t>Conditionals Exercise</a:t>
            </a:r>
            <a:endParaRPr lang="en-US" dirty="0"/>
          </a:p>
        </p:txBody>
      </p:sp>
      <p:sp>
        <p:nvSpPr>
          <p:cNvPr id="4" name="Content Placeholder 3"/>
          <p:cNvSpPr>
            <a:spLocks noGrp="1"/>
          </p:cNvSpPr>
          <p:nvPr>
            <p:ph idx="1"/>
          </p:nvPr>
        </p:nvSpPr>
        <p:spPr>
          <a:xfrm>
            <a:off x="376238" y="1408855"/>
            <a:ext cx="4685742" cy="4065695"/>
          </a:xfrm>
        </p:spPr>
        <p:txBody>
          <a:bodyPr/>
          <a:lstStyle/>
          <a:p>
            <a:r>
              <a:rPr lang="en-CA" dirty="0" smtClean="0"/>
              <a:t>location = (to update)    </a:t>
            </a:r>
          </a:p>
          <a:p>
            <a:r>
              <a:rPr lang="en-CA" dirty="0" smtClean="0"/>
              <a:t>pay = (to update) </a:t>
            </a:r>
          </a:p>
          <a:p>
            <a:endParaRPr lang="en-US" dirty="0"/>
          </a:p>
          <a:p>
            <a:r>
              <a:rPr lang="en-US" dirty="0"/>
              <a:t>if location == </a:t>
            </a:r>
            <a:r>
              <a:rPr lang="en-US" dirty="0"/>
              <a:t>"Vancouver</a:t>
            </a:r>
            <a:r>
              <a:rPr lang="en-US" dirty="0" smtClean="0"/>
              <a:t>":</a:t>
            </a:r>
            <a:endParaRPr lang="en-US" dirty="0"/>
          </a:p>
          <a:p>
            <a:r>
              <a:rPr lang="en-US" dirty="0"/>
              <a:t>    print("So long, suckers! I’ll take it!")</a:t>
            </a:r>
          </a:p>
          <a:p>
            <a:r>
              <a:rPr lang="en-US" dirty="0" err="1"/>
              <a:t>elif</a:t>
            </a:r>
            <a:r>
              <a:rPr lang="en-US" dirty="0"/>
              <a:t> location == </a:t>
            </a:r>
            <a:r>
              <a:rPr lang="en-US" dirty="0"/>
              <a:t>"Ottawa</a:t>
            </a:r>
            <a:r>
              <a:rPr lang="en-US" dirty="0" smtClean="0"/>
              <a:t>":</a:t>
            </a:r>
            <a:endParaRPr lang="en-US" dirty="0"/>
          </a:p>
          <a:p>
            <a:r>
              <a:rPr lang="en-US" dirty="0"/>
              <a:t>    if pay &lt; 100000:</a:t>
            </a:r>
          </a:p>
          <a:p>
            <a:r>
              <a:rPr lang="en-US" dirty="0"/>
              <a:t>        print("No way")</a:t>
            </a:r>
          </a:p>
          <a:p>
            <a:r>
              <a:rPr lang="en-US" dirty="0"/>
              <a:t>    else:</a:t>
            </a:r>
          </a:p>
          <a:p>
            <a:r>
              <a:rPr lang="en-US" dirty="0"/>
              <a:t>        print("I’ll take it!")</a:t>
            </a:r>
          </a:p>
          <a:p>
            <a:r>
              <a:rPr lang="en-US" dirty="0" err="1"/>
              <a:t>elif</a:t>
            </a:r>
            <a:r>
              <a:rPr lang="en-US" dirty="0"/>
              <a:t> location == "California" and pay &gt; 40000:</a:t>
            </a:r>
          </a:p>
          <a:p>
            <a:r>
              <a:rPr lang="en-US" dirty="0"/>
              <a:t>   print("I’ll take it!")</a:t>
            </a:r>
          </a:p>
          <a:p>
            <a:r>
              <a:rPr lang="en-US" dirty="0" err="1"/>
              <a:t>elif</a:t>
            </a:r>
            <a:r>
              <a:rPr lang="en-US" dirty="0"/>
              <a:t> pay &gt; 60000:</a:t>
            </a:r>
          </a:p>
          <a:p>
            <a:r>
              <a:rPr lang="en-US" dirty="0"/>
              <a:t>    print("I’ll take it!")</a:t>
            </a:r>
          </a:p>
          <a:p>
            <a:r>
              <a:rPr lang="en-US" dirty="0"/>
              <a:t>else:</a:t>
            </a:r>
          </a:p>
          <a:p>
            <a:r>
              <a:rPr lang="en-US" dirty="0"/>
              <a:t>    print("No thanks, I can find something better.")</a:t>
            </a:r>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21</a:t>
            </a:fld>
            <a:endParaRPr lang="en-CA" noProof="0" dirty="0"/>
          </a:p>
        </p:txBody>
      </p:sp>
      <p:sp>
        <p:nvSpPr>
          <p:cNvPr id="7" name="Rectangle 6"/>
          <p:cNvSpPr/>
          <p:nvPr/>
        </p:nvSpPr>
        <p:spPr>
          <a:xfrm>
            <a:off x="4155422" y="1408855"/>
            <a:ext cx="5146830" cy="1169551"/>
          </a:xfrm>
          <a:prstGeom prst="rect">
            <a:avLst/>
          </a:prstGeom>
        </p:spPr>
        <p:txBody>
          <a:bodyPr wrap="square">
            <a:spAutoFit/>
          </a:bodyPr>
          <a:lstStyle/>
          <a:p>
            <a:pPr marL="342900" indent="-342900">
              <a:buAutoNum type="arabicPeriod"/>
            </a:pPr>
            <a:r>
              <a:rPr lang="en-US" sz="1400" dirty="0" smtClean="0"/>
              <a:t>location </a:t>
            </a:r>
            <a:r>
              <a:rPr lang="en-US" sz="1400" dirty="0"/>
              <a:t>= </a:t>
            </a:r>
            <a:r>
              <a:rPr lang="en-US" sz="1400" dirty="0" smtClean="0"/>
              <a:t>"Ottawa</a:t>
            </a:r>
            <a:r>
              <a:rPr lang="en-US" sz="1400" dirty="0" smtClean="0"/>
              <a:t>" 	pay </a:t>
            </a:r>
            <a:r>
              <a:rPr lang="en-US" sz="1400" dirty="0"/>
              <a:t>= 50000 </a:t>
            </a:r>
            <a:endParaRPr lang="en-US" sz="1400" dirty="0" smtClean="0"/>
          </a:p>
          <a:p>
            <a:pPr marL="342900" indent="-342900">
              <a:buAutoNum type="arabicPeriod"/>
            </a:pPr>
            <a:r>
              <a:rPr lang="en-US" sz="1400" dirty="0" smtClean="0"/>
              <a:t>location </a:t>
            </a:r>
            <a:r>
              <a:rPr lang="en-US" sz="1400" dirty="0"/>
              <a:t>= </a:t>
            </a:r>
            <a:r>
              <a:rPr lang="en-US" sz="1400" dirty="0" smtClean="0"/>
              <a:t>"Mississauga</a:t>
            </a:r>
            <a:r>
              <a:rPr lang="en-US" sz="1400" dirty="0" smtClean="0"/>
              <a:t>" 	pay </a:t>
            </a:r>
            <a:r>
              <a:rPr lang="en-US" sz="1400" dirty="0"/>
              <a:t>= 50000 </a:t>
            </a:r>
            <a:endParaRPr lang="en-US" sz="1400" dirty="0" smtClean="0"/>
          </a:p>
          <a:p>
            <a:pPr marL="342900" indent="-342900">
              <a:buAutoNum type="arabicPeriod"/>
            </a:pPr>
            <a:r>
              <a:rPr lang="en-US" sz="1400" dirty="0" smtClean="0"/>
              <a:t>location </a:t>
            </a:r>
            <a:r>
              <a:rPr lang="en-US" sz="1400" dirty="0"/>
              <a:t>= </a:t>
            </a:r>
            <a:r>
              <a:rPr lang="en-US" sz="1400" dirty="0" smtClean="0"/>
              <a:t>"California</a:t>
            </a:r>
            <a:r>
              <a:rPr lang="en-US" sz="1400" dirty="0"/>
              <a:t>" </a:t>
            </a:r>
            <a:r>
              <a:rPr lang="en-US" sz="1400" dirty="0" smtClean="0"/>
              <a:t>	pay </a:t>
            </a:r>
            <a:r>
              <a:rPr lang="en-US" sz="1400" dirty="0"/>
              <a:t>= 50000 </a:t>
            </a:r>
            <a:endParaRPr lang="en-US" sz="1400" dirty="0" smtClean="0"/>
          </a:p>
          <a:p>
            <a:pPr marL="342900" indent="-342900">
              <a:buAutoNum type="arabicPeriod"/>
            </a:pPr>
            <a:r>
              <a:rPr lang="en-US" sz="1400" dirty="0" smtClean="0"/>
              <a:t>location </a:t>
            </a:r>
            <a:r>
              <a:rPr lang="en-US" sz="1400" dirty="0"/>
              <a:t>= </a:t>
            </a:r>
            <a:r>
              <a:rPr lang="en-US" sz="1400" dirty="0" smtClean="0"/>
              <a:t>"Vancouver</a:t>
            </a:r>
            <a:r>
              <a:rPr lang="en-US" sz="1400" dirty="0" smtClean="0"/>
              <a:t>" 	pay </a:t>
            </a:r>
            <a:r>
              <a:rPr lang="en-US" sz="1400" dirty="0"/>
              <a:t>= </a:t>
            </a:r>
            <a:r>
              <a:rPr lang="en-US" sz="1400" dirty="0" smtClean="0"/>
              <a:t>1</a:t>
            </a:r>
          </a:p>
          <a:p>
            <a:pPr marL="342900" indent="-342900">
              <a:buAutoNum type="arabicPeriod"/>
            </a:pPr>
            <a:r>
              <a:rPr lang="en-US" sz="1400" dirty="0" smtClean="0"/>
              <a:t>location </a:t>
            </a:r>
            <a:r>
              <a:rPr lang="en-US" sz="1400" dirty="0"/>
              <a:t>= "California" </a:t>
            </a:r>
            <a:r>
              <a:rPr lang="en-US" sz="1400" dirty="0" smtClean="0"/>
              <a:t>	pay </a:t>
            </a:r>
            <a:r>
              <a:rPr lang="en-US" sz="1400" dirty="0"/>
              <a:t>= 25000 </a:t>
            </a:r>
          </a:p>
        </p:txBody>
      </p:sp>
    </p:spTree>
    <p:extLst>
      <p:ext uri="{BB962C8B-B14F-4D97-AF65-F5344CB8AC3E}">
        <p14:creationId xmlns:p14="http://schemas.microsoft.com/office/powerpoint/2010/main" val="42847199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8" y="651601"/>
            <a:ext cx="8371762" cy="486320"/>
          </a:xfrm>
        </p:spPr>
        <p:txBody>
          <a:bodyPr/>
          <a:lstStyle/>
          <a:p>
            <a:endParaRPr lang="en-US" dirty="0"/>
          </a:p>
        </p:txBody>
      </p:sp>
      <p:sp>
        <p:nvSpPr>
          <p:cNvPr id="3" name="Title 2"/>
          <p:cNvSpPr>
            <a:spLocks noGrp="1"/>
          </p:cNvSpPr>
          <p:nvPr>
            <p:ph type="title"/>
          </p:nvPr>
        </p:nvSpPr>
        <p:spPr/>
        <p:txBody>
          <a:bodyPr/>
          <a:lstStyle/>
          <a:p>
            <a:r>
              <a:rPr lang="en-CA" dirty="0" smtClean="0"/>
              <a:t>While Loop</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22</a:t>
            </a:fld>
            <a:endParaRPr lang="en-CA" noProof="0" dirty="0"/>
          </a:p>
        </p:txBody>
      </p:sp>
      <p:sp>
        <p:nvSpPr>
          <p:cNvPr id="7" name="Content Placeholder 3"/>
          <p:cNvSpPr>
            <a:spLocks noGrp="1"/>
          </p:cNvSpPr>
          <p:nvPr>
            <p:ph idx="1"/>
          </p:nvPr>
        </p:nvSpPr>
        <p:spPr>
          <a:xfrm>
            <a:off x="373938" y="1260008"/>
            <a:ext cx="8374062" cy="601572"/>
          </a:xfrm>
        </p:spPr>
        <p:txBody>
          <a:bodyPr/>
          <a:lstStyle/>
          <a:p>
            <a:r>
              <a:rPr lang="en-CA" sz="1800" dirty="0" smtClean="0"/>
              <a:t>While loop can execute statements as long as a condition is true. </a:t>
            </a:r>
            <a:endParaRPr lang="en-US" sz="1800" dirty="0"/>
          </a:p>
        </p:txBody>
      </p:sp>
      <p:sp>
        <p:nvSpPr>
          <p:cNvPr id="8" name="TextBox 7"/>
          <p:cNvSpPr txBox="1"/>
          <p:nvPr/>
        </p:nvSpPr>
        <p:spPr>
          <a:xfrm>
            <a:off x="373935" y="1543114"/>
            <a:ext cx="8374063" cy="1661993"/>
          </a:xfrm>
          <a:prstGeom prst="rect">
            <a:avLst/>
          </a:prstGeom>
          <a:solidFill>
            <a:schemeClr val="accent3">
              <a:lumMod val="20000"/>
              <a:lumOff val="80000"/>
            </a:schemeClr>
          </a:solidFill>
        </p:spPr>
        <p:txBody>
          <a:bodyPr wrap="square" lIns="0" tIns="0" rIns="0" bIns="0" rtlCol="0">
            <a:spAutoFit/>
          </a:bodyPr>
          <a:lstStyle/>
          <a:p>
            <a:r>
              <a:rPr lang="en-CA" dirty="0" smtClean="0"/>
              <a:t>Print ‘</a:t>
            </a:r>
            <a:r>
              <a:rPr lang="en-CA" dirty="0" err="1" smtClean="0"/>
              <a:t>i</a:t>
            </a:r>
            <a:r>
              <a:rPr lang="en-CA" dirty="0" smtClean="0"/>
              <a:t>’ as long as ‘</a:t>
            </a:r>
            <a:r>
              <a:rPr lang="en-CA" dirty="0" err="1" smtClean="0"/>
              <a:t>i</a:t>
            </a:r>
            <a:r>
              <a:rPr lang="en-CA" dirty="0" smtClean="0"/>
              <a:t>’ is less than 8:</a:t>
            </a:r>
          </a:p>
          <a:p>
            <a:endParaRPr lang="en-CA" dirty="0"/>
          </a:p>
          <a:p>
            <a:r>
              <a:rPr lang="nn-NO" dirty="0" smtClean="0"/>
              <a:t>i </a:t>
            </a:r>
            <a:r>
              <a:rPr lang="nn-NO" dirty="0"/>
              <a:t>= 0</a:t>
            </a:r>
          </a:p>
          <a:p>
            <a:r>
              <a:rPr lang="nn-NO" dirty="0"/>
              <a:t>while i &lt; 8: </a:t>
            </a:r>
          </a:p>
          <a:p>
            <a:r>
              <a:rPr lang="nn-NO" dirty="0"/>
              <a:t>    i+=1</a:t>
            </a:r>
          </a:p>
          <a:p>
            <a:r>
              <a:rPr lang="nn-NO" dirty="0"/>
              <a:t>    print(i</a:t>
            </a:r>
            <a:r>
              <a:rPr lang="nn-NO" dirty="0" smtClean="0"/>
              <a:t>)</a:t>
            </a:r>
            <a:endParaRPr lang="nn-NO" dirty="0"/>
          </a:p>
        </p:txBody>
      </p:sp>
      <p:sp>
        <p:nvSpPr>
          <p:cNvPr id="9" name="Content Placeholder 3"/>
          <p:cNvSpPr txBox="1">
            <a:spLocks/>
          </p:cNvSpPr>
          <p:nvPr/>
        </p:nvSpPr>
        <p:spPr>
          <a:xfrm>
            <a:off x="373936" y="3551061"/>
            <a:ext cx="8374062" cy="6015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800" dirty="0" smtClean="0"/>
              <a:t>A break statement can be used to stop the loop even while the condition is true. </a:t>
            </a:r>
            <a:endParaRPr lang="en-US" sz="1800" dirty="0"/>
          </a:p>
        </p:txBody>
      </p:sp>
      <p:sp>
        <p:nvSpPr>
          <p:cNvPr id="10" name="TextBox 9"/>
          <p:cNvSpPr txBox="1"/>
          <p:nvPr/>
        </p:nvSpPr>
        <p:spPr>
          <a:xfrm>
            <a:off x="373935" y="3845144"/>
            <a:ext cx="8374063" cy="2215991"/>
          </a:xfrm>
          <a:prstGeom prst="rect">
            <a:avLst/>
          </a:prstGeom>
          <a:solidFill>
            <a:schemeClr val="accent3">
              <a:lumMod val="20000"/>
              <a:lumOff val="80000"/>
            </a:schemeClr>
          </a:solidFill>
        </p:spPr>
        <p:txBody>
          <a:bodyPr wrap="square" lIns="0" tIns="0" rIns="0" bIns="0" rtlCol="0">
            <a:spAutoFit/>
          </a:bodyPr>
          <a:lstStyle/>
          <a:p>
            <a:r>
              <a:rPr lang="en-CA" dirty="0" smtClean="0"/>
              <a:t>To exit the loop when </a:t>
            </a:r>
            <a:r>
              <a:rPr lang="en-CA" dirty="0" err="1" smtClean="0"/>
              <a:t>i</a:t>
            </a:r>
            <a:r>
              <a:rPr lang="en-CA" dirty="0" smtClean="0"/>
              <a:t> = 5: </a:t>
            </a:r>
          </a:p>
          <a:p>
            <a:endParaRPr lang="en-CA" dirty="0" smtClean="0"/>
          </a:p>
          <a:p>
            <a:r>
              <a:rPr lang="nn-NO" dirty="0"/>
              <a:t>i = 0</a:t>
            </a:r>
          </a:p>
          <a:p>
            <a:r>
              <a:rPr lang="nn-NO" dirty="0"/>
              <a:t>while i &lt; 8: </a:t>
            </a:r>
          </a:p>
          <a:p>
            <a:r>
              <a:rPr lang="nn-NO" dirty="0"/>
              <a:t>    i+=1</a:t>
            </a:r>
          </a:p>
          <a:p>
            <a:r>
              <a:rPr lang="nn-NO" dirty="0"/>
              <a:t>    print(i)</a:t>
            </a:r>
          </a:p>
          <a:p>
            <a:r>
              <a:rPr lang="nn-NO" dirty="0"/>
              <a:t>    if i == 5: </a:t>
            </a:r>
          </a:p>
          <a:p>
            <a:r>
              <a:rPr lang="nn-NO" dirty="0"/>
              <a:t>        break</a:t>
            </a:r>
          </a:p>
        </p:txBody>
      </p:sp>
    </p:spTree>
    <p:extLst>
      <p:ext uri="{BB962C8B-B14F-4D97-AF65-F5344CB8AC3E}">
        <p14:creationId xmlns:p14="http://schemas.microsoft.com/office/powerpoint/2010/main" val="39246597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8" y="651601"/>
            <a:ext cx="8371762" cy="486320"/>
          </a:xfrm>
        </p:spPr>
        <p:txBody>
          <a:bodyPr/>
          <a:lstStyle/>
          <a:p>
            <a:endParaRPr lang="en-US" dirty="0"/>
          </a:p>
        </p:txBody>
      </p:sp>
      <p:sp>
        <p:nvSpPr>
          <p:cNvPr id="3" name="Title 2"/>
          <p:cNvSpPr>
            <a:spLocks noGrp="1"/>
          </p:cNvSpPr>
          <p:nvPr>
            <p:ph type="title"/>
          </p:nvPr>
        </p:nvSpPr>
        <p:spPr/>
        <p:txBody>
          <a:bodyPr/>
          <a:lstStyle/>
          <a:p>
            <a:r>
              <a:rPr lang="en-CA" dirty="0" smtClean="0"/>
              <a:t>For Loop</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23</a:t>
            </a:fld>
            <a:endParaRPr lang="en-CA" noProof="0" dirty="0"/>
          </a:p>
        </p:txBody>
      </p:sp>
      <p:sp>
        <p:nvSpPr>
          <p:cNvPr id="7" name="Content Placeholder 3"/>
          <p:cNvSpPr txBox="1">
            <a:spLocks/>
          </p:cNvSpPr>
          <p:nvPr/>
        </p:nvSpPr>
        <p:spPr>
          <a:xfrm>
            <a:off x="373938" y="1260008"/>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A for loop is used to iterate over a sequence (e.g. list). </a:t>
            </a:r>
          </a:p>
          <a:p>
            <a:endParaRPr lang="en-CA" sz="1600" dirty="0"/>
          </a:p>
          <a:p>
            <a:endParaRPr lang="en-US" sz="1800" dirty="0"/>
          </a:p>
        </p:txBody>
      </p:sp>
      <p:sp>
        <p:nvSpPr>
          <p:cNvPr id="8" name="TextBox 7"/>
          <p:cNvSpPr txBox="1"/>
          <p:nvPr/>
        </p:nvSpPr>
        <p:spPr>
          <a:xfrm>
            <a:off x="373937" y="1570840"/>
            <a:ext cx="8374063" cy="692497"/>
          </a:xfrm>
          <a:prstGeom prst="rect">
            <a:avLst/>
          </a:prstGeom>
          <a:solidFill>
            <a:schemeClr val="accent3">
              <a:lumMod val="20000"/>
              <a:lumOff val="80000"/>
            </a:schemeClr>
          </a:solidFill>
        </p:spPr>
        <p:txBody>
          <a:bodyPr wrap="square" lIns="0" tIns="0" rIns="0" bIns="0" rtlCol="0">
            <a:spAutoFit/>
          </a:bodyPr>
          <a:lstStyle/>
          <a:p>
            <a:r>
              <a:rPr lang="en-US" sz="1500" dirty="0"/>
              <a:t>fruits = ["apple", "banana", "cherry"]</a:t>
            </a:r>
          </a:p>
          <a:p>
            <a:r>
              <a:rPr lang="en-US" sz="1500" dirty="0"/>
              <a:t>for x in fruits:</a:t>
            </a:r>
          </a:p>
          <a:p>
            <a:r>
              <a:rPr lang="en-US" sz="1500" dirty="0"/>
              <a:t>    print(x)</a:t>
            </a:r>
          </a:p>
        </p:txBody>
      </p:sp>
      <p:sp>
        <p:nvSpPr>
          <p:cNvPr id="9" name="Content Placeholder 3"/>
          <p:cNvSpPr txBox="1">
            <a:spLocks/>
          </p:cNvSpPr>
          <p:nvPr/>
        </p:nvSpPr>
        <p:spPr>
          <a:xfrm>
            <a:off x="373937" y="2430672"/>
            <a:ext cx="8374062" cy="6015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A break statement can be used to stop the loop. </a:t>
            </a:r>
            <a:endParaRPr lang="en-US" sz="1800" dirty="0"/>
          </a:p>
        </p:txBody>
      </p:sp>
      <p:sp>
        <p:nvSpPr>
          <p:cNvPr id="10" name="TextBox 9"/>
          <p:cNvSpPr txBox="1"/>
          <p:nvPr/>
        </p:nvSpPr>
        <p:spPr>
          <a:xfrm>
            <a:off x="373936" y="2679117"/>
            <a:ext cx="8374063" cy="1615827"/>
          </a:xfrm>
          <a:prstGeom prst="rect">
            <a:avLst/>
          </a:prstGeom>
          <a:solidFill>
            <a:schemeClr val="accent3">
              <a:lumMod val="20000"/>
              <a:lumOff val="80000"/>
            </a:schemeClr>
          </a:solidFill>
        </p:spPr>
        <p:txBody>
          <a:bodyPr wrap="square" lIns="0" tIns="0" rIns="0" bIns="0" rtlCol="0">
            <a:spAutoFit/>
          </a:bodyPr>
          <a:lstStyle/>
          <a:p>
            <a:r>
              <a:rPr lang="en-CA" sz="1500" dirty="0" smtClean="0"/>
              <a:t>To exit the loop when the list value is “banana”: </a:t>
            </a:r>
          </a:p>
          <a:p>
            <a:endParaRPr lang="en-CA" sz="1500" dirty="0" smtClean="0"/>
          </a:p>
          <a:p>
            <a:r>
              <a:rPr lang="en-US" sz="1500" dirty="0"/>
              <a:t>fruits = ["apple", "banana", "cherry"]</a:t>
            </a:r>
          </a:p>
          <a:p>
            <a:r>
              <a:rPr lang="en-US" sz="1500" dirty="0"/>
              <a:t>for x in fruits:</a:t>
            </a:r>
          </a:p>
          <a:p>
            <a:r>
              <a:rPr lang="en-US" sz="1500" dirty="0"/>
              <a:t>    if x == "banana":</a:t>
            </a:r>
          </a:p>
          <a:p>
            <a:r>
              <a:rPr lang="en-US" sz="1500" dirty="0"/>
              <a:t>        break </a:t>
            </a:r>
          </a:p>
          <a:p>
            <a:r>
              <a:rPr lang="en-US" sz="1500" dirty="0"/>
              <a:t>    print(x)</a:t>
            </a:r>
          </a:p>
        </p:txBody>
      </p:sp>
      <p:sp>
        <p:nvSpPr>
          <p:cNvPr id="11" name="Content Placeholder 3"/>
          <p:cNvSpPr txBox="1">
            <a:spLocks/>
          </p:cNvSpPr>
          <p:nvPr/>
        </p:nvSpPr>
        <p:spPr>
          <a:xfrm>
            <a:off x="373937" y="4492706"/>
            <a:ext cx="8374062" cy="6015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The continue statement can be used to stop the current iteration of the loop and continue with the next. </a:t>
            </a:r>
            <a:endParaRPr lang="en-US" sz="1800" dirty="0"/>
          </a:p>
        </p:txBody>
      </p:sp>
      <p:sp>
        <p:nvSpPr>
          <p:cNvPr id="12" name="TextBox 11"/>
          <p:cNvSpPr txBox="1"/>
          <p:nvPr/>
        </p:nvSpPr>
        <p:spPr>
          <a:xfrm>
            <a:off x="373936" y="5046918"/>
            <a:ext cx="8374063" cy="1615827"/>
          </a:xfrm>
          <a:prstGeom prst="rect">
            <a:avLst/>
          </a:prstGeom>
          <a:solidFill>
            <a:schemeClr val="accent3">
              <a:lumMod val="20000"/>
              <a:lumOff val="80000"/>
            </a:schemeClr>
          </a:solidFill>
        </p:spPr>
        <p:txBody>
          <a:bodyPr wrap="square" lIns="0" tIns="0" rIns="0" bIns="0" rtlCol="0">
            <a:spAutoFit/>
          </a:bodyPr>
          <a:lstStyle/>
          <a:p>
            <a:r>
              <a:rPr lang="en-CA" sz="1500" dirty="0" smtClean="0"/>
              <a:t>To not print the list value of “banana”: </a:t>
            </a:r>
          </a:p>
          <a:p>
            <a:endParaRPr lang="en-CA" sz="1500" dirty="0" smtClean="0"/>
          </a:p>
          <a:p>
            <a:r>
              <a:rPr lang="en-US" sz="1500" dirty="0"/>
              <a:t>fruits = ["apple", "banana", "cherry"]</a:t>
            </a:r>
          </a:p>
          <a:p>
            <a:r>
              <a:rPr lang="en-US" sz="1500" dirty="0"/>
              <a:t>for x in fruits:</a:t>
            </a:r>
          </a:p>
          <a:p>
            <a:r>
              <a:rPr lang="en-US" sz="1500" dirty="0"/>
              <a:t>    if x == "banana":</a:t>
            </a:r>
          </a:p>
          <a:p>
            <a:r>
              <a:rPr lang="en-US" sz="1500" dirty="0"/>
              <a:t>        </a:t>
            </a:r>
            <a:r>
              <a:rPr lang="en-US" sz="1500" dirty="0" smtClean="0"/>
              <a:t>continue </a:t>
            </a:r>
            <a:endParaRPr lang="en-US" sz="1500" dirty="0"/>
          </a:p>
          <a:p>
            <a:r>
              <a:rPr lang="en-US" sz="1500" dirty="0"/>
              <a:t>    print(x)</a:t>
            </a:r>
          </a:p>
        </p:txBody>
      </p:sp>
    </p:spTree>
    <p:extLst>
      <p:ext uri="{BB962C8B-B14F-4D97-AF65-F5344CB8AC3E}">
        <p14:creationId xmlns:p14="http://schemas.microsoft.com/office/powerpoint/2010/main" val="2121858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8" y="959525"/>
            <a:ext cx="8371762" cy="757255"/>
          </a:xfrm>
        </p:spPr>
        <p:txBody>
          <a:bodyPr/>
          <a:lstStyle/>
          <a:p>
            <a:r>
              <a:rPr lang="en-CA" sz="1800" dirty="0" smtClean="0">
                <a:solidFill>
                  <a:schemeClr val="tx1"/>
                </a:solidFill>
              </a:rPr>
              <a:t>For each of the following fragments of code, write what you think the output would be. Do this without running the code. Feel free to run the code after to check your answer. </a:t>
            </a:r>
            <a:endParaRPr lang="en-US" sz="1800" dirty="0">
              <a:solidFill>
                <a:schemeClr val="tx1"/>
              </a:solidFill>
            </a:endParaRPr>
          </a:p>
        </p:txBody>
      </p:sp>
      <p:sp>
        <p:nvSpPr>
          <p:cNvPr id="3" name="Title 2"/>
          <p:cNvSpPr>
            <a:spLocks noGrp="1"/>
          </p:cNvSpPr>
          <p:nvPr>
            <p:ph type="title"/>
          </p:nvPr>
        </p:nvSpPr>
        <p:spPr/>
        <p:txBody>
          <a:bodyPr/>
          <a:lstStyle/>
          <a:p>
            <a:r>
              <a:rPr lang="en-CA" dirty="0" smtClean="0"/>
              <a:t>Loops Exercises </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24</a:t>
            </a:fld>
            <a:endParaRPr lang="en-CA" noProof="0" dirty="0"/>
          </a:p>
        </p:txBody>
      </p:sp>
      <p:sp>
        <p:nvSpPr>
          <p:cNvPr id="7" name="Rectangle 6"/>
          <p:cNvSpPr/>
          <p:nvPr/>
        </p:nvSpPr>
        <p:spPr>
          <a:xfrm>
            <a:off x="376238" y="1982449"/>
            <a:ext cx="2346402" cy="2308324"/>
          </a:xfrm>
          <a:prstGeom prst="rect">
            <a:avLst/>
          </a:prstGeom>
        </p:spPr>
        <p:txBody>
          <a:bodyPr wrap="square">
            <a:spAutoFit/>
          </a:bodyPr>
          <a:lstStyle/>
          <a:p>
            <a:r>
              <a:rPr lang="en-CA" b="1" dirty="0" smtClean="0"/>
              <a:t>Exercise 1: </a:t>
            </a:r>
            <a:endParaRPr lang="en-US" b="1" dirty="0" smtClean="0"/>
          </a:p>
          <a:p>
            <a:r>
              <a:rPr lang="en-US" dirty="0" err="1" smtClean="0"/>
              <a:t>num</a:t>
            </a:r>
            <a:r>
              <a:rPr lang="en-US" dirty="0" smtClean="0"/>
              <a:t> </a:t>
            </a:r>
            <a:r>
              <a:rPr lang="en-US" dirty="0"/>
              <a:t>= 10 </a:t>
            </a:r>
          </a:p>
          <a:p>
            <a:r>
              <a:rPr lang="en-US" dirty="0"/>
              <a:t>while </a:t>
            </a:r>
            <a:r>
              <a:rPr lang="en-US" dirty="0" err="1"/>
              <a:t>num</a:t>
            </a:r>
            <a:r>
              <a:rPr lang="en-US" dirty="0"/>
              <a:t> &gt; 3: </a:t>
            </a:r>
          </a:p>
          <a:p>
            <a:r>
              <a:rPr lang="en-US" dirty="0"/>
              <a:t>    </a:t>
            </a:r>
            <a:r>
              <a:rPr lang="en-US" dirty="0" err="1"/>
              <a:t>num</a:t>
            </a:r>
            <a:r>
              <a:rPr lang="en-US" dirty="0"/>
              <a:t> = </a:t>
            </a:r>
            <a:r>
              <a:rPr lang="en-US" dirty="0" err="1"/>
              <a:t>num</a:t>
            </a:r>
            <a:r>
              <a:rPr lang="en-US" dirty="0"/>
              <a:t> - 1</a:t>
            </a:r>
          </a:p>
          <a:p>
            <a:r>
              <a:rPr lang="en-US" dirty="0"/>
              <a:t>    print(</a:t>
            </a:r>
            <a:r>
              <a:rPr lang="en-US" dirty="0" err="1"/>
              <a:t>num</a:t>
            </a:r>
            <a:r>
              <a:rPr lang="en-US" dirty="0"/>
              <a:t>) </a:t>
            </a:r>
            <a:endParaRPr lang="en-US" dirty="0" smtClean="0"/>
          </a:p>
          <a:p>
            <a:endParaRPr lang="en-CA" dirty="0"/>
          </a:p>
          <a:p>
            <a:r>
              <a:rPr lang="en-CA" dirty="0" smtClean="0"/>
              <a:t> </a:t>
            </a:r>
            <a:endParaRPr lang="en-CA" dirty="0"/>
          </a:p>
          <a:p>
            <a:endParaRPr lang="en-US" b="1" dirty="0" smtClean="0"/>
          </a:p>
        </p:txBody>
      </p:sp>
      <p:sp>
        <p:nvSpPr>
          <p:cNvPr id="9" name="Rectangle 8"/>
          <p:cNvSpPr/>
          <p:nvPr/>
        </p:nvSpPr>
        <p:spPr>
          <a:xfrm>
            <a:off x="3911599" y="1987241"/>
            <a:ext cx="2227943" cy="2031325"/>
          </a:xfrm>
          <a:prstGeom prst="rect">
            <a:avLst/>
          </a:prstGeom>
        </p:spPr>
        <p:txBody>
          <a:bodyPr wrap="square">
            <a:spAutoFit/>
          </a:bodyPr>
          <a:lstStyle/>
          <a:p>
            <a:r>
              <a:rPr lang="en-CA" b="1" dirty="0"/>
              <a:t>Exercise 2: </a:t>
            </a:r>
          </a:p>
          <a:p>
            <a:r>
              <a:rPr lang="en-CA" dirty="0" err="1"/>
              <a:t>num</a:t>
            </a:r>
            <a:r>
              <a:rPr lang="en-CA" dirty="0"/>
              <a:t> = 10</a:t>
            </a:r>
          </a:p>
          <a:p>
            <a:r>
              <a:rPr lang="en-CA" dirty="0"/>
              <a:t>while True:</a:t>
            </a:r>
          </a:p>
          <a:p>
            <a:r>
              <a:rPr lang="en-CA" dirty="0"/>
              <a:t>    </a:t>
            </a:r>
            <a:r>
              <a:rPr lang="en-CA" dirty="0" err="1"/>
              <a:t>num</a:t>
            </a:r>
            <a:r>
              <a:rPr lang="en-CA" dirty="0"/>
              <a:t> -= 1</a:t>
            </a:r>
          </a:p>
          <a:p>
            <a:r>
              <a:rPr lang="en-CA" dirty="0"/>
              <a:t>    if </a:t>
            </a:r>
            <a:r>
              <a:rPr lang="en-CA" dirty="0" err="1"/>
              <a:t>num</a:t>
            </a:r>
            <a:r>
              <a:rPr lang="en-CA" dirty="0"/>
              <a:t> &lt; 7:</a:t>
            </a:r>
          </a:p>
          <a:p>
            <a:r>
              <a:rPr lang="en-CA" dirty="0"/>
              <a:t>        break</a:t>
            </a:r>
          </a:p>
          <a:p>
            <a:r>
              <a:rPr lang="en-CA" dirty="0"/>
              <a:t>    print(</a:t>
            </a:r>
            <a:r>
              <a:rPr lang="en-CA" dirty="0" err="1"/>
              <a:t>num</a:t>
            </a:r>
            <a:r>
              <a:rPr lang="en-CA" dirty="0"/>
              <a:t>)</a:t>
            </a:r>
          </a:p>
        </p:txBody>
      </p:sp>
      <p:sp>
        <p:nvSpPr>
          <p:cNvPr id="10" name="Rectangle 9"/>
          <p:cNvSpPr/>
          <p:nvPr/>
        </p:nvSpPr>
        <p:spPr>
          <a:xfrm>
            <a:off x="376238" y="4044552"/>
            <a:ext cx="4104082" cy="2031325"/>
          </a:xfrm>
          <a:prstGeom prst="rect">
            <a:avLst/>
          </a:prstGeom>
        </p:spPr>
        <p:txBody>
          <a:bodyPr wrap="square">
            <a:spAutoFit/>
          </a:bodyPr>
          <a:lstStyle/>
          <a:p>
            <a:r>
              <a:rPr lang="en-CA" b="1" dirty="0"/>
              <a:t>Exercise </a:t>
            </a:r>
            <a:r>
              <a:rPr lang="en-CA" b="1" dirty="0" smtClean="0"/>
              <a:t>3: </a:t>
            </a:r>
            <a:endParaRPr lang="en-CA" b="1" dirty="0"/>
          </a:p>
          <a:p>
            <a:r>
              <a:rPr lang="en-US" dirty="0"/>
              <a:t>count = 0</a:t>
            </a:r>
          </a:p>
          <a:p>
            <a:r>
              <a:rPr lang="en-US" dirty="0"/>
              <a:t>for letter in "Snow!":</a:t>
            </a:r>
          </a:p>
          <a:p>
            <a:r>
              <a:rPr lang="en-US" dirty="0"/>
              <a:t>    count += 1</a:t>
            </a:r>
          </a:p>
          <a:p>
            <a:r>
              <a:rPr lang="en-US" dirty="0"/>
              <a:t>    print("Letter #", count, "is", letter)</a:t>
            </a:r>
          </a:p>
          <a:p>
            <a:endParaRPr lang="en-US" dirty="0" err="1"/>
          </a:p>
        </p:txBody>
      </p:sp>
    </p:spTree>
    <p:extLst>
      <p:ext uri="{BB962C8B-B14F-4D97-AF65-F5344CB8AC3E}">
        <p14:creationId xmlns:p14="http://schemas.microsoft.com/office/powerpoint/2010/main" val="5124181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itle 2"/>
          <p:cNvSpPr>
            <a:spLocks noGrp="1"/>
          </p:cNvSpPr>
          <p:nvPr>
            <p:ph type="title"/>
          </p:nvPr>
        </p:nvSpPr>
        <p:spPr/>
        <p:txBody>
          <a:bodyPr/>
          <a:lstStyle/>
          <a:p>
            <a:r>
              <a:rPr lang="en-CA" dirty="0" smtClean="0"/>
              <a:t>Functions</a:t>
            </a:r>
            <a:endParaRPr lang="en-US" dirty="0"/>
          </a:p>
        </p:txBody>
      </p:sp>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25</a:t>
            </a:fld>
            <a:endParaRPr lang="en-CA" noProof="0" dirty="0"/>
          </a:p>
        </p:txBody>
      </p:sp>
      <p:sp>
        <p:nvSpPr>
          <p:cNvPr id="7" name="Content Placeholder 3"/>
          <p:cNvSpPr txBox="1">
            <a:spLocks/>
          </p:cNvSpPr>
          <p:nvPr/>
        </p:nvSpPr>
        <p:spPr>
          <a:xfrm>
            <a:off x="373938" y="1260008"/>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A function is a block of code which only runs when called. </a:t>
            </a:r>
            <a:endParaRPr lang="en-US" sz="1800" dirty="0"/>
          </a:p>
        </p:txBody>
      </p:sp>
      <p:sp>
        <p:nvSpPr>
          <p:cNvPr id="8" name="TextBox 7"/>
          <p:cNvSpPr txBox="1"/>
          <p:nvPr/>
        </p:nvSpPr>
        <p:spPr>
          <a:xfrm>
            <a:off x="373937" y="1606010"/>
            <a:ext cx="8374063" cy="738664"/>
          </a:xfrm>
          <a:prstGeom prst="rect">
            <a:avLst/>
          </a:prstGeom>
          <a:solidFill>
            <a:schemeClr val="accent3">
              <a:lumMod val="20000"/>
              <a:lumOff val="80000"/>
            </a:schemeClr>
          </a:solidFill>
        </p:spPr>
        <p:txBody>
          <a:bodyPr wrap="square" lIns="0" tIns="0" rIns="0" bIns="0" rtlCol="0">
            <a:spAutoFit/>
          </a:bodyPr>
          <a:lstStyle/>
          <a:p>
            <a:r>
              <a:rPr lang="en-US" sz="1600" dirty="0" err="1"/>
              <a:t>def</a:t>
            </a:r>
            <a:r>
              <a:rPr lang="en-US" sz="1600" dirty="0"/>
              <a:t> </a:t>
            </a:r>
            <a:r>
              <a:rPr lang="en-US" sz="1600" dirty="0" err="1"/>
              <a:t>my_function</a:t>
            </a:r>
            <a:r>
              <a:rPr lang="en-US" sz="1600" dirty="0"/>
              <a:t>():</a:t>
            </a:r>
          </a:p>
          <a:p>
            <a:r>
              <a:rPr lang="en-US" sz="1600" dirty="0"/>
              <a:t>    print("Hello")</a:t>
            </a:r>
          </a:p>
          <a:p>
            <a:r>
              <a:rPr lang="en-US" sz="1600" dirty="0" err="1"/>
              <a:t>my_function</a:t>
            </a:r>
            <a:r>
              <a:rPr lang="en-US" sz="1600" dirty="0" smtClean="0"/>
              <a:t>()</a:t>
            </a:r>
            <a:endParaRPr lang="en-US" sz="1600" dirty="0"/>
          </a:p>
        </p:txBody>
      </p:sp>
      <p:sp>
        <p:nvSpPr>
          <p:cNvPr id="9" name="TextBox 8"/>
          <p:cNvSpPr txBox="1"/>
          <p:nvPr/>
        </p:nvSpPr>
        <p:spPr>
          <a:xfrm>
            <a:off x="373937" y="3162278"/>
            <a:ext cx="8374063" cy="1231106"/>
          </a:xfrm>
          <a:prstGeom prst="rect">
            <a:avLst/>
          </a:prstGeom>
          <a:solidFill>
            <a:schemeClr val="accent3">
              <a:lumMod val="20000"/>
              <a:lumOff val="80000"/>
            </a:schemeClr>
          </a:solidFill>
        </p:spPr>
        <p:txBody>
          <a:bodyPr wrap="square" lIns="0" tIns="0" rIns="0" bIns="0" rtlCol="0">
            <a:spAutoFit/>
          </a:bodyPr>
          <a:lstStyle/>
          <a:p>
            <a:r>
              <a:rPr lang="en-US" sz="1600" dirty="0" err="1"/>
              <a:t>def</a:t>
            </a:r>
            <a:r>
              <a:rPr lang="en-US" sz="1600" dirty="0"/>
              <a:t> </a:t>
            </a:r>
            <a:r>
              <a:rPr lang="en-US" sz="1600" dirty="0" err="1"/>
              <a:t>my_function</a:t>
            </a:r>
            <a:r>
              <a:rPr lang="en-US" sz="1600" dirty="0"/>
              <a:t>(country):</a:t>
            </a:r>
          </a:p>
          <a:p>
            <a:r>
              <a:rPr lang="en-US" sz="1600" dirty="0"/>
              <a:t>    print("I live in: " + country)</a:t>
            </a:r>
          </a:p>
          <a:p>
            <a:r>
              <a:rPr lang="en-US" sz="1600" dirty="0" err="1"/>
              <a:t>my_function</a:t>
            </a:r>
            <a:r>
              <a:rPr lang="en-US" sz="1600" dirty="0"/>
              <a:t>("Canada")</a:t>
            </a:r>
          </a:p>
          <a:p>
            <a:r>
              <a:rPr lang="en-US" sz="1600" dirty="0" err="1"/>
              <a:t>my_function</a:t>
            </a:r>
            <a:r>
              <a:rPr lang="en-US" sz="1600" dirty="0"/>
              <a:t>("USA")</a:t>
            </a:r>
          </a:p>
          <a:p>
            <a:r>
              <a:rPr lang="en-US" sz="1600" dirty="0" err="1"/>
              <a:t>my_function</a:t>
            </a:r>
            <a:r>
              <a:rPr lang="en-US" sz="1600" dirty="0"/>
              <a:t>("Norway</a:t>
            </a:r>
            <a:r>
              <a:rPr lang="en-US" sz="1600" dirty="0" smtClean="0"/>
              <a:t>")</a:t>
            </a:r>
            <a:endParaRPr lang="en-US" sz="1600" dirty="0"/>
          </a:p>
        </p:txBody>
      </p:sp>
      <p:sp>
        <p:nvSpPr>
          <p:cNvPr id="10" name="Content Placeholder 3"/>
          <p:cNvSpPr txBox="1">
            <a:spLocks/>
          </p:cNvSpPr>
          <p:nvPr/>
        </p:nvSpPr>
        <p:spPr>
          <a:xfrm>
            <a:off x="373938" y="2596681"/>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Information can be passed to functions as a parameter. Parameters are specified after the function name inside the parenthesis. </a:t>
            </a:r>
            <a:endParaRPr lang="en-US" sz="1800" dirty="0"/>
          </a:p>
        </p:txBody>
      </p:sp>
      <p:sp>
        <p:nvSpPr>
          <p:cNvPr id="11" name="TextBox 10"/>
          <p:cNvSpPr txBox="1"/>
          <p:nvPr/>
        </p:nvSpPr>
        <p:spPr>
          <a:xfrm>
            <a:off x="373937" y="4963024"/>
            <a:ext cx="8374063" cy="1477328"/>
          </a:xfrm>
          <a:prstGeom prst="rect">
            <a:avLst/>
          </a:prstGeom>
          <a:solidFill>
            <a:schemeClr val="accent3">
              <a:lumMod val="20000"/>
              <a:lumOff val="80000"/>
            </a:schemeClr>
          </a:solidFill>
        </p:spPr>
        <p:txBody>
          <a:bodyPr wrap="square" lIns="0" tIns="0" rIns="0" bIns="0" rtlCol="0">
            <a:spAutoFit/>
          </a:bodyPr>
          <a:lstStyle/>
          <a:p>
            <a:r>
              <a:rPr lang="en-US" sz="1600" dirty="0" err="1"/>
              <a:t>def</a:t>
            </a:r>
            <a:r>
              <a:rPr lang="en-US" sz="1600" dirty="0"/>
              <a:t> </a:t>
            </a:r>
            <a:r>
              <a:rPr lang="en-US" sz="1600" dirty="0" err="1"/>
              <a:t>my_function</a:t>
            </a:r>
            <a:r>
              <a:rPr lang="en-US" sz="1600" dirty="0"/>
              <a:t>(x):</a:t>
            </a:r>
          </a:p>
          <a:p>
            <a:r>
              <a:rPr lang="en-US" sz="1600" dirty="0"/>
              <a:t>    return 5 * x </a:t>
            </a:r>
          </a:p>
          <a:p>
            <a:endParaRPr lang="en-US" sz="1600" dirty="0"/>
          </a:p>
          <a:p>
            <a:r>
              <a:rPr lang="en-US" sz="1600" dirty="0"/>
              <a:t>print(</a:t>
            </a:r>
            <a:r>
              <a:rPr lang="en-US" sz="1600" dirty="0" err="1"/>
              <a:t>my_function</a:t>
            </a:r>
            <a:r>
              <a:rPr lang="en-US" sz="1600" dirty="0"/>
              <a:t>(-4))</a:t>
            </a:r>
          </a:p>
          <a:p>
            <a:r>
              <a:rPr lang="en-US" sz="1600" dirty="0"/>
              <a:t>print(</a:t>
            </a:r>
            <a:r>
              <a:rPr lang="en-US" sz="1600" dirty="0" err="1"/>
              <a:t>my_function</a:t>
            </a:r>
            <a:r>
              <a:rPr lang="en-US" sz="1600" dirty="0"/>
              <a:t>(7))</a:t>
            </a:r>
          </a:p>
          <a:p>
            <a:r>
              <a:rPr lang="en-US" sz="1600" dirty="0"/>
              <a:t>print(</a:t>
            </a:r>
            <a:r>
              <a:rPr lang="en-US" sz="1600" dirty="0" err="1"/>
              <a:t>my_function</a:t>
            </a:r>
            <a:r>
              <a:rPr lang="en-US" sz="1600" dirty="0"/>
              <a:t>(6</a:t>
            </a:r>
            <a:r>
              <a:rPr lang="en-US" sz="1600" dirty="0" smtClean="0"/>
              <a:t>))</a:t>
            </a:r>
            <a:endParaRPr lang="en-US" sz="1600" dirty="0"/>
          </a:p>
        </p:txBody>
      </p:sp>
      <p:sp>
        <p:nvSpPr>
          <p:cNvPr id="12" name="Content Placeholder 3"/>
          <p:cNvSpPr txBox="1">
            <a:spLocks/>
          </p:cNvSpPr>
          <p:nvPr/>
        </p:nvSpPr>
        <p:spPr>
          <a:xfrm>
            <a:off x="373938" y="4649817"/>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600" dirty="0" smtClean="0"/>
              <a:t>Functions can return a value using the “return” statement. </a:t>
            </a:r>
            <a:endParaRPr lang="en-US" sz="1800" dirty="0"/>
          </a:p>
        </p:txBody>
      </p:sp>
    </p:spTree>
    <p:extLst>
      <p:ext uri="{BB962C8B-B14F-4D97-AF65-F5344CB8AC3E}">
        <p14:creationId xmlns:p14="http://schemas.microsoft.com/office/powerpoint/2010/main" val="15997275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Libraries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28296537"/>
              </p:ext>
            </p:extLst>
          </p:nvPr>
        </p:nvGraphicFramePr>
        <p:xfrm>
          <a:off x="373938" y="1949768"/>
          <a:ext cx="8374062" cy="1483360"/>
        </p:xfrm>
        <a:graphic>
          <a:graphicData uri="http://schemas.openxmlformats.org/drawingml/2006/table">
            <a:tbl>
              <a:tblPr firstRow="1" bandRow="1">
                <a:tableStyleId>{5C22544A-7EE6-4342-B048-85BDC9FD1C3A}</a:tableStyleId>
              </a:tblPr>
              <a:tblGrid>
                <a:gridCol w="1966116">
                  <a:extLst>
                    <a:ext uri="{9D8B030D-6E8A-4147-A177-3AD203B41FA5}">
                      <a16:colId xmlns:a16="http://schemas.microsoft.com/office/drawing/2014/main" val="4165041979"/>
                    </a:ext>
                  </a:extLst>
                </a:gridCol>
                <a:gridCol w="6407946">
                  <a:extLst>
                    <a:ext uri="{9D8B030D-6E8A-4147-A177-3AD203B41FA5}">
                      <a16:colId xmlns:a16="http://schemas.microsoft.com/office/drawing/2014/main" val="687959710"/>
                    </a:ext>
                  </a:extLst>
                </a:gridCol>
              </a:tblGrid>
              <a:tr h="370840">
                <a:tc>
                  <a:txBody>
                    <a:bodyPr/>
                    <a:lstStyle/>
                    <a:p>
                      <a:r>
                        <a:rPr lang="en-CA" sz="1600" dirty="0" smtClean="0"/>
                        <a:t>Library</a:t>
                      </a:r>
                      <a:endParaRPr lang="en-US" sz="1600" dirty="0"/>
                    </a:p>
                  </a:txBody>
                  <a:tcPr/>
                </a:tc>
                <a:tc>
                  <a:txBody>
                    <a:bodyPr/>
                    <a:lstStyle/>
                    <a:p>
                      <a:r>
                        <a:rPr lang="en-CA" sz="1600" dirty="0" smtClean="0"/>
                        <a:t>Purpose</a:t>
                      </a:r>
                      <a:endParaRPr lang="en-US" sz="1600" dirty="0"/>
                    </a:p>
                  </a:txBody>
                  <a:tcPr/>
                </a:tc>
                <a:extLst>
                  <a:ext uri="{0D108BD9-81ED-4DB2-BD59-A6C34878D82A}">
                    <a16:rowId xmlns:a16="http://schemas.microsoft.com/office/drawing/2014/main" val="3369261236"/>
                  </a:ext>
                </a:extLst>
              </a:tr>
              <a:tr h="370840">
                <a:tc>
                  <a:txBody>
                    <a:bodyPr/>
                    <a:lstStyle/>
                    <a:p>
                      <a:r>
                        <a:rPr lang="en-CA" sz="1600" dirty="0" smtClean="0"/>
                        <a:t>Pandas</a:t>
                      </a:r>
                      <a:endParaRPr lang="en-US" sz="1600" dirty="0"/>
                    </a:p>
                  </a:txBody>
                  <a:tcPr/>
                </a:tc>
                <a:tc>
                  <a:txBody>
                    <a:bodyPr/>
                    <a:lstStyle/>
                    <a:p>
                      <a:r>
                        <a:rPr lang="en-CA" sz="1600" dirty="0" smtClean="0"/>
                        <a:t>Data manipulation and analysis</a:t>
                      </a:r>
                      <a:endParaRPr lang="en-US" sz="1600" dirty="0"/>
                    </a:p>
                  </a:txBody>
                  <a:tcPr/>
                </a:tc>
                <a:extLst>
                  <a:ext uri="{0D108BD9-81ED-4DB2-BD59-A6C34878D82A}">
                    <a16:rowId xmlns:a16="http://schemas.microsoft.com/office/drawing/2014/main" val="4108364175"/>
                  </a:ext>
                </a:extLst>
              </a:tr>
              <a:tr h="370840">
                <a:tc>
                  <a:txBody>
                    <a:bodyPr/>
                    <a:lstStyle/>
                    <a:p>
                      <a:r>
                        <a:rPr lang="en-CA" sz="1600" dirty="0" err="1" smtClean="0"/>
                        <a:t>xlrd</a:t>
                      </a:r>
                      <a:endParaRPr lang="en-US" sz="1600" dirty="0"/>
                    </a:p>
                  </a:txBody>
                  <a:tcPr/>
                </a:tc>
                <a:tc>
                  <a:txBody>
                    <a:bodyPr/>
                    <a:lstStyle/>
                    <a:p>
                      <a:r>
                        <a:rPr lang="en-CA" sz="1600" dirty="0" smtClean="0"/>
                        <a:t>Extract</a:t>
                      </a:r>
                      <a:r>
                        <a:rPr lang="en-CA" sz="1600" baseline="0" dirty="0" smtClean="0"/>
                        <a:t> data from Excel</a:t>
                      </a:r>
                      <a:endParaRPr lang="en-US" sz="1600" dirty="0"/>
                    </a:p>
                  </a:txBody>
                  <a:tcPr/>
                </a:tc>
                <a:extLst>
                  <a:ext uri="{0D108BD9-81ED-4DB2-BD59-A6C34878D82A}">
                    <a16:rowId xmlns:a16="http://schemas.microsoft.com/office/drawing/2014/main" val="604536178"/>
                  </a:ext>
                </a:extLst>
              </a:tr>
              <a:tr h="370840">
                <a:tc>
                  <a:txBody>
                    <a:bodyPr/>
                    <a:lstStyle/>
                    <a:p>
                      <a:r>
                        <a:rPr lang="en-CA" sz="1600" dirty="0" err="1" smtClean="0"/>
                        <a:t>NumPy</a:t>
                      </a:r>
                      <a:endParaRPr lang="en-US" sz="1600" dirty="0"/>
                    </a:p>
                  </a:txBody>
                  <a:tcPr/>
                </a:tc>
                <a:tc>
                  <a:txBody>
                    <a:bodyPr/>
                    <a:lstStyle/>
                    <a:p>
                      <a:r>
                        <a:rPr lang="en-CA" sz="1600" dirty="0" smtClean="0"/>
                        <a:t>Advanced</a:t>
                      </a:r>
                      <a:r>
                        <a:rPr lang="en-CA" sz="1600" baseline="0" dirty="0" smtClean="0"/>
                        <a:t> math functionalities</a:t>
                      </a:r>
                      <a:endParaRPr lang="en-US" sz="1600" dirty="0"/>
                    </a:p>
                  </a:txBody>
                  <a:tcPr/>
                </a:tc>
                <a:extLst>
                  <a:ext uri="{0D108BD9-81ED-4DB2-BD59-A6C34878D82A}">
                    <a16:rowId xmlns:a16="http://schemas.microsoft.com/office/drawing/2014/main" val="1080072876"/>
                  </a:ext>
                </a:extLst>
              </a:tr>
            </a:tbl>
          </a:graphicData>
        </a:graphic>
      </p:graphicFrame>
      <p:sp>
        <p:nvSpPr>
          <p:cNvPr id="5" name="Footer Placeholder 4"/>
          <p:cNvSpPr>
            <a:spLocks noGrp="1"/>
          </p:cNvSpPr>
          <p:nvPr>
            <p:ph type="ftr" sz="quarter" idx="3"/>
          </p:nvPr>
        </p:nvSpPr>
        <p:spPr/>
        <p:txBody>
          <a:bodyPr/>
          <a:lstStyle/>
          <a:p>
            <a:r>
              <a:rPr lang="en-CA" noProof="0" smtClean="0"/>
              <a:t>Go to "Insert Tab" to insert a footer</a:t>
            </a:r>
            <a:endParaRPr lang="en-CA" noProof="0" dirty="0"/>
          </a:p>
        </p:txBody>
      </p:sp>
      <p:sp>
        <p:nvSpPr>
          <p:cNvPr id="6" name="Slide Number Placeholder 5"/>
          <p:cNvSpPr>
            <a:spLocks noGrp="1"/>
          </p:cNvSpPr>
          <p:nvPr>
            <p:ph type="sldNum" sz="quarter" idx="4"/>
          </p:nvPr>
        </p:nvSpPr>
        <p:spPr/>
        <p:txBody>
          <a:bodyPr/>
          <a:lstStyle/>
          <a:p>
            <a:fld id="{061A9654-7BF2-42EF-AE33-C129A2459692}" type="slidenum">
              <a:rPr lang="en-CA" noProof="0" smtClean="0"/>
              <a:pPr/>
              <a:t>26</a:t>
            </a:fld>
            <a:endParaRPr lang="en-CA" noProof="0" dirty="0"/>
          </a:p>
        </p:txBody>
      </p:sp>
      <p:sp>
        <p:nvSpPr>
          <p:cNvPr id="7" name="Content Placeholder 3"/>
          <p:cNvSpPr txBox="1">
            <a:spLocks/>
          </p:cNvSpPr>
          <p:nvPr/>
        </p:nvSpPr>
        <p:spPr>
          <a:xfrm>
            <a:off x="373938" y="1260008"/>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800" dirty="0" smtClean="0"/>
              <a:t>Python has built in libraries with a set of functions that users can call on. Some libraries include: </a:t>
            </a:r>
            <a:endParaRPr lang="en-US" sz="1800" dirty="0"/>
          </a:p>
        </p:txBody>
      </p:sp>
      <p:sp>
        <p:nvSpPr>
          <p:cNvPr id="9" name="Content Placeholder 3"/>
          <p:cNvSpPr txBox="1">
            <a:spLocks/>
          </p:cNvSpPr>
          <p:nvPr/>
        </p:nvSpPr>
        <p:spPr>
          <a:xfrm>
            <a:off x="410030" y="3698408"/>
            <a:ext cx="8374062" cy="2831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CA" sz="1800" dirty="0" smtClean="0"/>
              <a:t>The ‘import’ function can be used to call on a library.</a:t>
            </a:r>
            <a:endParaRPr lang="en-US" sz="1800" dirty="0"/>
          </a:p>
        </p:txBody>
      </p:sp>
      <p:sp>
        <p:nvSpPr>
          <p:cNvPr id="10" name="TextBox 9"/>
          <p:cNvSpPr txBox="1"/>
          <p:nvPr/>
        </p:nvSpPr>
        <p:spPr>
          <a:xfrm>
            <a:off x="410029" y="4044410"/>
            <a:ext cx="8374063" cy="830997"/>
          </a:xfrm>
          <a:prstGeom prst="rect">
            <a:avLst/>
          </a:prstGeom>
          <a:solidFill>
            <a:schemeClr val="accent3">
              <a:lumMod val="20000"/>
              <a:lumOff val="80000"/>
            </a:schemeClr>
          </a:solidFill>
        </p:spPr>
        <p:txBody>
          <a:bodyPr wrap="square" lIns="0" tIns="0" rIns="0" bIns="0" rtlCol="0">
            <a:spAutoFit/>
          </a:bodyPr>
          <a:lstStyle/>
          <a:p>
            <a:r>
              <a:rPr lang="en-CA" dirty="0" smtClean="0"/>
              <a:t>import pandas</a:t>
            </a:r>
            <a:endParaRPr lang="en-US" dirty="0" smtClean="0"/>
          </a:p>
          <a:p>
            <a:r>
              <a:rPr lang="en-US" dirty="0" smtClean="0"/>
              <a:t>import </a:t>
            </a:r>
            <a:r>
              <a:rPr lang="en-US" dirty="0" err="1" smtClean="0"/>
              <a:t>xlrd</a:t>
            </a:r>
            <a:endParaRPr lang="en-US" dirty="0" smtClean="0"/>
          </a:p>
          <a:p>
            <a:r>
              <a:rPr lang="en-CA" dirty="0" smtClean="0"/>
              <a:t>import </a:t>
            </a:r>
            <a:r>
              <a:rPr lang="en-CA" dirty="0" err="1" smtClean="0"/>
              <a:t>numpy</a:t>
            </a:r>
            <a:endParaRPr lang="en-US" dirty="0" smtClean="0"/>
          </a:p>
        </p:txBody>
      </p:sp>
    </p:spTree>
    <p:extLst>
      <p:ext uri="{BB962C8B-B14F-4D97-AF65-F5344CB8AC3E}">
        <p14:creationId xmlns:p14="http://schemas.microsoft.com/office/powerpoint/2010/main" val="26728160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dirty="0" smtClean="0"/>
              <a:t>Syllabus</a:t>
            </a:r>
            <a:endParaRPr lang="en-CA" noProof="0" dirty="0"/>
          </a:p>
        </p:txBody>
      </p:sp>
      <p:sp>
        <p:nvSpPr>
          <p:cNvPr id="4" name="Slide Number Placeholder 3"/>
          <p:cNvSpPr>
            <a:spLocks noGrp="1"/>
          </p:cNvSpPr>
          <p:nvPr>
            <p:ph type="sldNum" sz="quarter" idx="4"/>
          </p:nvPr>
        </p:nvSpPr>
        <p:spPr>
          <a:xfrm>
            <a:off x="8712226" y="5712972"/>
            <a:ext cx="79349" cy="75020"/>
          </a:xfrm>
        </p:spPr>
        <p:txBody>
          <a:bodyPr/>
          <a:lstStyle/>
          <a:p>
            <a:fld id="{1D70FF2A-E074-4D3B-BB94-FFBB4B519E26}" type="slidenum">
              <a:rPr lang="en-CA" smtClean="0"/>
              <a:pPr/>
              <a:t>3</a:t>
            </a:fld>
            <a:endParaRPr lang="en-CA" dirty="0"/>
          </a:p>
        </p:txBody>
      </p:sp>
    </p:spTree>
    <p:extLst>
      <p:ext uri="{BB962C8B-B14F-4D97-AF65-F5344CB8AC3E}">
        <p14:creationId xmlns:p14="http://schemas.microsoft.com/office/powerpoint/2010/main" val="39478914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752" y="2929813"/>
            <a:ext cx="6008914" cy="738664"/>
          </a:xfrm>
          <a:prstGeom prst="rect">
            <a:avLst/>
          </a:prstGeom>
          <a:noFill/>
        </p:spPr>
        <p:txBody>
          <a:bodyPr wrap="square" lIns="0" tIns="0" rIns="0" bIns="0" rtlCol="0">
            <a:spAutoFit/>
          </a:bodyPr>
          <a:lstStyle/>
          <a:p>
            <a:pPr algn="ctr">
              <a:spcBef>
                <a:spcPts val="600"/>
              </a:spcBef>
              <a:buSzPct val="100000"/>
            </a:pPr>
            <a:r>
              <a:rPr lang="en-US" sz="2400" b="1" dirty="0" smtClean="0">
                <a:solidFill>
                  <a:srgbClr val="313131"/>
                </a:solidFill>
              </a:rPr>
              <a:t>Find your syllabus in </a:t>
            </a:r>
            <a:r>
              <a:rPr lang="en-US" sz="2400" b="1" dirty="0" smtClean="0">
                <a:solidFill>
                  <a:srgbClr val="313131"/>
                </a:solidFill>
              </a:rPr>
              <a:t>MS Team and/or </a:t>
            </a:r>
            <a:r>
              <a:rPr lang="en-US" sz="2400" b="1" dirty="0" err="1" smtClean="0">
                <a:solidFill>
                  <a:srgbClr val="313131"/>
                </a:solidFill>
              </a:rPr>
              <a:t>Github</a:t>
            </a:r>
            <a:r>
              <a:rPr lang="en-US" sz="2400" b="1" dirty="0" smtClean="0">
                <a:solidFill>
                  <a:srgbClr val="313131"/>
                </a:solidFill>
              </a:rPr>
              <a:t>!</a:t>
            </a:r>
            <a:endParaRPr lang="en-US" sz="2400" b="1" dirty="0" smtClean="0">
              <a:solidFill>
                <a:srgbClr val="313131"/>
              </a:solidFill>
            </a:endParaRPr>
          </a:p>
        </p:txBody>
      </p:sp>
    </p:spTree>
    <p:extLst>
      <p:ext uri="{BB962C8B-B14F-4D97-AF65-F5344CB8AC3E}">
        <p14:creationId xmlns:p14="http://schemas.microsoft.com/office/powerpoint/2010/main" val="31167511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712226" y="5712972"/>
            <a:ext cx="79349" cy="75020"/>
          </a:xfrm>
        </p:spPr>
        <p:txBody>
          <a:bodyPr/>
          <a:lstStyle/>
          <a:p>
            <a:fld id="{1D70FF2A-E074-4D3B-BB94-FFBB4B519E26}" type="slidenum">
              <a:rPr lang="en-CA" smtClean="0"/>
              <a:pPr/>
              <a:t>5</a:t>
            </a:fld>
            <a:endParaRPr lang="en-CA"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058" t="4762" r="25437" b="1188"/>
          <a:stretch/>
        </p:blipFill>
        <p:spPr>
          <a:xfrm>
            <a:off x="717550" y="2355850"/>
            <a:ext cx="1653004" cy="1682750"/>
          </a:xfrm>
          <a:prstGeom prst="ellipse">
            <a:avLst/>
          </a:prstGeom>
        </p:spPr>
      </p:pic>
      <p:sp>
        <p:nvSpPr>
          <p:cNvPr id="11" name="Title 8"/>
          <p:cNvSpPr>
            <a:spLocks noGrp="1"/>
          </p:cNvSpPr>
          <p:nvPr>
            <p:ph type="title"/>
          </p:nvPr>
        </p:nvSpPr>
        <p:spPr>
          <a:xfrm>
            <a:off x="2716667" y="1879840"/>
            <a:ext cx="7905750" cy="1592403"/>
          </a:xfrm>
        </p:spPr>
        <p:txBody>
          <a:bodyPr/>
          <a:lstStyle/>
          <a:p>
            <a:r>
              <a:rPr lang="en-CA" noProof="0" dirty="0" smtClean="0"/>
              <a:t>GitHub</a:t>
            </a:r>
            <a:endParaRPr lang="en-CA" noProof="0" dirty="0"/>
          </a:p>
        </p:txBody>
      </p:sp>
    </p:spTree>
    <p:extLst>
      <p:ext uri="{BB962C8B-B14F-4D97-AF65-F5344CB8AC3E}">
        <p14:creationId xmlns:p14="http://schemas.microsoft.com/office/powerpoint/2010/main" val="201423340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941" y="1090318"/>
            <a:ext cx="6878117" cy="4677363"/>
          </a:xfrm>
          <a:prstGeom prst="rect">
            <a:avLst/>
          </a:prstGeom>
        </p:spPr>
      </p:pic>
      <p:sp>
        <p:nvSpPr>
          <p:cNvPr id="13" name="TextBox 12"/>
          <p:cNvSpPr txBox="1"/>
          <p:nvPr/>
        </p:nvSpPr>
        <p:spPr>
          <a:xfrm>
            <a:off x="1638300" y="3143250"/>
            <a:ext cx="1765300" cy="184666"/>
          </a:xfrm>
          <a:prstGeom prst="rect">
            <a:avLst/>
          </a:prstGeom>
          <a:noFill/>
        </p:spPr>
        <p:txBody>
          <a:bodyPr wrap="square" lIns="0" tIns="0" rIns="0" bIns="0" rtlCol="0">
            <a:spAutoFit/>
          </a:bodyPr>
          <a:lstStyle/>
          <a:p>
            <a:pPr>
              <a:spcBef>
                <a:spcPts val="600"/>
              </a:spcBef>
              <a:buSzPct val="100000"/>
            </a:pPr>
            <a:r>
              <a:rPr lang="en-US" sz="1200" b="1" dirty="0" err="1">
                <a:solidFill>
                  <a:srgbClr val="313131"/>
                </a:solidFill>
              </a:rPr>
              <a:t>r</a:t>
            </a:r>
            <a:r>
              <a:rPr lang="en-US" sz="1200" b="1" dirty="0" err="1" smtClean="0">
                <a:solidFill>
                  <a:srgbClr val="313131"/>
                </a:solidFill>
              </a:rPr>
              <a:t>adhika</a:t>
            </a:r>
            <a:r>
              <a:rPr lang="en-US" sz="1200" b="1" dirty="0" smtClean="0">
                <a:solidFill>
                  <a:srgbClr val="313131"/>
                </a:solidFill>
              </a:rPr>
              <a:t>/project01</a:t>
            </a:r>
          </a:p>
        </p:txBody>
      </p:sp>
      <p:sp>
        <p:nvSpPr>
          <p:cNvPr id="14" name="TextBox 13"/>
          <p:cNvSpPr txBox="1"/>
          <p:nvPr/>
        </p:nvSpPr>
        <p:spPr>
          <a:xfrm>
            <a:off x="4292600" y="3143250"/>
            <a:ext cx="1397000" cy="184666"/>
          </a:xfrm>
          <a:prstGeom prst="rect">
            <a:avLst/>
          </a:prstGeom>
          <a:noFill/>
        </p:spPr>
        <p:txBody>
          <a:bodyPr wrap="square" lIns="0" tIns="0" rIns="0" bIns="0" rtlCol="0">
            <a:spAutoFit/>
          </a:bodyPr>
          <a:lstStyle/>
          <a:p>
            <a:pPr algn="ctr">
              <a:spcBef>
                <a:spcPts val="600"/>
              </a:spcBef>
              <a:buSzPct val="100000"/>
            </a:pPr>
            <a:r>
              <a:rPr lang="en-US" sz="1200" b="1" dirty="0" smtClean="0">
                <a:solidFill>
                  <a:srgbClr val="313131"/>
                </a:solidFill>
              </a:rPr>
              <a:t>ray/project01</a:t>
            </a:r>
          </a:p>
        </p:txBody>
      </p:sp>
      <p:sp>
        <p:nvSpPr>
          <p:cNvPr id="15" name="TextBox 14"/>
          <p:cNvSpPr txBox="1"/>
          <p:nvPr/>
        </p:nvSpPr>
        <p:spPr>
          <a:xfrm>
            <a:off x="6838950" y="3143250"/>
            <a:ext cx="1397000" cy="184666"/>
          </a:xfrm>
          <a:prstGeom prst="rect">
            <a:avLst/>
          </a:prstGeom>
          <a:noFill/>
        </p:spPr>
        <p:txBody>
          <a:bodyPr wrap="square" lIns="0" tIns="0" rIns="0" bIns="0" rtlCol="0">
            <a:spAutoFit/>
          </a:bodyPr>
          <a:lstStyle/>
          <a:p>
            <a:pPr algn="ctr">
              <a:spcBef>
                <a:spcPts val="600"/>
              </a:spcBef>
              <a:buSzPct val="100000"/>
            </a:pPr>
            <a:r>
              <a:rPr lang="en-US" sz="1200" b="1" dirty="0" smtClean="0">
                <a:solidFill>
                  <a:srgbClr val="313131"/>
                </a:solidFill>
              </a:rPr>
              <a:t>ray/project01</a:t>
            </a:r>
          </a:p>
        </p:txBody>
      </p:sp>
      <p:sp>
        <p:nvSpPr>
          <p:cNvPr id="16" name="TextBox 15"/>
          <p:cNvSpPr txBox="1"/>
          <p:nvPr/>
        </p:nvSpPr>
        <p:spPr>
          <a:xfrm>
            <a:off x="6838950" y="5288515"/>
            <a:ext cx="1397000" cy="184666"/>
          </a:xfrm>
          <a:prstGeom prst="rect">
            <a:avLst/>
          </a:prstGeom>
          <a:noFill/>
        </p:spPr>
        <p:txBody>
          <a:bodyPr wrap="square" lIns="0" tIns="0" rIns="0" bIns="0" rtlCol="0">
            <a:spAutoFit/>
          </a:bodyPr>
          <a:lstStyle/>
          <a:p>
            <a:pPr algn="ctr">
              <a:spcBef>
                <a:spcPts val="600"/>
              </a:spcBef>
              <a:buSzPct val="100000"/>
            </a:pPr>
            <a:r>
              <a:rPr lang="en-US" sz="1200" b="1" dirty="0" smtClean="0">
                <a:solidFill>
                  <a:srgbClr val="313131"/>
                </a:solidFill>
              </a:rPr>
              <a:t>ray/project01</a:t>
            </a:r>
          </a:p>
        </p:txBody>
      </p:sp>
      <p:sp>
        <p:nvSpPr>
          <p:cNvPr id="17" name="TextBox 16"/>
          <p:cNvSpPr txBox="1"/>
          <p:nvPr/>
        </p:nvSpPr>
        <p:spPr>
          <a:xfrm>
            <a:off x="4292600" y="5294346"/>
            <a:ext cx="1397000" cy="184666"/>
          </a:xfrm>
          <a:prstGeom prst="rect">
            <a:avLst/>
          </a:prstGeom>
          <a:noFill/>
        </p:spPr>
        <p:txBody>
          <a:bodyPr wrap="square" lIns="0" tIns="0" rIns="0" bIns="0" rtlCol="0">
            <a:spAutoFit/>
          </a:bodyPr>
          <a:lstStyle/>
          <a:p>
            <a:pPr algn="ctr">
              <a:spcBef>
                <a:spcPts val="600"/>
              </a:spcBef>
              <a:buSzPct val="100000"/>
            </a:pPr>
            <a:r>
              <a:rPr lang="en-US" sz="1200" b="1" dirty="0" smtClean="0">
                <a:solidFill>
                  <a:srgbClr val="313131"/>
                </a:solidFill>
              </a:rPr>
              <a:t>ray/project01</a:t>
            </a:r>
          </a:p>
        </p:txBody>
      </p:sp>
      <p:sp>
        <p:nvSpPr>
          <p:cNvPr id="19" name="TextBox 18"/>
          <p:cNvSpPr txBox="1"/>
          <p:nvPr/>
        </p:nvSpPr>
        <p:spPr>
          <a:xfrm>
            <a:off x="1638300" y="5288515"/>
            <a:ext cx="1765300" cy="184666"/>
          </a:xfrm>
          <a:prstGeom prst="rect">
            <a:avLst/>
          </a:prstGeom>
          <a:noFill/>
        </p:spPr>
        <p:txBody>
          <a:bodyPr wrap="square" lIns="0" tIns="0" rIns="0" bIns="0" rtlCol="0">
            <a:spAutoFit/>
          </a:bodyPr>
          <a:lstStyle/>
          <a:p>
            <a:pPr>
              <a:spcBef>
                <a:spcPts val="600"/>
              </a:spcBef>
              <a:buSzPct val="100000"/>
            </a:pPr>
            <a:r>
              <a:rPr lang="en-US" sz="1200" b="1" dirty="0" err="1">
                <a:solidFill>
                  <a:srgbClr val="313131"/>
                </a:solidFill>
              </a:rPr>
              <a:t>r</a:t>
            </a:r>
            <a:r>
              <a:rPr lang="en-US" sz="1200" b="1" dirty="0" err="1" smtClean="0">
                <a:solidFill>
                  <a:srgbClr val="313131"/>
                </a:solidFill>
              </a:rPr>
              <a:t>adhika</a:t>
            </a:r>
            <a:r>
              <a:rPr lang="en-US" sz="1200" b="1" dirty="0" smtClean="0">
                <a:solidFill>
                  <a:srgbClr val="313131"/>
                </a:solidFill>
              </a:rPr>
              <a:t>/project01</a:t>
            </a:r>
          </a:p>
        </p:txBody>
      </p:sp>
      <p:sp>
        <p:nvSpPr>
          <p:cNvPr id="20" name="Title 2"/>
          <p:cNvSpPr txBox="1">
            <a:spLocks/>
          </p:cNvSpPr>
          <p:nvPr/>
        </p:nvSpPr>
        <p:spPr>
          <a:xfrm>
            <a:off x="376239" y="317499"/>
            <a:ext cx="8385174" cy="6985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CA" dirty="0" smtClean="0"/>
              <a:t>Code Submission Workflow</a:t>
            </a:r>
            <a:endParaRPr lang="en-US" dirty="0"/>
          </a:p>
        </p:txBody>
      </p:sp>
    </p:spTree>
    <p:extLst>
      <p:ext uri="{BB962C8B-B14F-4D97-AF65-F5344CB8AC3E}">
        <p14:creationId xmlns:p14="http://schemas.microsoft.com/office/powerpoint/2010/main" val="18574283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5350" y="766074"/>
          <a:ext cx="7023100" cy="4696196"/>
        </p:xfrm>
        <a:graphic>
          <a:graphicData uri="http://schemas.openxmlformats.org/drawingml/2006/table">
            <a:tbl>
              <a:tblPr firstRow="1" bandRow="1">
                <a:tableStyleId>{5C22544A-7EE6-4342-B048-85BDC9FD1C3A}</a:tableStyleId>
              </a:tblPr>
              <a:tblGrid>
                <a:gridCol w="1489207">
                  <a:extLst>
                    <a:ext uri="{9D8B030D-6E8A-4147-A177-3AD203B41FA5}">
                      <a16:colId xmlns:a16="http://schemas.microsoft.com/office/drawing/2014/main" val="200170914"/>
                    </a:ext>
                  </a:extLst>
                </a:gridCol>
                <a:gridCol w="2022343">
                  <a:extLst>
                    <a:ext uri="{9D8B030D-6E8A-4147-A177-3AD203B41FA5}">
                      <a16:colId xmlns:a16="http://schemas.microsoft.com/office/drawing/2014/main" val="1600214861"/>
                    </a:ext>
                  </a:extLst>
                </a:gridCol>
                <a:gridCol w="1938949">
                  <a:extLst>
                    <a:ext uri="{9D8B030D-6E8A-4147-A177-3AD203B41FA5}">
                      <a16:colId xmlns:a16="http://schemas.microsoft.com/office/drawing/2014/main" val="2121298215"/>
                    </a:ext>
                  </a:extLst>
                </a:gridCol>
                <a:gridCol w="1572601">
                  <a:extLst>
                    <a:ext uri="{9D8B030D-6E8A-4147-A177-3AD203B41FA5}">
                      <a16:colId xmlns:a16="http://schemas.microsoft.com/office/drawing/2014/main" val="991141336"/>
                    </a:ext>
                  </a:extLst>
                </a:gridCol>
              </a:tblGrid>
              <a:tr h="600448">
                <a:tc>
                  <a:txBody>
                    <a:bodyPr/>
                    <a:lstStyle/>
                    <a:p>
                      <a:r>
                        <a:rPr lang="en-US" sz="1700" dirty="0" smtClean="0"/>
                        <a:t>Step</a:t>
                      </a:r>
                      <a:endParaRPr lang="en-US" sz="1700" dirty="0"/>
                    </a:p>
                  </a:txBody>
                  <a:tcPr marL="85778" marR="85778" marT="42889" marB="42889"/>
                </a:tc>
                <a:tc>
                  <a:txBody>
                    <a:bodyPr/>
                    <a:lstStyle/>
                    <a:p>
                      <a:r>
                        <a:rPr lang="en-US" sz="1700" dirty="0" smtClean="0"/>
                        <a:t>Description</a:t>
                      </a:r>
                      <a:endParaRPr lang="en-US" sz="17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smtClean="0"/>
                        <a:t>Where</a:t>
                      </a:r>
                    </a:p>
                    <a:p>
                      <a:endParaRPr lang="en-US" sz="1700" dirty="0"/>
                    </a:p>
                  </a:txBody>
                  <a:tcPr marL="85778" marR="85778" marT="42889" marB="42889"/>
                </a:tc>
                <a:tc>
                  <a:txBody>
                    <a:bodyPr/>
                    <a:lstStyle/>
                    <a:p>
                      <a:r>
                        <a:rPr lang="en-US" sz="1700" dirty="0" smtClean="0"/>
                        <a:t>Code</a:t>
                      </a:r>
                      <a:endParaRPr lang="en-US" sz="1700" dirty="0"/>
                    </a:p>
                  </a:txBody>
                  <a:tcPr marL="85778" marR="85778" marT="42889" marB="42889"/>
                </a:tc>
                <a:extLst>
                  <a:ext uri="{0D108BD9-81ED-4DB2-BD59-A6C34878D82A}">
                    <a16:rowId xmlns:a16="http://schemas.microsoft.com/office/drawing/2014/main" val="619117214"/>
                  </a:ext>
                </a:extLst>
              </a:tr>
              <a:tr h="543263">
                <a:tc>
                  <a:txBody>
                    <a:bodyPr/>
                    <a:lstStyle/>
                    <a:p>
                      <a:pPr fontAlgn="ctr"/>
                      <a:r>
                        <a:rPr lang="en-US" sz="1500" dirty="0" smtClean="0"/>
                        <a:t>Fork</a:t>
                      </a:r>
                    </a:p>
                    <a:p>
                      <a:endParaRPr lang="en-US" sz="1500" dirty="0"/>
                    </a:p>
                  </a:txBody>
                  <a:tcPr marL="85778" marR="85778" marT="42889" marB="42889"/>
                </a:tc>
                <a:tc>
                  <a:txBody>
                    <a:bodyPr/>
                    <a:lstStyle/>
                    <a:p>
                      <a:r>
                        <a:rPr lang="en-US" sz="1500" dirty="0" smtClean="0"/>
                        <a:t>Create a copy in my own repository</a:t>
                      </a:r>
                      <a:endParaRPr lang="en-US" sz="1500" dirty="0"/>
                    </a:p>
                  </a:txBody>
                  <a:tcPr marL="85778" marR="85778" marT="42889" marB="42889"/>
                </a:tc>
                <a:tc>
                  <a:txBody>
                    <a:bodyPr/>
                    <a:lstStyle/>
                    <a:p>
                      <a:r>
                        <a:rPr lang="en-US" sz="1500" dirty="0" smtClean="0"/>
                        <a:t>Remote</a:t>
                      </a:r>
                      <a:endParaRPr lang="en-US" sz="1500" dirty="0"/>
                    </a:p>
                  </a:txBody>
                  <a:tcPr marL="85778" marR="85778" marT="42889" marB="42889"/>
                </a:tc>
                <a:tc>
                  <a:txBody>
                    <a:bodyPr/>
                    <a:lstStyle/>
                    <a:p>
                      <a:endParaRPr lang="en-US" sz="1700" dirty="0"/>
                    </a:p>
                  </a:txBody>
                  <a:tcPr marL="85778" marR="85778" marT="42889" marB="42889"/>
                </a:tc>
                <a:extLst>
                  <a:ext uri="{0D108BD9-81ED-4DB2-BD59-A6C34878D82A}">
                    <a16:rowId xmlns:a16="http://schemas.microsoft.com/office/drawing/2014/main" val="946765241"/>
                  </a:ext>
                </a:extLst>
              </a:tr>
              <a:tr h="543263">
                <a:tc>
                  <a:txBody>
                    <a:bodyPr/>
                    <a:lstStyle/>
                    <a:p>
                      <a:pPr fontAlgn="ctr"/>
                      <a:r>
                        <a:rPr lang="en-US" sz="1500" dirty="0" err="1" smtClean="0"/>
                        <a:t>Git</a:t>
                      </a:r>
                      <a:r>
                        <a:rPr lang="en-US" sz="1500" dirty="0" smtClean="0"/>
                        <a:t> clone</a:t>
                      </a:r>
                    </a:p>
                    <a:p>
                      <a:endParaRPr lang="en-US" sz="15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Add a new file on my local</a:t>
                      </a:r>
                    </a:p>
                  </a:txBody>
                  <a:tcPr marL="85778" marR="85778" marT="42889" marB="42889"/>
                </a:tc>
                <a:tc>
                  <a:txBody>
                    <a:bodyPr/>
                    <a:lstStyle/>
                    <a:p>
                      <a:r>
                        <a:rPr lang="en-US" sz="1500" dirty="0" smtClean="0"/>
                        <a:t>Remote -&gt; Local</a:t>
                      </a:r>
                      <a:endParaRPr lang="en-US" sz="1500" dirty="0"/>
                    </a:p>
                  </a:txBody>
                  <a:tcPr marL="85778" marR="85778" marT="42889" marB="42889"/>
                </a:tc>
                <a:tc>
                  <a:txBody>
                    <a:bodyPr/>
                    <a:lstStyle/>
                    <a:p>
                      <a:r>
                        <a:rPr lang="en-US" sz="1700" dirty="0" err="1" smtClean="0"/>
                        <a:t>git</a:t>
                      </a:r>
                      <a:r>
                        <a:rPr lang="en-US" sz="1700" baseline="0" dirty="0" smtClean="0"/>
                        <a:t> clone</a:t>
                      </a:r>
                      <a:endParaRPr lang="en-US" sz="1700" dirty="0"/>
                    </a:p>
                  </a:txBody>
                  <a:tcPr marL="85778" marR="85778" marT="42889" marB="42889"/>
                </a:tc>
                <a:extLst>
                  <a:ext uri="{0D108BD9-81ED-4DB2-BD59-A6C34878D82A}">
                    <a16:rowId xmlns:a16="http://schemas.microsoft.com/office/drawing/2014/main" val="720374472"/>
                  </a:ext>
                </a:extLst>
              </a:tr>
              <a:tr h="543263">
                <a:tc>
                  <a:txBody>
                    <a:bodyPr/>
                    <a:lstStyle/>
                    <a:p>
                      <a:pPr fontAlgn="ctr"/>
                      <a:r>
                        <a:rPr lang="en-US" sz="1500" dirty="0" err="1" smtClean="0"/>
                        <a:t>Git</a:t>
                      </a:r>
                      <a:r>
                        <a:rPr lang="en-US" sz="1500" dirty="0" smtClean="0"/>
                        <a:t> status</a:t>
                      </a:r>
                    </a:p>
                  </a:txBody>
                  <a:tcPr marL="85778" marR="85778" marT="42889" marB="42889"/>
                </a:tc>
                <a:tc>
                  <a:txBody>
                    <a:bodyPr/>
                    <a:lstStyle/>
                    <a:p>
                      <a:r>
                        <a:rPr lang="en-US" sz="1500" dirty="0" smtClean="0"/>
                        <a:t>Check the status of files</a:t>
                      </a:r>
                      <a:endParaRPr lang="en-US" sz="15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Local</a:t>
                      </a:r>
                    </a:p>
                  </a:txBody>
                  <a:tcPr marL="85778" marR="85778" marT="42889" marB="42889"/>
                </a:tc>
                <a:tc>
                  <a:txBody>
                    <a:bodyPr/>
                    <a:lstStyle/>
                    <a:p>
                      <a:r>
                        <a:rPr lang="en-US" sz="1700" dirty="0" err="1" smtClean="0"/>
                        <a:t>git</a:t>
                      </a:r>
                      <a:r>
                        <a:rPr lang="en-US" sz="1700" dirty="0" smtClean="0"/>
                        <a:t> status</a:t>
                      </a:r>
                      <a:endParaRPr lang="en-US" sz="1700" dirty="0"/>
                    </a:p>
                  </a:txBody>
                  <a:tcPr marL="85778" marR="85778" marT="42889" marB="42889"/>
                </a:tc>
                <a:extLst>
                  <a:ext uri="{0D108BD9-81ED-4DB2-BD59-A6C34878D82A}">
                    <a16:rowId xmlns:a16="http://schemas.microsoft.com/office/drawing/2014/main" val="25495134"/>
                  </a:ext>
                </a:extLst>
              </a:tr>
              <a:tr h="543263">
                <a:tc>
                  <a:txBody>
                    <a:bodyPr/>
                    <a:lstStyle/>
                    <a:p>
                      <a:pPr fontAlgn="ctr"/>
                      <a:r>
                        <a:rPr lang="en-US" sz="1500" dirty="0" smtClean="0"/>
                        <a:t>Add</a:t>
                      </a:r>
                      <a:endParaRPr lang="en-US" sz="1500" dirty="0"/>
                    </a:p>
                  </a:txBody>
                  <a:tcPr marL="85778" marR="85778" marT="42889" marB="42889"/>
                </a:tc>
                <a:tc>
                  <a:txBody>
                    <a:bodyPr/>
                    <a:lstStyle/>
                    <a:p>
                      <a:r>
                        <a:rPr lang="en-US" sz="1500" dirty="0" smtClean="0"/>
                        <a:t>Add to the list to</a:t>
                      </a:r>
                      <a:r>
                        <a:rPr lang="en-US" sz="1500" baseline="0" dirty="0" smtClean="0"/>
                        <a:t> be pushed</a:t>
                      </a:r>
                      <a:endParaRPr lang="en-US" sz="15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Local</a:t>
                      </a:r>
                    </a:p>
                  </a:txBody>
                  <a:tcPr marL="85778" marR="85778" marT="42889" marB="42889"/>
                </a:tc>
                <a:tc>
                  <a:txBody>
                    <a:bodyPr/>
                    <a:lstStyle/>
                    <a:p>
                      <a:r>
                        <a:rPr lang="en-US" sz="1700" dirty="0" err="1" smtClean="0"/>
                        <a:t>git</a:t>
                      </a:r>
                      <a:r>
                        <a:rPr lang="en-US" sz="1700" dirty="0" smtClean="0"/>
                        <a:t> add</a:t>
                      </a:r>
                      <a:endParaRPr lang="en-US" sz="1700" dirty="0"/>
                    </a:p>
                  </a:txBody>
                  <a:tcPr marL="85778" marR="85778" marT="42889" marB="42889"/>
                </a:tc>
                <a:extLst>
                  <a:ext uri="{0D108BD9-81ED-4DB2-BD59-A6C34878D82A}">
                    <a16:rowId xmlns:a16="http://schemas.microsoft.com/office/drawing/2014/main" val="1574013406"/>
                  </a:ext>
                </a:extLst>
              </a:tr>
              <a:tr h="600448">
                <a:tc>
                  <a:txBody>
                    <a:bodyPr/>
                    <a:lstStyle/>
                    <a:p>
                      <a:pPr fontAlgn="ctr"/>
                      <a:r>
                        <a:rPr lang="en-US" sz="1500" dirty="0" smtClean="0"/>
                        <a:t>Commit</a:t>
                      </a:r>
                      <a:endParaRPr lang="en-US" sz="1500" dirty="0"/>
                    </a:p>
                  </a:txBody>
                  <a:tcPr marL="85778" marR="85778" marT="42889" marB="42889"/>
                </a:tc>
                <a:tc>
                  <a:txBody>
                    <a:bodyPr/>
                    <a:lstStyle/>
                    <a:p>
                      <a:r>
                        <a:rPr lang="en-US" sz="1500" dirty="0" smtClean="0"/>
                        <a:t>Make the commit and comments</a:t>
                      </a:r>
                      <a:endParaRPr lang="en-US" sz="15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Local</a:t>
                      </a:r>
                    </a:p>
                    <a:p>
                      <a:endParaRPr lang="en-US" sz="1500" dirty="0"/>
                    </a:p>
                  </a:txBody>
                  <a:tcPr marL="85778" marR="85778" marT="42889" marB="42889"/>
                </a:tc>
                <a:tc>
                  <a:txBody>
                    <a:bodyPr/>
                    <a:lstStyle/>
                    <a:p>
                      <a:r>
                        <a:rPr lang="en-US" sz="1700" dirty="0" err="1" smtClean="0"/>
                        <a:t>git</a:t>
                      </a:r>
                      <a:r>
                        <a:rPr lang="en-US" sz="1700" dirty="0" smtClean="0"/>
                        <a:t> commit –m “……”</a:t>
                      </a:r>
                      <a:endParaRPr lang="en-US" sz="1700" dirty="0"/>
                    </a:p>
                  </a:txBody>
                  <a:tcPr marL="85778" marR="85778" marT="42889" marB="42889"/>
                </a:tc>
                <a:extLst>
                  <a:ext uri="{0D108BD9-81ED-4DB2-BD59-A6C34878D82A}">
                    <a16:rowId xmlns:a16="http://schemas.microsoft.com/office/drawing/2014/main" val="3862534374"/>
                  </a:ext>
                </a:extLst>
              </a:tr>
              <a:tr h="543263">
                <a:tc>
                  <a:txBody>
                    <a:bodyPr/>
                    <a:lstStyle/>
                    <a:p>
                      <a:pPr fontAlgn="ctr"/>
                      <a:r>
                        <a:rPr lang="en-US" sz="1500" dirty="0" smtClean="0"/>
                        <a:t>push</a:t>
                      </a:r>
                    </a:p>
                  </a:txBody>
                  <a:tcPr marL="85778" marR="85778" marT="42889" marB="42889"/>
                </a:tc>
                <a:tc>
                  <a:txBody>
                    <a:bodyPr/>
                    <a:lstStyle/>
                    <a:p>
                      <a:r>
                        <a:rPr lang="en-US" sz="1500" dirty="0" smtClean="0"/>
                        <a:t>Push the change to my own repository</a:t>
                      </a:r>
                      <a:endParaRPr lang="en-US" sz="1500" dirty="0"/>
                    </a:p>
                  </a:txBody>
                  <a:tcPr marL="85778" marR="85778" marT="42889" marB="428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Local</a:t>
                      </a:r>
                      <a:r>
                        <a:rPr lang="en-US" sz="1500" baseline="0" dirty="0" smtClean="0"/>
                        <a:t> -&gt; Remote</a:t>
                      </a:r>
                      <a:endParaRPr lang="en-US" sz="1500" dirty="0" smtClean="0"/>
                    </a:p>
                  </a:txBody>
                  <a:tcPr marL="85778" marR="85778" marT="42889" marB="42889"/>
                </a:tc>
                <a:tc>
                  <a:txBody>
                    <a:bodyPr/>
                    <a:lstStyle/>
                    <a:p>
                      <a:r>
                        <a:rPr lang="en-US" sz="1700" dirty="0" err="1" smtClean="0"/>
                        <a:t>git</a:t>
                      </a:r>
                      <a:r>
                        <a:rPr lang="en-US" sz="1700" dirty="0" smtClean="0"/>
                        <a:t> push</a:t>
                      </a:r>
                      <a:endParaRPr lang="en-US" sz="1700" dirty="0"/>
                    </a:p>
                  </a:txBody>
                  <a:tcPr marL="85778" marR="85778" marT="42889" marB="42889"/>
                </a:tc>
                <a:extLst>
                  <a:ext uri="{0D108BD9-81ED-4DB2-BD59-A6C34878D82A}">
                    <a16:rowId xmlns:a16="http://schemas.microsoft.com/office/drawing/2014/main" val="1183166392"/>
                  </a:ext>
                </a:extLst>
              </a:tr>
              <a:tr h="7720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Pull request</a:t>
                      </a:r>
                    </a:p>
                  </a:txBody>
                  <a:tcPr marL="85778" marR="85778" marT="42889" marB="42889"/>
                </a:tc>
                <a:tc>
                  <a:txBody>
                    <a:bodyPr/>
                    <a:lstStyle/>
                    <a:p>
                      <a:r>
                        <a:rPr lang="en-US" sz="1500" dirty="0" smtClean="0"/>
                        <a:t>Contribute back to</a:t>
                      </a:r>
                      <a:r>
                        <a:rPr lang="en-US" sz="1500" baseline="0" dirty="0" smtClean="0"/>
                        <a:t> the original (“upstream”)</a:t>
                      </a:r>
                      <a:endParaRPr lang="en-US" sz="1500" dirty="0"/>
                    </a:p>
                  </a:txBody>
                  <a:tcPr marL="85778" marR="85778" marT="42889" marB="42889"/>
                </a:tc>
                <a:tc>
                  <a:txBody>
                    <a:bodyPr/>
                    <a:lstStyle/>
                    <a:p>
                      <a:r>
                        <a:rPr lang="en-US" sz="1500" dirty="0" smtClean="0"/>
                        <a:t>Remote</a:t>
                      </a:r>
                      <a:endParaRPr lang="en-US" sz="1500" dirty="0"/>
                    </a:p>
                  </a:txBody>
                  <a:tcPr marL="85778" marR="85778" marT="42889" marB="42889"/>
                </a:tc>
                <a:tc>
                  <a:txBody>
                    <a:bodyPr/>
                    <a:lstStyle/>
                    <a:p>
                      <a:endParaRPr lang="en-US" sz="1700" dirty="0"/>
                    </a:p>
                  </a:txBody>
                  <a:tcPr marL="85778" marR="85778" marT="42889" marB="42889"/>
                </a:tc>
                <a:extLst>
                  <a:ext uri="{0D108BD9-81ED-4DB2-BD59-A6C34878D82A}">
                    <a16:rowId xmlns:a16="http://schemas.microsoft.com/office/drawing/2014/main" val="1540349222"/>
                  </a:ext>
                </a:extLst>
              </a:tr>
            </a:tbl>
          </a:graphicData>
        </a:graphic>
      </p:graphicFrame>
      <p:sp>
        <p:nvSpPr>
          <p:cNvPr id="4" name="Title 2"/>
          <p:cNvSpPr txBox="1">
            <a:spLocks/>
          </p:cNvSpPr>
          <p:nvPr/>
        </p:nvSpPr>
        <p:spPr>
          <a:xfrm>
            <a:off x="376239" y="317499"/>
            <a:ext cx="8385174" cy="6985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CA" dirty="0" smtClean="0"/>
              <a:t>Steps</a:t>
            </a:r>
            <a:endParaRPr lang="en-US" dirty="0"/>
          </a:p>
        </p:txBody>
      </p:sp>
    </p:spTree>
    <p:extLst>
      <p:ext uri="{BB962C8B-B14F-4D97-AF65-F5344CB8AC3E}">
        <p14:creationId xmlns:p14="http://schemas.microsoft.com/office/powerpoint/2010/main" val="41632269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dirty="0" smtClean="0"/>
              <a:t>DEMO</a:t>
            </a:r>
            <a:endParaRPr lang="en-CA" noProof="0" dirty="0"/>
          </a:p>
        </p:txBody>
      </p:sp>
      <p:sp>
        <p:nvSpPr>
          <p:cNvPr id="4" name="Slide Number Placeholder 3"/>
          <p:cNvSpPr>
            <a:spLocks noGrp="1"/>
          </p:cNvSpPr>
          <p:nvPr>
            <p:ph type="sldNum" sz="quarter" idx="4"/>
          </p:nvPr>
        </p:nvSpPr>
        <p:spPr>
          <a:xfrm>
            <a:off x="8712226" y="5712972"/>
            <a:ext cx="79349" cy="75020"/>
          </a:xfrm>
        </p:spPr>
        <p:txBody>
          <a:bodyPr/>
          <a:lstStyle/>
          <a:p>
            <a:fld id="{1D70FF2A-E074-4D3B-BB94-FFBB4B519E26}" type="slidenum">
              <a:rPr lang="en-CA" smtClean="0"/>
              <a:pPr/>
              <a:t>8</a:t>
            </a:fld>
            <a:endParaRPr lang="en-CA" dirty="0"/>
          </a:p>
        </p:txBody>
      </p:sp>
    </p:spTree>
    <p:extLst>
      <p:ext uri="{BB962C8B-B14F-4D97-AF65-F5344CB8AC3E}">
        <p14:creationId xmlns:p14="http://schemas.microsoft.com/office/powerpoint/2010/main" val="8762856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dirty="0" smtClean="0"/>
              <a:t>Python</a:t>
            </a:r>
            <a:endParaRPr lang="en-CA" noProof="0" dirty="0"/>
          </a:p>
        </p:txBody>
      </p:sp>
      <p:sp>
        <p:nvSpPr>
          <p:cNvPr id="4" name="Slide Number Placeholder 3"/>
          <p:cNvSpPr>
            <a:spLocks noGrp="1"/>
          </p:cNvSpPr>
          <p:nvPr>
            <p:ph type="sldNum" sz="quarter" idx="4"/>
          </p:nvPr>
        </p:nvSpPr>
        <p:spPr>
          <a:xfrm>
            <a:off x="8712226" y="5712972"/>
            <a:ext cx="79349" cy="75020"/>
          </a:xfrm>
        </p:spPr>
        <p:txBody>
          <a:bodyPr/>
          <a:lstStyle/>
          <a:p>
            <a:fld id="{1D70FF2A-E074-4D3B-BB94-FFBB4B519E26}" type="slidenum">
              <a:rPr lang="en-CA" smtClean="0"/>
              <a:pPr/>
              <a:t>9</a:t>
            </a:fld>
            <a:endParaRPr lang="en-CA" dirty="0"/>
          </a:p>
        </p:txBody>
      </p:sp>
    </p:spTree>
    <p:extLst>
      <p:ext uri="{BB962C8B-B14F-4D97-AF65-F5344CB8AC3E}">
        <p14:creationId xmlns:p14="http://schemas.microsoft.com/office/powerpoint/2010/main" val="39194533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4:3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Blank.potx" id="{7BF011AA-844F-4E8F-AE44-FD556C59DA70}" vid="{9D782DEB-C4B7-4A3C-A6EA-11B4ED3400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5708</TotalTime>
  <Words>1996</Words>
  <Application>Microsoft Office PowerPoint</Application>
  <PresentationFormat>On-screen Show (4:3)</PresentationFormat>
  <Paragraphs>431</Paragraphs>
  <Slides>26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Open Sans</vt:lpstr>
      <vt:lpstr>Verdana</vt:lpstr>
      <vt:lpstr>Wingdings 2</vt:lpstr>
      <vt:lpstr>Deloitte 4:3 onscreen</vt:lpstr>
      <vt:lpstr>think-cell Slide</vt:lpstr>
      <vt:lpstr>PowerPoint Presentation</vt:lpstr>
      <vt:lpstr>Table of Contents</vt:lpstr>
      <vt:lpstr>Syllabus</vt:lpstr>
      <vt:lpstr>PowerPoint Presentation</vt:lpstr>
      <vt:lpstr>GitHub</vt:lpstr>
      <vt:lpstr>PowerPoint Presentation</vt:lpstr>
      <vt:lpstr>PowerPoint Presentation</vt:lpstr>
      <vt:lpstr>DEMO</vt:lpstr>
      <vt:lpstr>Python</vt:lpstr>
      <vt:lpstr>Learning Resources</vt:lpstr>
      <vt:lpstr>Basics</vt:lpstr>
      <vt:lpstr>Variables </vt:lpstr>
      <vt:lpstr>Numbers </vt:lpstr>
      <vt:lpstr>Strings</vt:lpstr>
      <vt:lpstr>Operators </vt:lpstr>
      <vt:lpstr>Lists</vt:lpstr>
      <vt:lpstr>Dictionaries</vt:lpstr>
      <vt:lpstr>Conditions</vt:lpstr>
      <vt:lpstr>If Statement </vt:lpstr>
      <vt:lpstr>Elif and Else </vt:lpstr>
      <vt:lpstr>Conditionals Exercise</vt:lpstr>
      <vt:lpstr>While Loop</vt:lpstr>
      <vt:lpstr>For Loop</vt:lpstr>
      <vt:lpstr>Loops Exercises </vt:lpstr>
      <vt:lpstr>Functions</vt:lpstr>
      <vt:lpstr>Libraries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Sikka, Radhika (CA - Toronto)</dc:creator>
  <cp:lastModifiedBy>Sikka, Radhika (CA - Toronto)</cp:lastModifiedBy>
  <cp:revision>93</cp:revision>
  <cp:lastPrinted>2014-06-25T02:16:22Z</cp:lastPrinted>
  <dcterms:created xsi:type="dcterms:W3CDTF">2018-06-15T21:47:39Z</dcterms:created>
  <dcterms:modified xsi:type="dcterms:W3CDTF">2018-06-20T14:41:34Z</dcterms:modified>
</cp:coreProperties>
</file>