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8"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ela, Eva" initials="FE" lastIdx="2" clrIdx="0">
    <p:extLst>
      <p:ext uri="{19B8F6BF-5375-455C-9EA6-DF929625EA0E}">
        <p15:presenceInfo xmlns:p15="http://schemas.microsoft.com/office/powerpoint/2012/main" userId="S-1-5-21-1807443755-1164125163-14498641-183863" providerId="AD"/>
      </p:ext>
    </p:extLst>
  </p:cmAuthor>
  <p:cmAuthor id="2" name="Flores Cano, Alejandra" initials="FCA" lastIdx="10" clrIdx="1">
    <p:extLst>
      <p:ext uri="{19B8F6BF-5375-455C-9EA6-DF929625EA0E}">
        <p15:presenceInfo xmlns:p15="http://schemas.microsoft.com/office/powerpoint/2012/main" userId="S-1-5-21-1807443755-1164125163-14498641-219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14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zman, Fatima" userId="S::fatiguzman@deloitte.com::8b04a4b2-5264-48f4-9fce-d4194d99de8b" providerId="AD" clId="Web-{5A0BD9F2-07EB-4B03-8AB4-2D2220860DC4}"/>
    <pc:docChg chg="mod">
      <pc:chgData name="Guzman, Fatima" userId="S::fatiguzman@deloitte.com::8b04a4b2-5264-48f4-9fce-d4194d99de8b" providerId="AD" clId="Web-{5A0BD9F2-07EB-4B03-8AB4-2D2220860DC4}" dt="2024-03-11T18:17:31.299" v="0" actId="33475"/>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B12E8-0026-4354-9174-A1DC95C3D49D}" type="datetimeFigureOut">
              <a:rPr lang="es-MX" smtClean="0"/>
              <a:t>13/03/2024</a:t>
            </a:fld>
            <a:endParaRPr lang="es-MX"/>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16E3E-EF68-4FB9-B2FC-FB7839F28EB4}" type="slidenum">
              <a:rPr lang="es-MX" smtClean="0"/>
              <a:t>‹#›</a:t>
            </a:fld>
            <a:endParaRPr lang="es-MX"/>
          </a:p>
        </p:txBody>
      </p:sp>
    </p:spTree>
    <p:extLst>
      <p:ext uri="{BB962C8B-B14F-4D97-AF65-F5344CB8AC3E}">
        <p14:creationId xmlns:p14="http://schemas.microsoft.com/office/powerpoint/2010/main" val="504487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10"/>
          </p:nvPr>
        </p:nvSpPr>
        <p:spPr/>
        <p:txBody>
          <a:bodyPr/>
          <a:lstStyle/>
          <a:p>
            <a:fld id="{96397744-5FCF-4FCC-BB20-31076CC15CC1}" type="slidenum">
              <a:rPr lang="en-GB" altLang="en-GB" smtClean="0"/>
              <a:pPr/>
              <a:t>1</a:t>
            </a:fld>
            <a:endParaRPr lang="en-GB" altLang="en-GB"/>
          </a:p>
        </p:txBody>
      </p:sp>
    </p:spTree>
    <p:extLst>
      <p:ext uri="{BB962C8B-B14F-4D97-AF65-F5344CB8AC3E}">
        <p14:creationId xmlns:p14="http://schemas.microsoft.com/office/powerpoint/2010/main" val="222855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4E410E-E9F5-4D61-B1FC-53C3EA021515}" type="datetimeFigureOut">
              <a:rPr lang="es-MX" smtClean="0"/>
              <a:t>13/03/2024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472163-1B2F-4E47-B5AD-2A01D9677263}" type="slidenum">
              <a:rPr lang="es-MX" smtClean="0"/>
              <a:t>‹#›</a:t>
            </a:fld>
            <a:endParaRPr lang="es-MX"/>
          </a:p>
        </p:txBody>
      </p:sp>
    </p:spTree>
    <p:extLst>
      <p:ext uri="{BB962C8B-B14F-4D97-AF65-F5344CB8AC3E}">
        <p14:creationId xmlns:p14="http://schemas.microsoft.com/office/powerpoint/2010/main" val="409453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E410E-E9F5-4D61-B1FC-53C3EA021515}" type="datetimeFigureOut">
              <a:rPr lang="es-MX" smtClean="0"/>
              <a:t>13/03/2024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472163-1B2F-4E47-B5AD-2A01D9677263}" type="slidenum">
              <a:rPr lang="es-MX" smtClean="0"/>
              <a:t>‹#›</a:t>
            </a:fld>
            <a:endParaRPr lang="es-MX"/>
          </a:p>
        </p:txBody>
      </p:sp>
    </p:spTree>
    <p:extLst>
      <p:ext uri="{BB962C8B-B14F-4D97-AF65-F5344CB8AC3E}">
        <p14:creationId xmlns:p14="http://schemas.microsoft.com/office/powerpoint/2010/main" val="277933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E410E-E9F5-4D61-B1FC-53C3EA021515}" type="datetimeFigureOut">
              <a:rPr lang="es-MX" smtClean="0"/>
              <a:t>13/03/2024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472163-1B2F-4E47-B5AD-2A01D9677263}" type="slidenum">
              <a:rPr lang="es-MX" smtClean="0"/>
              <a:t>‹#›</a:t>
            </a:fld>
            <a:endParaRPr lang="es-MX"/>
          </a:p>
        </p:txBody>
      </p:sp>
    </p:spTree>
    <p:extLst>
      <p:ext uri="{BB962C8B-B14F-4D97-AF65-F5344CB8AC3E}">
        <p14:creationId xmlns:p14="http://schemas.microsoft.com/office/powerpoint/2010/main" val="135828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E410E-E9F5-4D61-B1FC-53C3EA021515}" type="datetimeFigureOut">
              <a:rPr lang="es-MX" smtClean="0"/>
              <a:t>13/03/2024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472163-1B2F-4E47-B5AD-2A01D9677263}" type="slidenum">
              <a:rPr lang="es-MX" smtClean="0"/>
              <a:t>‹#›</a:t>
            </a:fld>
            <a:endParaRPr lang="es-MX"/>
          </a:p>
        </p:txBody>
      </p:sp>
    </p:spTree>
    <p:extLst>
      <p:ext uri="{BB962C8B-B14F-4D97-AF65-F5344CB8AC3E}">
        <p14:creationId xmlns:p14="http://schemas.microsoft.com/office/powerpoint/2010/main" val="13870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4E410E-E9F5-4D61-B1FC-53C3EA021515}" type="datetimeFigureOut">
              <a:rPr lang="es-MX" smtClean="0"/>
              <a:t>13/03/2024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472163-1B2F-4E47-B5AD-2A01D9677263}" type="slidenum">
              <a:rPr lang="es-MX" smtClean="0"/>
              <a:t>‹#›</a:t>
            </a:fld>
            <a:endParaRPr lang="es-MX"/>
          </a:p>
        </p:txBody>
      </p:sp>
    </p:spTree>
    <p:extLst>
      <p:ext uri="{BB962C8B-B14F-4D97-AF65-F5344CB8AC3E}">
        <p14:creationId xmlns:p14="http://schemas.microsoft.com/office/powerpoint/2010/main" val="242015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4E410E-E9F5-4D61-B1FC-53C3EA021515}" type="datetimeFigureOut">
              <a:rPr lang="es-MX" smtClean="0"/>
              <a:t>13/03/2024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E472163-1B2F-4E47-B5AD-2A01D9677263}" type="slidenum">
              <a:rPr lang="es-MX" smtClean="0"/>
              <a:t>‹#›</a:t>
            </a:fld>
            <a:endParaRPr lang="es-MX"/>
          </a:p>
        </p:txBody>
      </p:sp>
    </p:spTree>
    <p:extLst>
      <p:ext uri="{BB962C8B-B14F-4D97-AF65-F5344CB8AC3E}">
        <p14:creationId xmlns:p14="http://schemas.microsoft.com/office/powerpoint/2010/main" val="378113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4E410E-E9F5-4D61-B1FC-53C3EA021515}" type="datetimeFigureOut">
              <a:rPr lang="es-MX" smtClean="0"/>
              <a:t>13/03/2024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E472163-1B2F-4E47-B5AD-2A01D9677263}" type="slidenum">
              <a:rPr lang="es-MX" smtClean="0"/>
              <a:t>‹#›</a:t>
            </a:fld>
            <a:endParaRPr lang="es-MX"/>
          </a:p>
        </p:txBody>
      </p:sp>
    </p:spTree>
    <p:extLst>
      <p:ext uri="{BB962C8B-B14F-4D97-AF65-F5344CB8AC3E}">
        <p14:creationId xmlns:p14="http://schemas.microsoft.com/office/powerpoint/2010/main" val="241863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4E410E-E9F5-4D61-B1FC-53C3EA021515}" type="datetimeFigureOut">
              <a:rPr lang="es-MX" smtClean="0"/>
              <a:t>13/03/2024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E472163-1B2F-4E47-B5AD-2A01D9677263}" type="slidenum">
              <a:rPr lang="es-MX" smtClean="0"/>
              <a:t>‹#›</a:t>
            </a:fld>
            <a:endParaRPr lang="es-MX"/>
          </a:p>
        </p:txBody>
      </p:sp>
    </p:spTree>
    <p:extLst>
      <p:ext uri="{BB962C8B-B14F-4D97-AF65-F5344CB8AC3E}">
        <p14:creationId xmlns:p14="http://schemas.microsoft.com/office/powerpoint/2010/main" val="136734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4E410E-E9F5-4D61-B1FC-53C3EA021515}" type="datetimeFigureOut">
              <a:rPr lang="es-MX" smtClean="0"/>
              <a:t>13/03/2024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E472163-1B2F-4E47-B5AD-2A01D9677263}" type="slidenum">
              <a:rPr lang="es-MX" smtClean="0"/>
              <a:t>‹#›</a:t>
            </a:fld>
            <a:endParaRPr lang="es-MX"/>
          </a:p>
        </p:txBody>
      </p:sp>
    </p:spTree>
    <p:extLst>
      <p:ext uri="{BB962C8B-B14F-4D97-AF65-F5344CB8AC3E}">
        <p14:creationId xmlns:p14="http://schemas.microsoft.com/office/powerpoint/2010/main" val="355875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4E410E-E9F5-4D61-B1FC-53C3EA021515}" type="datetimeFigureOut">
              <a:rPr lang="es-MX" smtClean="0"/>
              <a:t>13/03/2024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E472163-1B2F-4E47-B5AD-2A01D9677263}" type="slidenum">
              <a:rPr lang="es-MX" smtClean="0"/>
              <a:t>‹#›</a:t>
            </a:fld>
            <a:endParaRPr lang="es-MX"/>
          </a:p>
        </p:txBody>
      </p:sp>
    </p:spTree>
    <p:extLst>
      <p:ext uri="{BB962C8B-B14F-4D97-AF65-F5344CB8AC3E}">
        <p14:creationId xmlns:p14="http://schemas.microsoft.com/office/powerpoint/2010/main" val="377534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4E410E-E9F5-4D61-B1FC-53C3EA021515}" type="datetimeFigureOut">
              <a:rPr lang="es-MX" smtClean="0"/>
              <a:t>13/03/2024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E472163-1B2F-4E47-B5AD-2A01D9677263}" type="slidenum">
              <a:rPr lang="es-MX" smtClean="0"/>
              <a:t>‹#›</a:t>
            </a:fld>
            <a:endParaRPr lang="es-MX"/>
          </a:p>
        </p:txBody>
      </p:sp>
    </p:spTree>
    <p:extLst>
      <p:ext uri="{BB962C8B-B14F-4D97-AF65-F5344CB8AC3E}">
        <p14:creationId xmlns:p14="http://schemas.microsoft.com/office/powerpoint/2010/main" val="89228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E410E-E9F5-4D61-B1FC-53C3EA021515}" type="datetimeFigureOut">
              <a:rPr lang="es-MX" smtClean="0"/>
              <a:t>13/03/2024</a:t>
            </a:fld>
            <a:endParaRPr lang="es-MX"/>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72163-1B2F-4E47-B5AD-2A01D9677263}" type="slidenum">
              <a:rPr lang="es-MX" smtClean="0"/>
              <a:t>‹#›</a:t>
            </a:fld>
            <a:endParaRPr lang="es-MX"/>
          </a:p>
        </p:txBody>
      </p:sp>
    </p:spTree>
    <p:extLst>
      <p:ext uri="{BB962C8B-B14F-4D97-AF65-F5344CB8AC3E}">
        <p14:creationId xmlns:p14="http://schemas.microsoft.com/office/powerpoint/2010/main" val="2259129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8481" name="Group 17"/>
          <p:cNvGrpSpPr>
            <a:grpSpLocks/>
          </p:cNvGrpSpPr>
          <p:nvPr/>
        </p:nvGrpSpPr>
        <p:grpSpPr bwMode="auto">
          <a:xfrm>
            <a:off x="228603" y="917575"/>
            <a:ext cx="8715375" cy="5254626"/>
            <a:chOff x="144" y="578"/>
            <a:chExt cx="5490" cy="3310"/>
          </a:xfrm>
        </p:grpSpPr>
        <p:sp>
          <p:nvSpPr>
            <p:cNvPr id="318467" name="Rectangle 3"/>
            <p:cNvSpPr>
              <a:spLocks noChangeArrowheads="1"/>
            </p:cNvSpPr>
            <p:nvPr/>
          </p:nvSpPr>
          <p:spPr bwMode="auto">
            <a:xfrm>
              <a:off x="144" y="1235"/>
              <a:ext cx="5490" cy="1874"/>
            </a:xfrm>
            <a:prstGeom prst="rect">
              <a:avLst/>
            </a:prstGeom>
            <a:solidFill>
              <a:schemeClr val="bg1"/>
            </a:solidFill>
            <a:ln w="12700">
              <a:solidFill>
                <a:srgbClr val="091D09"/>
              </a:solidFill>
              <a:miter lim="800000"/>
              <a:headEnd/>
              <a:tailEnd/>
            </a:ln>
            <a:effectLst>
              <a:outerShdw dist="107763" dir="2700000" algn="ctr" rotWithShape="0">
                <a:srgbClr val="091D09"/>
              </a:outerShdw>
            </a:effectLst>
          </p:spPr>
          <p:txBody>
            <a:bodyPr wrap="none" anchor="ctr"/>
            <a:lstStyle/>
            <a:p>
              <a:endParaRPr lang="es-MX">
                <a:solidFill>
                  <a:srgbClr val="091D09"/>
                </a:solidFill>
              </a:endParaRPr>
            </a:p>
          </p:txBody>
        </p:sp>
        <p:sp>
          <p:nvSpPr>
            <p:cNvPr id="318468" name="Rectangle 4"/>
            <p:cNvSpPr>
              <a:spLocks noChangeArrowheads="1"/>
            </p:cNvSpPr>
            <p:nvPr/>
          </p:nvSpPr>
          <p:spPr bwMode="auto">
            <a:xfrm>
              <a:off x="2215" y="585"/>
              <a:ext cx="1667" cy="821"/>
            </a:xfrm>
            <a:prstGeom prst="rect">
              <a:avLst/>
            </a:prstGeom>
            <a:solidFill>
              <a:schemeClr val="bg1"/>
            </a:solidFill>
            <a:ln w="12700">
              <a:solidFill>
                <a:srgbClr val="091D09"/>
              </a:solidFill>
              <a:miter lim="800000"/>
              <a:headEnd/>
              <a:tailEnd/>
            </a:ln>
            <a:effectLst>
              <a:outerShdw dist="107763" dir="2700000" algn="ctr" rotWithShape="0">
                <a:srgbClr val="091D09"/>
              </a:outerShdw>
            </a:effectLst>
          </p:spPr>
          <p:txBody>
            <a:bodyPr wrap="none" anchor="ctr"/>
            <a:lstStyle/>
            <a:p>
              <a:endParaRPr lang="es-MX" dirty="0">
                <a:solidFill>
                  <a:srgbClr val="091D09"/>
                </a:solidFill>
              </a:endParaRPr>
            </a:p>
          </p:txBody>
        </p:sp>
        <p:sp>
          <p:nvSpPr>
            <p:cNvPr id="318469" name="Rectangle 5"/>
            <p:cNvSpPr>
              <a:spLocks noChangeArrowheads="1"/>
            </p:cNvSpPr>
            <p:nvPr/>
          </p:nvSpPr>
          <p:spPr bwMode="auto">
            <a:xfrm>
              <a:off x="2171" y="578"/>
              <a:ext cx="1770" cy="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9" rIns="92075" bIns="46039">
              <a:spAutoFit/>
            </a:bodyPr>
            <a:lstStyle/>
            <a:p>
              <a:pPr algn="l" eaLnBrk="0" hangingPunct="0"/>
              <a:r>
                <a:rPr lang="en-US" sz="1300" b="1" dirty="0">
                  <a:solidFill>
                    <a:srgbClr val="091D09"/>
                  </a:solidFill>
                </a:rPr>
                <a:t>EDUCATION</a:t>
              </a:r>
            </a:p>
            <a:p>
              <a:pPr algn="l" eaLnBrk="0" hangingPunct="0"/>
              <a:r>
                <a:rPr lang="en-US" sz="1200" b="1" dirty="0">
                  <a:solidFill>
                    <a:srgbClr val="091D09"/>
                  </a:solidFill>
                </a:rPr>
                <a:t>Bachelor's Degree, Applied  Mathematics</a:t>
              </a:r>
              <a:endParaRPr lang="en-US" sz="1300" b="1" dirty="0">
                <a:solidFill>
                  <a:srgbClr val="091D09"/>
                </a:solidFill>
              </a:endParaRPr>
            </a:p>
            <a:p>
              <a:pPr algn="l" eaLnBrk="0" hangingPunct="0"/>
              <a:r>
                <a:rPr lang="en-US" sz="1200" dirty="0">
                  <a:solidFill>
                    <a:srgbClr val="091D09"/>
                  </a:solidFill>
                </a:rPr>
                <a:t>Universidad Nacional </a:t>
              </a:r>
              <a:r>
                <a:rPr lang="en-US" sz="1200" dirty="0" err="1">
                  <a:solidFill>
                    <a:srgbClr val="091D09"/>
                  </a:solidFill>
                </a:rPr>
                <a:t>Autónoma</a:t>
              </a:r>
              <a:r>
                <a:rPr lang="en-US" sz="1200" dirty="0">
                  <a:solidFill>
                    <a:srgbClr val="091D09"/>
                  </a:solidFill>
                </a:rPr>
                <a:t> de México</a:t>
              </a:r>
            </a:p>
            <a:p>
              <a:pPr algn="l" eaLnBrk="0" hangingPunct="0"/>
              <a:endParaRPr lang="en-US" sz="1200" b="1" dirty="0">
                <a:solidFill>
                  <a:srgbClr val="091D09"/>
                </a:solidFill>
              </a:endParaRPr>
            </a:p>
            <a:p>
              <a:pPr algn="l" eaLnBrk="0" hangingPunct="0"/>
              <a:r>
                <a:rPr lang="en-US" sz="1200" b="1" dirty="0">
                  <a:solidFill>
                    <a:srgbClr val="091D09"/>
                  </a:solidFill>
                </a:rPr>
                <a:t>ADMX AI Academy </a:t>
              </a:r>
            </a:p>
            <a:p>
              <a:pPr algn="l" eaLnBrk="0" hangingPunct="0"/>
              <a:r>
                <a:rPr lang="en-US" sz="1200" dirty="0">
                  <a:solidFill>
                    <a:srgbClr val="091D09"/>
                  </a:solidFill>
                </a:rPr>
                <a:t>Deloitte</a:t>
              </a:r>
            </a:p>
            <a:p>
              <a:pPr algn="l" eaLnBrk="0" hangingPunct="0"/>
              <a:endParaRPr lang="en-US" sz="1300" dirty="0">
                <a:solidFill>
                  <a:srgbClr val="091D09"/>
                </a:solidFill>
              </a:endParaRPr>
            </a:p>
          </p:txBody>
        </p:sp>
        <p:sp>
          <p:nvSpPr>
            <p:cNvPr id="318470" name="Rectangle 6"/>
            <p:cNvSpPr>
              <a:spLocks noChangeArrowheads="1"/>
            </p:cNvSpPr>
            <p:nvPr/>
          </p:nvSpPr>
          <p:spPr bwMode="auto">
            <a:xfrm>
              <a:off x="144" y="3206"/>
              <a:ext cx="5490" cy="682"/>
            </a:xfrm>
            <a:prstGeom prst="rect">
              <a:avLst/>
            </a:prstGeom>
            <a:solidFill>
              <a:schemeClr val="bg1"/>
            </a:solidFill>
            <a:ln w="12700">
              <a:solidFill>
                <a:srgbClr val="091D09"/>
              </a:solidFill>
              <a:miter lim="800000"/>
              <a:headEnd/>
              <a:tailEnd/>
            </a:ln>
            <a:effectLst>
              <a:outerShdw dist="107763" dir="2700000" algn="ctr" rotWithShape="0">
                <a:srgbClr val="091D09"/>
              </a:outerShdw>
            </a:effectLst>
          </p:spPr>
          <p:txBody>
            <a:bodyPr wrap="none" anchor="ctr"/>
            <a:lstStyle/>
            <a:p>
              <a:endParaRPr lang="es-MX">
                <a:solidFill>
                  <a:srgbClr val="091D09"/>
                </a:solidFill>
              </a:endParaRPr>
            </a:p>
          </p:txBody>
        </p:sp>
        <p:sp>
          <p:nvSpPr>
            <p:cNvPr id="318471" name="Rectangle 7"/>
            <p:cNvSpPr>
              <a:spLocks noChangeArrowheads="1"/>
            </p:cNvSpPr>
            <p:nvPr/>
          </p:nvSpPr>
          <p:spPr bwMode="auto">
            <a:xfrm>
              <a:off x="144" y="3209"/>
              <a:ext cx="2051"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p>
              <a:pPr algn="l" eaLnBrk="0" hangingPunct="0"/>
              <a:r>
                <a:rPr lang="en-US" sz="1300" b="1" dirty="0">
                  <a:solidFill>
                    <a:srgbClr val="091D09"/>
                  </a:solidFill>
                </a:rPr>
                <a:t>CLIENTS</a:t>
              </a:r>
            </a:p>
          </p:txBody>
        </p:sp>
        <p:sp>
          <p:nvSpPr>
            <p:cNvPr id="318472" name="Rectangle 8"/>
            <p:cNvSpPr>
              <a:spLocks noChangeArrowheads="1"/>
            </p:cNvSpPr>
            <p:nvPr/>
          </p:nvSpPr>
          <p:spPr bwMode="auto">
            <a:xfrm>
              <a:off x="144" y="1244"/>
              <a:ext cx="1983"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p>
              <a:pPr eaLnBrk="0" hangingPunct="0"/>
              <a:r>
                <a:rPr lang="en-US" sz="1300" b="1" dirty="0">
                  <a:solidFill>
                    <a:srgbClr val="091D09"/>
                  </a:solidFill>
                </a:rPr>
                <a:t>PROFESSIONAL EXPERIENCE :</a:t>
              </a:r>
            </a:p>
          </p:txBody>
        </p:sp>
        <p:sp>
          <p:nvSpPr>
            <p:cNvPr id="318473" name="Rectangle 9"/>
            <p:cNvSpPr>
              <a:spLocks noChangeArrowheads="1"/>
            </p:cNvSpPr>
            <p:nvPr/>
          </p:nvSpPr>
          <p:spPr bwMode="auto">
            <a:xfrm>
              <a:off x="3985" y="585"/>
              <a:ext cx="1649" cy="821"/>
            </a:xfrm>
            <a:prstGeom prst="rect">
              <a:avLst/>
            </a:prstGeom>
            <a:solidFill>
              <a:schemeClr val="bg1"/>
            </a:solidFill>
            <a:ln w="12700">
              <a:solidFill>
                <a:srgbClr val="091D09"/>
              </a:solidFill>
              <a:miter lim="800000"/>
              <a:headEnd/>
              <a:tailEnd/>
            </a:ln>
            <a:effectLst>
              <a:outerShdw dist="107763" dir="2700000" algn="ctr" rotWithShape="0">
                <a:srgbClr val="091D09"/>
              </a:outerShdw>
            </a:effectLst>
          </p:spPr>
          <p:txBody>
            <a:bodyPr wrap="none" anchor="ctr"/>
            <a:lstStyle/>
            <a:p>
              <a:endParaRPr lang="es-MX" dirty="0">
                <a:solidFill>
                  <a:srgbClr val="091D09"/>
                </a:solidFill>
              </a:endParaRPr>
            </a:p>
          </p:txBody>
        </p:sp>
        <p:sp>
          <p:nvSpPr>
            <p:cNvPr id="318474" name="Rectangle 10"/>
            <p:cNvSpPr>
              <a:spLocks noChangeArrowheads="1"/>
            </p:cNvSpPr>
            <p:nvPr/>
          </p:nvSpPr>
          <p:spPr bwMode="auto">
            <a:xfrm>
              <a:off x="3986" y="580"/>
              <a:ext cx="164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9" rIns="92075" bIns="46039">
              <a:spAutoFit/>
            </a:bodyPr>
            <a:lstStyle/>
            <a:p>
              <a:pPr eaLnBrk="0" hangingPunct="0"/>
              <a:r>
                <a:rPr lang="en-US" sz="1400" b="1" dirty="0">
                  <a:solidFill>
                    <a:srgbClr val="091D09"/>
                  </a:solidFill>
                </a:rPr>
                <a:t>EXPERTISE</a:t>
              </a:r>
            </a:p>
            <a:p>
              <a:pPr eaLnBrk="0" hangingPunct="0"/>
              <a:endParaRPr lang="en-US" sz="1400" b="1" dirty="0">
                <a:solidFill>
                  <a:srgbClr val="091D09"/>
                </a:solidFill>
              </a:endParaRPr>
            </a:p>
            <a:p>
              <a:pPr eaLnBrk="0" hangingPunct="0"/>
              <a:r>
                <a:rPr lang="en-US" sz="1300" dirty="0">
                  <a:solidFill>
                    <a:srgbClr val="091D09"/>
                  </a:solidFill>
                </a:rPr>
                <a:t>Python - </a:t>
              </a:r>
              <a:r>
                <a:rPr lang="en-US" sz="1300" dirty="0">
                  <a:effectLst/>
                  <a:ea typeface="Times New Roman" panose="02020603050405020304" pitchFamily="18" charset="0"/>
                  <a:cs typeface="Times New Roman" panose="02020603050405020304" pitchFamily="18" charset="0"/>
                </a:rPr>
                <a:t>Project Experience</a:t>
              </a:r>
            </a:p>
            <a:p>
              <a:pPr eaLnBrk="0" hangingPunct="0"/>
              <a:r>
                <a:rPr lang="en-US" sz="1300" dirty="0">
                  <a:solidFill>
                    <a:srgbClr val="091D09"/>
                  </a:solidFill>
                  <a:cs typeface="Times New Roman" panose="02020603050405020304" pitchFamily="18" charset="0"/>
                </a:rPr>
                <a:t>SQL - </a:t>
              </a:r>
              <a:r>
                <a:rPr lang="en-US" sz="1300" dirty="0">
                  <a:effectLst/>
                  <a:ea typeface="Times New Roman" panose="02020603050405020304" pitchFamily="18" charset="0"/>
                  <a:cs typeface="Times New Roman" panose="02020603050405020304" pitchFamily="18" charset="0"/>
                </a:rPr>
                <a:t>Project Experience</a:t>
              </a:r>
            </a:p>
            <a:p>
              <a:pPr eaLnBrk="0" hangingPunct="0"/>
              <a:r>
                <a:rPr lang="en-US" sz="1300" dirty="0">
                  <a:solidFill>
                    <a:srgbClr val="091D09"/>
                  </a:solidFill>
                  <a:cs typeface="Times New Roman" panose="02020603050405020304" pitchFamily="18" charset="0"/>
                </a:rPr>
                <a:t>Microsoft Excel - </a:t>
              </a:r>
              <a:r>
                <a:rPr lang="en-US" sz="1300" dirty="0">
                  <a:effectLst/>
                  <a:ea typeface="Times New Roman" panose="02020603050405020304" pitchFamily="18" charset="0"/>
                  <a:cs typeface="Times New Roman" panose="02020603050405020304" pitchFamily="18" charset="0"/>
                </a:rPr>
                <a:t>Project Experience</a:t>
              </a:r>
            </a:p>
            <a:p>
              <a:pPr eaLnBrk="0" hangingPunct="0"/>
              <a:r>
                <a:rPr lang="en-US" sz="1300" dirty="0">
                  <a:solidFill>
                    <a:srgbClr val="091D09"/>
                  </a:solidFill>
                  <a:cs typeface="Times New Roman" panose="02020603050405020304" pitchFamily="18" charset="0"/>
                </a:rPr>
                <a:t>Looker Studio - </a:t>
              </a:r>
              <a:r>
                <a:rPr lang="en-US" sz="1300" dirty="0">
                  <a:effectLst/>
                  <a:ea typeface="Times New Roman" panose="02020603050405020304" pitchFamily="18" charset="0"/>
                  <a:cs typeface="Times New Roman" panose="02020603050405020304" pitchFamily="18" charset="0"/>
                </a:rPr>
                <a:t>Training Only </a:t>
              </a:r>
              <a:endParaRPr lang="en-US" sz="1300" dirty="0">
                <a:solidFill>
                  <a:srgbClr val="091D09"/>
                </a:solidFill>
              </a:endParaRPr>
            </a:p>
          </p:txBody>
        </p:sp>
      </p:grpSp>
      <p:sp>
        <p:nvSpPr>
          <p:cNvPr id="318475" name="Rectangle 11"/>
          <p:cNvSpPr>
            <a:spLocks noChangeArrowheads="1"/>
          </p:cNvSpPr>
          <p:nvPr/>
        </p:nvSpPr>
        <p:spPr bwMode="auto">
          <a:xfrm>
            <a:off x="966791" y="925512"/>
            <a:ext cx="25177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lstStyle/>
          <a:p>
            <a:pPr algn="ctr" eaLnBrk="0" hangingPunct="0"/>
            <a:r>
              <a:rPr lang="es-MX" b="1" dirty="0">
                <a:solidFill>
                  <a:srgbClr val="091D09"/>
                </a:solidFill>
              </a:rPr>
              <a:t>Luisa Gutiérrez</a:t>
            </a:r>
            <a:endParaRPr lang="en-US" b="1" dirty="0">
              <a:solidFill>
                <a:srgbClr val="091D09"/>
              </a:solidFill>
            </a:endParaRPr>
          </a:p>
          <a:p>
            <a:pPr algn="ctr" eaLnBrk="0" hangingPunct="0"/>
            <a:r>
              <a:rPr lang="es-MX" b="1" dirty="0" err="1">
                <a:solidFill>
                  <a:srgbClr val="091D09"/>
                </a:solidFill>
              </a:rPr>
              <a:t>Trainee</a:t>
            </a:r>
            <a:endParaRPr lang="en-US" b="1" dirty="0">
              <a:solidFill>
                <a:srgbClr val="091D09"/>
              </a:solidFill>
            </a:endParaRPr>
          </a:p>
          <a:p>
            <a:pPr algn="ctr" eaLnBrk="0" hangingPunct="0"/>
            <a:r>
              <a:rPr lang="es-MX" b="1" dirty="0">
                <a:solidFill>
                  <a:srgbClr val="091D09"/>
                </a:solidFill>
              </a:rPr>
              <a:t>Querétaro</a:t>
            </a:r>
            <a:endParaRPr lang="en-US" b="1" dirty="0">
              <a:solidFill>
                <a:srgbClr val="091D09"/>
              </a:solidFill>
            </a:endParaRPr>
          </a:p>
        </p:txBody>
      </p:sp>
      <p:sp>
        <p:nvSpPr>
          <p:cNvPr id="318478" name="Rectangle 14"/>
          <p:cNvSpPr>
            <a:spLocks noGrp="1" noChangeArrowheads="1"/>
          </p:cNvSpPr>
          <p:nvPr>
            <p:ph type="title"/>
          </p:nvPr>
        </p:nvSpPr>
        <p:spPr>
          <a:xfrm>
            <a:off x="246065" y="342903"/>
            <a:ext cx="8391525" cy="619125"/>
          </a:xfrm>
        </p:spPr>
        <p:txBody>
          <a:bodyPr>
            <a:normAutofit fontScale="90000"/>
          </a:bodyPr>
          <a:lstStyle/>
          <a:p>
            <a:r>
              <a:rPr lang="en-US">
                <a:solidFill>
                  <a:srgbClr val="091D09"/>
                </a:solidFill>
              </a:rPr>
              <a:t>ARDC </a:t>
            </a:r>
            <a:r>
              <a:rPr lang="en-US"/>
              <a:t>S&amp;A</a:t>
            </a:r>
            <a:endParaRPr lang="en-US" dirty="0"/>
          </a:p>
        </p:txBody>
      </p:sp>
      <p:sp>
        <p:nvSpPr>
          <p:cNvPr id="318480" name="Rectangle 16"/>
          <p:cNvSpPr>
            <a:spLocks noChangeArrowheads="1"/>
          </p:cNvSpPr>
          <p:nvPr/>
        </p:nvSpPr>
        <p:spPr bwMode="auto">
          <a:xfrm>
            <a:off x="239715" y="2295525"/>
            <a:ext cx="8704263" cy="2708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91D5D"/>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sz="1300" dirty="0">
              <a:effectLst/>
              <a:ea typeface="Times New Roman" panose="02020603050405020304" pitchFamily="18" charset="0"/>
              <a:cs typeface="Times New Roman" panose="02020603050405020304" pitchFamily="18" charset="0"/>
            </a:endParaRPr>
          </a:p>
          <a:p>
            <a:pPr algn="just" eaLnBrk="0" hangingPunct="0"/>
            <a:endParaRPr lang="en-US" sz="1300" dirty="0">
              <a:effectLst/>
              <a:ea typeface="Times New Roman" panose="02020603050405020304" pitchFamily="18" charset="0"/>
              <a:cs typeface="Times New Roman" panose="02020603050405020304" pitchFamily="18" charset="0"/>
            </a:endParaRPr>
          </a:p>
          <a:p>
            <a:pPr algn="just" eaLnBrk="0" hangingPunct="0"/>
            <a:r>
              <a:rPr lang="en-US" sz="1400" dirty="0">
                <a:effectLst/>
                <a:ea typeface="Times New Roman" panose="02020603050405020304" pitchFamily="18" charset="0"/>
                <a:cs typeface="Times New Roman" panose="02020603050405020304" pitchFamily="18" charset="0"/>
              </a:rPr>
              <a:t>Luisa Gutierrez is trainee at the S&amp;A portfolio where she is learning more about AI and Machine </a:t>
            </a:r>
            <a:r>
              <a:rPr lang="en-US" sz="1400" dirty="0">
                <a:ea typeface="Times New Roman" panose="02020603050405020304" pitchFamily="18" charset="0"/>
                <a:cs typeface="Times New Roman" panose="02020603050405020304" pitchFamily="18" charset="0"/>
              </a:rPr>
              <a:t>L</a:t>
            </a:r>
            <a:r>
              <a:rPr lang="en-US" sz="1400" dirty="0">
                <a:effectLst/>
                <a:ea typeface="Times New Roman" panose="02020603050405020304" pitchFamily="18" charset="0"/>
                <a:cs typeface="Times New Roman" panose="02020603050405020304" pitchFamily="18" charset="0"/>
              </a:rPr>
              <a:t>earning. She has a degree in Applied Mathematics with solid background in Data Analyst and Data Science projects. She has technical skills in Python and SQL and holds the AZ-900 certification from Microsoft. </a:t>
            </a:r>
          </a:p>
          <a:p>
            <a:pPr algn="just" eaLnBrk="0" hangingPunct="0"/>
            <a:endParaRPr lang="en-US" sz="1400" dirty="0">
              <a:ea typeface="Times New Roman" panose="02020603050405020304" pitchFamily="18" charset="0"/>
              <a:cs typeface="Times New Roman" panose="02020603050405020304" pitchFamily="18" charset="0"/>
            </a:endParaRPr>
          </a:p>
          <a:p>
            <a:pPr algn="just" eaLnBrk="0" hangingPunct="0"/>
            <a:r>
              <a:rPr lang="en-US" sz="1400" dirty="0">
                <a:effectLst/>
                <a:ea typeface="Times New Roman" panose="02020603050405020304" pitchFamily="18" charset="0"/>
                <a:cs typeface="Times New Roman" panose="02020603050405020304" pitchFamily="18" charset="0"/>
              </a:rPr>
              <a:t>As part of her final projects at the University, Luisa developed and proposed solutions in the field of medicine. The first project dealt with the early detection of people at risk of dropping out of HIV treatment, and the second with the prediction of breast cancer using blood biomarkers in overweight or obese people.  In both projects,  she performed data processing, cleaning, imputation and visualization tasks, as well as proposing machine learning models.  It should be noted that both projects were carried out independently by Luisa.</a:t>
            </a:r>
          </a:p>
          <a:p>
            <a:pPr marL="114300" lvl="1" eaLnBrk="0" hangingPunct="0"/>
            <a:endParaRPr lang="es-ES" sz="900" dirty="0">
              <a:solidFill>
                <a:srgbClr val="091D09"/>
              </a:solidFill>
              <a:cs typeface="Arial" charset="0"/>
            </a:endParaRPr>
          </a:p>
          <a:p>
            <a:pPr algn="l" eaLnBrk="0" hangingPunct="0"/>
            <a:endParaRPr lang="es-ES" sz="900" dirty="0">
              <a:solidFill>
                <a:srgbClr val="091D09"/>
              </a:solidFill>
              <a:cs typeface="Arial" charset="0"/>
            </a:endParaRPr>
          </a:p>
        </p:txBody>
      </p:sp>
      <p:sp>
        <p:nvSpPr>
          <p:cNvPr id="2" name="Rectangle 1"/>
          <p:cNvSpPr/>
          <p:nvPr/>
        </p:nvSpPr>
        <p:spPr>
          <a:xfrm>
            <a:off x="378372" y="920750"/>
            <a:ext cx="1010179" cy="9500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Poto</a:t>
            </a:r>
            <a:endParaRPr lang="en-US" dirty="0">
              <a:solidFill>
                <a:schemeClr val="tx1"/>
              </a:solidFill>
            </a:endParaRPr>
          </a:p>
        </p:txBody>
      </p:sp>
      <p:pic>
        <p:nvPicPr>
          <p:cNvPr id="4" name="Picture 3" descr="A person wearing glasses and a black jacket&#10;&#10;Description automatically generated">
            <a:extLst>
              <a:ext uri="{FF2B5EF4-FFF2-40B4-BE49-F238E27FC236}">
                <a16:creationId xmlns:a16="http://schemas.microsoft.com/office/drawing/2014/main" id="{04FB617D-C8A4-EFDD-8410-059D79057B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889" y="935041"/>
            <a:ext cx="996104" cy="935800"/>
          </a:xfrm>
          <a:prstGeom prst="rect">
            <a:avLst/>
          </a:prstGeom>
        </p:spPr>
      </p:pic>
    </p:spTree>
    <p:extLst>
      <p:ext uri="{BB962C8B-B14F-4D97-AF65-F5344CB8AC3E}">
        <p14:creationId xmlns:p14="http://schemas.microsoft.com/office/powerpoint/2010/main" val="16306545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F19A2C433F7D4BBF41C4800768F26F" ma:contentTypeVersion="11" ma:contentTypeDescription="Create a new document." ma:contentTypeScope="" ma:versionID="56e938a9c7e3db5b38a5c91aed59b8f1">
  <xsd:schema xmlns:xsd="http://www.w3.org/2001/XMLSchema" xmlns:xs="http://www.w3.org/2001/XMLSchema" xmlns:p="http://schemas.microsoft.com/office/2006/metadata/properties" xmlns:ns2="3f611582-da2a-45a1-a9cf-bee9fc7ef27c" targetNamespace="http://schemas.microsoft.com/office/2006/metadata/properties" ma:root="true" ma:fieldsID="724e649d6b1fd7f5923ece2b79c8e4d6" ns2:_="">
    <xsd:import namespace="3f611582-da2a-45a1-a9cf-bee9fc7ef27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611582-da2a-45a1-a9cf-bee9fc7ef2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219D0-5B2C-4C64-B912-BCFFF4BF00C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730C60D-6F1F-4DDC-8F3B-96227C9F6496}">
  <ds:schemaRefs>
    <ds:schemaRef ds:uri="http://schemas.microsoft.com/sharepoint/v3/contenttype/forms"/>
  </ds:schemaRefs>
</ds:datastoreItem>
</file>

<file path=customXml/itemProps3.xml><?xml version="1.0" encoding="utf-8"?>
<ds:datastoreItem xmlns:ds="http://schemas.openxmlformats.org/officeDocument/2006/customXml" ds:itemID="{F0FC5FF1-FED5-47E1-85D0-0EA390345F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611582-da2a-45a1-a9cf-bee9fc7ef2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4330</TotalTime>
  <Words>199</Words>
  <Application>Microsoft Office PowerPoint</Application>
  <PresentationFormat>On-screen Show (4:3)</PresentationFormat>
  <Paragraphs>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ARDC S&amp;A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dc:title>
  <dc:creator>Flores, Alejandra</dc:creator>
  <cp:lastModifiedBy>Gutierrez Prieto, Luisa Elena</cp:lastModifiedBy>
  <cp:revision>29</cp:revision>
  <dcterms:created xsi:type="dcterms:W3CDTF">2020-06-23T14:02:57Z</dcterms:created>
  <dcterms:modified xsi:type="dcterms:W3CDTF">2024-03-14T03:47:34Z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0x010100BEF19A2C433F7D4BBF41C4800768F26F</vt:lpwstr>
  </property>
  <property fmtid="{D5CDD505-2E9C-101B-9397-08002B2CF9AE}" pid="3" name="MSIP_Label_ea60d57e-af5b-4752-ac57-3e4f28ca11dc_Enabled">
    <vt:lpwstr>true</vt:lpwstr>
  </property>
  <property fmtid="{D5CDD505-2E9C-101B-9397-08002B2CF9AE}" pid="4" name="MSIP_Label_ea60d57e-af5b-4752-ac57-3e4f28ca11dc_SetDate">
    <vt:lpwstr>2024-03-11T18:17:31Z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9ce1395b-b22e-4a5f-906f-45d1f3b85426</vt:lpwstr>
  </property>
  <property fmtid="{D5CDD505-2E9C-101B-9397-08002B2CF9AE}" pid="9" name="MSIP_Label_ea60d57e-af5b-4752-ac57-3e4f28ca11dc_ContentBits">
    <vt:lpwstr>0</vt:lpwstr>
  </property>
</Properties>
</file>